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av" ContentType="audio/wav"/>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705" r:id="rId5"/>
    <p:sldMasterId id="2147484326" r:id="rId6"/>
    <p:sldMasterId id="2147484340" r:id="rId7"/>
  </p:sldMasterIdLst>
  <p:notesMasterIdLst>
    <p:notesMasterId r:id="rId160"/>
  </p:notesMasterIdLst>
  <p:handoutMasterIdLst>
    <p:handoutMasterId r:id="rId161"/>
  </p:handoutMasterIdLst>
  <p:sldIdLst>
    <p:sldId id="520" r:id="rId8"/>
    <p:sldId id="421" r:id="rId9"/>
    <p:sldId id="489" r:id="rId10"/>
    <p:sldId id="507" r:id="rId11"/>
    <p:sldId id="374" r:id="rId12"/>
    <p:sldId id="469" r:id="rId13"/>
    <p:sldId id="454" r:id="rId14"/>
    <p:sldId id="261" r:id="rId15"/>
    <p:sldId id="407" r:id="rId16"/>
    <p:sldId id="408" r:id="rId17"/>
    <p:sldId id="409" r:id="rId18"/>
    <p:sldId id="410" r:id="rId19"/>
    <p:sldId id="355" r:id="rId20"/>
    <p:sldId id="471" r:id="rId21"/>
    <p:sldId id="482" r:id="rId22"/>
    <p:sldId id="483" r:id="rId23"/>
    <p:sldId id="477" r:id="rId24"/>
    <p:sldId id="479" r:id="rId25"/>
    <p:sldId id="480" r:id="rId26"/>
    <p:sldId id="488" r:id="rId27"/>
    <p:sldId id="481" r:id="rId28"/>
    <p:sldId id="266" r:id="rId29"/>
    <p:sldId id="268" r:id="rId30"/>
    <p:sldId id="462" r:id="rId31"/>
    <p:sldId id="269" r:id="rId32"/>
    <p:sldId id="529" r:id="rId33"/>
    <p:sldId id="270" r:id="rId34"/>
    <p:sldId id="463" r:id="rId35"/>
    <p:sldId id="272" r:id="rId36"/>
    <p:sldId id="273" r:id="rId37"/>
    <p:sldId id="274" r:id="rId38"/>
    <p:sldId id="464" r:id="rId39"/>
    <p:sldId id="527" r:id="rId40"/>
    <p:sldId id="275" r:id="rId41"/>
    <p:sldId id="461" r:id="rId42"/>
    <p:sldId id="277" r:id="rId43"/>
    <p:sldId id="278" r:id="rId44"/>
    <p:sldId id="279" r:id="rId45"/>
    <p:sldId id="391" r:id="rId46"/>
    <p:sldId id="281" r:id="rId47"/>
    <p:sldId id="415" r:id="rId48"/>
    <p:sldId id="282" r:id="rId49"/>
    <p:sldId id="284" r:id="rId50"/>
    <p:sldId id="285" r:id="rId51"/>
    <p:sldId id="416" r:id="rId52"/>
    <p:sldId id="286" r:id="rId53"/>
    <p:sldId id="287" r:id="rId54"/>
    <p:sldId id="288" r:id="rId55"/>
    <p:sldId id="392" r:id="rId56"/>
    <p:sldId id="451" r:id="rId57"/>
    <p:sldId id="402" r:id="rId58"/>
    <p:sldId id="403" r:id="rId59"/>
    <p:sldId id="290" r:id="rId60"/>
    <p:sldId id="291" r:id="rId61"/>
    <p:sldId id="359" r:id="rId62"/>
    <p:sldId id="360" r:id="rId63"/>
    <p:sldId id="292" r:id="rId64"/>
    <p:sldId id="377" r:id="rId65"/>
    <p:sldId id="361" r:id="rId66"/>
    <p:sldId id="362" r:id="rId67"/>
    <p:sldId id="484" r:id="rId68"/>
    <p:sldId id="485" r:id="rId69"/>
    <p:sldId id="486" r:id="rId70"/>
    <p:sldId id="487" r:id="rId71"/>
    <p:sldId id="492" r:id="rId72"/>
    <p:sldId id="363" r:id="rId73"/>
    <p:sldId id="385" r:id="rId74"/>
    <p:sldId id="417" r:id="rId75"/>
    <p:sldId id="419" r:id="rId76"/>
    <p:sldId id="420" r:id="rId77"/>
    <p:sldId id="499" r:id="rId78"/>
    <p:sldId id="502" r:id="rId79"/>
    <p:sldId id="501" r:id="rId80"/>
    <p:sldId id="503" r:id="rId81"/>
    <p:sldId id="504" r:id="rId82"/>
    <p:sldId id="505" r:id="rId83"/>
    <p:sldId id="294" r:id="rId84"/>
    <p:sldId id="295" r:id="rId85"/>
    <p:sldId id="296" r:id="rId86"/>
    <p:sldId id="297" r:id="rId87"/>
    <p:sldId id="298" r:id="rId88"/>
    <p:sldId id="300" r:id="rId89"/>
    <p:sldId id="301" r:id="rId90"/>
    <p:sldId id="302" r:id="rId91"/>
    <p:sldId id="303" r:id="rId92"/>
    <p:sldId id="506" r:id="rId93"/>
    <p:sldId id="304" r:id="rId94"/>
    <p:sldId id="422" r:id="rId95"/>
    <p:sldId id="306" r:id="rId96"/>
    <p:sldId id="307" r:id="rId97"/>
    <p:sldId id="308" r:id="rId98"/>
    <p:sldId id="311" r:id="rId99"/>
    <p:sldId id="312" r:id="rId100"/>
    <p:sldId id="523" r:id="rId101"/>
    <p:sldId id="364" r:id="rId102"/>
    <p:sldId id="365" r:id="rId103"/>
    <p:sldId id="458" r:id="rId104"/>
    <p:sldId id="459" r:id="rId105"/>
    <p:sldId id="426" r:id="rId106"/>
    <p:sldId id="316" r:id="rId107"/>
    <p:sldId id="543" r:id="rId108"/>
    <p:sldId id="544" r:id="rId109"/>
    <p:sldId id="545" r:id="rId110"/>
    <p:sldId id="546" r:id="rId111"/>
    <p:sldId id="547" r:id="rId112"/>
    <p:sldId id="548" r:id="rId113"/>
    <p:sldId id="549" r:id="rId114"/>
    <p:sldId id="550" r:id="rId115"/>
    <p:sldId id="551" r:id="rId116"/>
    <p:sldId id="324" r:id="rId117"/>
    <p:sldId id="427" r:id="rId118"/>
    <p:sldId id="493" r:id="rId119"/>
    <p:sldId id="494" r:id="rId120"/>
    <p:sldId id="320" r:id="rId121"/>
    <p:sldId id="321" r:id="rId122"/>
    <p:sldId id="495" r:id="rId123"/>
    <p:sldId id="496" r:id="rId124"/>
    <p:sldId id="373" r:id="rId125"/>
    <p:sldId id="432" r:id="rId126"/>
    <p:sldId id="315" r:id="rId127"/>
    <p:sldId id="319" r:id="rId128"/>
    <p:sldId id="429" r:id="rId129"/>
    <p:sldId id="433" r:id="rId130"/>
    <p:sldId id="434" r:id="rId131"/>
    <p:sldId id="435" r:id="rId132"/>
    <p:sldId id="436" r:id="rId133"/>
    <p:sldId id="511" r:id="rId134"/>
    <p:sldId id="509" r:id="rId135"/>
    <p:sldId id="540" r:id="rId136"/>
    <p:sldId id="556" r:id="rId137"/>
    <p:sldId id="542" r:id="rId138"/>
    <p:sldId id="555" r:id="rId139"/>
    <p:sldId id="557" r:id="rId140"/>
    <p:sldId id="558" r:id="rId141"/>
    <p:sldId id="559" r:id="rId142"/>
    <p:sldId id="560" r:id="rId143"/>
    <p:sldId id="332" r:id="rId144"/>
    <p:sldId id="333" r:id="rId145"/>
    <p:sldId id="334" r:id="rId146"/>
    <p:sldId id="335" r:id="rId147"/>
    <p:sldId id="336" r:id="rId148"/>
    <p:sldId id="337" r:id="rId149"/>
    <p:sldId id="437" r:id="rId150"/>
    <p:sldId id="441" r:id="rId151"/>
    <p:sldId id="340" r:id="rId152"/>
    <p:sldId id="341" r:id="rId153"/>
    <p:sldId id="342" r:id="rId154"/>
    <p:sldId id="344" r:id="rId155"/>
    <p:sldId id="345" r:id="rId156"/>
    <p:sldId id="466" r:id="rId157"/>
    <p:sldId id="445" r:id="rId158"/>
    <p:sldId id="554" r:id="rId159"/>
  </p:sldIdLst>
  <p:sldSz cx="9144000" cy="6858000" type="screen4x3"/>
  <p:notesSz cx="6858000" cy="9313863"/>
  <p:embeddedFontLst>
    <p:embeddedFont>
      <p:font typeface="Arial Black" panose="020B0A04020102020204" pitchFamily="34" charset="0"/>
      <p:bold r:id="rId162"/>
    </p:embeddedFont>
    <p:embeddedFont>
      <p:font typeface="Arial Rounded MT Bold" panose="020F0704030504030204" pitchFamily="34" charset="0"/>
      <p:regular r:id="rId163"/>
    </p:embeddedFont>
    <p:embeddedFont>
      <p:font typeface="Gill Sans MT" panose="020B0502020104020203" pitchFamily="34" charset="0"/>
      <p:regular r:id="rId164"/>
      <p:bold r:id="rId165"/>
      <p:italic r:id="rId166"/>
      <p:boldItalic r:id="rId167"/>
    </p:embeddedFont>
    <p:embeddedFont>
      <p:font typeface="Wingdings 2" panose="05020102010507070707" pitchFamily="18" charset="2"/>
      <p:regular r:id="rId168"/>
    </p:embeddedFont>
  </p:embeddedFontLst>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3"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C6600"/>
    <a:srgbClr val="FFFF00"/>
    <a:srgbClr val="FF00FF"/>
    <a:srgbClr val="00FFFF"/>
    <a:srgbClr val="3A7400"/>
    <a:srgbClr val="336600"/>
    <a:srgbClr val="FFFF66"/>
    <a:srgbClr val="33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071" autoAdjust="0"/>
    <p:restoredTop sz="71560" autoAdjust="0"/>
  </p:normalViewPr>
  <p:slideViewPr>
    <p:cSldViewPr snapToGrid="0">
      <p:cViewPr varScale="1">
        <p:scale>
          <a:sx n="55" d="100"/>
          <a:sy n="55" d="100"/>
        </p:scale>
        <p:origin x="1690" y="53"/>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819" d="500"/>
        <a:sy n="819" d="500"/>
      </p:scale>
      <p:origin x="0" y="-88262"/>
    </p:cViewPr>
  </p:sorterViewPr>
  <p:notesViewPr>
    <p:cSldViewPr snapToGrid="0">
      <p:cViewPr varScale="1">
        <p:scale>
          <a:sx n="61" d="100"/>
          <a:sy n="61" d="100"/>
        </p:scale>
        <p:origin x="3197" y="91"/>
      </p:cViewPr>
      <p:guideLst>
        <p:guide orient="horz" pos="2933"/>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63" Type="http://schemas.openxmlformats.org/officeDocument/2006/relationships/slide" Target="slides/slide56.xml"/><Relationship Id="rId84" Type="http://schemas.openxmlformats.org/officeDocument/2006/relationships/slide" Target="slides/slide77.xml"/><Relationship Id="rId138" Type="http://schemas.openxmlformats.org/officeDocument/2006/relationships/slide" Target="slides/slide131.xml"/><Relationship Id="rId159" Type="http://schemas.openxmlformats.org/officeDocument/2006/relationships/slide" Target="slides/slide152.xml"/><Relationship Id="rId170" Type="http://schemas.openxmlformats.org/officeDocument/2006/relationships/viewProps" Target="viewProps.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53" Type="http://schemas.openxmlformats.org/officeDocument/2006/relationships/slide" Target="slides/slide46.xml"/><Relationship Id="rId74" Type="http://schemas.openxmlformats.org/officeDocument/2006/relationships/slide" Target="slides/slide67.xml"/><Relationship Id="rId128" Type="http://schemas.openxmlformats.org/officeDocument/2006/relationships/slide" Target="slides/slide121.xml"/><Relationship Id="rId149" Type="http://schemas.openxmlformats.org/officeDocument/2006/relationships/slide" Target="slides/slide142.xml"/><Relationship Id="rId5" Type="http://schemas.openxmlformats.org/officeDocument/2006/relationships/slideMaster" Target="slideMasters/slideMaster1.xml"/><Relationship Id="rId95" Type="http://schemas.openxmlformats.org/officeDocument/2006/relationships/slide" Target="slides/slide88.xml"/><Relationship Id="rId160" Type="http://schemas.openxmlformats.org/officeDocument/2006/relationships/notesMaster" Target="notesMasters/notesMaster1.xml"/><Relationship Id="rId22" Type="http://schemas.openxmlformats.org/officeDocument/2006/relationships/slide" Target="slides/slide15.xml"/><Relationship Id="rId43" Type="http://schemas.openxmlformats.org/officeDocument/2006/relationships/slide" Target="slides/slide36.xml"/><Relationship Id="rId64" Type="http://schemas.openxmlformats.org/officeDocument/2006/relationships/slide" Target="slides/slide57.xml"/><Relationship Id="rId118" Type="http://schemas.openxmlformats.org/officeDocument/2006/relationships/slide" Target="slides/slide111.xml"/><Relationship Id="rId139" Type="http://schemas.openxmlformats.org/officeDocument/2006/relationships/slide" Target="slides/slide132.xml"/><Relationship Id="rId85" Type="http://schemas.openxmlformats.org/officeDocument/2006/relationships/slide" Target="slides/slide78.xml"/><Relationship Id="rId150" Type="http://schemas.openxmlformats.org/officeDocument/2006/relationships/slide" Target="slides/slide143.xml"/><Relationship Id="rId171" Type="http://schemas.openxmlformats.org/officeDocument/2006/relationships/theme" Target="theme/theme1.xml"/><Relationship Id="rId12" Type="http://schemas.openxmlformats.org/officeDocument/2006/relationships/slide" Target="slides/slide5.xml"/><Relationship Id="rId33" Type="http://schemas.openxmlformats.org/officeDocument/2006/relationships/slide" Target="slides/slide26.xml"/><Relationship Id="rId108" Type="http://schemas.openxmlformats.org/officeDocument/2006/relationships/slide" Target="slides/slide101.xml"/><Relationship Id="rId129" Type="http://schemas.openxmlformats.org/officeDocument/2006/relationships/slide" Target="slides/slide122.xml"/><Relationship Id="rId54" Type="http://schemas.openxmlformats.org/officeDocument/2006/relationships/slide" Target="slides/slide47.xml"/><Relationship Id="rId75" Type="http://schemas.openxmlformats.org/officeDocument/2006/relationships/slide" Target="slides/slide68.xml"/><Relationship Id="rId96" Type="http://schemas.openxmlformats.org/officeDocument/2006/relationships/slide" Target="slides/slide89.xml"/><Relationship Id="rId140" Type="http://schemas.openxmlformats.org/officeDocument/2006/relationships/slide" Target="slides/slide133.xml"/><Relationship Id="rId16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2.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119" Type="http://schemas.openxmlformats.org/officeDocument/2006/relationships/slide" Target="slides/slide112.xml"/><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130" Type="http://schemas.openxmlformats.org/officeDocument/2006/relationships/slide" Target="slides/slide123.xml"/><Relationship Id="rId135" Type="http://schemas.openxmlformats.org/officeDocument/2006/relationships/slide" Target="slides/slide128.xml"/><Relationship Id="rId151" Type="http://schemas.openxmlformats.org/officeDocument/2006/relationships/slide" Target="slides/slide144.xml"/><Relationship Id="rId156" Type="http://schemas.openxmlformats.org/officeDocument/2006/relationships/slide" Target="slides/slide149.xml"/><Relationship Id="rId172" Type="http://schemas.openxmlformats.org/officeDocument/2006/relationships/tableStyles" Target="tableStyles.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slide" Target="slides/slide118.xml"/><Relationship Id="rId141" Type="http://schemas.openxmlformats.org/officeDocument/2006/relationships/slide" Target="slides/slide134.xml"/><Relationship Id="rId146" Type="http://schemas.openxmlformats.org/officeDocument/2006/relationships/slide" Target="slides/slide139.xml"/><Relationship Id="rId167" Type="http://schemas.openxmlformats.org/officeDocument/2006/relationships/font" Target="fonts/font6.fntdata"/><Relationship Id="rId7" Type="http://schemas.openxmlformats.org/officeDocument/2006/relationships/slideMaster" Target="slideMasters/slideMaster3.xml"/><Relationship Id="rId71" Type="http://schemas.openxmlformats.org/officeDocument/2006/relationships/slide" Target="slides/slide64.xml"/><Relationship Id="rId92" Type="http://schemas.openxmlformats.org/officeDocument/2006/relationships/slide" Target="slides/slide85.xml"/><Relationship Id="rId162" Type="http://schemas.openxmlformats.org/officeDocument/2006/relationships/font" Target="fonts/font1.fntdata"/><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131" Type="http://schemas.openxmlformats.org/officeDocument/2006/relationships/slide" Target="slides/slide124.xml"/><Relationship Id="rId136" Type="http://schemas.openxmlformats.org/officeDocument/2006/relationships/slide" Target="slides/slide129.xml"/><Relationship Id="rId157" Type="http://schemas.openxmlformats.org/officeDocument/2006/relationships/slide" Target="slides/slide150.xml"/><Relationship Id="rId61" Type="http://schemas.openxmlformats.org/officeDocument/2006/relationships/slide" Target="slides/slide54.xml"/><Relationship Id="rId82" Type="http://schemas.openxmlformats.org/officeDocument/2006/relationships/slide" Target="slides/slide75.xml"/><Relationship Id="rId152" Type="http://schemas.openxmlformats.org/officeDocument/2006/relationships/slide" Target="slides/slide145.xml"/><Relationship Id="rId173" Type="http://schemas.microsoft.com/office/2016/11/relationships/changesInfo" Target="changesInfos/changesInfo1.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slide" Target="slides/slide119.xml"/><Relationship Id="rId147" Type="http://schemas.openxmlformats.org/officeDocument/2006/relationships/slide" Target="slides/slide140.xml"/><Relationship Id="rId168" Type="http://schemas.openxmlformats.org/officeDocument/2006/relationships/font" Target="fonts/font7.fntdata"/><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142" Type="http://schemas.openxmlformats.org/officeDocument/2006/relationships/slide" Target="slides/slide135.xml"/><Relationship Id="rId163" Type="http://schemas.openxmlformats.org/officeDocument/2006/relationships/font" Target="fonts/font2.fntdata"/><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137" Type="http://schemas.openxmlformats.org/officeDocument/2006/relationships/slide" Target="slides/slide130.xml"/><Relationship Id="rId158" Type="http://schemas.openxmlformats.org/officeDocument/2006/relationships/slide" Target="slides/slide151.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32" Type="http://schemas.openxmlformats.org/officeDocument/2006/relationships/slide" Target="slides/slide125.xml"/><Relationship Id="rId153" Type="http://schemas.openxmlformats.org/officeDocument/2006/relationships/slide" Target="slides/slide146.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27" Type="http://schemas.openxmlformats.org/officeDocument/2006/relationships/slide" Target="slides/slide120.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143" Type="http://schemas.openxmlformats.org/officeDocument/2006/relationships/slide" Target="slides/slide136.xml"/><Relationship Id="rId148" Type="http://schemas.openxmlformats.org/officeDocument/2006/relationships/slide" Target="slides/slide141.xml"/><Relationship Id="rId164" Type="http://schemas.openxmlformats.org/officeDocument/2006/relationships/font" Target="fonts/font3.fntdata"/><Relationship Id="rId169"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2.xml"/><Relationship Id="rId26" Type="http://schemas.openxmlformats.org/officeDocument/2006/relationships/slide" Target="slides/slide19.xml"/><Relationship Id="rId47" Type="http://schemas.openxmlformats.org/officeDocument/2006/relationships/slide" Target="slides/slide40.xml"/><Relationship Id="rId68" Type="http://schemas.openxmlformats.org/officeDocument/2006/relationships/slide" Target="slides/slide61.xml"/><Relationship Id="rId89" Type="http://schemas.openxmlformats.org/officeDocument/2006/relationships/slide" Target="slides/slide82.xml"/><Relationship Id="rId112" Type="http://schemas.openxmlformats.org/officeDocument/2006/relationships/slide" Target="slides/slide105.xml"/><Relationship Id="rId133" Type="http://schemas.openxmlformats.org/officeDocument/2006/relationships/slide" Target="slides/slide126.xml"/><Relationship Id="rId154" Type="http://schemas.openxmlformats.org/officeDocument/2006/relationships/slide" Target="slides/slide147.xml"/><Relationship Id="rId16" Type="http://schemas.openxmlformats.org/officeDocument/2006/relationships/slide" Target="slides/slide9.xml"/><Relationship Id="rId37" Type="http://schemas.openxmlformats.org/officeDocument/2006/relationships/slide" Target="slides/slide30.xml"/><Relationship Id="rId58" Type="http://schemas.openxmlformats.org/officeDocument/2006/relationships/slide" Target="slides/slide51.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slide" Target="slides/slide116.xml"/><Relationship Id="rId144" Type="http://schemas.openxmlformats.org/officeDocument/2006/relationships/slide" Target="slides/slide137.xml"/><Relationship Id="rId90" Type="http://schemas.openxmlformats.org/officeDocument/2006/relationships/slide" Target="slides/slide83.xml"/><Relationship Id="rId165" Type="http://schemas.openxmlformats.org/officeDocument/2006/relationships/font" Target="fonts/font4.fntdata"/><Relationship Id="rId27" Type="http://schemas.openxmlformats.org/officeDocument/2006/relationships/slide" Target="slides/slide20.xml"/><Relationship Id="rId48" Type="http://schemas.openxmlformats.org/officeDocument/2006/relationships/slide" Target="slides/slide41.xml"/><Relationship Id="rId69" Type="http://schemas.openxmlformats.org/officeDocument/2006/relationships/slide" Target="slides/slide62.xml"/><Relationship Id="rId113" Type="http://schemas.openxmlformats.org/officeDocument/2006/relationships/slide" Target="slides/slide106.xml"/><Relationship Id="rId134" Type="http://schemas.openxmlformats.org/officeDocument/2006/relationships/slide" Target="slides/slide127.xml"/><Relationship Id="rId80" Type="http://schemas.openxmlformats.org/officeDocument/2006/relationships/slide" Target="slides/slide73.xml"/><Relationship Id="rId155" Type="http://schemas.openxmlformats.org/officeDocument/2006/relationships/slide" Target="slides/slide148.xml"/><Relationship Id="rId17" Type="http://schemas.openxmlformats.org/officeDocument/2006/relationships/slide" Target="slides/slide10.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24" Type="http://schemas.openxmlformats.org/officeDocument/2006/relationships/slide" Target="slides/slide117.xml"/><Relationship Id="rId70" Type="http://schemas.openxmlformats.org/officeDocument/2006/relationships/slide" Target="slides/slide63.xml"/><Relationship Id="rId91" Type="http://schemas.openxmlformats.org/officeDocument/2006/relationships/slide" Target="slides/slide84.xml"/><Relationship Id="rId145" Type="http://schemas.openxmlformats.org/officeDocument/2006/relationships/slide" Target="slides/slide138.xml"/><Relationship Id="rId166" Type="http://schemas.openxmlformats.org/officeDocument/2006/relationships/font" Target="fonts/font5.fntdata"/></Relationships>
</file>

<file path=ppt/_rels/viewProps.xml.rels><?xml version="1.0" encoding="UTF-8" standalone="yes"?>
<Relationships xmlns="http://schemas.openxmlformats.org/package/2006/relationships"><Relationship Id="rId1"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ffrey Gabler" userId="7c01a0c9630b0cee" providerId="LiveId" clId="{B85EF466-81ED-4075-859A-E32185328BF8}"/>
    <pc:docChg chg="delSld">
      <pc:chgData name="Jeffrey Gabler" userId="7c01a0c9630b0cee" providerId="LiveId" clId="{B85EF466-81ED-4075-859A-E32185328BF8}" dt="2026-04-20T16:37:57.721" v="2" actId="2696"/>
      <pc:docMkLst>
        <pc:docMk/>
      </pc:docMkLst>
      <pc:sldChg chg="del">
        <pc:chgData name="Jeffrey Gabler" userId="7c01a0c9630b0cee" providerId="LiveId" clId="{B85EF466-81ED-4075-859A-E32185328BF8}" dt="2026-04-20T16:37:57.721" v="2" actId="2696"/>
        <pc:sldMkLst>
          <pc:docMk/>
          <pc:sldMk cId="0" sldId="317"/>
        </pc:sldMkLst>
      </pc:sldChg>
      <pc:sldChg chg="del">
        <pc:chgData name="Jeffrey Gabler" userId="7c01a0c9630b0cee" providerId="LiveId" clId="{B85EF466-81ED-4075-859A-E32185328BF8}" dt="2026-04-20T16:37:40.656" v="1" actId="2696"/>
        <pc:sldMkLst>
          <pc:docMk/>
          <pc:sldMk cId="0" sldId="456"/>
        </pc:sldMkLst>
      </pc:sldChg>
      <pc:sldChg chg="del">
        <pc:chgData name="Jeffrey Gabler" userId="7c01a0c9630b0cee" providerId="LiveId" clId="{B85EF466-81ED-4075-859A-E32185328BF8}" dt="2026-04-20T16:36:49.968" v="0" actId="2696"/>
        <pc:sldMkLst>
          <pc:docMk/>
          <pc:sldMk cId="0" sldId="478"/>
        </pc:sldMkLst>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565A23-032F-4D7A-A447-78BFEAD34DB8}" type="doc">
      <dgm:prSet loTypeId="urn:microsoft.com/office/officeart/2008/layout/AscendingPictureAccentProcess" loCatId="process" qsTypeId="urn:microsoft.com/office/officeart/2005/8/quickstyle/simple2" qsCatId="simple" csTypeId="urn:microsoft.com/office/officeart/2005/8/colors/accent1_2" csCatId="accent1" phldr="1"/>
      <dgm:spPr/>
      <dgm:t>
        <a:bodyPr/>
        <a:lstStyle/>
        <a:p>
          <a:endParaRPr lang="en-US"/>
        </a:p>
      </dgm:t>
    </dgm:pt>
    <dgm:pt modelId="{FA6C82C0-0153-4F6A-B7FE-C42F26E24D59}">
      <dgm:prSet phldrT="[Text]"/>
      <dgm:spPr/>
      <dgm:t>
        <a:bodyPr/>
        <a:lstStyle/>
        <a:p>
          <a:r>
            <a:rPr lang="en-US" dirty="0"/>
            <a:t>Where</a:t>
          </a:r>
        </a:p>
      </dgm:t>
    </dgm:pt>
    <dgm:pt modelId="{9B02BBAE-6362-47B9-90A5-9A9E8A3C0FF9}" type="parTrans" cxnId="{7E890FCB-E02F-44D7-AE4B-BD25C22D5188}">
      <dgm:prSet/>
      <dgm:spPr/>
      <dgm:t>
        <a:bodyPr/>
        <a:lstStyle/>
        <a:p>
          <a:endParaRPr lang="en-US"/>
        </a:p>
      </dgm:t>
    </dgm:pt>
    <dgm:pt modelId="{45C75931-1005-4485-91B1-C9BD54FC8CAA}" type="sibTrans" cxnId="{7E890FCB-E02F-44D7-AE4B-BD25C22D5188}">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2000" r="-2000"/>
          </a:stretch>
        </a:blipFill>
      </dgm:spPr>
      <dgm:t>
        <a:bodyPr/>
        <a:lstStyle/>
        <a:p>
          <a:endParaRPr lang="en-US"/>
        </a:p>
      </dgm:t>
    </dgm:pt>
    <dgm:pt modelId="{8116AE32-1496-4898-B627-8F0F0A974E88}">
      <dgm:prSet phldrT="[Text]"/>
      <dgm:spPr/>
      <dgm:t>
        <a:bodyPr/>
        <a:lstStyle/>
        <a:p>
          <a:r>
            <a:rPr lang="en-US" dirty="0"/>
            <a:t>Why</a:t>
          </a:r>
        </a:p>
      </dgm:t>
    </dgm:pt>
    <dgm:pt modelId="{878007A2-B00D-4018-8E5D-79BBA934DB12}" type="parTrans" cxnId="{1D9B7B4A-AEEB-4B5C-9728-13938733D57E}">
      <dgm:prSet/>
      <dgm:spPr/>
      <dgm:t>
        <a:bodyPr/>
        <a:lstStyle/>
        <a:p>
          <a:endParaRPr lang="en-US"/>
        </a:p>
      </dgm:t>
    </dgm:pt>
    <dgm:pt modelId="{27898139-CE37-42B3-B30A-D5E797EB70ED}" type="sibTrans" cxnId="{1D9B7B4A-AEEB-4B5C-9728-13938733D57E}">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t="-13000" b="-13000"/>
          </a:stretch>
        </a:blipFill>
      </dgm:spPr>
      <dgm:t>
        <a:bodyPr/>
        <a:lstStyle/>
        <a:p>
          <a:endParaRPr lang="en-US"/>
        </a:p>
      </dgm:t>
    </dgm:pt>
    <dgm:pt modelId="{16842917-EC8D-4494-8660-1DB53E8C3AAF}">
      <dgm:prSet phldrT="[Text]"/>
      <dgm:spPr/>
      <dgm:t>
        <a:bodyPr/>
        <a:lstStyle/>
        <a:p>
          <a:r>
            <a:rPr lang="en-US" dirty="0"/>
            <a:t>How</a:t>
          </a:r>
        </a:p>
      </dgm:t>
    </dgm:pt>
    <dgm:pt modelId="{B543843C-9EB5-4A16-A587-38BA52B1AD66}" type="parTrans" cxnId="{04E60800-25B5-4B2F-8611-4AC46D88EB4C}">
      <dgm:prSet/>
      <dgm:spPr/>
      <dgm:t>
        <a:bodyPr/>
        <a:lstStyle/>
        <a:p>
          <a:endParaRPr lang="en-US"/>
        </a:p>
      </dgm:t>
    </dgm:pt>
    <dgm:pt modelId="{578A961E-06EA-421A-B603-5AC9AC06DEB4}" type="sibTrans" cxnId="{04E60800-25B5-4B2F-8611-4AC46D88EB4C}">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l="-17000" r="-17000"/>
          </a:stretch>
        </a:blipFill>
      </dgm:spPr>
      <dgm:t>
        <a:bodyPr/>
        <a:lstStyle/>
        <a:p>
          <a:endParaRPr lang="en-US"/>
        </a:p>
      </dgm:t>
    </dgm:pt>
    <dgm:pt modelId="{8C964BD4-59AB-4227-8156-971C02465222}" type="pres">
      <dgm:prSet presAssocID="{BE565A23-032F-4D7A-A447-78BFEAD34DB8}" presName="Name0" presStyleCnt="0">
        <dgm:presLayoutVars>
          <dgm:chMax val="7"/>
          <dgm:chPref val="7"/>
          <dgm:dir/>
        </dgm:presLayoutVars>
      </dgm:prSet>
      <dgm:spPr/>
    </dgm:pt>
    <dgm:pt modelId="{B868A75D-0727-4953-BD05-0F19C251F0A5}" type="pres">
      <dgm:prSet presAssocID="{BE565A23-032F-4D7A-A447-78BFEAD34DB8}" presName="dot1" presStyleLbl="alignNode1" presStyleIdx="0" presStyleCnt="12"/>
      <dgm:spPr/>
    </dgm:pt>
    <dgm:pt modelId="{359C068A-C850-43DC-93E4-451B47BEE29C}" type="pres">
      <dgm:prSet presAssocID="{BE565A23-032F-4D7A-A447-78BFEAD34DB8}" presName="dot2" presStyleLbl="alignNode1" presStyleIdx="1" presStyleCnt="12"/>
      <dgm:spPr/>
    </dgm:pt>
    <dgm:pt modelId="{DF1249F2-706F-4EDC-BD9E-02DA0578244A}" type="pres">
      <dgm:prSet presAssocID="{BE565A23-032F-4D7A-A447-78BFEAD34DB8}" presName="dot3" presStyleLbl="alignNode1" presStyleIdx="2" presStyleCnt="12"/>
      <dgm:spPr/>
    </dgm:pt>
    <dgm:pt modelId="{E900A392-CF97-470A-9ED4-3726C080A9AB}" type="pres">
      <dgm:prSet presAssocID="{BE565A23-032F-4D7A-A447-78BFEAD34DB8}" presName="dot4" presStyleLbl="alignNode1" presStyleIdx="3" presStyleCnt="12"/>
      <dgm:spPr/>
    </dgm:pt>
    <dgm:pt modelId="{C7074209-30C7-4C77-B1E8-7FFB1C13FC6C}" type="pres">
      <dgm:prSet presAssocID="{BE565A23-032F-4D7A-A447-78BFEAD34DB8}" presName="dot5" presStyleLbl="alignNode1" presStyleIdx="4" presStyleCnt="12"/>
      <dgm:spPr/>
    </dgm:pt>
    <dgm:pt modelId="{99D3ADD1-AF3E-481D-9825-C6D0244BD495}" type="pres">
      <dgm:prSet presAssocID="{BE565A23-032F-4D7A-A447-78BFEAD34DB8}" presName="dotArrow1" presStyleLbl="alignNode1" presStyleIdx="5" presStyleCnt="12"/>
      <dgm:spPr/>
    </dgm:pt>
    <dgm:pt modelId="{F3BBC75E-4B7F-4EB0-B30E-D32CC16E7878}" type="pres">
      <dgm:prSet presAssocID="{BE565A23-032F-4D7A-A447-78BFEAD34DB8}" presName="dotArrow2" presStyleLbl="alignNode1" presStyleIdx="6" presStyleCnt="12"/>
      <dgm:spPr/>
    </dgm:pt>
    <dgm:pt modelId="{C88DBEFB-EF8F-4BC4-86DC-0504B14D7C42}" type="pres">
      <dgm:prSet presAssocID="{BE565A23-032F-4D7A-A447-78BFEAD34DB8}" presName="dotArrow3" presStyleLbl="alignNode1" presStyleIdx="7" presStyleCnt="12"/>
      <dgm:spPr/>
    </dgm:pt>
    <dgm:pt modelId="{7862B5A6-75E1-464E-83E7-8D046DD792AD}" type="pres">
      <dgm:prSet presAssocID="{BE565A23-032F-4D7A-A447-78BFEAD34DB8}" presName="dotArrow4" presStyleLbl="alignNode1" presStyleIdx="8" presStyleCnt="12"/>
      <dgm:spPr/>
    </dgm:pt>
    <dgm:pt modelId="{2C133713-0BBC-4420-B858-8792374F5FD7}" type="pres">
      <dgm:prSet presAssocID="{BE565A23-032F-4D7A-A447-78BFEAD34DB8}" presName="dotArrow5" presStyleLbl="alignNode1" presStyleIdx="9" presStyleCnt="12"/>
      <dgm:spPr/>
    </dgm:pt>
    <dgm:pt modelId="{B2220ED6-B29D-41E0-A8D0-5405804B78BA}" type="pres">
      <dgm:prSet presAssocID="{BE565A23-032F-4D7A-A447-78BFEAD34DB8}" presName="dotArrow6" presStyleLbl="alignNode1" presStyleIdx="10" presStyleCnt="12"/>
      <dgm:spPr/>
    </dgm:pt>
    <dgm:pt modelId="{C6F8E287-D5EE-4D61-B2B6-B461E3503833}" type="pres">
      <dgm:prSet presAssocID="{BE565A23-032F-4D7A-A447-78BFEAD34DB8}" presName="dotArrow7" presStyleLbl="alignNode1" presStyleIdx="11" presStyleCnt="12"/>
      <dgm:spPr/>
    </dgm:pt>
    <dgm:pt modelId="{82DDDF87-1F03-4BF1-BEAD-CC4FEB533313}" type="pres">
      <dgm:prSet presAssocID="{FA6C82C0-0153-4F6A-B7FE-C42F26E24D59}" presName="parTx1" presStyleLbl="node1" presStyleIdx="0" presStyleCnt="3"/>
      <dgm:spPr/>
    </dgm:pt>
    <dgm:pt modelId="{52DB528A-7A52-4534-98AE-4AEE5002A6B8}" type="pres">
      <dgm:prSet presAssocID="{45C75931-1005-4485-91B1-C9BD54FC8CAA}" presName="picture1" presStyleCnt="0"/>
      <dgm:spPr/>
    </dgm:pt>
    <dgm:pt modelId="{7B54BA0C-BF37-498C-9C90-DE556CF996E6}" type="pres">
      <dgm:prSet presAssocID="{45C75931-1005-4485-91B1-C9BD54FC8CAA}" presName="imageRepeatNode" presStyleLbl="fgImgPlace1" presStyleIdx="0" presStyleCnt="3" custAng="0"/>
      <dgm:spPr/>
    </dgm:pt>
    <dgm:pt modelId="{5AE6542A-71C8-4A2A-8C1D-ADB6B09ED065}" type="pres">
      <dgm:prSet presAssocID="{8116AE32-1496-4898-B627-8F0F0A974E88}" presName="parTx2" presStyleLbl="node1" presStyleIdx="1" presStyleCnt="3"/>
      <dgm:spPr/>
    </dgm:pt>
    <dgm:pt modelId="{F6D93729-BA3A-4610-876F-E82677848E3C}" type="pres">
      <dgm:prSet presAssocID="{27898139-CE37-42B3-B30A-D5E797EB70ED}" presName="picture2" presStyleCnt="0"/>
      <dgm:spPr/>
    </dgm:pt>
    <dgm:pt modelId="{64108A2D-B7F8-44C2-86A2-9E2F634D8033}" type="pres">
      <dgm:prSet presAssocID="{27898139-CE37-42B3-B30A-D5E797EB70ED}" presName="imageRepeatNode" presStyleLbl="fgImgPlace1" presStyleIdx="1" presStyleCnt="3"/>
      <dgm:spPr/>
    </dgm:pt>
    <dgm:pt modelId="{9DF410A2-888A-4155-8A4F-B40A116A2B2E}" type="pres">
      <dgm:prSet presAssocID="{16842917-EC8D-4494-8660-1DB53E8C3AAF}" presName="parTx3" presStyleLbl="node1" presStyleIdx="2" presStyleCnt="3"/>
      <dgm:spPr/>
    </dgm:pt>
    <dgm:pt modelId="{6649DDC4-DA94-4770-9583-0F7FE886AC6C}" type="pres">
      <dgm:prSet presAssocID="{578A961E-06EA-421A-B603-5AC9AC06DEB4}" presName="picture3" presStyleCnt="0"/>
      <dgm:spPr/>
    </dgm:pt>
    <dgm:pt modelId="{CF2F0DD2-B33A-494E-A069-0DEA8EF71A87}" type="pres">
      <dgm:prSet presAssocID="{578A961E-06EA-421A-B603-5AC9AC06DEB4}" presName="imageRepeatNode" presStyleLbl="fgImgPlace1" presStyleIdx="2" presStyleCnt="3"/>
      <dgm:spPr/>
    </dgm:pt>
  </dgm:ptLst>
  <dgm:cxnLst>
    <dgm:cxn modelId="{04E60800-25B5-4B2F-8611-4AC46D88EB4C}" srcId="{BE565A23-032F-4D7A-A447-78BFEAD34DB8}" destId="{16842917-EC8D-4494-8660-1DB53E8C3AAF}" srcOrd="2" destOrd="0" parTransId="{B543843C-9EB5-4A16-A587-38BA52B1AD66}" sibTransId="{578A961E-06EA-421A-B603-5AC9AC06DEB4}"/>
    <dgm:cxn modelId="{E748AC09-B244-46EE-B175-FACF424E78F5}" type="presOf" srcId="{FA6C82C0-0153-4F6A-B7FE-C42F26E24D59}" destId="{82DDDF87-1F03-4BF1-BEAD-CC4FEB533313}" srcOrd="0" destOrd="0" presId="urn:microsoft.com/office/officeart/2008/layout/AscendingPictureAccentProcess"/>
    <dgm:cxn modelId="{E2C10F13-F4D2-40DA-BA6A-BF8EB2BFB76E}" type="presOf" srcId="{45C75931-1005-4485-91B1-C9BD54FC8CAA}" destId="{7B54BA0C-BF37-498C-9C90-DE556CF996E6}" srcOrd="0" destOrd="0" presId="urn:microsoft.com/office/officeart/2008/layout/AscendingPictureAccentProcess"/>
    <dgm:cxn modelId="{04753C1C-F616-4D47-B3E2-E64CF24EE830}" type="presOf" srcId="{BE565A23-032F-4D7A-A447-78BFEAD34DB8}" destId="{8C964BD4-59AB-4227-8156-971C02465222}" srcOrd="0" destOrd="0" presId="urn:microsoft.com/office/officeart/2008/layout/AscendingPictureAccentProcess"/>
    <dgm:cxn modelId="{9E876A28-19AB-4625-A5AD-D0558BCDE292}" type="presOf" srcId="{578A961E-06EA-421A-B603-5AC9AC06DEB4}" destId="{CF2F0DD2-B33A-494E-A069-0DEA8EF71A87}" srcOrd="0" destOrd="0" presId="urn:microsoft.com/office/officeart/2008/layout/AscendingPictureAccentProcess"/>
    <dgm:cxn modelId="{1D9B7B4A-AEEB-4B5C-9728-13938733D57E}" srcId="{BE565A23-032F-4D7A-A447-78BFEAD34DB8}" destId="{8116AE32-1496-4898-B627-8F0F0A974E88}" srcOrd="1" destOrd="0" parTransId="{878007A2-B00D-4018-8E5D-79BBA934DB12}" sibTransId="{27898139-CE37-42B3-B30A-D5E797EB70ED}"/>
    <dgm:cxn modelId="{6564414D-DA59-41BC-82BE-B19EA99EACDE}" type="presOf" srcId="{27898139-CE37-42B3-B30A-D5E797EB70ED}" destId="{64108A2D-B7F8-44C2-86A2-9E2F634D8033}" srcOrd="0" destOrd="0" presId="urn:microsoft.com/office/officeart/2008/layout/AscendingPictureAccentProcess"/>
    <dgm:cxn modelId="{7E890FCB-E02F-44D7-AE4B-BD25C22D5188}" srcId="{BE565A23-032F-4D7A-A447-78BFEAD34DB8}" destId="{FA6C82C0-0153-4F6A-B7FE-C42F26E24D59}" srcOrd="0" destOrd="0" parTransId="{9B02BBAE-6362-47B9-90A5-9A9E8A3C0FF9}" sibTransId="{45C75931-1005-4485-91B1-C9BD54FC8CAA}"/>
    <dgm:cxn modelId="{A7CAABFB-EA1A-458E-8941-8B8E73C320CF}" type="presOf" srcId="{8116AE32-1496-4898-B627-8F0F0A974E88}" destId="{5AE6542A-71C8-4A2A-8C1D-ADB6B09ED065}" srcOrd="0" destOrd="0" presId="urn:microsoft.com/office/officeart/2008/layout/AscendingPictureAccentProcess"/>
    <dgm:cxn modelId="{2943F8FC-664A-49B7-8A61-E19F344569FA}" type="presOf" srcId="{16842917-EC8D-4494-8660-1DB53E8C3AAF}" destId="{9DF410A2-888A-4155-8A4F-B40A116A2B2E}" srcOrd="0" destOrd="0" presId="urn:microsoft.com/office/officeart/2008/layout/AscendingPictureAccentProcess"/>
    <dgm:cxn modelId="{BAB1AA81-97F5-44B8-9930-30E78F42924B}" type="presParOf" srcId="{8C964BD4-59AB-4227-8156-971C02465222}" destId="{B868A75D-0727-4953-BD05-0F19C251F0A5}" srcOrd="0" destOrd="0" presId="urn:microsoft.com/office/officeart/2008/layout/AscendingPictureAccentProcess"/>
    <dgm:cxn modelId="{9DA1FAF6-FDA4-4B31-91DA-0256D064D935}" type="presParOf" srcId="{8C964BD4-59AB-4227-8156-971C02465222}" destId="{359C068A-C850-43DC-93E4-451B47BEE29C}" srcOrd="1" destOrd="0" presId="urn:microsoft.com/office/officeart/2008/layout/AscendingPictureAccentProcess"/>
    <dgm:cxn modelId="{2CDF44A0-2F73-44FD-9873-C98C5D53BF22}" type="presParOf" srcId="{8C964BD4-59AB-4227-8156-971C02465222}" destId="{DF1249F2-706F-4EDC-BD9E-02DA0578244A}" srcOrd="2" destOrd="0" presId="urn:microsoft.com/office/officeart/2008/layout/AscendingPictureAccentProcess"/>
    <dgm:cxn modelId="{2A8FFFC8-7157-4A6E-85C2-581CE5BB4B81}" type="presParOf" srcId="{8C964BD4-59AB-4227-8156-971C02465222}" destId="{E900A392-CF97-470A-9ED4-3726C080A9AB}" srcOrd="3" destOrd="0" presId="urn:microsoft.com/office/officeart/2008/layout/AscendingPictureAccentProcess"/>
    <dgm:cxn modelId="{0A5B5C6C-DF95-476A-8B6B-AE61E78346C5}" type="presParOf" srcId="{8C964BD4-59AB-4227-8156-971C02465222}" destId="{C7074209-30C7-4C77-B1E8-7FFB1C13FC6C}" srcOrd="4" destOrd="0" presId="urn:microsoft.com/office/officeart/2008/layout/AscendingPictureAccentProcess"/>
    <dgm:cxn modelId="{E1B3836D-89C7-49BD-A979-B328D6AFD925}" type="presParOf" srcId="{8C964BD4-59AB-4227-8156-971C02465222}" destId="{99D3ADD1-AF3E-481D-9825-C6D0244BD495}" srcOrd="5" destOrd="0" presId="urn:microsoft.com/office/officeart/2008/layout/AscendingPictureAccentProcess"/>
    <dgm:cxn modelId="{A2C9F7EB-2C64-4F8E-8371-861939B32376}" type="presParOf" srcId="{8C964BD4-59AB-4227-8156-971C02465222}" destId="{F3BBC75E-4B7F-4EB0-B30E-D32CC16E7878}" srcOrd="6" destOrd="0" presId="urn:microsoft.com/office/officeart/2008/layout/AscendingPictureAccentProcess"/>
    <dgm:cxn modelId="{1FAFACD4-8B5E-4078-B27F-DD26E8899CC8}" type="presParOf" srcId="{8C964BD4-59AB-4227-8156-971C02465222}" destId="{C88DBEFB-EF8F-4BC4-86DC-0504B14D7C42}" srcOrd="7" destOrd="0" presId="urn:microsoft.com/office/officeart/2008/layout/AscendingPictureAccentProcess"/>
    <dgm:cxn modelId="{3FFCAE84-C495-4349-8C05-E36C328981C1}" type="presParOf" srcId="{8C964BD4-59AB-4227-8156-971C02465222}" destId="{7862B5A6-75E1-464E-83E7-8D046DD792AD}" srcOrd="8" destOrd="0" presId="urn:microsoft.com/office/officeart/2008/layout/AscendingPictureAccentProcess"/>
    <dgm:cxn modelId="{BC2C5C2F-E0EE-4EC4-81AA-D8A9C5500C11}" type="presParOf" srcId="{8C964BD4-59AB-4227-8156-971C02465222}" destId="{2C133713-0BBC-4420-B858-8792374F5FD7}" srcOrd="9" destOrd="0" presId="urn:microsoft.com/office/officeart/2008/layout/AscendingPictureAccentProcess"/>
    <dgm:cxn modelId="{98EC605E-4942-4521-A64D-3A95DD63A93B}" type="presParOf" srcId="{8C964BD4-59AB-4227-8156-971C02465222}" destId="{B2220ED6-B29D-41E0-A8D0-5405804B78BA}" srcOrd="10" destOrd="0" presId="urn:microsoft.com/office/officeart/2008/layout/AscendingPictureAccentProcess"/>
    <dgm:cxn modelId="{8A01FCDC-A9CA-45D0-A272-7DF226CBEF11}" type="presParOf" srcId="{8C964BD4-59AB-4227-8156-971C02465222}" destId="{C6F8E287-D5EE-4D61-B2B6-B461E3503833}" srcOrd="11" destOrd="0" presId="urn:microsoft.com/office/officeart/2008/layout/AscendingPictureAccentProcess"/>
    <dgm:cxn modelId="{9C3DC134-DF58-4C99-8876-FC5D2ECD90F5}" type="presParOf" srcId="{8C964BD4-59AB-4227-8156-971C02465222}" destId="{82DDDF87-1F03-4BF1-BEAD-CC4FEB533313}" srcOrd="12" destOrd="0" presId="urn:microsoft.com/office/officeart/2008/layout/AscendingPictureAccentProcess"/>
    <dgm:cxn modelId="{2C372968-D021-4E0B-8D77-E0736A89180E}" type="presParOf" srcId="{8C964BD4-59AB-4227-8156-971C02465222}" destId="{52DB528A-7A52-4534-98AE-4AEE5002A6B8}" srcOrd="13" destOrd="0" presId="urn:microsoft.com/office/officeart/2008/layout/AscendingPictureAccentProcess"/>
    <dgm:cxn modelId="{281134DF-CC08-4220-BDA7-D714014AFAC7}" type="presParOf" srcId="{52DB528A-7A52-4534-98AE-4AEE5002A6B8}" destId="{7B54BA0C-BF37-498C-9C90-DE556CF996E6}" srcOrd="0" destOrd="0" presId="urn:microsoft.com/office/officeart/2008/layout/AscendingPictureAccentProcess"/>
    <dgm:cxn modelId="{373576A1-A55A-4F49-A797-54BB0C7F6F3E}" type="presParOf" srcId="{8C964BD4-59AB-4227-8156-971C02465222}" destId="{5AE6542A-71C8-4A2A-8C1D-ADB6B09ED065}" srcOrd="14" destOrd="0" presId="urn:microsoft.com/office/officeart/2008/layout/AscendingPictureAccentProcess"/>
    <dgm:cxn modelId="{07DE3567-58B4-4CF6-AFDB-2A48FD277FA1}" type="presParOf" srcId="{8C964BD4-59AB-4227-8156-971C02465222}" destId="{F6D93729-BA3A-4610-876F-E82677848E3C}" srcOrd="15" destOrd="0" presId="urn:microsoft.com/office/officeart/2008/layout/AscendingPictureAccentProcess"/>
    <dgm:cxn modelId="{7D601816-A41D-451D-8776-AE9CC3FE9DC1}" type="presParOf" srcId="{F6D93729-BA3A-4610-876F-E82677848E3C}" destId="{64108A2D-B7F8-44C2-86A2-9E2F634D8033}" srcOrd="0" destOrd="0" presId="urn:microsoft.com/office/officeart/2008/layout/AscendingPictureAccentProcess"/>
    <dgm:cxn modelId="{7D74D557-66CB-4A87-BBB4-5B0141B1DD40}" type="presParOf" srcId="{8C964BD4-59AB-4227-8156-971C02465222}" destId="{9DF410A2-888A-4155-8A4F-B40A116A2B2E}" srcOrd="16" destOrd="0" presId="urn:microsoft.com/office/officeart/2008/layout/AscendingPictureAccentProcess"/>
    <dgm:cxn modelId="{A3E36DC4-E683-4D9F-80D3-E9E469D7C5C6}" type="presParOf" srcId="{8C964BD4-59AB-4227-8156-971C02465222}" destId="{6649DDC4-DA94-4770-9583-0F7FE886AC6C}" srcOrd="17" destOrd="0" presId="urn:microsoft.com/office/officeart/2008/layout/AscendingPictureAccentProcess"/>
    <dgm:cxn modelId="{83E34EAF-D075-48FB-8C21-0810D5E7DDDA}" type="presParOf" srcId="{6649DDC4-DA94-4770-9583-0F7FE886AC6C}" destId="{CF2F0DD2-B33A-494E-A069-0DEA8EF71A87}" srcOrd="0" destOrd="0" presId="urn:microsoft.com/office/officeart/2008/layout/AscendingPictureAccent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68A75D-0727-4953-BD05-0F19C251F0A5}">
      <dsp:nvSpPr>
        <dsp:cNvPr id="0" name=""/>
        <dsp:cNvSpPr/>
      </dsp:nvSpPr>
      <dsp:spPr>
        <a:xfrm>
          <a:off x="3022981" y="3251955"/>
          <a:ext cx="118902" cy="118902"/>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359C068A-C850-43DC-93E4-451B47BEE29C}">
      <dsp:nvSpPr>
        <dsp:cNvPr id="0" name=""/>
        <dsp:cNvSpPr/>
      </dsp:nvSpPr>
      <dsp:spPr>
        <a:xfrm>
          <a:off x="2798850" y="3359849"/>
          <a:ext cx="118902" cy="118902"/>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DF1249F2-706F-4EDC-BD9E-02DA0578244A}">
      <dsp:nvSpPr>
        <dsp:cNvPr id="0" name=""/>
        <dsp:cNvSpPr/>
      </dsp:nvSpPr>
      <dsp:spPr>
        <a:xfrm>
          <a:off x="2564018" y="3445073"/>
          <a:ext cx="118902" cy="118902"/>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E900A392-CF97-470A-9ED4-3726C080A9AB}">
      <dsp:nvSpPr>
        <dsp:cNvPr id="0" name=""/>
        <dsp:cNvSpPr/>
      </dsp:nvSpPr>
      <dsp:spPr>
        <a:xfrm>
          <a:off x="4099045" y="2002983"/>
          <a:ext cx="118902" cy="118902"/>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C7074209-30C7-4C77-B1E8-7FFB1C13FC6C}">
      <dsp:nvSpPr>
        <dsp:cNvPr id="0" name=""/>
        <dsp:cNvSpPr/>
      </dsp:nvSpPr>
      <dsp:spPr>
        <a:xfrm>
          <a:off x="4008679" y="2222550"/>
          <a:ext cx="118902" cy="118902"/>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99D3ADD1-AF3E-481D-9825-C6D0244BD495}">
      <dsp:nvSpPr>
        <dsp:cNvPr id="0" name=""/>
        <dsp:cNvSpPr/>
      </dsp:nvSpPr>
      <dsp:spPr>
        <a:xfrm>
          <a:off x="3944472" y="350141"/>
          <a:ext cx="118902" cy="118902"/>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F3BBC75E-4B7F-4EB0-B30E-D32CC16E7878}">
      <dsp:nvSpPr>
        <dsp:cNvPr id="0" name=""/>
        <dsp:cNvSpPr/>
      </dsp:nvSpPr>
      <dsp:spPr>
        <a:xfrm>
          <a:off x="4109746" y="245186"/>
          <a:ext cx="118902" cy="118902"/>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C88DBEFB-EF8F-4BC4-86DC-0504B14D7C42}">
      <dsp:nvSpPr>
        <dsp:cNvPr id="0" name=""/>
        <dsp:cNvSpPr/>
      </dsp:nvSpPr>
      <dsp:spPr>
        <a:xfrm>
          <a:off x="4275020" y="140230"/>
          <a:ext cx="118902" cy="118902"/>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7862B5A6-75E1-464E-83E7-8D046DD792AD}">
      <dsp:nvSpPr>
        <dsp:cNvPr id="0" name=""/>
        <dsp:cNvSpPr/>
      </dsp:nvSpPr>
      <dsp:spPr>
        <a:xfrm>
          <a:off x="4440294" y="245186"/>
          <a:ext cx="118902" cy="118902"/>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2C133713-0BBC-4420-B858-8792374F5FD7}">
      <dsp:nvSpPr>
        <dsp:cNvPr id="0" name=""/>
        <dsp:cNvSpPr/>
      </dsp:nvSpPr>
      <dsp:spPr>
        <a:xfrm>
          <a:off x="4605568" y="350141"/>
          <a:ext cx="118902" cy="118902"/>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B2220ED6-B29D-41E0-A8D0-5405804B78BA}">
      <dsp:nvSpPr>
        <dsp:cNvPr id="0" name=""/>
        <dsp:cNvSpPr/>
      </dsp:nvSpPr>
      <dsp:spPr>
        <a:xfrm>
          <a:off x="4275020" y="361477"/>
          <a:ext cx="118902" cy="118902"/>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C6F8E287-D5EE-4D61-B2B6-B461E3503833}">
      <dsp:nvSpPr>
        <dsp:cNvPr id="0" name=""/>
        <dsp:cNvSpPr/>
      </dsp:nvSpPr>
      <dsp:spPr>
        <a:xfrm>
          <a:off x="4275020" y="583143"/>
          <a:ext cx="118902" cy="118902"/>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82DDDF87-1F03-4BF1-BEAD-CC4FEB533313}">
      <dsp:nvSpPr>
        <dsp:cNvPr id="0" name=""/>
        <dsp:cNvSpPr/>
      </dsp:nvSpPr>
      <dsp:spPr>
        <a:xfrm>
          <a:off x="1984370" y="3698063"/>
          <a:ext cx="2564719" cy="687669"/>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42866"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dirty="0"/>
            <a:t>Where</a:t>
          </a:r>
        </a:p>
      </dsp:txBody>
      <dsp:txXfrm>
        <a:off x="2017939" y="3731632"/>
        <a:ext cx="2497581" cy="620531"/>
      </dsp:txXfrm>
    </dsp:sp>
    <dsp:sp modelId="{7B54BA0C-BF37-498C-9C90-DE556CF996E6}">
      <dsp:nvSpPr>
        <dsp:cNvPr id="0" name=""/>
        <dsp:cNvSpPr/>
      </dsp:nvSpPr>
      <dsp:spPr>
        <a:xfrm>
          <a:off x="1273335" y="3023828"/>
          <a:ext cx="1189021" cy="1188937"/>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000" r="-2000"/>
          </a:stretch>
        </a:blip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5AE6542A-71C8-4A2A-8C1D-ADB6B09ED065}">
      <dsp:nvSpPr>
        <dsp:cNvPr id="0" name=""/>
        <dsp:cNvSpPr/>
      </dsp:nvSpPr>
      <dsp:spPr>
        <a:xfrm>
          <a:off x="3634138" y="2805100"/>
          <a:ext cx="2564719" cy="687669"/>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42866"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dirty="0"/>
            <a:t>Why</a:t>
          </a:r>
        </a:p>
      </dsp:txBody>
      <dsp:txXfrm>
        <a:off x="3667707" y="2838669"/>
        <a:ext cx="2497581" cy="620531"/>
      </dsp:txXfrm>
    </dsp:sp>
    <dsp:sp modelId="{64108A2D-B7F8-44C2-86A2-9E2F634D8033}">
      <dsp:nvSpPr>
        <dsp:cNvPr id="0" name=""/>
        <dsp:cNvSpPr/>
      </dsp:nvSpPr>
      <dsp:spPr>
        <a:xfrm>
          <a:off x="2923103" y="2130865"/>
          <a:ext cx="1189021" cy="1188937"/>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13000" b="-13000"/>
          </a:stretch>
        </a:blip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9DF410A2-888A-4155-8A4F-B40A116A2B2E}">
      <dsp:nvSpPr>
        <dsp:cNvPr id="0" name=""/>
        <dsp:cNvSpPr/>
      </dsp:nvSpPr>
      <dsp:spPr>
        <a:xfrm>
          <a:off x="4391544" y="1450752"/>
          <a:ext cx="2564719" cy="687669"/>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42866"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dirty="0"/>
            <a:t>How</a:t>
          </a:r>
        </a:p>
      </dsp:txBody>
      <dsp:txXfrm>
        <a:off x="4425113" y="1484321"/>
        <a:ext cx="2497581" cy="620531"/>
      </dsp:txXfrm>
    </dsp:sp>
    <dsp:sp modelId="{CF2F0DD2-B33A-494E-A069-0DEA8EF71A87}">
      <dsp:nvSpPr>
        <dsp:cNvPr id="0" name=""/>
        <dsp:cNvSpPr/>
      </dsp:nvSpPr>
      <dsp:spPr>
        <a:xfrm>
          <a:off x="3680509" y="776517"/>
          <a:ext cx="1189021" cy="1188937"/>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17000" r="-17000"/>
          </a:stretch>
        </a:blip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1026" descr="Brown marble"/>
          <p:cNvSpPr>
            <a:spLocks noGrp="1" noChangeArrowheads="1"/>
          </p:cNvSpPr>
          <p:nvPr>
            <p:ph type="hdr" sz="quarter"/>
          </p:nvPr>
        </p:nvSpPr>
        <p:spPr bwMode="auto">
          <a:xfrm>
            <a:off x="231775" y="192993"/>
            <a:ext cx="6400800" cy="467071"/>
          </a:xfrm>
          <a:prstGeom prst="rect">
            <a:avLst/>
          </a:prstGeom>
          <a:noFill/>
          <a:ln>
            <a:noFill/>
          </a:ln>
          <a:effectLst/>
          <a:extLst>
            <a:ext uri="{909E8E84-426E-40DD-AFC4-6F175D3DCCD1}">
              <a14:hiddenFill xmlns:a14="http://schemas.microsoft.com/office/drawing/2010/main">
                <a:blipFill dpi="0" rotWithShape="0">
                  <a:blip r:embed="rId2"/>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553" tIns="46276" rIns="92553" bIns="46276" numCol="1" anchor="t" anchorCtr="0" compatLnSpc="1">
            <a:prstTxWarp prst="textNoShape">
              <a:avLst/>
            </a:prstTxWarp>
          </a:bodyPr>
          <a:lstStyle>
            <a:lvl1pPr algn="ctr" eaLnBrk="0" hangingPunct="0">
              <a:defRPr sz="1700" b="1">
                <a:latin typeface="Arial" charset="0"/>
              </a:defRPr>
            </a:lvl1pPr>
          </a:lstStyle>
          <a:p>
            <a:pPr>
              <a:defRPr/>
            </a:pPr>
            <a:r>
              <a:rPr lang="en-US"/>
              <a:t>CARB 262 – Fugitive VOC Inspections </a:t>
            </a:r>
          </a:p>
        </p:txBody>
      </p:sp>
      <p:sp>
        <p:nvSpPr>
          <p:cNvPr id="3075" name="Rectangle 1027" descr="Brown marble"/>
          <p:cNvSpPr>
            <a:spLocks noGrp="1" noChangeArrowheads="1"/>
          </p:cNvSpPr>
          <p:nvPr>
            <p:ph type="dt" sz="quarter" idx="1"/>
          </p:nvPr>
        </p:nvSpPr>
        <p:spPr bwMode="auto">
          <a:xfrm>
            <a:off x="0" y="8846792"/>
            <a:ext cx="1447800" cy="467071"/>
          </a:xfrm>
          <a:prstGeom prst="rect">
            <a:avLst/>
          </a:prstGeom>
          <a:noFill/>
          <a:ln>
            <a:noFill/>
          </a:ln>
          <a:effectLst/>
          <a:extLst>
            <a:ext uri="{909E8E84-426E-40DD-AFC4-6F175D3DCCD1}">
              <a14:hiddenFill xmlns:a14="http://schemas.microsoft.com/office/drawing/2010/main">
                <a:blipFill dpi="0" rotWithShape="0">
                  <a:blip r:embed="rId2"/>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553" tIns="46276" rIns="92553" bIns="46276" numCol="1" anchor="t" anchorCtr="0" compatLnSpc="1">
            <a:prstTxWarp prst="textNoShape">
              <a:avLst/>
            </a:prstTxWarp>
          </a:bodyPr>
          <a:lstStyle>
            <a:lvl1pPr algn="ctr" eaLnBrk="0" hangingPunct="0">
              <a:defRPr sz="1000" b="0">
                <a:latin typeface="Arial" charset="0"/>
              </a:defRPr>
            </a:lvl1pPr>
          </a:lstStyle>
          <a:p>
            <a:pPr>
              <a:defRPr/>
            </a:pPr>
            <a:endParaRPr lang="en-US"/>
          </a:p>
          <a:p>
            <a:pPr>
              <a:defRPr/>
            </a:pPr>
            <a:r>
              <a:rPr lang="en-US"/>
              <a:t>020811</a:t>
            </a:r>
          </a:p>
        </p:txBody>
      </p:sp>
      <p:sp>
        <p:nvSpPr>
          <p:cNvPr id="3076" name="Rectangle 1028" descr="Brown marble"/>
          <p:cNvSpPr>
            <a:spLocks noGrp="1" noChangeArrowheads="1"/>
          </p:cNvSpPr>
          <p:nvPr>
            <p:ph type="sldNum" sz="quarter" idx="3"/>
          </p:nvPr>
        </p:nvSpPr>
        <p:spPr bwMode="auto">
          <a:xfrm>
            <a:off x="1912939" y="8780299"/>
            <a:ext cx="2971800" cy="465450"/>
          </a:xfrm>
          <a:prstGeom prst="rect">
            <a:avLst/>
          </a:prstGeom>
          <a:noFill/>
          <a:ln>
            <a:noFill/>
          </a:ln>
          <a:effectLst/>
          <a:extLst>
            <a:ext uri="{909E8E84-426E-40DD-AFC4-6F175D3DCCD1}">
              <a14:hiddenFill xmlns:a14="http://schemas.microsoft.com/office/drawing/2010/main">
                <a:blipFill dpi="0" rotWithShape="0">
                  <a:blip r:embed="rId2"/>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553" tIns="46276" rIns="92553" bIns="46276" numCol="1" anchor="b" anchorCtr="0" compatLnSpc="1">
            <a:prstTxWarp prst="textNoShape">
              <a:avLst/>
            </a:prstTxWarp>
          </a:bodyPr>
          <a:lstStyle>
            <a:lvl1pPr algn="ctr" eaLnBrk="0" hangingPunct="0">
              <a:defRPr sz="1200" b="1">
                <a:latin typeface="Arial" charset="0"/>
              </a:defRPr>
            </a:lvl1pPr>
          </a:lstStyle>
          <a:p>
            <a:pPr>
              <a:defRPr/>
            </a:pPr>
            <a:fld id="{7C1D47C6-38FF-40A9-AC4C-90D538ACAE44}"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7570" name="Rectangle 2" descr="Brown marble"/>
          <p:cNvSpPr>
            <a:spLocks noGrp="1" noChangeArrowheads="1"/>
          </p:cNvSpPr>
          <p:nvPr>
            <p:ph type="hdr" sz="quarter"/>
          </p:nvPr>
        </p:nvSpPr>
        <p:spPr bwMode="auto">
          <a:xfrm>
            <a:off x="152400" y="74603"/>
            <a:ext cx="3886200" cy="465450"/>
          </a:xfrm>
          <a:prstGeom prst="rect">
            <a:avLst/>
          </a:prstGeom>
          <a:noFill/>
          <a:ln>
            <a:noFill/>
          </a:ln>
          <a:effectLst/>
          <a:extLst>
            <a:ext uri="{909E8E84-426E-40DD-AFC4-6F175D3DCCD1}">
              <a14:hiddenFill xmlns:a14="http://schemas.microsoft.com/office/drawing/2010/main">
                <a:blipFill dpi="0" rotWithShape="0">
                  <a:blip r:embed="rId2"/>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553" tIns="46276" rIns="92553" bIns="46276" numCol="1" anchor="t" anchorCtr="0" compatLnSpc="1">
            <a:prstTxWarp prst="textNoShape">
              <a:avLst/>
            </a:prstTxWarp>
          </a:bodyPr>
          <a:lstStyle>
            <a:lvl1pPr algn="l" eaLnBrk="0" hangingPunct="0">
              <a:defRPr sz="1400" b="1">
                <a:latin typeface="Arial" charset="0"/>
              </a:defRPr>
            </a:lvl1pPr>
          </a:lstStyle>
          <a:p>
            <a:pPr>
              <a:defRPr/>
            </a:pPr>
            <a:r>
              <a:rPr lang="en-US"/>
              <a:t>Fugitive VOC Emissions Inspections</a:t>
            </a:r>
          </a:p>
        </p:txBody>
      </p:sp>
      <p:sp>
        <p:nvSpPr>
          <p:cNvPr id="237571" name="Rectangle 3" descr="Brown marble"/>
          <p:cNvSpPr>
            <a:spLocks noGrp="1" noChangeArrowheads="1"/>
          </p:cNvSpPr>
          <p:nvPr>
            <p:ph type="dt" idx="1"/>
          </p:nvPr>
        </p:nvSpPr>
        <p:spPr bwMode="auto">
          <a:xfrm>
            <a:off x="152401" y="384362"/>
            <a:ext cx="2971800" cy="465449"/>
          </a:xfrm>
          <a:prstGeom prst="rect">
            <a:avLst/>
          </a:prstGeom>
          <a:noFill/>
          <a:ln>
            <a:noFill/>
          </a:ln>
          <a:effectLst/>
          <a:extLst>
            <a:ext uri="{909E8E84-426E-40DD-AFC4-6F175D3DCCD1}">
              <a14:hiddenFill xmlns:a14="http://schemas.microsoft.com/office/drawing/2010/main">
                <a:blipFill dpi="0" rotWithShape="0">
                  <a:blip r:embed="rId2"/>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553" tIns="46276" rIns="92553" bIns="46276" numCol="1" anchor="t" anchorCtr="0" compatLnSpc="1">
            <a:prstTxWarp prst="textNoShape">
              <a:avLst/>
            </a:prstTxWarp>
          </a:bodyPr>
          <a:lstStyle>
            <a:lvl1pPr algn="l" eaLnBrk="0" hangingPunct="0">
              <a:defRPr sz="1000" b="1">
                <a:latin typeface="Arial" charset="0"/>
              </a:defRPr>
            </a:lvl1pPr>
          </a:lstStyle>
          <a:p>
            <a:pPr>
              <a:defRPr/>
            </a:pPr>
            <a:fld id="{85C51635-692B-4948-8B06-DABBEF988B44}" type="datetime1">
              <a:rPr lang="en-US"/>
              <a:pPr>
                <a:defRPr/>
              </a:pPr>
              <a:t>4/20/2026</a:t>
            </a:fld>
            <a:endParaRPr lang="en-US"/>
          </a:p>
        </p:txBody>
      </p:sp>
      <p:sp>
        <p:nvSpPr>
          <p:cNvPr id="174084" name="Rectangle 4"/>
          <p:cNvSpPr>
            <a:spLocks noGrp="1" noRot="1" noChangeAspect="1" noChangeArrowheads="1" noTextEdit="1"/>
          </p:cNvSpPr>
          <p:nvPr>
            <p:ph type="sldImg" idx="2"/>
          </p:nvPr>
        </p:nvSpPr>
        <p:spPr bwMode="auto">
          <a:xfrm>
            <a:off x="1363663" y="719138"/>
            <a:ext cx="3979862" cy="2986087"/>
          </a:xfrm>
          <a:prstGeom prst="rect">
            <a:avLst/>
          </a:prstGeom>
          <a:noFill/>
          <a:ln w="9525">
            <a:solidFill>
              <a:srgbClr val="000000"/>
            </a:solidFill>
            <a:miter lim="800000"/>
            <a:headEnd/>
            <a:tailEnd/>
          </a:ln>
          <a:effectLst/>
        </p:spPr>
      </p:sp>
      <p:sp>
        <p:nvSpPr>
          <p:cNvPr id="237573" name="Rectangle 5" descr="Brown marble"/>
          <p:cNvSpPr>
            <a:spLocks noGrp="1" noChangeArrowheads="1"/>
          </p:cNvSpPr>
          <p:nvPr>
            <p:ph type="body" sz="quarter" idx="3"/>
          </p:nvPr>
        </p:nvSpPr>
        <p:spPr bwMode="auto">
          <a:xfrm>
            <a:off x="685800" y="3859828"/>
            <a:ext cx="5486400" cy="4910739"/>
          </a:xfrm>
          <a:prstGeom prst="rect">
            <a:avLst/>
          </a:prstGeom>
          <a:noFill/>
          <a:ln>
            <a:noFill/>
          </a:ln>
          <a:effectLst/>
          <a:extLst>
            <a:ext uri="{909E8E84-426E-40DD-AFC4-6F175D3DCCD1}">
              <a14:hiddenFill xmlns:a14="http://schemas.microsoft.com/office/drawing/2010/main">
                <a:blipFill dpi="0" rotWithShape="0">
                  <a:blip r:embed="rId2"/>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553" tIns="46276" rIns="92553" bIns="46276" numCol="1" anchor="t" anchorCtr="0" compatLnSpc="1">
            <a:prstTxWarp prst="textNoShape">
              <a:avLst/>
            </a:prstTxWarp>
          </a:bodyPr>
          <a:lstStyle/>
          <a:p>
            <a:pPr lvl="0"/>
            <a:r>
              <a:rPr lang="en-US" noProof="0"/>
              <a:t>Click to edit Master text styles</a:t>
            </a:r>
          </a:p>
          <a:p>
            <a:pPr lvl="0"/>
            <a:r>
              <a:rPr lang="en-US" noProof="0"/>
              <a:t>	Second level</a:t>
            </a:r>
          </a:p>
          <a:p>
            <a:pPr lvl="0"/>
            <a:r>
              <a:rPr lang="en-US" noProof="0"/>
              <a:t>		Third level</a:t>
            </a:r>
          </a:p>
          <a:p>
            <a:pPr lvl="0"/>
            <a:r>
              <a:rPr lang="en-US" noProof="0"/>
              <a:t>	</a:t>
            </a:r>
          </a:p>
        </p:txBody>
      </p:sp>
      <p:sp>
        <p:nvSpPr>
          <p:cNvPr id="237574" name="Rectangle 6" descr="Brown marble"/>
          <p:cNvSpPr>
            <a:spLocks noGrp="1" noChangeArrowheads="1"/>
          </p:cNvSpPr>
          <p:nvPr>
            <p:ph type="ftr" sz="quarter" idx="4"/>
          </p:nvPr>
        </p:nvSpPr>
        <p:spPr bwMode="auto">
          <a:xfrm>
            <a:off x="3886201" y="8850036"/>
            <a:ext cx="2971800" cy="463828"/>
          </a:xfrm>
          <a:prstGeom prst="rect">
            <a:avLst/>
          </a:prstGeom>
          <a:noFill/>
          <a:ln>
            <a:noFill/>
          </a:ln>
          <a:effectLst/>
          <a:extLst>
            <a:ext uri="{909E8E84-426E-40DD-AFC4-6F175D3DCCD1}">
              <a14:hiddenFill xmlns:a14="http://schemas.microsoft.com/office/drawing/2010/main">
                <a:blipFill dpi="0" rotWithShape="0">
                  <a:blip r:embed="rId2"/>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553" tIns="46276" rIns="92553" bIns="46276" numCol="1" anchor="b" anchorCtr="0" compatLnSpc="1">
            <a:prstTxWarp prst="textNoShape">
              <a:avLst/>
            </a:prstTxWarp>
          </a:bodyPr>
          <a:lstStyle>
            <a:lvl1pPr algn="r" eaLnBrk="0" hangingPunct="0">
              <a:defRPr sz="1200"/>
            </a:lvl1pPr>
          </a:lstStyle>
          <a:p>
            <a:pPr>
              <a:defRPr/>
            </a:pPr>
            <a:endParaRPr lang="en-US"/>
          </a:p>
        </p:txBody>
      </p:sp>
      <p:sp>
        <p:nvSpPr>
          <p:cNvPr id="237575" name="Rectangle 7" descr="Brown marble"/>
          <p:cNvSpPr>
            <a:spLocks noGrp="1" noChangeArrowheads="1"/>
          </p:cNvSpPr>
          <p:nvPr>
            <p:ph type="sldNum" sz="quarter" idx="5"/>
          </p:nvPr>
        </p:nvSpPr>
        <p:spPr bwMode="auto">
          <a:xfrm>
            <a:off x="4800600" y="-154069"/>
            <a:ext cx="1981200" cy="463829"/>
          </a:xfrm>
          <a:prstGeom prst="rect">
            <a:avLst/>
          </a:prstGeom>
          <a:noFill/>
          <a:ln>
            <a:noFill/>
          </a:ln>
          <a:effectLst/>
          <a:extLst>
            <a:ext uri="{909E8E84-426E-40DD-AFC4-6F175D3DCCD1}">
              <a14:hiddenFill xmlns:a14="http://schemas.microsoft.com/office/drawing/2010/main">
                <a:blipFill dpi="0" rotWithShape="0">
                  <a:blip r:embed="rId2"/>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2553" tIns="46276" rIns="92553" bIns="46276" numCol="1" anchor="b" anchorCtr="0" compatLnSpc="1">
            <a:prstTxWarp prst="textNoShape">
              <a:avLst/>
            </a:prstTxWarp>
          </a:bodyPr>
          <a:lstStyle>
            <a:lvl1pPr algn="r" eaLnBrk="0" hangingPunct="0">
              <a:defRPr sz="1400" b="1">
                <a:latin typeface="Arial" charset="0"/>
              </a:defRPr>
            </a:lvl1pPr>
          </a:lstStyle>
          <a:p>
            <a:pPr>
              <a:defRPr/>
            </a:pPr>
            <a:fld id="{90EF0EE8-BCD0-4D8B-91DA-DF29F678A6A4}" type="slidenum">
              <a:rPr lang="en-US"/>
              <a:pPr>
                <a:defRPr/>
              </a:pPr>
              <a:t>‹#›</a:t>
            </a:fld>
            <a:endParaRPr lang="en-US"/>
          </a:p>
        </p:txBody>
      </p:sp>
    </p:spTree>
    <p:extLst>
      <p:ext uri="{BB962C8B-B14F-4D97-AF65-F5344CB8AC3E}">
        <p14:creationId xmlns:p14="http://schemas.microsoft.com/office/powerpoint/2010/main" val="2644246802"/>
      </p:ext>
    </p:extLst>
  </p:cSld>
  <p:clrMap bg1="lt1" tx1="dk1" bg2="lt2" tx2="dk2" accent1="accent1" accent2="accent2" accent3="accent3" accent4="accent4" accent5="accent5" accent6="accent6" hlink="hlink" folHlink="folHlink"/>
  <p:hf ftr="0"/>
  <p:notesStyle>
    <a:lvl1pPr algn="l" rtl="0" eaLnBrk="0" fontAlgn="base" hangingPunct="0">
      <a:spcBef>
        <a:spcPct val="20000"/>
      </a:spcBef>
      <a:spcAft>
        <a:spcPct val="0"/>
      </a:spcAft>
      <a:tabLst>
        <a:tab pos="228600" algn="l"/>
        <a:tab pos="457200" algn="l"/>
      </a:tabLst>
      <a:defRPr sz="1400" kern="1200">
        <a:solidFill>
          <a:schemeClr val="tx1"/>
        </a:solidFill>
        <a:latin typeface="Times New Roman" pitchFamily="18" charset="0"/>
        <a:ea typeface="+mn-ea"/>
        <a:cs typeface="+mn-cs"/>
      </a:defRPr>
    </a:lvl1pPr>
    <a:lvl2pPr marL="742950" indent="-285750" algn="l" rtl="0" eaLnBrk="0" fontAlgn="base" hangingPunct="0">
      <a:spcBef>
        <a:spcPct val="30000"/>
      </a:spcBef>
      <a:spcAft>
        <a:spcPct val="0"/>
      </a:spcAft>
      <a:tabLst>
        <a:tab pos="228600" algn="l"/>
        <a:tab pos="457200" algn="l"/>
      </a:tabLst>
      <a:defRPr sz="1400" kern="1200">
        <a:solidFill>
          <a:schemeClr val="tx1"/>
        </a:solidFill>
        <a:latin typeface="Times New Roman" pitchFamily="18" charset="0"/>
        <a:ea typeface="+mn-ea"/>
        <a:cs typeface="+mn-cs"/>
      </a:defRPr>
    </a:lvl2pPr>
    <a:lvl3pPr marL="1143000" indent="-228600" algn="l" rtl="0" eaLnBrk="0" fontAlgn="base" hangingPunct="0">
      <a:spcBef>
        <a:spcPct val="30000"/>
      </a:spcBef>
      <a:spcAft>
        <a:spcPct val="0"/>
      </a:spcAft>
      <a:tabLst>
        <a:tab pos="228600" algn="l"/>
        <a:tab pos="457200" algn="l"/>
      </a:tabLst>
      <a:defRPr sz="14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tabLst>
        <a:tab pos="228600" algn="l"/>
        <a:tab pos="457200" algn="l"/>
      </a:tabLst>
      <a:defRPr sz="14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tabLst>
        <a:tab pos="228600" algn="l"/>
        <a:tab pos="457200" algn="l"/>
      </a:tabLst>
      <a:defRPr sz="14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t>Fugitive VOC Emissions Inspections</a:t>
            </a:r>
          </a:p>
        </p:txBody>
      </p:sp>
      <p:sp>
        <p:nvSpPr>
          <p:cNvPr id="5" name="Date Placeholder 4"/>
          <p:cNvSpPr>
            <a:spLocks noGrp="1"/>
          </p:cNvSpPr>
          <p:nvPr>
            <p:ph type="dt" idx="1"/>
          </p:nvPr>
        </p:nvSpPr>
        <p:spPr/>
        <p:txBody>
          <a:bodyPr/>
          <a:lstStyle/>
          <a:p>
            <a:pPr>
              <a:defRPr/>
            </a:pPr>
            <a:fld id="{85C51635-692B-4948-8B06-DABBEF988B44}" type="datetime1">
              <a:rPr lang="en-US" smtClean="0"/>
              <a:pPr>
                <a:defRPr/>
              </a:pPr>
              <a:t>4/20/2026</a:t>
            </a:fld>
            <a:endParaRPr lang="en-US"/>
          </a:p>
        </p:txBody>
      </p:sp>
      <p:sp>
        <p:nvSpPr>
          <p:cNvPr id="6" name="Slide Number Placeholder 5"/>
          <p:cNvSpPr>
            <a:spLocks noGrp="1"/>
          </p:cNvSpPr>
          <p:nvPr>
            <p:ph type="sldNum" sz="quarter" idx="5"/>
          </p:nvPr>
        </p:nvSpPr>
        <p:spPr/>
        <p:txBody>
          <a:bodyPr/>
          <a:lstStyle/>
          <a:p>
            <a:pPr>
              <a:defRPr/>
            </a:pPr>
            <a:fld id="{90EF0EE8-BCD0-4D8B-91DA-DF29F678A6A4}" type="slidenum">
              <a:rPr lang="en-US" smtClean="0"/>
              <a:pPr>
                <a:defRPr/>
              </a:pPr>
              <a:t>1</a:t>
            </a:fld>
            <a:endParaRPr lang="en-US"/>
          </a:p>
        </p:txBody>
      </p:sp>
    </p:spTree>
    <p:extLst>
      <p:ext uri="{BB962C8B-B14F-4D97-AF65-F5344CB8AC3E}">
        <p14:creationId xmlns:p14="http://schemas.microsoft.com/office/powerpoint/2010/main" val="4286873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183299" name="Rectangle 3" descr="Brown marble"/>
          <p:cNvSpPr>
            <a:spLocks noGrp="1" noChangeArrowheads="1"/>
          </p:cNvSpPr>
          <p:nvPr>
            <p:ph type="dt" sz="quarter" idx="1"/>
          </p:nvPr>
        </p:nvSpPr>
        <p:spPr>
          <a:noFill/>
          <a:ln>
            <a:miter lim="800000"/>
            <a:headEnd/>
            <a:tailEnd/>
          </a:ln>
        </p:spPr>
        <p:txBody>
          <a:bodyPr/>
          <a:lstStyle/>
          <a:p>
            <a:fld id="{C4AA7B81-08FE-401C-939E-6472017EA0B3}" type="datetime1">
              <a:rPr lang="en-US" smtClean="0">
                <a:latin typeface="Arial" pitchFamily="34" charset="0"/>
              </a:rPr>
              <a:pPr/>
              <a:t>4/20/2026</a:t>
            </a:fld>
            <a:endParaRPr lang="en-US">
              <a:latin typeface="Arial" pitchFamily="34" charset="0"/>
            </a:endParaRPr>
          </a:p>
        </p:txBody>
      </p:sp>
      <p:sp>
        <p:nvSpPr>
          <p:cNvPr id="183300" name="Rectangle 7" descr="Brown marble"/>
          <p:cNvSpPr>
            <a:spLocks noGrp="1" noChangeArrowheads="1"/>
          </p:cNvSpPr>
          <p:nvPr>
            <p:ph type="sldNum" sz="quarter" idx="5"/>
          </p:nvPr>
        </p:nvSpPr>
        <p:spPr>
          <a:noFill/>
          <a:ln>
            <a:miter lim="800000"/>
            <a:headEnd/>
            <a:tailEnd/>
          </a:ln>
        </p:spPr>
        <p:txBody>
          <a:bodyPr/>
          <a:lstStyle/>
          <a:p>
            <a:fld id="{6B468C01-2B69-41CC-A0F5-46F42075ECE0}" type="slidenum">
              <a:rPr lang="en-US" smtClean="0">
                <a:latin typeface="Arial" pitchFamily="34" charset="0"/>
              </a:rPr>
              <a:pPr/>
              <a:t>10</a:t>
            </a:fld>
            <a:endParaRPr lang="en-US">
              <a:latin typeface="Arial" pitchFamily="34" charset="0"/>
            </a:endParaRPr>
          </a:p>
        </p:txBody>
      </p:sp>
      <p:sp>
        <p:nvSpPr>
          <p:cNvPr id="183301" name="Rectangle 2"/>
          <p:cNvSpPr>
            <a:spLocks noGrp="1" noRot="1" noChangeAspect="1" noChangeArrowheads="1" noTextEdit="1"/>
          </p:cNvSpPr>
          <p:nvPr>
            <p:ph type="sldImg"/>
          </p:nvPr>
        </p:nvSpPr>
        <p:spPr>
          <a:xfrm>
            <a:off x="1962150" y="612775"/>
            <a:ext cx="2959100" cy="2219325"/>
          </a:xfrm>
          <a:ln/>
        </p:spPr>
      </p:sp>
      <p:sp>
        <p:nvSpPr>
          <p:cNvPr id="183302" name="Rectangle 3" descr="낄⸪w "/>
          <p:cNvSpPr>
            <a:spLocks noGrp="1" noChangeArrowheads="1"/>
          </p:cNvSpPr>
          <p:nvPr>
            <p:ph type="body" idx="1"/>
          </p:nvPr>
        </p:nvSpPr>
        <p:spPr>
          <a:xfrm>
            <a:off x="685800" y="3061914"/>
            <a:ext cx="5486400" cy="5708654"/>
          </a:xfrm>
          <a:noFill/>
        </p:spPr>
        <p:txBody>
          <a:bodyPr lIns="91369" tIns="45684" rIns="91369" bIns="45684"/>
          <a:lstStyle/>
          <a:p>
            <a:r>
              <a:rPr lang="en-US"/>
              <a:t>Refineries (based on 1996 database for California.)</a:t>
            </a:r>
          </a:p>
          <a:p>
            <a:endParaRPr lang="en-US"/>
          </a:p>
        </p:txBody>
      </p:sp>
    </p:spTree>
    <p:extLst>
      <p:ext uri="{BB962C8B-B14F-4D97-AF65-F5344CB8AC3E}">
        <p14:creationId xmlns:p14="http://schemas.microsoft.com/office/powerpoint/2010/main" val="274018791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t>Fugitive VOC Emissions Inspections</a:t>
            </a:r>
          </a:p>
        </p:txBody>
      </p:sp>
      <p:sp>
        <p:nvSpPr>
          <p:cNvPr id="5" name="Date Placeholder 4"/>
          <p:cNvSpPr>
            <a:spLocks noGrp="1"/>
          </p:cNvSpPr>
          <p:nvPr>
            <p:ph type="dt" idx="1"/>
          </p:nvPr>
        </p:nvSpPr>
        <p:spPr/>
        <p:txBody>
          <a:bodyPr/>
          <a:lstStyle/>
          <a:p>
            <a:pPr>
              <a:defRPr/>
            </a:pPr>
            <a:fld id="{85C51635-692B-4948-8B06-DABBEF988B44}" type="datetime1">
              <a:rPr lang="en-US" smtClean="0"/>
              <a:pPr>
                <a:defRPr/>
              </a:pPr>
              <a:t>4/20/2026</a:t>
            </a:fld>
            <a:endParaRPr lang="en-US"/>
          </a:p>
        </p:txBody>
      </p:sp>
      <p:sp>
        <p:nvSpPr>
          <p:cNvPr id="6" name="Slide Number Placeholder 5"/>
          <p:cNvSpPr>
            <a:spLocks noGrp="1"/>
          </p:cNvSpPr>
          <p:nvPr>
            <p:ph type="sldNum" sz="quarter" idx="5"/>
          </p:nvPr>
        </p:nvSpPr>
        <p:spPr/>
        <p:txBody>
          <a:bodyPr/>
          <a:lstStyle/>
          <a:p>
            <a:pPr>
              <a:defRPr/>
            </a:pPr>
            <a:fld id="{90EF0EE8-BCD0-4D8B-91DA-DF29F678A6A4}" type="slidenum">
              <a:rPr lang="en-US" smtClean="0"/>
              <a:pPr>
                <a:defRPr/>
              </a:pPr>
              <a:t>103</a:t>
            </a:fld>
            <a:endParaRPr lang="en-US"/>
          </a:p>
        </p:txBody>
      </p:sp>
    </p:spTree>
    <p:extLst>
      <p:ext uri="{BB962C8B-B14F-4D97-AF65-F5344CB8AC3E}">
        <p14:creationId xmlns:p14="http://schemas.microsoft.com/office/powerpoint/2010/main" val="77755029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t>Fugitive VOC Emissions Inspections</a:t>
            </a:r>
          </a:p>
        </p:txBody>
      </p:sp>
      <p:sp>
        <p:nvSpPr>
          <p:cNvPr id="5" name="Date Placeholder 4"/>
          <p:cNvSpPr>
            <a:spLocks noGrp="1"/>
          </p:cNvSpPr>
          <p:nvPr>
            <p:ph type="dt" idx="1"/>
          </p:nvPr>
        </p:nvSpPr>
        <p:spPr/>
        <p:txBody>
          <a:bodyPr/>
          <a:lstStyle/>
          <a:p>
            <a:pPr>
              <a:defRPr/>
            </a:pPr>
            <a:fld id="{85C51635-692B-4948-8B06-DABBEF988B44}" type="datetime1">
              <a:rPr lang="en-US" smtClean="0"/>
              <a:pPr>
                <a:defRPr/>
              </a:pPr>
              <a:t>4/20/2026</a:t>
            </a:fld>
            <a:endParaRPr lang="en-US"/>
          </a:p>
        </p:txBody>
      </p:sp>
      <p:sp>
        <p:nvSpPr>
          <p:cNvPr id="6" name="Slide Number Placeholder 5"/>
          <p:cNvSpPr>
            <a:spLocks noGrp="1"/>
          </p:cNvSpPr>
          <p:nvPr>
            <p:ph type="sldNum" sz="quarter" idx="5"/>
          </p:nvPr>
        </p:nvSpPr>
        <p:spPr/>
        <p:txBody>
          <a:bodyPr/>
          <a:lstStyle/>
          <a:p>
            <a:pPr>
              <a:defRPr/>
            </a:pPr>
            <a:fld id="{90EF0EE8-BCD0-4D8B-91DA-DF29F678A6A4}" type="slidenum">
              <a:rPr lang="en-US" smtClean="0"/>
              <a:pPr>
                <a:defRPr/>
              </a:pPr>
              <a:t>104</a:t>
            </a:fld>
            <a:endParaRPr lang="en-US"/>
          </a:p>
        </p:txBody>
      </p:sp>
    </p:spTree>
    <p:extLst>
      <p:ext uri="{BB962C8B-B14F-4D97-AF65-F5344CB8AC3E}">
        <p14:creationId xmlns:p14="http://schemas.microsoft.com/office/powerpoint/2010/main" val="74262557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t>Fugitive VOC Emissions Inspections</a:t>
            </a:r>
          </a:p>
        </p:txBody>
      </p:sp>
      <p:sp>
        <p:nvSpPr>
          <p:cNvPr id="5" name="Date Placeholder 4"/>
          <p:cNvSpPr>
            <a:spLocks noGrp="1"/>
          </p:cNvSpPr>
          <p:nvPr>
            <p:ph type="dt" idx="1"/>
          </p:nvPr>
        </p:nvSpPr>
        <p:spPr/>
        <p:txBody>
          <a:bodyPr/>
          <a:lstStyle/>
          <a:p>
            <a:pPr>
              <a:defRPr/>
            </a:pPr>
            <a:fld id="{85C51635-692B-4948-8B06-DABBEF988B44}" type="datetime1">
              <a:rPr lang="en-US" smtClean="0"/>
              <a:pPr>
                <a:defRPr/>
              </a:pPr>
              <a:t>4/20/2026</a:t>
            </a:fld>
            <a:endParaRPr lang="en-US"/>
          </a:p>
        </p:txBody>
      </p:sp>
      <p:sp>
        <p:nvSpPr>
          <p:cNvPr id="6" name="Slide Number Placeholder 5"/>
          <p:cNvSpPr>
            <a:spLocks noGrp="1"/>
          </p:cNvSpPr>
          <p:nvPr>
            <p:ph type="sldNum" sz="quarter" idx="5"/>
          </p:nvPr>
        </p:nvSpPr>
        <p:spPr/>
        <p:txBody>
          <a:bodyPr/>
          <a:lstStyle/>
          <a:p>
            <a:pPr>
              <a:defRPr/>
            </a:pPr>
            <a:fld id="{90EF0EE8-BCD0-4D8B-91DA-DF29F678A6A4}" type="slidenum">
              <a:rPr lang="en-US" smtClean="0"/>
              <a:pPr>
                <a:defRPr/>
              </a:pPr>
              <a:t>105</a:t>
            </a:fld>
            <a:endParaRPr lang="en-US"/>
          </a:p>
        </p:txBody>
      </p:sp>
    </p:spTree>
    <p:extLst>
      <p:ext uri="{BB962C8B-B14F-4D97-AF65-F5344CB8AC3E}">
        <p14:creationId xmlns:p14="http://schemas.microsoft.com/office/powerpoint/2010/main" val="32338823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t>Fugitive VOC Emissions Inspections</a:t>
            </a:r>
          </a:p>
        </p:txBody>
      </p:sp>
      <p:sp>
        <p:nvSpPr>
          <p:cNvPr id="5" name="Date Placeholder 4"/>
          <p:cNvSpPr>
            <a:spLocks noGrp="1"/>
          </p:cNvSpPr>
          <p:nvPr>
            <p:ph type="dt" idx="1"/>
          </p:nvPr>
        </p:nvSpPr>
        <p:spPr/>
        <p:txBody>
          <a:bodyPr/>
          <a:lstStyle/>
          <a:p>
            <a:pPr>
              <a:defRPr/>
            </a:pPr>
            <a:fld id="{85C51635-692B-4948-8B06-DABBEF988B44}" type="datetime1">
              <a:rPr lang="en-US" smtClean="0"/>
              <a:pPr>
                <a:defRPr/>
              </a:pPr>
              <a:t>4/20/2026</a:t>
            </a:fld>
            <a:endParaRPr lang="en-US"/>
          </a:p>
        </p:txBody>
      </p:sp>
      <p:sp>
        <p:nvSpPr>
          <p:cNvPr id="6" name="Slide Number Placeholder 5"/>
          <p:cNvSpPr>
            <a:spLocks noGrp="1"/>
          </p:cNvSpPr>
          <p:nvPr>
            <p:ph type="sldNum" sz="quarter" idx="5"/>
          </p:nvPr>
        </p:nvSpPr>
        <p:spPr/>
        <p:txBody>
          <a:bodyPr/>
          <a:lstStyle/>
          <a:p>
            <a:pPr>
              <a:defRPr/>
            </a:pPr>
            <a:fld id="{90EF0EE8-BCD0-4D8B-91DA-DF29F678A6A4}" type="slidenum">
              <a:rPr lang="en-US" smtClean="0"/>
              <a:pPr>
                <a:defRPr/>
              </a:pPr>
              <a:t>106</a:t>
            </a:fld>
            <a:endParaRPr lang="en-US"/>
          </a:p>
        </p:txBody>
      </p:sp>
    </p:spTree>
    <p:extLst>
      <p:ext uri="{BB962C8B-B14F-4D97-AF65-F5344CB8AC3E}">
        <p14:creationId xmlns:p14="http://schemas.microsoft.com/office/powerpoint/2010/main" val="370691023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Slide Image Placeholder 1"/>
          <p:cNvSpPr>
            <a:spLocks noGrp="1" noRot="1" noChangeAspect="1" noTextEdit="1"/>
          </p:cNvSpPr>
          <p:nvPr>
            <p:ph type="sldImg"/>
          </p:nvPr>
        </p:nvSpPr>
        <p:spPr>
          <a:ln/>
        </p:spPr>
      </p:sp>
      <p:sp>
        <p:nvSpPr>
          <p:cNvPr id="283651" name="Notes Placeholder 2" descr="Brown marble"/>
          <p:cNvSpPr>
            <a:spLocks noGrp="1"/>
          </p:cNvSpPr>
          <p:nvPr>
            <p:ph type="body" idx="1"/>
          </p:nvPr>
        </p:nvSpPr>
        <p:spPr>
          <a:noFill/>
        </p:spPr>
        <p:txBody>
          <a:bodyPr/>
          <a:lstStyle/>
          <a:p>
            <a:r>
              <a:rPr lang="en-US"/>
              <a:t>And here is the problem  with the wrong IR filters the </a:t>
            </a:r>
          </a:p>
          <a:p>
            <a:r>
              <a:rPr lang="en-US"/>
              <a:t>Camera will not read VOC’s that you need to look at</a:t>
            </a:r>
          </a:p>
          <a:p>
            <a:endParaRPr lang="en-US"/>
          </a:p>
          <a:p>
            <a:r>
              <a:rPr lang="en-US"/>
              <a:t>EPA method then requires that each day that the camera is used it must be checked to determine that the camera can “see”  the compound that you need it to see </a:t>
            </a:r>
          </a:p>
        </p:txBody>
      </p:sp>
      <p:sp>
        <p:nvSpPr>
          <p:cNvPr id="283652" name="Header Placeholder 3"/>
          <p:cNvSpPr>
            <a:spLocks noGrp="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83653" name="Date Placeholder 4"/>
          <p:cNvSpPr>
            <a:spLocks noGrp="1"/>
          </p:cNvSpPr>
          <p:nvPr>
            <p:ph type="dt" sz="quarter" idx="1"/>
          </p:nvPr>
        </p:nvSpPr>
        <p:spPr>
          <a:noFill/>
          <a:ln>
            <a:miter lim="800000"/>
            <a:headEnd/>
            <a:tailEnd/>
          </a:ln>
        </p:spPr>
        <p:txBody>
          <a:bodyPr/>
          <a:lstStyle/>
          <a:p>
            <a:fld id="{E40FA7AB-5887-4C03-BDF1-2F52B28198BD}" type="datetime1">
              <a:rPr lang="en-US" smtClean="0">
                <a:latin typeface="Arial" pitchFamily="34" charset="0"/>
              </a:rPr>
              <a:pPr/>
              <a:t>4/20/2026</a:t>
            </a:fld>
            <a:endParaRPr lang="en-US">
              <a:latin typeface="Arial" pitchFamily="34" charset="0"/>
            </a:endParaRPr>
          </a:p>
        </p:txBody>
      </p:sp>
      <p:sp>
        <p:nvSpPr>
          <p:cNvPr id="283654" name="Slide Number Placeholder 5"/>
          <p:cNvSpPr>
            <a:spLocks noGrp="1"/>
          </p:cNvSpPr>
          <p:nvPr>
            <p:ph type="sldNum" sz="quarter" idx="5"/>
          </p:nvPr>
        </p:nvSpPr>
        <p:spPr>
          <a:noFill/>
          <a:ln>
            <a:miter lim="800000"/>
            <a:headEnd/>
            <a:tailEnd/>
          </a:ln>
        </p:spPr>
        <p:txBody>
          <a:bodyPr/>
          <a:lstStyle/>
          <a:p>
            <a:fld id="{74BC4FEA-6AE9-42D1-88AD-A58BC29AF0E7}" type="slidenum">
              <a:rPr lang="en-US" smtClean="0">
                <a:latin typeface="Arial" pitchFamily="34" charset="0"/>
              </a:rPr>
              <a:pPr/>
              <a:t>107</a:t>
            </a:fld>
            <a:endParaRPr lang="en-US">
              <a:latin typeface="Arial" pitchFamily="34" charset="0"/>
            </a:endParaRPr>
          </a:p>
        </p:txBody>
      </p:sp>
    </p:spTree>
    <p:extLst>
      <p:ext uri="{BB962C8B-B14F-4D97-AF65-F5344CB8AC3E}">
        <p14:creationId xmlns:p14="http://schemas.microsoft.com/office/powerpoint/2010/main" val="85332884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Grp="1" noRot="1" noChangeAspect="1" noChangeArrowheads="1" noTextEdit="1"/>
          </p:cNvSpPr>
          <p:nvPr>
            <p:ph type="sldImg"/>
          </p:nvPr>
        </p:nvSpPr>
        <p:spPr>
          <a:ln/>
        </p:spPr>
      </p:sp>
      <p:sp>
        <p:nvSpPr>
          <p:cNvPr id="31539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99236969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Slide Image Placeholder 1"/>
          <p:cNvSpPr>
            <a:spLocks noGrp="1" noRot="1" noChangeAspect="1" noTextEdit="1"/>
          </p:cNvSpPr>
          <p:nvPr>
            <p:ph type="sldImg"/>
          </p:nvPr>
        </p:nvSpPr>
        <p:spPr>
          <a:xfrm>
            <a:off x="1084263" y="703263"/>
            <a:ext cx="4691062" cy="3519487"/>
          </a:xfrm>
          <a:ln/>
        </p:spPr>
      </p:sp>
      <p:sp>
        <p:nvSpPr>
          <p:cNvPr id="317443" name="Notes Placeholder 2"/>
          <p:cNvSpPr>
            <a:spLocks noGrp="1"/>
          </p:cNvSpPr>
          <p:nvPr>
            <p:ph type="body" idx="1"/>
          </p:nvPr>
        </p:nvSpPr>
        <p:spPr>
          <a:xfrm>
            <a:off x="685800" y="4535665"/>
            <a:ext cx="5486400" cy="423490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n-US" altLang="en-US" dirty="0"/>
              <a:t>FLIR stands for forward looking infrared camera – it reads the thermal infrared signature of a plume</a:t>
            </a:r>
          </a:p>
        </p:txBody>
      </p:sp>
      <p:sp>
        <p:nvSpPr>
          <p:cNvPr id="317444" name="Slide Number Placeholder 3"/>
          <p:cNvSpPr>
            <a:spLocks noGrp="1"/>
          </p:cNvSpPr>
          <p:nvPr>
            <p:ph type="sldNum" sz="quarter" idx="4294967295"/>
          </p:nvPr>
        </p:nvSpPr>
        <p:spPr bwMode="auto">
          <a:xfrm>
            <a:off x="3884613" y="8908419"/>
            <a:ext cx="2971800" cy="46869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50" tIns="43875" rIns="87750" bIns="43875"/>
          <a:lstStyle>
            <a:lvl1pPr>
              <a:defRPr sz="1400" b="1">
                <a:solidFill>
                  <a:schemeClr val="tx1"/>
                </a:solidFill>
                <a:latin typeface="Arial" panose="020B0604020202020204" pitchFamily="34" charset="0"/>
              </a:defRPr>
            </a:lvl1pPr>
            <a:lvl2pPr marL="751996" indent="-289229">
              <a:defRPr sz="1400" b="1">
                <a:solidFill>
                  <a:schemeClr val="tx1"/>
                </a:solidFill>
                <a:latin typeface="Arial" panose="020B0604020202020204" pitchFamily="34" charset="0"/>
              </a:defRPr>
            </a:lvl2pPr>
            <a:lvl3pPr marL="1156917" indent="-231383">
              <a:defRPr sz="1400" b="1">
                <a:solidFill>
                  <a:schemeClr val="tx1"/>
                </a:solidFill>
                <a:latin typeface="Arial" panose="020B0604020202020204" pitchFamily="34" charset="0"/>
              </a:defRPr>
            </a:lvl3pPr>
            <a:lvl4pPr marL="1619683" indent="-231383">
              <a:defRPr sz="1400" b="1">
                <a:solidFill>
                  <a:schemeClr val="tx1"/>
                </a:solidFill>
                <a:latin typeface="Arial" panose="020B0604020202020204" pitchFamily="34" charset="0"/>
              </a:defRPr>
            </a:lvl4pPr>
            <a:lvl5pPr marL="2082449" indent="-231383">
              <a:defRPr sz="1400" b="1">
                <a:solidFill>
                  <a:schemeClr val="tx1"/>
                </a:solidFill>
                <a:latin typeface="Arial" panose="020B0604020202020204" pitchFamily="34" charset="0"/>
              </a:defRPr>
            </a:lvl5pPr>
            <a:lvl6pPr marL="2545216" indent="-231383" eaLnBrk="0" fontAlgn="base" hangingPunct="0">
              <a:spcBef>
                <a:spcPct val="0"/>
              </a:spcBef>
              <a:spcAft>
                <a:spcPct val="0"/>
              </a:spcAft>
              <a:defRPr sz="1400" b="1">
                <a:solidFill>
                  <a:schemeClr val="tx1"/>
                </a:solidFill>
                <a:latin typeface="Arial" panose="020B0604020202020204" pitchFamily="34" charset="0"/>
              </a:defRPr>
            </a:lvl6pPr>
            <a:lvl7pPr marL="3007983" indent="-231383" eaLnBrk="0" fontAlgn="base" hangingPunct="0">
              <a:spcBef>
                <a:spcPct val="0"/>
              </a:spcBef>
              <a:spcAft>
                <a:spcPct val="0"/>
              </a:spcAft>
              <a:defRPr sz="1400" b="1">
                <a:solidFill>
                  <a:schemeClr val="tx1"/>
                </a:solidFill>
                <a:latin typeface="Arial" panose="020B0604020202020204" pitchFamily="34" charset="0"/>
              </a:defRPr>
            </a:lvl7pPr>
            <a:lvl8pPr marL="3470749" indent="-231383" eaLnBrk="0" fontAlgn="base" hangingPunct="0">
              <a:spcBef>
                <a:spcPct val="0"/>
              </a:spcBef>
              <a:spcAft>
                <a:spcPct val="0"/>
              </a:spcAft>
              <a:defRPr sz="1400" b="1">
                <a:solidFill>
                  <a:schemeClr val="tx1"/>
                </a:solidFill>
                <a:latin typeface="Arial" panose="020B0604020202020204" pitchFamily="34" charset="0"/>
              </a:defRPr>
            </a:lvl8pPr>
            <a:lvl9pPr marL="3933516" indent="-231383" eaLnBrk="0" fontAlgn="base" hangingPunct="0">
              <a:spcBef>
                <a:spcPct val="0"/>
              </a:spcBef>
              <a:spcAft>
                <a:spcPct val="0"/>
              </a:spcAft>
              <a:defRPr sz="1400" b="1">
                <a:solidFill>
                  <a:schemeClr val="tx1"/>
                </a:solidFill>
                <a:latin typeface="Arial" panose="020B0604020202020204" pitchFamily="34" charset="0"/>
              </a:defRPr>
            </a:lvl9pPr>
          </a:lstStyle>
          <a:p>
            <a:fld id="{C30829F6-6FE2-41C0-A648-18545F20ACB6}" type="slidenum">
              <a:rPr lang="en-US" altLang="en-US">
                <a:solidFill>
                  <a:srgbClr val="000000"/>
                </a:solidFill>
              </a:rPr>
              <a:pPr/>
              <a:t>109</a:t>
            </a:fld>
            <a:endParaRPr lang="en-US" altLang="en-US">
              <a:solidFill>
                <a:srgbClr val="000000"/>
              </a:solidFill>
            </a:endParaRPr>
          </a:p>
        </p:txBody>
      </p:sp>
    </p:spTree>
    <p:extLst>
      <p:ext uri="{BB962C8B-B14F-4D97-AF65-F5344CB8AC3E}">
        <p14:creationId xmlns:p14="http://schemas.microsoft.com/office/powerpoint/2010/main" val="275493544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75459" name="Rectangle 3" descr="Brown marble"/>
          <p:cNvSpPr>
            <a:spLocks noGrp="1" noChangeArrowheads="1"/>
          </p:cNvSpPr>
          <p:nvPr>
            <p:ph type="dt" sz="quarter" idx="1"/>
          </p:nvPr>
        </p:nvSpPr>
        <p:spPr>
          <a:noFill/>
          <a:ln>
            <a:miter lim="800000"/>
            <a:headEnd/>
            <a:tailEnd/>
          </a:ln>
        </p:spPr>
        <p:txBody>
          <a:bodyPr/>
          <a:lstStyle/>
          <a:p>
            <a:fld id="{87A11FFB-0AD5-4EBD-BECD-B41D68FAA5F6}" type="datetime1">
              <a:rPr lang="en-US" smtClean="0">
                <a:latin typeface="Arial" pitchFamily="34" charset="0"/>
              </a:rPr>
              <a:pPr/>
              <a:t>4/20/2026</a:t>
            </a:fld>
            <a:endParaRPr lang="en-US">
              <a:latin typeface="Arial" pitchFamily="34" charset="0"/>
            </a:endParaRPr>
          </a:p>
        </p:txBody>
      </p:sp>
      <p:sp>
        <p:nvSpPr>
          <p:cNvPr id="275460" name="Rectangle 7" descr="Brown marble"/>
          <p:cNvSpPr>
            <a:spLocks noGrp="1" noChangeArrowheads="1"/>
          </p:cNvSpPr>
          <p:nvPr>
            <p:ph type="sldNum" sz="quarter" idx="5"/>
          </p:nvPr>
        </p:nvSpPr>
        <p:spPr>
          <a:noFill/>
          <a:ln>
            <a:miter lim="800000"/>
            <a:headEnd/>
            <a:tailEnd/>
          </a:ln>
        </p:spPr>
        <p:txBody>
          <a:bodyPr/>
          <a:lstStyle/>
          <a:p>
            <a:fld id="{C2E12854-FD82-4CF9-ABAB-0E66185D1489}" type="slidenum">
              <a:rPr lang="en-US" smtClean="0">
                <a:latin typeface="Arial" pitchFamily="34" charset="0"/>
              </a:rPr>
              <a:pPr/>
              <a:t>110</a:t>
            </a:fld>
            <a:endParaRPr lang="en-US">
              <a:latin typeface="Arial" pitchFamily="34" charset="0"/>
            </a:endParaRPr>
          </a:p>
        </p:txBody>
      </p:sp>
      <p:sp>
        <p:nvSpPr>
          <p:cNvPr id="275461" name="Rectangle 2"/>
          <p:cNvSpPr>
            <a:spLocks noGrp="1" noRot="1" noChangeAspect="1" noChangeArrowheads="1" noTextEdit="1"/>
          </p:cNvSpPr>
          <p:nvPr>
            <p:ph type="sldImg"/>
          </p:nvPr>
        </p:nvSpPr>
        <p:spPr>
          <a:ln/>
        </p:spPr>
      </p:sp>
      <p:sp>
        <p:nvSpPr>
          <p:cNvPr id="275462" name="Rectangle 4" descr="낄⸪w "/>
          <p:cNvSpPr>
            <a:spLocks noGrp="1" noChangeArrowheads="1"/>
          </p:cNvSpPr>
          <p:nvPr>
            <p:ph type="body" idx="1"/>
          </p:nvPr>
        </p:nvSpPr>
        <p:spPr>
          <a:noFill/>
        </p:spPr>
        <p:txBody>
          <a:bodyPr/>
          <a:lstStyle/>
          <a:p>
            <a:pPr>
              <a:lnSpc>
                <a:spcPts val="2126"/>
              </a:lnSpc>
              <a:spcAft>
                <a:spcPts val="1012"/>
              </a:spcAft>
              <a:tabLst>
                <a:tab pos="462767" algn="l"/>
                <a:tab pos="925533" algn="l"/>
                <a:tab pos="1388300" algn="l"/>
              </a:tabLst>
            </a:pPr>
            <a:r>
              <a:rPr lang="en-US" sz="1800" dirty="0">
                <a:solidFill>
                  <a:srgbClr val="000000"/>
                </a:solidFill>
              </a:rPr>
              <a:t>Method 21 also includes soapy water for checking leaks  and now we have </a:t>
            </a:r>
            <a:r>
              <a:rPr lang="en-US" sz="1800" dirty="0" err="1">
                <a:solidFill>
                  <a:srgbClr val="000000"/>
                </a:solidFill>
              </a:rPr>
              <a:t>infared</a:t>
            </a:r>
            <a:r>
              <a:rPr lang="en-US" sz="1800" dirty="0">
                <a:solidFill>
                  <a:srgbClr val="000000"/>
                </a:solidFill>
              </a:rPr>
              <a:t> imaging to check for leaks</a:t>
            </a:r>
          </a:p>
          <a:p>
            <a:pPr>
              <a:lnSpc>
                <a:spcPts val="2126"/>
              </a:lnSpc>
              <a:spcAft>
                <a:spcPts val="1012"/>
              </a:spcAft>
              <a:tabLst>
                <a:tab pos="462767" algn="l"/>
                <a:tab pos="925533" algn="l"/>
                <a:tab pos="1388300" algn="l"/>
              </a:tabLst>
            </a:pPr>
            <a:r>
              <a:rPr lang="en-US" sz="1800" dirty="0">
                <a:solidFill>
                  <a:srgbClr val="000000"/>
                </a:solidFill>
              </a:rPr>
              <a:t>Both soapy and infrared require a quantitative measure with as instrument within 5 days of observation  much the same as visual, </a:t>
            </a:r>
            <a:r>
              <a:rPr lang="en-US" sz="1800" dirty="0" err="1">
                <a:solidFill>
                  <a:srgbClr val="000000"/>
                </a:solidFill>
              </a:rPr>
              <a:t>ofactory</a:t>
            </a:r>
            <a:r>
              <a:rPr lang="en-US" sz="1800" dirty="0">
                <a:solidFill>
                  <a:srgbClr val="000000"/>
                </a:solidFill>
              </a:rPr>
              <a:t> and audio</a:t>
            </a:r>
          </a:p>
        </p:txBody>
      </p:sp>
    </p:spTree>
    <p:extLst>
      <p:ext uri="{BB962C8B-B14F-4D97-AF65-F5344CB8AC3E}">
        <p14:creationId xmlns:p14="http://schemas.microsoft.com/office/powerpoint/2010/main" val="363210096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76483" name="Rectangle 3" descr="Brown marble"/>
          <p:cNvSpPr>
            <a:spLocks noGrp="1" noChangeArrowheads="1"/>
          </p:cNvSpPr>
          <p:nvPr>
            <p:ph type="dt" sz="quarter" idx="1"/>
          </p:nvPr>
        </p:nvSpPr>
        <p:spPr>
          <a:noFill/>
          <a:ln>
            <a:miter lim="800000"/>
            <a:headEnd/>
            <a:tailEnd/>
          </a:ln>
        </p:spPr>
        <p:txBody>
          <a:bodyPr/>
          <a:lstStyle/>
          <a:p>
            <a:fld id="{1B69F446-15B1-49C5-8190-EA83EF1EFE59}" type="datetime1">
              <a:rPr lang="en-US" smtClean="0">
                <a:latin typeface="Arial" pitchFamily="34" charset="0"/>
              </a:rPr>
              <a:pPr/>
              <a:t>4/20/2026</a:t>
            </a:fld>
            <a:endParaRPr lang="en-US">
              <a:latin typeface="Arial" pitchFamily="34" charset="0"/>
            </a:endParaRPr>
          </a:p>
        </p:txBody>
      </p:sp>
      <p:sp>
        <p:nvSpPr>
          <p:cNvPr id="276484" name="Rectangle 7" descr="Brown marble"/>
          <p:cNvSpPr>
            <a:spLocks noGrp="1" noChangeArrowheads="1"/>
          </p:cNvSpPr>
          <p:nvPr>
            <p:ph type="sldNum" sz="quarter" idx="5"/>
          </p:nvPr>
        </p:nvSpPr>
        <p:spPr>
          <a:noFill/>
          <a:ln>
            <a:miter lim="800000"/>
            <a:headEnd/>
            <a:tailEnd/>
          </a:ln>
        </p:spPr>
        <p:txBody>
          <a:bodyPr/>
          <a:lstStyle/>
          <a:p>
            <a:fld id="{9236FAE2-9A73-4DA0-902E-FA2B368EE578}" type="slidenum">
              <a:rPr lang="en-US" smtClean="0">
                <a:latin typeface="Arial" pitchFamily="34" charset="0"/>
              </a:rPr>
              <a:pPr/>
              <a:t>111</a:t>
            </a:fld>
            <a:endParaRPr lang="en-US">
              <a:latin typeface="Arial" pitchFamily="34" charset="0"/>
            </a:endParaRPr>
          </a:p>
        </p:txBody>
      </p:sp>
      <p:sp>
        <p:nvSpPr>
          <p:cNvPr id="276485" name="Rectangle 2"/>
          <p:cNvSpPr>
            <a:spLocks noGrp="1" noRot="1" noChangeAspect="1" noChangeArrowheads="1" noTextEdit="1"/>
          </p:cNvSpPr>
          <p:nvPr>
            <p:ph type="sldImg"/>
          </p:nvPr>
        </p:nvSpPr>
        <p:spPr>
          <a:xfrm>
            <a:off x="1962150" y="612775"/>
            <a:ext cx="2959100" cy="2219325"/>
          </a:xfrm>
          <a:ln/>
        </p:spPr>
      </p:sp>
      <p:sp>
        <p:nvSpPr>
          <p:cNvPr id="276486" name="Rectangle 3" descr="낄⸪w "/>
          <p:cNvSpPr>
            <a:spLocks noGrp="1" noChangeArrowheads="1"/>
          </p:cNvSpPr>
          <p:nvPr>
            <p:ph type="body" idx="1"/>
          </p:nvPr>
        </p:nvSpPr>
        <p:spPr>
          <a:xfrm>
            <a:off x="598489" y="3061914"/>
            <a:ext cx="5761037" cy="5708654"/>
          </a:xfrm>
          <a:noFill/>
        </p:spPr>
        <p:txBody>
          <a:bodyPr lIns="91369" tIns="45684" rIns="91369" bIns="45684"/>
          <a:lstStyle/>
          <a:p>
            <a:pPr>
              <a:lnSpc>
                <a:spcPts val="2150"/>
              </a:lnSpc>
            </a:pPr>
            <a:r>
              <a:rPr lang="en-US" sz="1800" dirty="0">
                <a:solidFill>
                  <a:srgbClr val="000000"/>
                </a:solidFill>
              </a:rPr>
              <a:t>Please </a:t>
            </a:r>
            <a:r>
              <a:rPr lang="en-US" sz="1800" b="1" dirty="0">
                <a:solidFill>
                  <a:srgbClr val="000000"/>
                </a:solidFill>
              </a:rPr>
              <a:t>revise section 3.1.c.</a:t>
            </a:r>
            <a:r>
              <a:rPr lang="en-US" sz="1800" dirty="0">
                <a:solidFill>
                  <a:srgbClr val="000000"/>
                </a:solidFill>
              </a:rPr>
              <a:t>  1990 revisions to Method 21:  Scale readable to </a:t>
            </a:r>
            <a:r>
              <a:rPr lang="en-US" sz="1800" b="1" dirty="0">
                <a:solidFill>
                  <a:srgbClr val="000000"/>
                </a:solidFill>
              </a:rPr>
              <a:t>+/-2.5%</a:t>
            </a:r>
            <a:r>
              <a:rPr lang="en-US" sz="1800" dirty="0">
                <a:solidFill>
                  <a:srgbClr val="000000"/>
                </a:solidFill>
              </a:rPr>
              <a:t> of defined leak conc., not +/-5%.</a:t>
            </a:r>
          </a:p>
          <a:p>
            <a:r>
              <a:rPr lang="en-US" sz="1800" dirty="0"/>
              <a:t>I would call your attention to the last 2 bullets.  What are the flow rate specs listed in M21 (0.1-3.0 lpm).  In the Guidelines the flow rate range is quite narrow, 0.7 - 1.2 lpm.   The flow rate used during the emission factor development studies was typically 1 liter/min, so the technical folks who published the Guidelines felt that this narrower range would be most consistent with the earlier protocols use in the studies.  Flow rate is set at the factory. Since adjustment of pump is difficult, the only thing you can do with flow rate is to check it and make reasonably sure the instrument maintains it.</a:t>
            </a:r>
          </a:p>
          <a:p>
            <a:r>
              <a:rPr lang="en-US" sz="1800" dirty="0"/>
              <a:t>Probe diameter in M21, is “not to exceed 1/4-inch in outside diameter.” The inside diameter is the important thing; the Guidelines specify 3/16-inch.    </a:t>
            </a:r>
          </a:p>
        </p:txBody>
      </p:sp>
      <p:sp>
        <p:nvSpPr>
          <p:cNvPr id="276487" name="Rectangle 4"/>
          <p:cNvSpPr>
            <a:spLocks noChangeArrowheads="1"/>
          </p:cNvSpPr>
          <p:nvPr/>
        </p:nvSpPr>
        <p:spPr bwMode="auto">
          <a:xfrm>
            <a:off x="635000" y="3783606"/>
            <a:ext cx="6223000" cy="3913346"/>
          </a:xfrm>
          <a:prstGeom prst="rect">
            <a:avLst/>
          </a:prstGeom>
          <a:noFill/>
          <a:ln w="12700">
            <a:noFill/>
            <a:miter lim="800000"/>
            <a:headEnd/>
            <a:tailEnd/>
          </a:ln>
          <a:effectLst/>
        </p:spPr>
        <p:txBody>
          <a:bodyPr wrap="none" lIns="19281" tIns="27315" rIns="19281" bIns="27315"/>
          <a:lstStyle/>
          <a:p>
            <a:pPr eaLnBrk="0" hangingPunct="0">
              <a:lnSpc>
                <a:spcPts val="2126"/>
              </a:lnSpc>
              <a:tabLst>
                <a:tab pos="462767" algn="l"/>
                <a:tab pos="925533" algn="l"/>
                <a:tab pos="1388300" algn="l"/>
              </a:tabLst>
            </a:pPr>
            <a:endParaRPr lang="en-US" sz="1900">
              <a:solidFill>
                <a:srgbClr val="000000"/>
              </a:solidFill>
            </a:endParaRPr>
          </a:p>
          <a:p>
            <a:pPr eaLnBrk="0" hangingPunct="0">
              <a:lnSpc>
                <a:spcPts val="2126"/>
              </a:lnSpc>
              <a:tabLst>
                <a:tab pos="462767" algn="l"/>
                <a:tab pos="925533" algn="l"/>
                <a:tab pos="1388300" algn="l"/>
              </a:tabLst>
            </a:pPr>
            <a:endParaRPr lang="en-US" sz="1900">
              <a:solidFill>
                <a:srgbClr val="000000"/>
              </a:solidFill>
            </a:endParaRPr>
          </a:p>
          <a:p>
            <a:pPr eaLnBrk="0" hangingPunct="0">
              <a:lnSpc>
                <a:spcPts val="2126"/>
              </a:lnSpc>
              <a:tabLst>
                <a:tab pos="462767" algn="l"/>
                <a:tab pos="925533" algn="l"/>
                <a:tab pos="1388300" algn="l"/>
              </a:tabLst>
            </a:pPr>
            <a:endParaRPr lang="en-US" sz="1900">
              <a:solidFill>
                <a:srgbClr val="000000"/>
              </a:solidFill>
            </a:endParaRPr>
          </a:p>
          <a:p>
            <a:pPr eaLnBrk="0" latinLnBrk="1" hangingPunct="0">
              <a:lnSpc>
                <a:spcPts val="2126"/>
              </a:lnSpc>
              <a:tabLst>
                <a:tab pos="462767" algn="l"/>
                <a:tab pos="925533" algn="l"/>
                <a:tab pos="1388300" algn="l"/>
              </a:tabLst>
            </a:pPr>
            <a:endParaRPr lang="en-US" sz="1900">
              <a:solidFill>
                <a:srgbClr val="000000"/>
              </a:solidFill>
            </a:endParaRPr>
          </a:p>
        </p:txBody>
      </p:sp>
    </p:spTree>
    <p:extLst>
      <p:ext uri="{BB962C8B-B14F-4D97-AF65-F5344CB8AC3E}">
        <p14:creationId xmlns:p14="http://schemas.microsoft.com/office/powerpoint/2010/main" val="118257654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Slide Image Placeholder 1"/>
          <p:cNvSpPr>
            <a:spLocks noGrp="1" noRot="1" noChangeAspect="1" noTextEdit="1"/>
          </p:cNvSpPr>
          <p:nvPr>
            <p:ph type="sldImg"/>
          </p:nvPr>
        </p:nvSpPr>
        <p:spPr>
          <a:ln/>
        </p:spPr>
      </p:sp>
      <p:sp>
        <p:nvSpPr>
          <p:cNvPr id="277507" name="Notes Placeholder 2" descr="․⸬w "/>
          <p:cNvSpPr>
            <a:spLocks noGrp="1"/>
          </p:cNvSpPr>
          <p:nvPr>
            <p:ph type="body" idx="1"/>
          </p:nvPr>
        </p:nvSpPr>
        <p:spPr>
          <a:noFill/>
        </p:spPr>
        <p:txBody>
          <a:bodyPr/>
          <a:lstStyle/>
          <a:p>
            <a:r>
              <a:rPr lang="en-US"/>
              <a:t>Let’s talk about these for a minute</a:t>
            </a:r>
          </a:p>
          <a:p>
            <a:r>
              <a:rPr lang="en-US"/>
              <a:t>Instruments to be used must meet the following criteria before being place into service:</a:t>
            </a:r>
          </a:p>
          <a:p>
            <a:r>
              <a:rPr lang="en-US" b="1"/>
              <a:t>Response Factor</a:t>
            </a:r>
            <a:r>
              <a:rPr lang="en-US"/>
              <a:t>:  What is it?  Cannot be greater than 10 (but practically, 3 is maximum)</a:t>
            </a:r>
          </a:p>
          <a:p>
            <a:r>
              <a:rPr lang="en-US" b="1"/>
              <a:t>Response Time</a:t>
            </a:r>
            <a:r>
              <a:rPr lang="en-US"/>
              <a:t>:  Interval from change in VOC concentration at the sample probe to the time at which 90% of the corresponding final value is reached as displayed on analyzer readout meter.  </a:t>
            </a:r>
          </a:p>
          <a:p>
            <a:r>
              <a:rPr lang="en-US"/>
              <a:t>Note M21 states that response time must be less than 30 seconds, while Guidelines require 5 seconds or less.   OVA-108 and TVA should respond to changes in VOC concentration within 5 seconds.   </a:t>
            </a:r>
          </a:p>
          <a:p>
            <a:r>
              <a:rPr lang="en-US" b="1"/>
              <a:t>Calibration Precision:  </a:t>
            </a:r>
            <a:r>
              <a:rPr lang="en-US"/>
              <a:t>Degree of agreement between reading of known concentration and actual concentration, expressed as relative percentage of average differences. </a:t>
            </a:r>
          </a:p>
          <a:p>
            <a:endParaRPr lang="en-US"/>
          </a:p>
          <a:p>
            <a:r>
              <a:rPr lang="en-US" b="1"/>
              <a:t>All Performance Evaluations should be logged.  District inspector authorized to check these records</a:t>
            </a:r>
            <a:endParaRPr lang="en-US"/>
          </a:p>
        </p:txBody>
      </p:sp>
      <p:sp>
        <p:nvSpPr>
          <p:cNvPr id="277508" name="Header Placeholder 3"/>
          <p:cNvSpPr>
            <a:spLocks noGrp="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77509" name="Date Placeholder 4"/>
          <p:cNvSpPr>
            <a:spLocks noGrp="1"/>
          </p:cNvSpPr>
          <p:nvPr>
            <p:ph type="dt" sz="quarter" idx="1"/>
          </p:nvPr>
        </p:nvSpPr>
        <p:spPr>
          <a:noFill/>
          <a:ln>
            <a:miter lim="800000"/>
            <a:headEnd/>
            <a:tailEnd/>
          </a:ln>
        </p:spPr>
        <p:txBody>
          <a:bodyPr/>
          <a:lstStyle/>
          <a:p>
            <a:fld id="{F708F169-99EF-4C7F-9CC8-E85D8005D631}" type="datetime1">
              <a:rPr lang="en-US" smtClean="0">
                <a:latin typeface="Arial" pitchFamily="34" charset="0"/>
              </a:rPr>
              <a:pPr/>
              <a:t>4/20/2026</a:t>
            </a:fld>
            <a:endParaRPr lang="en-US">
              <a:latin typeface="Arial" pitchFamily="34" charset="0"/>
            </a:endParaRPr>
          </a:p>
        </p:txBody>
      </p:sp>
      <p:sp>
        <p:nvSpPr>
          <p:cNvPr id="277510" name="Slide Number Placeholder 5"/>
          <p:cNvSpPr>
            <a:spLocks noGrp="1"/>
          </p:cNvSpPr>
          <p:nvPr>
            <p:ph type="sldNum" sz="quarter" idx="5"/>
          </p:nvPr>
        </p:nvSpPr>
        <p:spPr>
          <a:noFill/>
          <a:ln>
            <a:miter lim="800000"/>
            <a:headEnd/>
            <a:tailEnd/>
          </a:ln>
        </p:spPr>
        <p:txBody>
          <a:bodyPr/>
          <a:lstStyle/>
          <a:p>
            <a:fld id="{849F5A47-5B1A-472B-BF61-5329CD2A2A75}" type="slidenum">
              <a:rPr lang="en-US" smtClean="0">
                <a:latin typeface="Arial" pitchFamily="34" charset="0"/>
              </a:rPr>
              <a:pPr/>
              <a:t>112</a:t>
            </a:fld>
            <a:endParaRPr lang="en-US">
              <a:latin typeface="Arial" pitchFamily="34" charset="0"/>
            </a:endParaRPr>
          </a:p>
        </p:txBody>
      </p:sp>
    </p:spTree>
    <p:extLst>
      <p:ext uri="{BB962C8B-B14F-4D97-AF65-F5344CB8AC3E}">
        <p14:creationId xmlns:p14="http://schemas.microsoft.com/office/powerpoint/2010/main" val="8747352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184323" name="Rectangle 3" descr="Brown marble"/>
          <p:cNvSpPr>
            <a:spLocks noGrp="1" noChangeArrowheads="1"/>
          </p:cNvSpPr>
          <p:nvPr>
            <p:ph type="dt" sz="quarter" idx="1"/>
          </p:nvPr>
        </p:nvSpPr>
        <p:spPr>
          <a:noFill/>
          <a:ln>
            <a:miter lim="800000"/>
            <a:headEnd/>
            <a:tailEnd/>
          </a:ln>
        </p:spPr>
        <p:txBody>
          <a:bodyPr/>
          <a:lstStyle/>
          <a:p>
            <a:fld id="{421966F7-9FCD-48AD-BAAB-E6A296299E5E}" type="datetime1">
              <a:rPr lang="en-US" smtClean="0">
                <a:latin typeface="Arial" pitchFamily="34" charset="0"/>
              </a:rPr>
              <a:pPr/>
              <a:t>4/20/2026</a:t>
            </a:fld>
            <a:endParaRPr lang="en-US">
              <a:latin typeface="Arial" pitchFamily="34" charset="0"/>
            </a:endParaRPr>
          </a:p>
        </p:txBody>
      </p:sp>
      <p:sp>
        <p:nvSpPr>
          <p:cNvPr id="184324" name="Rectangle 7" descr="Brown marble"/>
          <p:cNvSpPr>
            <a:spLocks noGrp="1" noChangeArrowheads="1"/>
          </p:cNvSpPr>
          <p:nvPr>
            <p:ph type="sldNum" sz="quarter" idx="5"/>
          </p:nvPr>
        </p:nvSpPr>
        <p:spPr>
          <a:noFill/>
          <a:ln>
            <a:miter lim="800000"/>
            <a:headEnd/>
            <a:tailEnd/>
          </a:ln>
        </p:spPr>
        <p:txBody>
          <a:bodyPr/>
          <a:lstStyle/>
          <a:p>
            <a:fld id="{4BC7E20F-C8A3-44D6-914E-EB9A10B2DF67}" type="slidenum">
              <a:rPr lang="en-US" smtClean="0">
                <a:latin typeface="Arial" pitchFamily="34" charset="0"/>
              </a:rPr>
              <a:pPr/>
              <a:t>11</a:t>
            </a:fld>
            <a:endParaRPr lang="en-US">
              <a:latin typeface="Arial" pitchFamily="34" charset="0"/>
            </a:endParaRPr>
          </a:p>
        </p:txBody>
      </p:sp>
      <p:sp>
        <p:nvSpPr>
          <p:cNvPr id="184325" name="Rectangle 2"/>
          <p:cNvSpPr>
            <a:spLocks noGrp="1" noRot="1" noChangeAspect="1" noChangeArrowheads="1" noTextEdit="1"/>
          </p:cNvSpPr>
          <p:nvPr>
            <p:ph type="sldImg"/>
          </p:nvPr>
        </p:nvSpPr>
        <p:spPr>
          <a:xfrm>
            <a:off x="1962150" y="612775"/>
            <a:ext cx="2959100" cy="2219325"/>
          </a:xfrm>
          <a:ln/>
        </p:spPr>
      </p:sp>
      <p:sp>
        <p:nvSpPr>
          <p:cNvPr id="184326" name="Rectangle 3" descr="낄⸪w "/>
          <p:cNvSpPr>
            <a:spLocks noGrp="1" noChangeArrowheads="1"/>
          </p:cNvSpPr>
          <p:nvPr>
            <p:ph type="body" idx="1"/>
          </p:nvPr>
        </p:nvSpPr>
        <p:spPr>
          <a:xfrm>
            <a:off x="685800" y="3061914"/>
            <a:ext cx="5486400" cy="5708654"/>
          </a:xfrm>
          <a:noFill/>
        </p:spPr>
        <p:txBody>
          <a:bodyPr lIns="91369" tIns="45684" rIns="91369" bIns="45684"/>
          <a:lstStyle/>
          <a:p>
            <a:r>
              <a:rPr lang="en-US"/>
              <a:t>Petroleum marketing facilities (based on 1996 database for California.)</a:t>
            </a:r>
          </a:p>
          <a:p>
            <a:endParaRPr lang="en-US"/>
          </a:p>
        </p:txBody>
      </p:sp>
    </p:spTree>
    <p:extLst>
      <p:ext uri="{BB962C8B-B14F-4D97-AF65-F5344CB8AC3E}">
        <p14:creationId xmlns:p14="http://schemas.microsoft.com/office/powerpoint/2010/main" val="52372120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Slide Image Placeholder 1"/>
          <p:cNvSpPr>
            <a:spLocks noGrp="1" noRot="1" noChangeAspect="1" noTextEdit="1"/>
          </p:cNvSpPr>
          <p:nvPr>
            <p:ph type="sldImg"/>
          </p:nvPr>
        </p:nvSpPr>
        <p:spPr>
          <a:ln/>
        </p:spPr>
      </p:sp>
      <p:sp>
        <p:nvSpPr>
          <p:cNvPr id="278531" name="Notes Placeholder 2" descr="․⸬w "/>
          <p:cNvSpPr>
            <a:spLocks noGrp="1"/>
          </p:cNvSpPr>
          <p:nvPr>
            <p:ph type="body" idx="1"/>
          </p:nvPr>
        </p:nvSpPr>
        <p:spPr>
          <a:noFill/>
        </p:spPr>
        <p:txBody>
          <a:bodyPr/>
          <a:lstStyle/>
          <a:p>
            <a:r>
              <a:rPr lang="en-US"/>
              <a:t>What this is saying is that the instruments count Carbon atoms by flame or photo  the number of carbon atoms in the VOC we are measuring is different from the number of Carbon atoms in say propane which is the calibration gas     therefore we have to have a way of converting the number we get to the compound that we are interested in</a:t>
            </a:r>
          </a:p>
        </p:txBody>
      </p:sp>
      <p:sp>
        <p:nvSpPr>
          <p:cNvPr id="278532" name="Header Placeholder 3"/>
          <p:cNvSpPr>
            <a:spLocks noGrp="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78533" name="Date Placeholder 4"/>
          <p:cNvSpPr>
            <a:spLocks noGrp="1"/>
          </p:cNvSpPr>
          <p:nvPr>
            <p:ph type="dt" sz="quarter" idx="1"/>
          </p:nvPr>
        </p:nvSpPr>
        <p:spPr>
          <a:noFill/>
          <a:ln>
            <a:miter lim="800000"/>
            <a:headEnd/>
            <a:tailEnd/>
          </a:ln>
        </p:spPr>
        <p:txBody>
          <a:bodyPr/>
          <a:lstStyle/>
          <a:p>
            <a:fld id="{58444B21-3700-436F-8866-89009A29AF36}" type="datetime1">
              <a:rPr lang="en-US" smtClean="0">
                <a:latin typeface="Arial" pitchFamily="34" charset="0"/>
              </a:rPr>
              <a:pPr/>
              <a:t>4/20/2026</a:t>
            </a:fld>
            <a:endParaRPr lang="en-US">
              <a:latin typeface="Arial" pitchFamily="34" charset="0"/>
            </a:endParaRPr>
          </a:p>
        </p:txBody>
      </p:sp>
      <p:sp>
        <p:nvSpPr>
          <p:cNvPr id="278534" name="Slide Number Placeholder 5"/>
          <p:cNvSpPr>
            <a:spLocks noGrp="1"/>
          </p:cNvSpPr>
          <p:nvPr>
            <p:ph type="sldNum" sz="quarter" idx="5"/>
          </p:nvPr>
        </p:nvSpPr>
        <p:spPr>
          <a:noFill/>
          <a:ln>
            <a:miter lim="800000"/>
            <a:headEnd/>
            <a:tailEnd/>
          </a:ln>
        </p:spPr>
        <p:txBody>
          <a:bodyPr/>
          <a:lstStyle/>
          <a:p>
            <a:fld id="{2E323D92-7B2A-41BB-871C-48A2ACF6E651}" type="slidenum">
              <a:rPr lang="en-US" smtClean="0">
                <a:latin typeface="Arial" pitchFamily="34" charset="0"/>
              </a:rPr>
              <a:pPr/>
              <a:t>113</a:t>
            </a:fld>
            <a:endParaRPr lang="en-US">
              <a:latin typeface="Arial" pitchFamily="34" charset="0"/>
            </a:endParaRPr>
          </a:p>
        </p:txBody>
      </p:sp>
    </p:spTree>
    <p:extLst>
      <p:ext uri="{BB962C8B-B14F-4D97-AF65-F5344CB8AC3E}">
        <p14:creationId xmlns:p14="http://schemas.microsoft.com/office/powerpoint/2010/main" val="323037440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79555" name="Rectangle 3" descr="Brown marble"/>
          <p:cNvSpPr>
            <a:spLocks noGrp="1" noChangeArrowheads="1"/>
          </p:cNvSpPr>
          <p:nvPr>
            <p:ph type="dt" sz="quarter" idx="1"/>
          </p:nvPr>
        </p:nvSpPr>
        <p:spPr>
          <a:noFill/>
          <a:ln>
            <a:miter lim="800000"/>
            <a:headEnd/>
            <a:tailEnd/>
          </a:ln>
        </p:spPr>
        <p:txBody>
          <a:bodyPr/>
          <a:lstStyle/>
          <a:p>
            <a:fld id="{58EA238C-620F-437B-8755-0AFAB52A249F}" type="datetime1">
              <a:rPr lang="en-US" smtClean="0">
                <a:latin typeface="Arial" pitchFamily="34" charset="0"/>
              </a:rPr>
              <a:pPr/>
              <a:t>4/20/2026</a:t>
            </a:fld>
            <a:endParaRPr lang="en-US">
              <a:latin typeface="Arial" pitchFamily="34" charset="0"/>
            </a:endParaRPr>
          </a:p>
        </p:txBody>
      </p:sp>
      <p:sp>
        <p:nvSpPr>
          <p:cNvPr id="279556" name="Rectangle 7" descr="Brown marble"/>
          <p:cNvSpPr>
            <a:spLocks noGrp="1" noChangeArrowheads="1"/>
          </p:cNvSpPr>
          <p:nvPr>
            <p:ph type="sldNum" sz="quarter" idx="5"/>
          </p:nvPr>
        </p:nvSpPr>
        <p:spPr>
          <a:noFill/>
          <a:ln>
            <a:miter lim="800000"/>
            <a:headEnd/>
            <a:tailEnd/>
          </a:ln>
        </p:spPr>
        <p:txBody>
          <a:bodyPr/>
          <a:lstStyle/>
          <a:p>
            <a:fld id="{B1BB2F2D-288D-43A1-A60A-C1776BBF8A11}" type="slidenum">
              <a:rPr lang="en-US" smtClean="0">
                <a:latin typeface="Arial" pitchFamily="34" charset="0"/>
              </a:rPr>
              <a:pPr/>
              <a:t>114</a:t>
            </a:fld>
            <a:endParaRPr lang="en-US">
              <a:latin typeface="Arial" pitchFamily="34" charset="0"/>
            </a:endParaRPr>
          </a:p>
        </p:txBody>
      </p:sp>
      <p:sp>
        <p:nvSpPr>
          <p:cNvPr id="279557" name="Rectangle 2"/>
          <p:cNvSpPr>
            <a:spLocks noGrp="1" noRot="1" noChangeAspect="1" noChangeArrowheads="1" noTextEdit="1"/>
          </p:cNvSpPr>
          <p:nvPr>
            <p:ph type="sldImg"/>
          </p:nvPr>
        </p:nvSpPr>
        <p:spPr>
          <a:ln/>
        </p:spPr>
      </p:sp>
      <p:sp>
        <p:nvSpPr>
          <p:cNvPr id="279558" name="Rectangle 4" descr="낄⸪w "/>
          <p:cNvSpPr>
            <a:spLocks noGrp="1" noChangeArrowheads="1"/>
          </p:cNvSpPr>
          <p:nvPr>
            <p:ph type="body" idx="1"/>
          </p:nvPr>
        </p:nvSpPr>
        <p:spPr>
          <a:noFill/>
        </p:spPr>
        <p:txBody>
          <a:bodyPr/>
          <a:lstStyle/>
          <a:p>
            <a:pPr>
              <a:lnSpc>
                <a:spcPts val="2126"/>
              </a:lnSpc>
              <a:tabLst>
                <a:tab pos="462767" algn="l"/>
                <a:tab pos="925533" algn="l"/>
                <a:tab pos="1388300" algn="l"/>
              </a:tabLst>
            </a:pPr>
            <a:r>
              <a:rPr lang="en-US" sz="1800" dirty="0">
                <a:solidFill>
                  <a:srgbClr val="000000"/>
                </a:solidFill>
              </a:rPr>
              <a:t>An important criteria in the selection VOC detectors is response </a:t>
            </a:r>
            <a:br>
              <a:rPr lang="en-US" sz="1800" dirty="0">
                <a:solidFill>
                  <a:srgbClr val="000000"/>
                </a:solidFill>
              </a:rPr>
            </a:br>
            <a:r>
              <a:rPr lang="en-US" sz="1800" dirty="0">
                <a:solidFill>
                  <a:srgbClr val="000000"/>
                </a:solidFill>
              </a:rPr>
              <a:t>of the instrument to the specific chemical or chemicals in the </a:t>
            </a:r>
            <a:br>
              <a:rPr lang="en-US" sz="1800" dirty="0">
                <a:solidFill>
                  <a:srgbClr val="000000"/>
                </a:solidFill>
              </a:rPr>
            </a:br>
            <a:r>
              <a:rPr lang="en-US" sz="1800" dirty="0">
                <a:solidFill>
                  <a:srgbClr val="000000"/>
                </a:solidFill>
              </a:rPr>
              <a:t>sample gas stream.  This response is quantified as shown.</a:t>
            </a:r>
          </a:p>
          <a:p>
            <a:pPr>
              <a:lnSpc>
                <a:spcPts val="2126"/>
              </a:lnSpc>
              <a:tabLst>
                <a:tab pos="462767" algn="l"/>
                <a:tab pos="925533" algn="l"/>
                <a:tab pos="1388300" algn="l"/>
              </a:tabLst>
            </a:pPr>
            <a:endParaRPr lang="en-US" sz="1800" dirty="0">
              <a:solidFill>
                <a:srgbClr val="000000"/>
              </a:solidFill>
            </a:endParaRPr>
          </a:p>
          <a:p>
            <a:pPr>
              <a:lnSpc>
                <a:spcPts val="2126"/>
              </a:lnSpc>
              <a:tabLst>
                <a:tab pos="462767" algn="l"/>
                <a:tab pos="925533" algn="l"/>
                <a:tab pos="1388300" algn="l"/>
              </a:tabLst>
            </a:pPr>
            <a:r>
              <a:rPr lang="en-US" sz="1800" dirty="0">
                <a:solidFill>
                  <a:srgbClr val="000000"/>
                </a:solidFill>
              </a:rPr>
              <a:t>As Response Factor increases, the instrument readout is </a:t>
            </a:r>
            <a:br>
              <a:rPr lang="en-US" sz="1800" dirty="0">
                <a:solidFill>
                  <a:srgbClr val="000000"/>
                </a:solidFill>
              </a:rPr>
            </a:br>
            <a:r>
              <a:rPr lang="en-US" sz="1800" dirty="0">
                <a:solidFill>
                  <a:srgbClr val="000000"/>
                </a:solidFill>
              </a:rPr>
              <a:t>proportionally less than the actual concentration.    </a:t>
            </a:r>
          </a:p>
          <a:p>
            <a:pPr>
              <a:lnSpc>
                <a:spcPts val="2126"/>
              </a:lnSpc>
              <a:tabLst>
                <a:tab pos="462767" algn="l"/>
                <a:tab pos="925533" algn="l"/>
                <a:tab pos="1388300" algn="l"/>
              </a:tabLst>
            </a:pPr>
            <a:endParaRPr lang="en-US" sz="1800" dirty="0">
              <a:solidFill>
                <a:srgbClr val="000000"/>
              </a:solidFill>
            </a:endParaRPr>
          </a:p>
          <a:p>
            <a:pPr>
              <a:lnSpc>
                <a:spcPts val="2126"/>
              </a:lnSpc>
              <a:tabLst>
                <a:tab pos="462767" algn="l"/>
                <a:tab pos="925533" algn="l"/>
                <a:tab pos="1388300" algn="l"/>
              </a:tabLst>
            </a:pPr>
            <a:r>
              <a:rPr lang="en-US" sz="1800" dirty="0">
                <a:solidFill>
                  <a:srgbClr val="000000"/>
                </a:solidFill>
              </a:rPr>
              <a:t>Q.  A  HIGH response factor indicates that the instrument </a:t>
            </a:r>
            <a:br>
              <a:rPr lang="en-US" sz="1800" dirty="0">
                <a:solidFill>
                  <a:srgbClr val="000000"/>
                </a:solidFill>
              </a:rPr>
            </a:br>
            <a:r>
              <a:rPr lang="en-US" sz="1800" dirty="0">
                <a:solidFill>
                  <a:srgbClr val="000000"/>
                </a:solidFill>
              </a:rPr>
              <a:t>does/</a:t>
            </a:r>
            <a:r>
              <a:rPr lang="en-US" sz="1800" u="sng" dirty="0">
                <a:solidFill>
                  <a:srgbClr val="000000"/>
                </a:solidFill>
              </a:rPr>
              <a:t>does not</a:t>
            </a:r>
            <a:r>
              <a:rPr lang="en-US" sz="1800" dirty="0">
                <a:solidFill>
                  <a:srgbClr val="000000"/>
                </a:solidFill>
              </a:rPr>
              <a:t> detect a compound well?</a:t>
            </a:r>
          </a:p>
        </p:txBody>
      </p:sp>
    </p:spTree>
    <p:extLst>
      <p:ext uri="{BB962C8B-B14F-4D97-AF65-F5344CB8AC3E}">
        <p14:creationId xmlns:p14="http://schemas.microsoft.com/office/powerpoint/2010/main" val="378868981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80579" name="Rectangle 3" descr="Brown marble"/>
          <p:cNvSpPr>
            <a:spLocks noGrp="1" noChangeArrowheads="1"/>
          </p:cNvSpPr>
          <p:nvPr>
            <p:ph type="dt" sz="quarter" idx="1"/>
          </p:nvPr>
        </p:nvSpPr>
        <p:spPr>
          <a:noFill/>
          <a:ln>
            <a:miter lim="800000"/>
            <a:headEnd/>
            <a:tailEnd/>
          </a:ln>
        </p:spPr>
        <p:txBody>
          <a:bodyPr/>
          <a:lstStyle/>
          <a:p>
            <a:fld id="{3998F0FC-49D9-478E-8C6D-5FA3E7BEE25E}" type="datetime1">
              <a:rPr lang="en-US" smtClean="0">
                <a:latin typeface="Arial" pitchFamily="34" charset="0"/>
              </a:rPr>
              <a:pPr/>
              <a:t>4/20/2026</a:t>
            </a:fld>
            <a:endParaRPr lang="en-US">
              <a:latin typeface="Arial" pitchFamily="34" charset="0"/>
            </a:endParaRPr>
          </a:p>
        </p:txBody>
      </p:sp>
      <p:sp>
        <p:nvSpPr>
          <p:cNvPr id="280580" name="Rectangle 7" descr="Brown marble"/>
          <p:cNvSpPr>
            <a:spLocks noGrp="1" noChangeArrowheads="1"/>
          </p:cNvSpPr>
          <p:nvPr>
            <p:ph type="sldNum" sz="quarter" idx="5"/>
          </p:nvPr>
        </p:nvSpPr>
        <p:spPr>
          <a:noFill/>
          <a:ln>
            <a:miter lim="800000"/>
            <a:headEnd/>
            <a:tailEnd/>
          </a:ln>
        </p:spPr>
        <p:txBody>
          <a:bodyPr/>
          <a:lstStyle/>
          <a:p>
            <a:fld id="{D5B31155-4F99-44F6-A355-B00D6DB5E10C}" type="slidenum">
              <a:rPr lang="en-US" smtClean="0">
                <a:latin typeface="Arial" pitchFamily="34" charset="0"/>
              </a:rPr>
              <a:pPr/>
              <a:t>115</a:t>
            </a:fld>
            <a:endParaRPr lang="en-US">
              <a:latin typeface="Arial" pitchFamily="34" charset="0"/>
            </a:endParaRPr>
          </a:p>
        </p:txBody>
      </p:sp>
      <p:sp>
        <p:nvSpPr>
          <p:cNvPr id="280581" name="Rectangle 2"/>
          <p:cNvSpPr>
            <a:spLocks noGrp="1" noRot="1" noChangeAspect="1" noChangeArrowheads="1" noTextEdit="1"/>
          </p:cNvSpPr>
          <p:nvPr>
            <p:ph type="sldImg"/>
          </p:nvPr>
        </p:nvSpPr>
        <p:spPr>
          <a:ln/>
        </p:spPr>
      </p:sp>
      <p:sp>
        <p:nvSpPr>
          <p:cNvPr id="280582" name="Rectangle 3" descr="낄⸪w "/>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182886805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t>Fugitive VOC Emissions Inspections</a:t>
            </a:r>
          </a:p>
        </p:txBody>
      </p:sp>
      <p:sp>
        <p:nvSpPr>
          <p:cNvPr id="5" name="Date Placeholder 4"/>
          <p:cNvSpPr>
            <a:spLocks noGrp="1"/>
          </p:cNvSpPr>
          <p:nvPr>
            <p:ph type="dt" idx="1"/>
          </p:nvPr>
        </p:nvSpPr>
        <p:spPr/>
        <p:txBody>
          <a:bodyPr/>
          <a:lstStyle/>
          <a:p>
            <a:pPr>
              <a:defRPr/>
            </a:pPr>
            <a:fld id="{85C51635-692B-4948-8B06-DABBEF988B44}" type="datetime1">
              <a:rPr lang="en-US" smtClean="0"/>
              <a:pPr>
                <a:defRPr/>
              </a:pPr>
              <a:t>4/20/2026</a:t>
            </a:fld>
            <a:endParaRPr lang="en-US"/>
          </a:p>
        </p:txBody>
      </p:sp>
      <p:sp>
        <p:nvSpPr>
          <p:cNvPr id="6" name="Slide Number Placeholder 5"/>
          <p:cNvSpPr>
            <a:spLocks noGrp="1"/>
          </p:cNvSpPr>
          <p:nvPr>
            <p:ph type="sldNum" sz="quarter" idx="5"/>
          </p:nvPr>
        </p:nvSpPr>
        <p:spPr/>
        <p:txBody>
          <a:bodyPr/>
          <a:lstStyle/>
          <a:p>
            <a:pPr>
              <a:defRPr/>
            </a:pPr>
            <a:fld id="{90EF0EE8-BCD0-4D8B-91DA-DF29F678A6A4}" type="slidenum">
              <a:rPr lang="en-US" smtClean="0"/>
              <a:pPr>
                <a:defRPr/>
              </a:pPr>
              <a:t>116</a:t>
            </a:fld>
            <a:endParaRPr lang="en-US"/>
          </a:p>
        </p:txBody>
      </p:sp>
    </p:spTree>
    <p:extLst>
      <p:ext uri="{BB962C8B-B14F-4D97-AF65-F5344CB8AC3E}">
        <p14:creationId xmlns:p14="http://schemas.microsoft.com/office/powerpoint/2010/main" val="228494435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t>Fugitive VOC Emissions Inspections</a:t>
            </a:r>
          </a:p>
        </p:txBody>
      </p:sp>
      <p:sp>
        <p:nvSpPr>
          <p:cNvPr id="5" name="Date Placeholder 4"/>
          <p:cNvSpPr>
            <a:spLocks noGrp="1"/>
          </p:cNvSpPr>
          <p:nvPr>
            <p:ph type="dt" idx="1"/>
          </p:nvPr>
        </p:nvSpPr>
        <p:spPr/>
        <p:txBody>
          <a:bodyPr/>
          <a:lstStyle/>
          <a:p>
            <a:pPr>
              <a:defRPr/>
            </a:pPr>
            <a:fld id="{85C51635-692B-4948-8B06-DABBEF988B44}" type="datetime1">
              <a:rPr lang="en-US" smtClean="0"/>
              <a:pPr>
                <a:defRPr/>
              </a:pPr>
              <a:t>4/20/2026</a:t>
            </a:fld>
            <a:endParaRPr lang="en-US"/>
          </a:p>
        </p:txBody>
      </p:sp>
      <p:sp>
        <p:nvSpPr>
          <p:cNvPr id="6" name="Slide Number Placeholder 5"/>
          <p:cNvSpPr>
            <a:spLocks noGrp="1"/>
          </p:cNvSpPr>
          <p:nvPr>
            <p:ph type="sldNum" sz="quarter" idx="5"/>
          </p:nvPr>
        </p:nvSpPr>
        <p:spPr/>
        <p:txBody>
          <a:bodyPr/>
          <a:lstStyle/>
          <a:p>
            <a:pPr>
              <a:defRPr/>
            </a:pPr>
            <a:fld id="{90EF0EE8-BCD0-4D8B-91DA-DF29F678A6A4}" type="slidenum">
              <a:rPr lang="en-US" smtClean="0"/>
              <a:pPr>
                <a:defRPr/>
              </a:pPr>
              <a:t>117</a:t>
            </a:fld>
            <a:endParaRPr lang="en-US"/>
          </a:p>
        </p:txBody>
      </p:sp>
    </p:spTree>
    <p:extLst>
      <p:ext uri="{BB962C8B-B14F-4D97-AF65-F5344CB8AC3E}">
        <p14:creationId xmlns:p14="http://schemas.microsoft.com/office/powerpoint/2010/main" val="1843098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84675" name="Rectangle 3" descr="Brown marble"/>
          <p:cNvSpPr>
            <a:spLocks noGrp="1" noChangeArrowheads="1"/>
          </p:cNvSpPr>
          <p:nvPr>
            <p:ph type="dt" sz="quarter" idx="1"/>
          </p:nvPr>
        </p:nvSpPr>
        <p:spPr>
          <a:noFill/>
          <a:ln>
            <a:miter lim="800000"/>
            <a:headEnd/>
            <a:tailEnd/>
          </a:ln>
        </p:spPr>
        <p:txBody>
          <a:bodyPr/>
          <a:lstStyle/>
          <a:p>
            <a:fld id="{A57915E1-AC44-4F34-8A88-3FC396F54E83}" type="datetime1">
              <a:rPr lang="en-US" smtClean="0">
                <a:latin typeface="Arial" pitchFamily="34" charset="0"/>
              </a:rPr>
              <a:pPr/>
              <a:t>4/20/2026</a:t>
            </a:fld>
            <a:endParaRPr lang="en-US">
              <a:latin typeface="Arial" pitchFamily="34" charset="0"/>
            </a:endParaRPr>
          </a:p>
        </p:txBody>
      </p:sp>
      <p:sp>
        <p:nvSpPr>
          <p:cNvPr id="284676" name="Rectangle 7" descr="Brown marble"/>
          <p:cNvSpPr>
            <a:spLocks noGrp="1" noChangeArrowheads="1"/>
          </p:cNvSpPr>
          <p:nvPr>
            <p:ph type="sldNum" sz="quarter" idx="5"/>
          </p:nvPr>
        </p:nvSpPr>
        <p:spPr>
          <a:noFill/>
          <a:ln>
            <a:miter lim="800000"/>
            <a:headEnd/>
            <a:tailEnd/>
          </a:ln>
        </p:spPr>
        <p:txBody>
          <a:bodyPr/>
          <a:lstStyle/>
          <a:p>
            <a:fld id="{9CFDB59B-1D2B-4B00-90DB-5BA9FC77975F}" type="slidenum">
              <a:rPr lang="en-US" smtClean="0">
                <a:latin typeface="Arial" pitchFamily="34" charset="0"/>
              </a:rPr>
              <a:pPr/>
              <a:t>118</a:t>
            </a:fld>
            <a:endParaRPr lang="en-US">
              <a:latin typeface="Arial" pitchFamily="34" charset="0"/>
            </a:endParaRPr>
          </a:p>
        </p:txBody>
      </p:sp>
      <p:sp>
        <p:nvSpPr>
          <p:cNvPr id="284677" name="Rectangle 2"/>
          <p:cNvSpPr>
            <a:spLocks noGrp="1" noRot="1" noChangeAspect="1" noChangeArrowheads="1" noTextEdit="1"/>
          </p:cNvSpPr>
          <p:nvPr>
            <p:ph type="sldImg"/>
          </p:nvPr>
        </p:nvSpPr>
        <p:spPr>
          <a:ln/>
        </p:spPr>
      </p:sp>
      <p:sp>
        <p:nvSpPr>
          <p:cNvPr id="284678" name="Rectangle 3" descr="낄⸪w "/>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53239059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85699" name="Rectangle 3" descr="Brown marble"/>
          <p:cNvSpPr>
            <a:spLocks noGrp="1" noChangeArrowheads="1"/>
          </p:cNvSpPr>
          <p:nvPr>
            <p:ph type="dt" sz="quarter" idx="1"/>
          </p:nvPr>
        </p:nvSpPr>
        <p:spPr>
          <a:noFill/>
          <a:ln>
            <a:miter lim="800000"/>
            <a:headEnd/>
            <a:tailEnd/>
          </a:ln>
        </p:spPr>
        <p:txBody>
          <a:bodyPr/>
          <a:lstStyle/>
          <a:p>
            <a:fld id="{B469D19D-73E1-477D-80BC-AB2158E5DE0F}" type="datetime1">
              <a:rPr lang="en-US" smtClean="0">
                <a:latin typeface="Arial" pitchFamily="34" charset="0"/>
              </a:rPr>
              <a:pPr/>
              <a:t>4/20/2026</a:t>
            </a:fld>
            <a:endParaRPr lang="en-US">
              <a:latin typeface="Arial" pitchFamily="34" charset="0"/>
            </a:endParaRPr>
          </a:p>
        </p:txBody>
      </p:sp>
      <p:sp>
        <p:nvSpPr>
          <p:cNvPr id="285700" name="Rectangle 7" descr="Brown marble"/>
          <p:cNvSpPr>
            <a:spLocks noGrp="1" noChangeArrowheads="1"/>
          </p:cNvSpPr>
          <p:nvPr>
            <p:ph type="sldNum" sz="quarter" idx="5"/>
          </p:nvPr>
        </p:nvSpPr>
        <p:spPr>
          <a:noFill/>
          <a:ln>
            <a:miter lim="800000"/>
            <a:headEnd/>
            <a:tailEnd/>
          </a:ln>
        </p:spPr>
        <p:txBody>
          <a:bodyPr/>
          <a:lstStyle/>
          <a:p>
            <a:fld id="{A7593E7E-9643-4B8F-B781-7EB264B9DBAE}" type="slidenum">
              <a:rPr lang="en-US" smtClean="0">
                <a:latin typeface="Arial" pitchFamily="34" charset="0"/>
              </a:rPr>
              <a:pPr/>
              <a:t>119</a:t>
            </a:fld>
            <a:endParaRPr lang="en-US">
              <a:latin typeface="Arial" pitchFamily="34" charset="0"/>
            </a:endParaRPr>
          </a:p>
        </p:txBody>
      </p:sp>
      <p:sp>
        <p:nvSpPr>
          <p:cNvPr id="285701" name="Rectangle 2"/>
          <p:cNvSpPr>
            <a:spLocks noGrp="1" noRot="1" noChangeAspect="1" noChangeArrowheads="1" noTextEdit="1"/>
          </p:cNvSpPr>
          <p:nvPr>
            <p:ph type="sldImg"/>
          </p:nvPr>
        </p:nvSpPr>
        <p:spPr>
          <a:xfrm>
            <a:off x="1962150" y="612775"/>
            <a:ext cx="2959100" cy="2219325"/>
          </a:xfrm>
          <a:ln/>
        </p:spPr>
      </p:sp>
      <p:sp>
        <p:nvSpPr>
          <p:cNvPr id="285702" name="Rectangle 3" descr="낄⸪w "/>
          <p:cNvSpPr>
            <a:spLocks noGrp="1" noChangeArrowheads="1"/>
          </p:cNvSpPr>
          <p:nvPr>
            <p:ph type="body" idx="1"/>
          </p:nvPr>
        </p:nvSpPr>
        <p:spPr>
          <a:xfrm>
            <a:off x="747713" y="3061914"/>
            <a:ext cx="5311775" cy="5664866"/>
          </a:xfrm>
          <a:noFill/>
        </p:spPr>
        <p:txBody>
          <a:bodyPr lIns="91369" tIns="45684" rIns="91369" bIns="45684"/>
          <a:lstStyle/>
          <a:p>
            <a:r>
              <a:rPr lang="en-US"/>
              <a:t>Zero is actually &lt;10 ppm in this case</a:t>
            </a:r>
          </a:p>
          <a:p>
            <a:endParaRPr lang="en-US"/>
          </a:p>
        </p:txBody>
      </p:sp>
    </p:spTree>
    <p:extLst>
      <p:ext uri="{BB962C8B-B14F-4D97-AF65-F5344CB8AC3E}">
        <p14:creationId xmlns:p14="http://schemas.microsoft.com/office/powerpoint/2010/main" val="194564423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81603" name="Rectangle 3" descr="Brown marble"/>
          <p:cNvSpPr>
            <a:spLocks noGrp="1" noChangeArrowheads="1"/>
          </p:cNvSpPr>
          <p:nvPr>
            <p:ph type="dt" sz="quarter" idx="1"/>
          </p:nvPr>
        </p:nvSpPr>
        <p:spPr>
          <a:noFill/>
          <a:ln>
            <a:miter lim="800000"/>
            <a:headEnd/>
            <a:tailEnd/>
          </a:ln>
        </p:spPr>
        <p:txBody>
          <a:bodyPr/>
          <a:lstStyle/>
          <a:p>
            <a:fld id="{B8350DFB-D759-423E-B945-F914EA3A89DE}" type="datetime1">
              <a:rPr lang="en-US" smtClean="0">
                <a:latin typeface="Arial" pitchFamily="34" charset="0"/>
              </a:rPr>
              <a:pPr/>
              <a:t>4/20/2026</a:t>
            </a:fld>
            <a:endParaRPr lang="en-US">
              <a:latin typeface="Arial" pitchFamily="34" charset="0"/>
            </a:endParaRPr>
          </a:p>
        </p:txBody>
      </p:sp>
      <p:sp>
        <p:nvSpPr>
          <p:cNvPr id="281604" name="Rectangle 7" descr="Brown marble"/>
          <p:cNvSpPr>
            <a:spLocks noGrp="1" noChangeArrowheads="1"/>
          </p:cNvSpPr>
          <p:nvPr>
            <p:ph type="sldNum" sz="quarter" idx="5"/>
          </p:nvPr>
        </p:nvSpPr>
        <p:spPr>
          <a:noFill/>
          <a:ln>
            <a:miter lim="800000"/>
            <a:headEnd/>
            <a:tailEnd/>
          </a:ln>
        </p:spPr>
        <p:txBody>
          <a:bodyPr/>
          <a:lstStyle/>
          <a:p>
            <a:fld id="{902A0F1E-E92B-4D8E-8612-8FB423EE4407}" type="slidenum">
              <a:rPr lang="en-US" smtClean="0">
                <a:latin typeface="Arial" pitchFamily="34" charset="0"/>
              </a:rPr>
              <a:pPr/>
              <a:t>120</a:t>
            </a:fld>
            <a:endParaRPr lang="en-US">
              <a:latin typeface="Arial" pitchFamily="34" charset="0"/>
            </a:endParaRPr>
          </a:p>
        </p:txBody>
      </p:sp>
      <p:sp>
        <p:nvSpPr>
          <p:cNvPr id="281605" name="Rectangle 2"/>
          <p:cNvSpPr>
            <a:spLocks noGrp="1" noRot="1" noChangeAspect="1" noChangeArrowheads="1" noTextEdit="1"/>
          </p:cNvSpPr>
          <p:nvPr>
            <p:ph type="sldImg"/>
          </p:nvPr>
        </p:nvSpPr>
        <p:spPr>
          <a:xfrm>
            <a:off x="1328738" y="719138"/>
            <a:ext cx="3773487" cy="2830512"/>
          </a:xfrm>
          <a:ln/>
        </p:spPr>
      </p:sp>
      <p:sp>
        <p:nvSpPr>
          <p:cNvPr id="281606" name="Rectangle 3" descr="낄⸪w "/>
          <p:cNvSpPr>
            <a:spLocks noGrp="1" noChangeArrowheads="1"/>
          </p:cNvSpPr>
          <p:nvPr>
            <p:ph type="body" idx="1"/>
          </p:nvPr>
        </p:nvSpPr>
        <p:spPr>
          <a:xfrm>
            <a:off x="721056" y="3729458"/>
            <a:ext cx="5451145" cy="5200042"/>
          </a:xfrm>
          <a:noFill/>
        </p:spPr>
        <p:txBody>
          <a:bodyPr/>
          <a:lstStyle/>
          <a:p>
            <a:pPr>
              <a:tabLst>
                <a:tab pos="462767" algn="l"/>
                <a:tab pos="925533" algn="l"/>
                <a:tab pos="1388300" algn="l"/>
              </a:tabLst>
            </a:pPr>
            <a:r>
              <a:rPr lang="en-US" sz="1200" dirty="0">
                <a:solidFill>
                  <a:srgbClr val="000000"/>
                </a:solidFill>
              </a:rPr>
              <a:t>REF:  EPA Course #380, Ch    ; </a:t>
            </a:r>
            <a:r>
              <a:rPr lang="en-US" sz="1200" u="sng" dirty="0">
                <a:solidFill>
                  <a:srgbClr val="000000"/>
                </a:solidFill>
              </a:rPr>
              <a:t>Portable Instrument User's Manual...</a:t>
            </a:r>
          </a:p>
          <a:p>
            <a:pPr>
              <a:tabLst>
                <a:tab pos="462767" algn="l"/>
                <a:tab pos="925533" algn="l"/>
                <a:tab pos="1388300" algn="l"/>
              </a:tabLst>
            </a:pPr>
            <a:r>
              <a:rPr lang="en-US" sz="1200" b="1" i="1" dirty="0">
                <a:solidFill>
                  <a:srgbClr val="000000"/>
                </a:solidFill>
              </a:rPr>
              <a:t>Demo OVA;  Follow steps in slide,  referring to OVA Diagram Handout .  Add additional information as follows:</a:t>
            </a:r>
          </a:p>
          <a:p>
            <a:pPr marL="336248" indent="-336248">
              <a:buAutoNum type="arabicPeriod"/>
              <a:tabLst>
                <a:tab pos="462767" algn="l"/>
                <a:tab pos="925533" algn="l"/>
                <a:tab pos="1388300" algn="l"/>
              </a:tabLst>
            </a:pPr>
            <a:r>
              <a:rPr lang="en-US" sz="1200" dirty="0" err="1">
                <a:solidFill>
                  <a:srgbClr val="000000"/>
                </a:solidFill>
              </a:rPr>
              <a:t>Approx</a:t>
            </a:r>
            <a:r>
              <a:rPr lang="en-US" sz="1200" dirty="0">
                <a:solidFill>
                  <a:srgbClr val="000000"/>
                </a:solidFill>
              </a:rPr>
              <a:t> 1hour field time per 150 psi.  Over 8 </a:t>
            </a:r>
            <a:r>
              <a:rPr lang="en-US" sz="1200" dirty="0" err="1">
                <a:solidFill>
                  <a:srgbClr val="000000"/>
                </a:solidFill>
              </a:rPr>
              <a:t>hrs</a:t>
            </a:r>
            <a:r>
              <a:rPr lang="en-US" sz="1200" dirty="0">
                <a:solidFill>
                  <a:srgbClr val="000000"/>
                </a:solidFill>
              </a:rPr>
              <a:t> on full tank.</a:t>
            </a:r>
          </a:p>
          <a:p>
            <a:pPr marL="336248" indent="-336248">
              <a:buAutoNum type="arabicPeriod"/>
              <a:tabLst>
                <a:tab pos="462767" algn="l"/>
                <a:tab pos="925533" algn="l"/>
                <a:tab pos="1388300" algn="l"/>
              </a:tabLst>
            </a:pPr>
            <a:r>
              <a:rPr lang="en-US" sz="1200" dirty="0">
                <a:solidFill>
                  <a:srgbClr val="000000"/>
                </a:solidFill>
              </a:rPr>
              <a:t>Flame arrestor occasionally  removed for cleaning and not replaced.  </a:t>
            </a:r>
            <a:r>
              <a:rPr lang="en-US" sz="1200" b="1" dirty="0">
                <a:solidFill>
                  <a:srgbClr val="000000"/>
                </a:solidFill>
              </a:rPr>
              <a:t>Required for instrument to be intrinsically safe.</a:t>
            </a:r>
          </a:p>
          <a:p>
            <a:pPr marL="336248" indent="-336248">
              <a:buAutoNum type="arabicPeriod"/>
              <a:tabLst>
                <a:tab pos="462767" algn="l"/>
                <a:tab pos="925533" algn="l"/>
                <a:tab pos="1388300" algn="l"/>
              </a:tabLst>
            </a:pPr>
            <a:r>
              <a:rPr lang="en-US" sz="1200" dirty="0">
                <a:solidFill>
                  <a:srgbClr val="000000"/>
                </a:solidFill>
              </a:rPr>
              <a:t>Some </a:t>
            </a:r>
            <a:r>
              <a:rPr lang="en-US" sz="1200" dirty="0" err="1">
                <a:solidFill>
                  <a:srgbClr val="000000"/>
                </a:solidFill>
              </a:rPr>
              <a:t>useres</a:t>
            </a:r>
            <a:r>
              <a:rPr lang="en-US" sz="1200" dirty="0">
                <a:solidFill>
                  <a:srgbClr val="000000"/>
                </a:solidFill>
              </a:rPr>
              <a:t> have report battery life problems.</a:t>
            </a:r>
          </a:p>
          <a:p>
            <a:pPr marL="336248" indent="-336248">
              <a:buAutoNum type="arabicPeriod"/>
              <a:tabLst>
                <a:tab pos="462767" algn="l"/>
                <a:tab pos="925533" algn="l"/>
                <a:tab pos="1388300" algn="l"/>
              </a:tabLst>
            </a:pPr>
            <a:r>
              <a:rPr lang="en-US" sz="1200" dirty="0">
                <a:solidFill>
                  <a:srgbClr val="000000"/>
                </a:solidFill>
              </a:rPr>
              <a:t>Warm-up 10 minutes.</a:t>
            </a:r>
          </a:p>
          <a:p>
            <a:pPr marL="336248" indent="-336248">
              <a:buAutoNum type="arabicPeriod"/>
              <a:tabLst>
                <a:tab pos="462767" algn="l"/>
                <a:tab pos="925533" algn="l"/>
                <a:tab pos="1388300" algn="l"/>
              </a:tabLst>
            </a:pPr>
            <a:r>
              <a:rPr lang="en-US" sz="1200" dirty="0">
                <a:solidFill>
                  <a:srgbClr val="000000"/>
                </a:solidFill>
              </a:rPr>
              <a:t>Remember, FIDs sensitive to air infiltration. Example:  Flow rate into probe is 3.0 L/min; Meter Reading = 500 ppm.  Change flow rate to 0.1 L/min (minimum for Method 21); meter reading = 15,000 ppm </a:t>
            </a:r>
          </a:p>
          <a:p>
            <a:pPr marL="336248" indent="-336248">
              <a:buFont typeface="+mj-lt"/>
              <a:buAutoNum type="arabicPeriod" startAt="9"/>
              <a:tabLst>
                <a:tab pos="462767" algn="l"/>
                <a:tab pos="925533" algn="l"/>
                <a:tab pos="1388300" algn="l"/>
              </a:tabLst>
            </a:pPr>
            <a:r>
              <a:rPr lang="en-US" sz="1200" b="1" i="1" dirty="0">
                <a:solidFill>
                  <a:srgbClr val="000000"/>
                </a:solidFill>
              </a:rPr>
              <a:t>Demo calibration; use calibration gases if available.</a:t>
            </a:r>
            <a:r>
              <a:rPr lang="en-US" sz="1200" dirty="0">
                <a:solidFill>
                  <a:srgbClr val="000000"/>
                </a:solidFill>
              </a:rPr>
              <a:t>  </a:t>
            </a:r>
          </a:p>
          <a:p>
            <a:pPr>
              <a:tabLst>
                <a:tab pos="462767" algn="l"/>
                <a:tab pos="925533" algn="l"/>
                <a:tab pos="1388300" algn="l"/>
              </a:tabLst>
            </a:pPr>
            <a:r>
              <a:rPr lang="en-US" sz="1200" dirty="0">
                <a:solidFill>
                  <a:srgbClr val="000000"/>
                </a:solidFill>
              </a:rPr>
              <a:t>According to Method 21, should be done each time instrument is used. Methane is preferred calibration gas.  Concentration of calibration gas should be close to leak standard (10,000, 1000, 500 ppm)  Hexane sometimes used, but 10,000 ppm hexane is close to LEL.  Also, hexane can condense on calibration bag surfaces.  </a:t>
            </a:r>
          </a:p>
          <a:p>
            <a:pPr marL="0" lvl="1" indent="0">
              <a:spcBef>
                <a:spcPts val="506"/>
              </a:spcBef>
              <a:tabLst>
                <a:tab pos="462767" algn="l"/>
                <a:tab pos="925533" algn="l"/>
                <a:tab pos="1388300" algn="l"/>
              </a:tabLst>
            </a:pPr>
            <a:r>
              <a:rPr lang="en-US" sz="1200" dirty="0">
                <a:solidFill>
                  <a:srgbClr val="000000"/>
                </a:solidFill>
              </a:rPr>
              <a:t>Carbon filters remove all VOCs except methane and can be used to determine ROGs by difference between filtered and non-filtered readings.  (Problem with carbon filters is that they saturate very quickly, so breakthrough time not precise.)  EPA does not require leak determination based on ROGs.  ARB RACT discusses reason for basing leaks on methane rather than ROG.  Leaks detected on basis of methane indicate the component has some kind of leak problem, whatever the process gas.  (REF:  ARB RACT/BARCT, SSD-93-002)</a:t>
            </a:r>
          </a:p>
          <a:p>
            <a:pPr lvl="1">
              <a:spcBef>
                <a:spcPts val="506"/>
              </a:spcBef>
              <a:tabLst>
                <a:tab pos="462767" algn="l"/>
                <a:tab pos="925533" algn="l"/>
                <a:tab pos="1388300" algn="l"/>
              </a:tabLst>
            </a:pPr>
            <a:r>
              <a:rPr lang="en-US" sz="1200" b="1" dirty="0">
                <a:solidFill>
                  <a:srgbClr val="000000"/>
                </a:solidFill>
              </a:rPr>
              <a:t>PIDs and IRs do not respond to methane</a:t>
            </a:r>
            <a:r>
              <a:rPr lang="en-US" sz="1200" dirty="0">
                <a:solidFill>
                  <a:srgbClr val="000000"/>
                </a:solidFill>
              </a:rPr>
              <a:t>.  If using one of these instruments, calibrate with gas that is of concern for particular inspection. </a:t>
            </a:r>
          </a:p>
          <a:p>
            <a:endParaRPr lang="en-US" dirty="0"/>
          </a:p>
        </p:txBody>
      </p:sp>
    </p:spTree>
    <p:extLst>
      <p:ext uri="{BB962C8B-B14F-4D97-AF65-F5344CB8AC3E}">
        <p14:creationId xmlns:p14="http://schemas.microsoft.com/office/powerpoint/2010/main" val="136064922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87747" name="Rectangle 3" descr="Brown marble"/>
          <p:cNvSpPr>
            <a:spLocks noGrp="1" noChangeArrowheads="1"/>
          </p:cNvSpPr>
          <p:nvPr>
            <p:ph type="dt" sz="quarter" idx="1"/>
          </p:nvPr>
        </p:nvSpPr>
        <p:spPr>
          <a:noFill/>
          <a:ln>
            <a:miter lim="800000"/>
            <a:headEnd/>
            <a:tailEnd/>
          </a:ln>
        </p:spPr>
        <p:txBody>
          <a:bodyPr/>
          <a:lstStyle/>
          <a:p>
            <a:fld id="{9A49A80F-F545-4D47-9BB7-464BBFEBDE11}" type="datetime1">
              <a:rPr lang="en-US" smtClean="0">
                <a:latin typeface="Arial" pitchFamily="34" charset="0"/>
              </a:rPr>
              <a:pPr/>
              <a:t>4/20/2026</a:t>
            </a:fld>
            <a:endParaRPr lang="en-US">
              <a:latin typeface="Arial" pitchFamily="34" charset="0"/>
            </a:endParaRPr>
          </a:p>
        </p:txBody>
      </p:sp>
      <p:sp>
        <p:nvSpPr>
          <p:cNvPr id="287748" name="Rectangle 7" descr="Brown marble"/>
          <p:cNvSpPr>
            <a:spLocks noGrp="1" noChangeArrowheads="1"/>
          </p:cNvSpPr>
          <p:nvPr>
            <p:ph type="sldNum" sz="quarter" idx="5"/>
          </p:nvPr>
        </p:nvSpPr>
        <p:spPr>
          <a:noFill/>
          <a:ln>
            <a:miter lim="800000"/>
            <a:headEnd/>
            <a:tailEnd/>
          </a:ln>
        </p:spPr>
        <p:txBody>
          <a:bodyPr/>
          <a:lstStyle/>
          <a:p>
            <a:fld id="{E91116D7-B6C7-4500-86C6-8AE31CB91844}" type="slidenum">
              <a:rPr lang="en-US" smtClean="0">
                <a:latin typeface="Arial" pitchFamily="34" charset="0"/>
              </a:rPr>
              <a:pPr/>
              <a:t>121</a:t>
            </a:fld>
            <a:endParaRPr lang="en-US">
              <a:latin typeface="Arial" pitchFamily="34" charset="0"/>
            </a:endParaRPr>
          </a:p>
        </p:txBody>
      </p:sp>
      <p:sp>
        <p:nvSpPr>
          <p:cNvPr id="287749" name="Rectangle 2"/>
          <p:cNvSpPr>
            <a:spLocks noGrp="1" noRot="1" noChangeAspect="1" noChangeArrowheads="1" noTextEdit="1"/>
          </p:cNvSpPr>
          <p:nvPr>
            <p:ph type="sldImg"/>
          </p:nvPr>
        </p:nvSpPr>
        <p:spPr>
          <a:ln/>
        </p:spPr>
      </p:sp>
      <p:sp>
        <p:nvSpPr>
          <p:cNvPr id="287750" name="Rectangle 4" descr="낄⸪w "/>
          <p:cNvSpPr>
            <a:spLocks noGrp="1" noChangeArrowheads="1"/>
          </p:cNvSpPr>
          <p:nvPr>
            <p:ph type="body" idx="1"/>
          </p:nvPr>
        </p:nvSpPr>
        <p:spPr>
          <a:noFill/>
          <a:ln w="12700" cap="flat">
            <a:solidFill>
              <a:srgbClr val="000000"/>
            </a:solidFill>
            <a:miter lim="800000"/>
            <a:headEnd/>
            <a:tailEnd/>
          </a:ln>
        </p:spPr>
        <p:txBody>
          <a:bodyPr/>
          <a:lstStyle/>
          <a:p>
            <a:pPr>
              <a:lnSpc>
                <a:spcPts val="2126"/>
              </a:lnSpc>
              <a:spcBef>
                <a:spcPct val="0"/>
              </a:spcBef>
              <a:tabLst>
                <a:tab pos="462767" algn="l"/>
                <a:tab pos="925533" algn="l"/>
                <a:tab pos="1388300" algn="l"/>
              </a:tabLst>
            </a:pPr>
            <a:r>
              <a:rPr lang="en-US" sz="2100">
                <a:solidFill>
                  <a:srgbClr val="000000"/>
                </a:solidFill>
              </a:rPr>
              <a:t>Deposits on optical window unique to PIDs.</a:t>
            </a:r>
          </a:p>
          <a:p>
            <a:pPr>
              <a:lnSpc>
                <a:spcPts val="2126"/>
              </a:lnSpc>
              <a:spcBef>
                <a:spcPct val="0"/>
              </a:spcBef>
              <a:tabLst>
                <a:tab pos="462767" algn="l"/>
                <a:tab pos="925533" algn="l"/>
                <a:tab pos="1388300" algn="l"/>
              </a:tabLst>
            </a:pPr>
            <a:r>
              <a:rPr lang="en-US" sz="2100">
                <a:solidFill>
                  <a:srgbClr val="000000"/>
                </a:solidFill>
              </a:rPr>
              <a:t>Other procedures as with FIDs, CCAs.</a:t>
            </a:r>
          </a:p>
        </p:txBody>
      </p:sp>
    </p:spTree>
    <p:extLst>
      <p:ext uri="{BB962C8B-B14F-4D97-AF65-F5344CB8AC3E}">
        <p14:creationId xmlns:p14="http://schemas.microsoft.com/office/powerpoint/2010/main" val="338736126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88771" name="Rectangle 3" descr="Brown marble"/>
          <p:cNvSpPr>
            <a:spLocks noGrp="1" noChangeArrowheads="1"/>
          </p:cNvSpPr>
          <p:nvPr>
            <p:ph type="dt" sz="quarter" idx="1"/>
          </p:nvPr>
        </p:nvSpPr>
        <p:spPr>
          <a:noFill/>
          <a:ln>
            <a:miter lim="800000"/>
            <a:headEnd/>
            <a:tailEnd/>
          </a:ln>
        </p:spPr>
        <p:txBody>
          <a:bodyPr/>
          <a:lstStyle/>
          <a:p>
            <a:fld id="{A1F76DF4-E6FF-4F27-8828-6ECD15DFB812}" type="datetime1">
              <a:rPr lang="en-US" smtClean="0">
                <a:latin typeface="Arial" pitchFamily="34" charset="0"/>
              </a:rPr>
              <a:pPr/>
              <a:t>4/20/2026</a:t>
            </a:fld>
            <a:endParaRPr lang="en-US">
              <a:latin typeface="Arial" pitchFamily="34" charset="0"/>
            </a:endParaRPr>
          </a:p>
        </p:txBody>
      </p:sp>
      <p:sp>
        <p:nvSpPr>
          <p:cNvPr id="288772" name="Rectangle 7" descr="Brown marble"/>
          <p:cNvSpPr>
            <a:spLocks noGrp="1" noChangeArrowheads="1"/>
          </p:cNvSpPr>
          <p:nvPr>
            <p:ph type="sldNum" sz="quarter" idx="5"/>
          </p:nvPr>
        </p:nvSpPr>
        <p:spPr>
          <a:noFill/>
          <a:ln>
            <a:miter lim="800000"/>
            <a:headEnd/>
            <a:tailEnd/>
          </a:ln>
        </p:spPr>
        <p:txBody>
          <a:bodyPr/>
          <a:lstStyle/>
          <a:p>
            <a:fld id="{945AF2C7-2A4E-40D9-B3E7-1E772C469778}" type="slidenum">
              <a:rPr lang="en-US" smtClean="0">
                <a:latin typeface="Arial" pitchFamily="34" charset="0"/>
              </a:rPr>
              <a:pPr/>
              <a:t>122</a:t>
            </a:fld>
            <a:endParaRPr lang="en-US">
              <a:latin typeface="Arial" pitchFamily="34" charset="0"/>
            </a:endParaRPr>
          </a:p>
        </p:txBody>
      </p:sp>
      <p:sp>
        <p:nvSpPr>
          <p:cNvPr id="288773" name="Rectangle 2"/>
          <p:cNvSpPr>
            <a:spLocks noChangeArrowheads="1"/>
          </p:cNvSpPr>
          <p:nvPr/>
        </p:nvSpPr>
        <p:spPr bwMode="auto">
          <a:xfrm>
            <a:off x="457200" y="3783606"/>
            <a:ext cx="6400800" cy="3037587"/>
          </a:xfrm>
          <a:prstGeom prst="rect">
            <a:avLst/>
          </a:prstGeom>
          <a:noFill/>
          <a:ln w="12700">
            <a:noFill/>
            <a:miter lim="800000"/>
            <a:headEnd/>
            <a:tailEnd/>
          </a:ln>
          <a:effectLst/>
        </p:spPr>
        <p:txBody>
          <a:bodyPr wrap="none" lIns="19281" tIns="27315" rIns="19281" bIns="27315"/>
          <a:lstStyle/>
          <a:p>
            <a:pPr eaLnBrk="0" hangingPunct="0">
              <a:lnSpc>
                <a:spcPts val="2126"/>
              </a:lnSpc>
              <a:tabLst>
                <a:tab pos="462767" algn="l"/>
                <a:tab pos="925533" algn="l"/>
                <a:tab pos="1388300" algn="l"/>
              </a:tabLst>
            </a:pPr>
            <a:endParaRPr lang="en-US" sz="1400">
              <a:solidFill>
                <a:srgbClr val="000000"/>
              </a:solidFill>
            </a:endParaRPr>
          </a:p>
        </p:txBody>
      </p:sp>
      <p:sp>
        <p:nvSpPr>
          <p:cNvPr id="288774" name="Rectangle 3"/>
          <p:cNvSpPr>
            <a:spLocks noGrp="1" noRot="1" noChangeAspect="1" noChangeArrowheads="1" noTextEdit="1"/>
          </p:cNvSpPr>
          <p:nvPr>
            <p:ph type="sldImg"/>
          </p:nvPr>
        </p:nvSpPr>
        <p:spPr>
          <a:xfrm>
            <a:off x="1962150" y="612775"/>
            <a:ext cx="2959100" cy="2219325"/>
          </a:xfrm>
          <a:ln/>
        </p:spPr>
      </p:sp>
      <p:sp>
        <p:nvSpPr>
          <p:cNvPr id="288775" name="Rectangle 4" descr="낄⸪w "/>
          <p:cNvSpPr>
            <a:spLocks noGrp="1" noChangeArrowheads="1"/>
          </p:cNvSpPr>
          <p:nvPr>
            <p:ph type="body" idx="1"/>
          </p:nvPr>
        </p:nvSpPr>
        <p:spPr>
          <a:xfrm>
            <a:off x="747713" y="3061914"/>
            <a:ext cx="5311775" cy="5664866"/>
          </a:xfrm>
          <a:noFill/>
        </p:spPr>
        <p:txBody>
          <a:bodyPr lIns="91369" tIns="45684" rIns="91369" bIns="45684"/>
          <a:lstStyle/>
          <a:p>
            <a:r>
              <a:rPr lang="en-US"/>
              <a:t>Again    Instruments to be used must meet the following criteria before being place into service:</a:t>
            </a:r>
          </a:p>
          <a:p>
            <a:r>
              <a:rPr lang="en-US" b="1"/>
              <a:t>Response Factor</a:t>
            </a:r>
            <a:r>
              <a:rPr lang="en-US"/>
              <a:t>:  What is it?</a:t>
            </a:r>
          </a:p>
          <a:p>
            <a:r>
              <a:rPr lang="en-US" b="1"/>
              <a:t>Response Time</a:t>
            </a:r>
            <a:r>
              <a:rPr lang="en-US"/>
              <a:t>:  Interval from change in VOC concentration at the sample probe to the time at which 90% of the corresponding final value is reached as displayed on analyzer readout meter.  </a:t>
            </a:r>
          </a:p>
          <a:p>
            <a:r>
              <a:rPr lang="en-US"/>
              <a:t>Note M21 states that response time must be less than 30 seconds, while Guidelines require 5 seconds or less.   OVA-108 and TVA should respond to changes in VOC concentration within 5 seconds.   </a:t>
            </a:r>
          </a:p>
          <a:p>
            <a:r>
              <a:rPr lang="en-US" b="1"/>
              <a:t>Calibration Precision</a:t>
            </a:r>
            <a:endParaRPr lang="en-US"/>
          </a:p>
        </p:txBody>
      </p:sp>
    </p:spTree>
    <p:extLst>
      <p:ext uri="{BB962C8B-B14F-4D97-AF65-F5344CB8AC3E}">
        <p14:creationId xmlns:p14="http://schemas.microsoft.com/office/powerpoint/2010/main" val="39243416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185347" name="Rectangle 3" descr="Brown marble"/>
          <p:cNvSpPr>
            <a:spLocks noGrp="1" noChangeArrowheads="1"/>
          </p:cNvSpPr>
          <p:nvPr>
            <p:ph type="dt" sz="quarter" idx="1"/>
          </p:nvPr>
        </p:nvSpPr>
        <p:spPr>
          <a:noFill/>
          <a:ln>
            <a:miter lim="800000"/>
            <a:headEnd/>
            <a:tailEnd/>
          </a:ln>
        </p:spPr>
        <p:txBody>
          <a:bodyPr/>
          <a:lstStyle/>
          <a:p>
            <a:fld id="{DCB41FCC-0A84-4F2E-80C1-C4325CB78168}" type="datetime1">
              <a:rPr lang="en-US" smtClean="0">
                <a:latin typeface="Arial" pitchFamily="34" charset="0"/>
              </a:rPr>
              <a:pPr/>
              <a:t>4/20/2026</a:t>
            </a:fld>
            <a:endParaRPr lang="en-US">
              <a:latin typeface="Arial" pitchFamily="34" charset="0"/>
            </a:endParaRPr>
          </a:p>
        </p:txBody>
      </p:sp>
      <p:sp>
        <p:nvSpPr>
          <p:cNvPr id="185348" name="Rectangle 7" descr="Brown marble"/>
          <p:cNvSpPr>
            <a:spLocks noGrp="1" noChangeArrowheads="1"/>
          </p:cNvSpPr>
          <p:nvPr>
            <p:ph type="sldNum" sz="quarter" idx="5"/>
          </p:nvPr>
        </p:nvSpPr>
        <p:spPr>
          <a:noFill/>
          <a:ln>
            <a:miter lim="800000"/>
            <a:headEnd/>
            <a:tailEnd/>
          </a:ln>
        </p:spPr>
        <p:txBody>
          <a:bodyPr/>
          <a:lstStyle/>
          <a:p>
            <a:fld id="{E8714F89-D3A9-43C4-82CB-D6E0457778B1}" type="slidenum">
              <a:rPr lang="en-US" smtClean="0">
                <a:latin typeface="Arial" pitchFamily="34" charset="0"/>
              </a:rPr>
              <a:pPr/>
              <a:t>12</a:t>
            </a:fld>
            <a:endParaRPr lang="en-US">
              <a:latin typeface="Arial" pitchFamily="34" charset="0"/>
            </a:endParaRPr>
          </a:p>
        </p:txBody>
      </p:sp>
      <p:sp>
        <p:nvSpPr>
          <p:cNvPr id="185349" name="Rectangle 2"/>
          <p:cNvSpPr>
            <a:spLocks noGrp="1" noRot="1" noChangeAspect="1" noChangeArrowheads="1" noTextEdit="1"/>
          </p:cNvSpPr>
          <p:nvPr>
            <p:ph type="sldImg"/>
          </p:nvPr>
        </p:nvSpPr>
        <p:spPr>
          <a:xfrm>
            <a:off x="1962150" y="612775"/>
            <a:ext cx="2959100" cy="2219325"/>
          </a:xfrm>
          <a:ln/>
        </p:spPr>
      </p:sp>
      <p:sp>
        <p:nvSpPr>
          <p:cNvPr id="185350" name="Rectangle 3" descr="낄⸪w "/>
          <p:cNvSpPr>
            <a:spLocks noGrp="1" noChangeArrowheads="1"/>
          </p:cNvSpPr>
          <p:nvPr>
            <p:ph type="body" idx="1"/>
          </p:nvPr>
        </p:nvSpPr>
        <p:spPr>
          <a:xfrm>
            <a:off x="685800" y="3061914"/>
            <a:ext cx="5486400" cy="5708654"/>
          </a:xfrm>
          <a:noFill/>
        </p:spPr>
        <p:txBody>
          <a:bodyPr lIns="91369" tIns="45684" rIns="91369" bIns="45684"/>
          <a:lstStyle/>
          <a:p>
            <a:r>
              <a:rPr lang="en-US"/>
              <a:t>Chemical Plants (based on 1996 database for California.)</a:t>
            </a:r>
          </a:p>
          <a:p>
            <a:endParaRPr lang="en-US"/>
          </a:p>
        </p:txBody>
      </p:sp>
    </p:spTree>
    <p:extLst>
      <p:ext uri="{BB962C8B-B14F-4D97-AF65-F5344CB8AC3E}">
        <p14:creationId xmlns:p14="http://schemas.microsoft.com/office/powerpoint/2010/main" val="114675147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89795" name="Rectangle 3" descr="Brown marble"/>
          <p:cNvSpPr>
            <a:spLocks noGrp="1" noChangeArrowheads="1"/>
          </p:cNvSpPr>
          <p:nvPr>
            <p:ph type="dt" sz="quarter" idx="1"/>
          </p:nvPr>
        </p:nvSpPr>
        <p:spPr>
          <a:noFill/>
          <a:ln>
            <a:miter lim="800000"/>
            <a:headEnd/>
            <a:tailEnd/>
          </a:ln>
        </p:spPr>
        <p:txBody>
          <a:bodyPr/>
          <a:lstStyle/>
          <a:p>
            <a:fld id="{7600163D-B261-4C2D-953E-76BD4CEC79B6}" type="datetime1">
              <a:rPr lang="en-US" smtClean="0">
                <a:latin typeface="Arial" pitchFamily="34" charset="0"/>
              </a:rPr>
              <a:pPr/>
              <a:t>4/20/2026</a:t>
            </a:fld>
            <a:endParaRPr lang="en-US">
              <a:latin typeface="Arial" pitchFamily="34" charset="0"/>
            </a:endParaRPr>
          </a:p>
        </p:txBody>
      </p:sp>
      <p:sp>
        <p:nvSpPr>
          <p:cNvPr id="289796" name="Rectangle 7" descr="Brown marble"/>
          <p:cNvSpPr>
            <a:spLocks noGrp="1" noChangeArrowheads="1"/>
          </p:cNvSpPr>
          <p:nvPr>
            <p:ph type="sldNum" sz="quarter" idx="5"/>
          </p:nvPr>
        </p:nvSpPr>
        <p:spPr>
          <a:noFill/>
          <a:ln>
            <a:miter lim="800000"/>
            <a:headEnd/>
            <a:tailEnd/>
          </a:ln>
        </p:spPr>
        <p:txBody>
          <a:bodyPr/>
          <a:lstStyle/>
          <a:p>
            <a:fld id="{8D4E75CA-3927-442C-B8F1-A219178C7E9D}" type="slidenum">
              <a:rPr lang="en-US" smtClean="0">
                <a:latin typeface="Arial" pitchFamily="34" charset="0"/>
              </a:rPr>
              <a:pPr/>
              <a:t>123</a:t>
            </a:fld>
            <a:endParaRPr lang="en-US">
              <a:latin typeface="Arial" pitchFamily="34" charset="0"/>
            </a:endParaRPr>
          </a:p>
        </p:txBody>
      </p:sp>
      <p:sp>
        <p:nvSpPr>
          <p:cNvPr id="289797" name="Rectangle 2"/>
          <p:cNvSpPr>
            <a:spLocks noGrp="1" noRot="1" noChangeAspect="1" noChangeArrowheads="1" noTextEdit="1"/>
          </p:cNvSpPr>
          <p:nvPr>
            <p:ph type="sldImg"/>
          </p:nvPr>
        </p:nvSpPr>
        <p:spPr>
          <a:xfrm>
            <a:off x="1962150" y="612775"/>
            <a:ext cx="2959100" cy="2219325"/>
          </a:xfrm>
          <a:ln/>
        </p:spPr>
      </p:sp>
      <p:sp>
        <p:nvSpPr>
          <p:cNvPr id="289798" name="Rectangle 3" descr="낄⸪w "/>
          <p:cNvSpPr>
            <a:spLocks noGrp="1" noChangeArrowheads="1"/>
          </p:cNvSpPr>
          <p:nvPr>
            <p:ph type="body" idx="1"/>
          </p:nvPr>
        </p:nvSpPr>
        <p:spPr>
          <a:xfrm>
            <a:off x="747713" y="3061914"/>
            <a:ext cx="5311775" cy="5664866"/>
          </a:xfrm>
          <a:noFill/>
        </p:spPr>
        <p:txBody>
          <a:bodyPr lIns="91369" tIns="45684" rIns="91369" bIns="45684"/>
          <a:lstStyle/>
          <a:p>
            <a:r>
              <a:rPr lang="en-US"/>
              <a:t>Currently, there is no official protocol to evaluate flow rate.  Several experts have suggested that this should be checked because changes in flow rate can have profound impact on readings. </a:t>
            </a:r>
          </a:p>
          <a:p>
            <a:r>
              <a:rPr lang="en-US"/>
              <a:t>Can be affected by ….</a:t>
            </a:r>
            <a:r>
              <a:rPr lang="en-US" i="1"/>
              <a:t>student input</a:t>
            </a:r>
            <a:r>
              <a:rPr lang="en-US"/>
              <a:t>.  (Contamination of probe, dirty filter, water, battery life, tiny particles in pump, etc.)</a:t>
            </a:r>
          </a:p>
          <a:p>
            <a:r>
              <a:rPr lang="en-US"/>
              <a:t>Demonstrate protocol in class.</a:t>
            </a:r>
          </a:p>
        </p:txBody>
      </p:sp>
    </p:spTree>
    <p:extLst>
      <p:ext uri="{BB962C8B-B14F-4D97-AF65-F5344CB8AC3E}">
        <p14:creationId xmlns:p14="http://schemas.microsoft.com/office/powerpoint/2010/main" val="1109782028"/>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90819" name="Rectangle 3" descr="Brown marble"/>
          <p:cNvSpPr>
            <a:spLocks noGrp="1" noChangeArrowheads="1"/>
          </p:cNvSpPr>
          <p:nvPr>
            <p:ph type="dt" sz="quarter" idx="1"/>
          </p:nvPr>
        </p:nvSpPr>
        <p:spPr>
          <a:noFill/>
          <a:ln>
            <a:miter lim="800000"/>
            <a:headEnd/>
            <a:tailEnd/>
          </a:ln>
        </p:spPr>
        <p:txBody>
          <a:bodyPr/>
          <a:lstStyle/>
          <a:p>
            <a:fld id="{CD5C1210-C13D-486A-98FF-F9281B6DEA12}" type="datetime1">
              <a:rPr lang="en-US" smtClean="0">
                <a:latin typeface="Arial" pitchFamily="34" charset="0"/>
              </a:rPr>
              <a:pPr/>
              <a:t>4/20/2026</a:t>
            </a:fld>
            <a:endParaRPr lang="en-US">
              <a:latin typeface="Arial" pitchFamily="34" charset="0"/>
            </a:endParaRPr>
          </a:p>
        </p:txBody>
      </p:sp>
      <p:sp>
        <p:nvSpPr>
          <p:cNvPr id="290820" name="Rectangle 7" descr="Brown marble"/>
          <p:cNvSpPr>
            <a:spLocks noGrp="1" noChangeArrowheads="1"/>
          </p:cNvSpPr>
          <p:nvPr>
            <p:ph type="sldNum" sz="quarter" idx="5"/>
          </p:nvPr>
        </p:nvSpPr>
        <p:spPr>
          <a:noFill/>
          <a:ln>
            <a:miter lim="800000"/>
            <a:headEnd/>
            <a:tailEnd/>
          </a:ln>
        </p:spPr>
        <p:txBody>
          <a:bodyPr/>
          <a:lstStyle/>
          <a:p>
            <a:fld id="{83D96DC5-D17E-45D9-95B5-DC730A9DA65B}" type="slidenum">
              <a:rPr lang="en-US" smtClean="0">
                <a:latin typeface="Arial" pitchFamily="34" charset="0"/>
              </a:rPr>
              <a:pPr/>
              <a:t>124</a:t>
            </a:fld>
            <a:endParaRPr lang="en-US">
              <a:latin typeface="Arial" pitchFamily="34" charset="0"/>
            </a:endParaRPr>
          </a:p>
        </p:txBody>
      </p:sp>
      <p:sp>
        <p:nvSpPr>
          <p:cNvPr id="290821" name="Rectangle 3074"/>
          <p:cNvSpPr>
            <a:spLocks noGrp="1" noRot="1" noChangeAspect="1" noChangeArrowheads="1" noTextEdit="1"/>
          </p:cNvSpPr>
          <p:nvPr>
            <p:ph type="sldImg"/>
          </p:nvPr>
        </p:nvSpPr>
        <p:spPr>
          <a:xfrm>
            <a:off x="1962150" y="612775"/>
            <a:ext cx="2959100" cy="2219325"/>
          </a:xfrm>
          <a:ln/>
        </p:spPr>
      </p:sp>
      <p:sp>
        <p:nvSpPr>
          <p:cNvPr id="290822" name="Rectangle 3075" descr="낄⸪w "/>
          <p:cNvSpPr>
            <a:spLocks noGrp="1" noChangeArrowheads="1"/>
          </p:cNvSpPr>
          <p:nvPr>
            <p:ph type="body" idx="1"/>
          </p:nvPr>
        </p:nvSpPr>
        <p:spPr>
          <a:xfrm>
            <a:off x="685800" y="3061914"/>
            <a:ext cx="5486400" cy="5708654"/>
          </a:xfrm>
          <a:noFill/>
        </p:spPr>
        <p:txBody>
          <a:bodyPr lIns="91369" tIns="45684" rIns="91369" bIns="45684"/>
          <a:lstStyle/>
          <a:p>
            <a:r>
              <a:rPr lang="en-US"/>
              <a:t>Changes in flow rate could significantly affect the accuracy of your readings.  As a hypothetical example, let’s take a look at the following slides:</a:t>
            </a:r>
          </a:p>
          <a:p>
            <a:r>
              <a:rPr lang="en-US"/>
              <a:t>Let’s say when you calibrate the instrument at the start of the day, the flow rate is 1.0 liters/min.  In the field, a leak of 10 milliliters/min will register on the meter as 10,000 ppm (see the equation below the Meter Reading).   </a:t>
            </a:r>
          </a:p>
        </p:txBody>
      </p:sp>
    </p:spTree>
    <p:extLst>
      <p:ext uri="{BB962C8B-B14F-4D97-AF65-F5344CB8AC3E}">
        <p14:creationId xmlns:p14="http://schemas.microsoft.com/office/powerpoint/2010/main" val="1395140844"/>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91843" name="Rectangle 3" descr="Brown marble"/>
          <p:cNvSpPr>
            <a:spLocks noGrp="1" noChangeArrowheads="1"/>
          </p:cNvSpPr>
          <p:nvPr>
            <p:ph type="dt" sz="quarter" idx="1"/>
          </p:nvPr>
        </p:nvSpPr>
        <p:spPr>
          <a:noFill/>
          <a:ln>
            <a:miter lim="800000"/>
            <a:headEnd/>
            <a:tailEnd/>
          </a:ln>
        </p:spPr>
        <p:txBody>
          <a:bodyPr/>
          <a:lstStyle/>
          <a:p>
            <a:fld id="{A951003E-2CF9-4080-A6CA-B216C1F886E8}" type="datetime1">
              <a:rPr lang="en-US" smtClean="0">
                <a:latin typeface="Arial" pitchFamily="34" charset="0"/>
              </a:rPr>
              <a:pPr/>
              <a:t>4/20/2026</a:t>
            </a:fld>
            <a:endParaRPr lang="en-US">
              <a:latin typeface="Arial" pitchFamily="34" charset="0"/>
            </a:endParaRPr>
          </a:p>
        </p:txBody>
      </p:sp>
      <p:sp>
        <p:nvSpPr>
          <p:cNvPr id="291844" name="Rectangle 7" descr="Brown marble"/>
          <p:cNvSpPr>
            <a:spLocks noGrp="1" noChangeArrowheads="1"/>
          </p:cNvSpPr>
          <p:nvPr>
            <p:ph type="sldNum" sz="quarter" idx="5"/>
          </p:nvPr>
        </p:nvSpPr>
        <p:spPr>
          <a:noFill/>
          <a:ln>
            <a:miter lim="800000"/>
            <a:headEnd/>
            <a:tailEnd/>
          </a:ln>
        </p:spPr>
        <p:txBody>
          <a:bodyPr/>
          <a:lstStyle/>
          <a:p>
            <a:fld id="{AAB31AE2-99B6-44C5-8BB8-4060E70A3209}" type="slidenum">
              <a:rPr lang="en-US" smtClean="0">
                <a:latin typeface="Arial" pitchFamily="34" charset="0"/>
              </a:rPr>
              <a:pPr/>
              <a:t>125</a:t>
            </a:fld>
            <a:endParaRPr lang="en-US">
              <a:latin typeface="Arial" pitchFamily="34" charset="0"/>
            </a:endParaRPr>
          </a:p>
        </p:txBody>
      </p:sp>
      <p:sp>
        <p:nvSpPr>
          <p:cNvPr id="291845" name="Rectangle 2"/>
          <p:cNvSpPr>
            <a:spLocks noGrp="1" noRot="1" noChangeAspect="1" noChangeArrowheads="1" noTextEdit="1"/>
          </p:cNvSpPr>
          <p:nvPr>
            <p:ph type="sldImg"/>
          </p:nvPr>
        </p:nvSpPr>
        <p:spPr>
          <a:xfrm>
            <a:off x="1962150" y="612775"/>
            <a:ext cx="2959100" cy="2219325"/>
          </a:xfrm>
          <a:ln/>
        </p:spPr>
      </p:sp>
      <p:sp>
        <p:nvSpPr>
          <p:cNvPr id="291846" name="Rectangle 3" descr="낄⸪w "/>
          <p:cNvSpPr>
            <a:spLocks noGrp="1" noChangeArrowheads="1"/>
          </p:cNvSpPr>
          <p:nvPr>
            <p:ph type="body" idx="1"/>
          </p:nvPr>
        </p:nvSpPr>
        <p:spPr>
          <a:xfrm>
            <a:off x="685800" y="3061914"/>
            <a:ext cx="5486400" cy="5708654"/>
          </a:xfrm>
          <a:noFill/>
        </p:spPr>
        <p:txBody>
          <a:bodyPr lIns="91369" tIns="45684" rIns="91369" bIns="45684"/>
          <a:lstStyle/>
          <a:p>
            <a:r>
              <a:rPr lang="en-US"/>
              <a:t>Later in the day, let’s say the pump flow rate has decreased because of debris in the pump diaphragm, a weak battery, or some other problem.  While this is not a common occurrence, it can happen.  </a:t>
            </a:r>
          </a:p>
          <a:p>
            <a:r>
              <a:rPr lang="en-US"/>
              <a:t>For purposes of this illustration, the decrease in pump flow rate has decreased by 50% -- admittedly a dramatic drop – to 0.5 liters/min.  All other environmental and operational factors being equal, now the instrument will read 20,000 ppm for the same 10 milliliters/minute leak.  This because the instrument was calibrated at a pump flow rate of 1.0 liters/min.  Had the instrument been calibrated with the pump flow rate at 0.5 liters/min, this would not be a problem.</a:t>
            </a:r>
          </a:p>
          <a:p>
            <a:r>
              <a:rPr lang="en-US"/>
              <a:t>For these numbers to be exactly as shown here, there are several important assumptions.  One is that the probe captures ALL the leak.  For a small pinhole leak, this might be a realistic assumption, but in many cases, the probe will not capture all of the leaking gas.  A second assumption is that there is no cross-wind or other interferences.</a:t>
            </a:r>
          </a:p>
          <a:p>
            <a:r>
              <a:rPr lang="en-US"/>
              <a:t>Generally, the pump flow rate does not change significantly during the course of the day.  The take home lesson here is that you should do a precise check of the flow rate periodically (every few weeks or months) to make sure the pump has not started failing or is contaminated.</a:t>
            </a:r>
          </a:p>
          <a:p>
            <a:r>
              <a:rPr lang="en-US"/>
              <a:t>   </a:t>
            </a:r>
          </a:p>
        </p:txBody>
      </p:sp>
    </p:spTree>
    <p:extLst>
      <p:ext uri="{BB962C8B-B14F-4D97-AF65-F5344CB8AC3E}">
        <p14:creationId xmlns:p14="http://schemas.microsoft.com/office/powerpoint/2010/main" val="280536528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92867" name="Rectangle 3" descr="Brown marble"/>
          <p:cNvSpPr>
            <a:spLocks noGrp="1" noChangeArrowheads="1"/>
          </p:cNvSpPr>
          <p:nvPr>
            <p:ph type="dt" sz="quarter" idx="1"/>
          </p:nvPr>
        </p:nvSpPr>
        <p:spPr>
          <a:noFill/>
          <a:ln>
            <a:miter lim="800000"/>
            <a:headEnd/>
            <a:tailEnd/>
          </a:ln>
        </p:spPr>
        <p:txBody>
          <a:bodyPr/>
          <a:lstStyle/>
          <a:p>
            <a:fld id="{695B43E3-E78B-4332-B44D-58DF3B0018BE}" type="datetime1">
              <a:rPr lang="en-US" smtClean="0">
                <a:latin typeface="Arial" pitchFamily="34" charset="0"/>
              </a:rPr>
              <a:pPr/>
              <a:t>4/20/2026</a:t>
            </a:fld>
            <a:endParaRPr lang="en-US">
              <a:latin typeface="Arial" pitchFamily="34" charset="0"/>
            </a:endParaRPr>
          </a:p>
        </p:txBody>
      </p:sp>
      <p:sp>
        <p:nvSpPr>
          <p:cNvPr id="292868" name="Rectangle 7" descr="Brown marble"/>
          <p:cNvSpPr>
            <a:spLocks noGrp="1" noChangeArrowheads="1"/>
          </p:cNvSpPr>
          <p:nvPr>
            <p:ph type="sldNum" sz="quarter" idx="5"/>
          </p:nvPr>
        </p:nvSpPr>
        <p:spPr>
          <a:noFill/>
          <a:ln>
            <a:miter lim="800000"/>
            <a:headEnd/>
            <a:tailEnd/>
          </a:ln>
        </p:spPr>
        <p:txBody>
          <a:bodyPr/>
          <a:lstStyle/>
          <a:p>
            <a:fld id="{7545DBE2-EDC5-4428-B400-CD46BC3F0AF6}" type="slidenum">
              <a:rPr lang="en-US" smtClean="0">
                <a:latin typeface="Arial" pitchFamily="34" charset="0"/>
              </a:rPr>
              <a:pPr/>
              <a:t>126</a:t>
            </a:fld>
            <a:endParaRPr lang="en-US">
              <a:latin typeface="Arial" pitchFamily="34" charset="0"/>
            </a:endParaRPr>
          </a:p>
        </p:txBody>
      </p:sp>
      <p:sp>
        <p:nvSpPr>
          <p:cNvPr id="292869" name="Rectangle 2050"/>
          <p:cNvSpPr>
            <a:spLocks noGrp="1" noRot="1" noChangeAspect="1" noChangeArrowheads="1" noTextEdit="1"/>
          </p:cNvSpPr>
          <p:nvPr>
            <p:ph type="sldImg"/>
          </p:nvPr>
        </p:nvSpPr>
        <p:spPr>
          <a:xfrm>
            <a:off x="1962150" y="612775"/>
            <a:ext cx="2959100" cy="2219325"/>
          </a:xfrm>
          <a:ln/>
        </p:spPr>
      </p:sp>
      <p:sp>
        <p:nvSpPr>
          <p:cNvPr id="292870" name="Rectangle 2051" descr="낄⸪w "/>
          <p:cNvSpPr>
            <a:spLocks noGrp="1" noChangeArrowheads="1"/>
          </p:cNvSpPr>
          <p:nvPr>
            <p:ph type="body" idx="1"/>
          </p:nvPr>
        </p:nvSpPr>
        <p:spPr>
          <a:xfrm>
            <a:off x="747713" y="3061914"/>
            <a:ext cx="5311775" cy="5664866"/>
          </a:xfrm>
          <a:noFill/>
        </p:spPr>
        <p:txBody>
          <a:bodyPr lIns="91369" tIns="45684" rIns="91369" bIns="45684"/>
          <a:lstStyle/>
          <a:p>
            <a:endParaRPr lang="en-US"/>
          </a:p>
        </p:txBody>
      </p:sp>
    </p:spTree>
    <p:extLst>
      <p:ext uri="{BB962C8B-B14F-4D97-AF65-F5344CB8AC3E}">
        <p14:creationId xmlns:p14="http://schemas.microsoft.com/office/powerpoint/2010/main" val="372181343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t>Fugitive VOC Emissions Inspections</a:t>
            </a:r>
          </a:p>
        </p:txBody>
      </p:sp>
      <p:sp>
        <p:nvSpPr>
          <p:cNvPr id="5" name="Date Placeholder 4"/>
          <p:cNvSpPr>
            <a:spLocks noGrp="1"/>
          </p:cNvSpPr>
          <p:nvPr>
            <p:ph type="dt" idx="1"/>
          </p:nvPr>
        </p:nvSpPr>
        <p:spPr/>
        <p:txBody>
          <a:bodyPr/>
          <a:lstStyle/>
          <a:p>
            <a:pPr>
              <a:defRPr/>
            </a:pPr>
            <a:fld id="{85C51635-692B-4948-8B06-DABBEF988B44}" type="datetime1">
              <a:rPr lang="en-US" smtClean="0"/>
              <a:pPr>
                <a:defRPr/>
              </a:pPr>
              <a:t>4/20/2026</a:t>
            </a:fld>
            <a:endParaRPr lang="en-US"/>
          </a:p>
        </p:txBody>
      </p:sp>
      <p:sp>
        <p:nvSpPr>
          <p:cNvPr id="6" name="Slide Number Placeholder 5"/>
          <p:cNvSpPr>
            <a:spLocks noGrp="1"/>
          </p:cNvSpPr>
          <p:nvPr>
            <p:ph type="sldNum" sz="quarter" idx="5"/>
          </p:nvPr>
        </p:nvSpPr>
        <p:spPr/>
        <p:txBody>
          <a:bodyPr/>
          <a:lstStyle/>
          <a:p>
            <a:pPr>
              <a:defRPr/>
            </a:pPr>
            <a:fld id="{90EF0EE8-BCD0-4D8B-91DA-DF29F678A6A4}" type="slidenum">
              <a:rPr lang="en-US" smtClean="0"/>
              <a:pPr>
                <a:defRPr/>
              </a:pPr>
              <a:t>127</a:t>
            </a:fld>
            <a:endParaRPr lang="en-US"/>
          </a:p>
        </p:txBody>
      </p:sp>
    </p:spTree>
    <p:extLst>
      <p:ext uri="{BB962C8B-B14F-4D97-AF65-F5344CB8AC3E}">
        <p14:creationId xmlns:p14="http://schemas.microsoft.com/office/powerpoint/2010/main" val="153406024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Slide Image Placeholder 1"/>
          <p:cNvSpPr>
            <a:spLocks noGrp="1" noRot="1" noChangeAspect="1" noTextEdit="1"/>
          </p:cNvSpPr>
          <p:nvPr>
            <p:ph type="sldImg"/>
          </p:nvPr>
        </p:nvSpPr>
        <p:spPr>
          <a:ln/>
        </p:spPr>
      </p:sp>
      <p:sp>
        <p:nvSpPr>
          <p:cNvPr id="293891" name="Notes Placeholder 2" descr="․⸬w "/>
          <p:cNvSpPr>
            <a:spLocks noGrp="1"/>
          </p:cNvSpPr>
          <p:nvPr>
            <p:ph type="body" idx="1"/>
          </p:nvPr>
        </p:nvSpPr>
        <p:spPr>
          <a:noFill/>
        </p:spPr>
        <p:txBody>
          <a:bodyPr/>
          <a:lstStyle/>
          <a:p>
            <a:r>
              <a:rPr lang="en-US"/>
              <a:t>Since EPA has reviewed many refineries and chemical plants they have come up with what amounts to a hit list of things to look for in an inspection</a:t>
            </a:r>
          </a:p>
          <a:p>
            <a:endParaRPr lang="en-US"/>
          </a:p>
          <a:p>
            <a:r>
              <a:rPr lang="en-US"/>
              <a:t>Additionally industry audits  recommend to auditors that they look at screening record to determine if the screening was even possible</a:t>
            </a:r>
          </a:p>
          <a:p>
            <a:r>
              <a:rPr lang="en-US"/>
              <a:t>A rule of thumb is that it is possible to do only about 400 components in a day with a one man team  maybe 600 with a two man team</a:t>
            </a:r>
          </a:p>
          <a:p>
            <a:r>
              <a:rPr lang="en-US"/>
              <a:t>Also look at the order on inspection  does it go from one side of the plant to the other or is it orderly  would take use time than scattered</a:t>
            </a:r>
          </a:p>
        </p:txBody>
      </p:sp>
      <p:sp>
        <p:nvSpPr>
          <p:cNvPr id="293892" name="Header Placeholder 3"/>
          <p:cNvSpPr>
            <a:spLocks noGrp="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93893" name="Date Placeholder 4"/>
          <p:cNvSpPr>
            <a:spLocks noGrp="1"/>
          </p:cNvSpPr>
          <p:nvPr>
            <p:ph type="dt" sz="quarter" idx="1"/>
          </p:nvPr>
        </p:nvSpPr>
        <p:spPr>
          <a:noFill/>
          <a:ln>
            <a:miter lim="800000"/>
            <a:headEnd/>
            <a:tailEnd/>
          </a:ln>
        </p:spPr>
        <p:txBody>
          <a:bodyPr/>
          <a:lstStyle/>
          <a:p>
            <a:fld id="{A71040F0-2DB8-421E-9F52-E10986EA8413}" type="datetime1">
              <a:rPr lang="en-US" smtClean="0">
                <a:latin typeface="Arial" pitchFamily="34" charset="0"/>
              </a:rPr>
              <a:pPr/>
              <a:t>4/20/2026</a:t>
            </a:fld>
            <a:endParaRPr lang="en-US">
              <a:latin typeface="Arial" pitchFamily="34" charset="0"/>
            </a:endParaRPr>
          </a:p>
        </p:txBody>
      </p:sp>
      <p:sp>
        <p:nvSpPr>
          <p:cNvPr id="293894" name="Slide Number Placeholder 5"/>
          <p:cNvSpPr>
            <a:spLocks noGrp="1"/>
          </p:cNvSpPr>
          <p:nvPr>
            <p:ph type="sldNum" sz="quarter" idx="5"/>
          </p:nvPr>
        </p:nvSpPr>
        <p:spPr>
          <a:noFill/>
          <a:ln>
            <a:miter lim="800000"/>
            <a:headEnd/>
            <a:tailEnd/>
          </a:ln>
        </p:spPr>
        <p:txBody>
          <a:bodyPr/>
          <a:lstStyle/>
          <a:p>
            <a:fld id="{F07574BA-8E4F-4A92-BFB1-B2D70B3BD584}" type="slidenum">
              <a:rPr lang="en-US" smtClean="0">
                <a:latin typeface="Arial" pitchFamily="34" charset="0"/>
              </a:rPr>
              <a:pPr/>
              <a:t>128</a:t>
            </a:fld>
            <a:endParaRPr lang="en-US">
              <a:latin typeface="Arial" pitchFamily="34" charset="0"/>
            </a:endParaRPr>
          </a:p>
        </p:txBody>
      </p:sp>
    </p:spTree>
    <p:extLst>
      <p:ext uri="{BB962C8B-B14F-4D97-AF65-F5344CB8AC3E}">
        <p14:creationId xmlns:p14="http://schemas.microsoft.com/office/powerpoint/2010/main" val="219856663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oil and natural gas industry is the nation’s largest industrial source of methane, a highly potent climate pollutant that is responsible for approximately one-third of current global warming from human activities.</a:t>
            </a:r>
          </a:p>
          <a:p>
            <a:r>
              <a:rPr lang="en-US" baseline="0" dirty="0"/>
              <a:t>This sector is also a leading source of other harmful air pollutants, including VOCs that contribute to ground-level ozone (“Smog”) and air toxics such as benzene that </a:t>
            </a:r>
            <a:r>
              <a:rPr lang="en-US" baseline="0" dirty="0" err="1"/>
              <a:t>ar</a:t>
            </a:r>
            <a:r>
              <a:rPr lang="en-US" baseline="0" dirty="0"/>
              <a:t> emitted along with methane and that effect the human health.</a:t>
            </a:r>
          </a:p>
          <a:p>
            <a:r>
              <a:rPr lang="en-US" baseline="0" dirty="0"/>
              <a:t>On November 2, 2021, EPA proposed NSPS and Emission Guidelines for existing sources that requires states to reduce methane emissions from hundreds of thousands of existing sources nationwide. Promulgated in 2024.</a:t>
            </a:r>
          </a:p>
          <a:p>
            <a:r>
              <a:rPr lang="en-US" baseline="0" dirty="0"/>
              <a:t>The Key Components of the rules include finding and repairing methane leaks from well sites and compressor stations.. </a:t>
            </a:r>
          </a:p>
          <a:p>
            <a:r>
              <a:rPr lang="en-US" baseline="0" dirty="0"/>
              <a:t>OGI uses a field portable infrared camera to image emissions that are otherwise invisible. </a:t>
            </a:r>
          </a:p>
          <a:p>
            <a:r>
              <a:rPr lang="en-US" baseline="0" dirty="0"/>
              <a:t>The OGI survey must be conducted according to Appendix K for Subparts </a:t>
            </a:r>
            <a:r>
              <a:rPr lang="en-US" baseline="0" dirty="0" err="1"/>
              <a:t>OOOOb</a:t>
            </a:r>
            <a:r>
              <a:rPr lang="en-US" baseline="0" dirty="0"/>
              <a:t> &amp; </a:t>
            </a:r>
            <a:r>
              <a:rPr lang="en-US" baseline="0" dirty="0" err="1"/>
              <a:t>OOOOc</a:t>
            </a:r>
            <a:r>
              <a:rPr lang="en-US" baseline="0" dirty="0"/>
              <a:t>.  Appendix K is written for broader applicability than the oil and natural gas sector.</a:t>
            </a:r>
          </a:p>
        </p:txBody>
      </p:sp>
      <p:sp>
        <p:nvSpPr>
          <p:cNvPr id="4" name="Header Placeholder 3"/>
          <p:cNvSpPr>
            <a:spLocks noGrp="1"/>
          </p:cNvSpPr>
          <p:nvPr>
            <p:ph type="hdr" sz="quarter" idx="10"/>
          </p:nvPr>
        </p:nvSpPr>
        <p:spPr/>
        <p:txBody>
          <a:bodyPr/>
          <a:lstStyle/>
          <a:p>
            <a:pPr>
              <a:defRPr/>
            </a:pPr>
            <a:r>
              <a:rPr lang="en-US"/>
              <a:t>Fugitive VOC Emissions Inspections</a:t>
            </a:r>
          </a:p>
        </p:txBody>
      </p:sp>
      <p:sp>
        <p:nvSpPr>
          <p:cNvPr id="5" name="Date Placeholder 4"/>
          <p:cNvSpPr>
            <a:spLocks noGrp="1"/>
          </p:cNvSpPr>
          <p:nvPr>
            <p:ph type="dt" idx="11"/>
          </p:nvPr>
        </p:nvSpPr>
        <p:spPr/>
        <p:txBody>
          <a:bodyPr/>
          <a:lstStyle/>
          <a:p>
            <a:pPr>
              <a:defRPr/>
            </a:pPr>
            <a:fld id="{85C51635-692B-4948-8B06-DABBEF988B44}" type="datetime1">
              <a:rPr lang="en-US" smtClean="0"/>
              <a:pPr>
                <a:defRPr/>
              </a:pPr>
              <a:t>4/20/2026</a:t>
            </a:fld>
            <a:endParaRPr lang="en-US"/>
          </a:p>
        </p:txBody>
      </p:sp>
      <p:sp>
        <p:nvSpPr>
          <p:cNvPr id="6" name="Slide Number Placeholder 5"/>
          <p:cNvSpPr>
            <a:spLocks noGrp="1"/>
          </p:cNvSpPr>
          <p:nvPr>
            <p:ph type="sldNum" sz="quarter" idx="12"/>
          </p:nvPr>
        </p:nvSpPr>
        <p:spPr/>
        <p:txBody>
          <a:bodyPr/>
          <a:lstStyle/>
          <a:p>
            <a:pPr>
              <a:defRPr/>
            </a:pPr>
            <a:fld id="{90EF0EE8-BCD0-4D8B-91DA-DF29F678A6A4}" type="slidenum">
              <a:rPr lang="en-US" smtClean="0"/>
              <a:pPr>
                <a:defRPr/>
              </a:pPr>
              <a:t>129</a:t>
            </a:fld>
            <a:endParaRPr lang="en-US"/>
          </a:p>
        </p:txBody>
      </p:sp>
    </p:spTree>
    <p:extLst>
      <p:ext uri="{BB962C8B-B14F-4D97-AF65-F5344CB8AC3E}">
        <p14:creationId xmlns:p14="http://schemas.microsoft.com/office/powerpoint/2010/main" val="81128092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40 CFR</a:t>
            </a:r>
            <a:r>
              <a:rPr lang="en-US" baseline="0" dirty="0"/>
              <a:t> Part 60 Appendix K includes proposed Protocol for Use of Optical Gas Imaging (OGI) Cameras.</a:t>
            </a:r>
          </a:p>
          <a:p>
            <a:r>
              <a:rPr lang="en-US" baseline="0" dirty="0"/>
              <a:t>Appendix K consists of 14 sections, as shown above.  We will discuss Sections 1 &amp; 6-10.</a:t>
            </a:r>
            <a:endParaRPr lang="en-US" dirty="0"/>
          </a:p>
        </p:txBody>
      </p:sp>
      <p:sp>
        <p:nvSpPr>
          <p:cNvPr id="4" name="Header Placeholder 3"/>
          <p:cNvSpPr>
            <a:spLocks noGrp="1"/>
          </p:cNvSpPr>
          <p:nvPr>
            <p:ph type="hdr" sz="quarter" idx="10"/>
          </p:nvPr>
        </p:nvSpPr>
        <p:spPr/>
        <p:txBody>
          <a:bodyPr/>
          <a:lstStyle/>
          <a:p>
            <a:pPr>
              <a:defRPr/>
            </a:pPr>
            <a:r>
              <a:rPr lang="en-US"/>
              <a:t>Fugitive VOC Emissions Inspections</a:t>
            </a:r>
          </a:p>
        </p:txBody>
      </p:sp>
      <p:sp>
        <p:nvSpPr>
          <p:cNvPr id="5" name="Date Placeholder 4"/>
          <p:cNvSpPr>
            <a:spLocks noGrp="1"/>
          </p:cNvSpPr>
          <p:nvPr>
            <p:ph type="dt" idx="11"/>
          </p:nvPr>
        </p:nvSpPr>
        <p:spPr/>
        <p:txBody>
          <a:bodyPr/>
          <a:lstStyle/>
          <a:p>
            <a:pPr>
              <a:defRPr/>
            </a:pPr>
            <a:fld id="{85C51635-692B-4948-8B06-DABBEF988B44}" type="datetime1">
              <a:rPr lang="en-US" smtClean="0"/>
              <a:pPr>
                <a:defRPr/>
              </a:pPr>
              <a:t>4/20/2026</a:t>
            </a:fld>
            <a:endParaRPr lang="en-US"/>
          </a:p>
        </p:txBody>
      </p:sp>
      <p:sp>
        <p:nvSpPr>
          <p:cNvPr id="6" name="Slide Number Placeholder 5"/>
          <p:cNvSpPr>
            <a:spLocks noGrp="1"/>
          </p:cNvSpPr>
          <p:nvPr>
            <p:ph type="sldNum" sz="quarter" idx="12"/>
          </p:nvPr>
        </p:nvSpPr>
        <p:spPr/>
        <p:txBody>
          <a:bodyPr/>
          <a:lstStyle/>
          <a:p>
            <a:pPr>
              <a:defRPr/>
            </a:pPr>
            <a:fld id="{90EF0EE8-BCD0-4D8B-91DA-DF29F678A6A4}" type="slidenum">
              <a:rPr lang="en-US" smtClean="0"/>
              <a:pPr>
                <a:defRPr/>
              </a:pPr>
              <a:t>130</a:t>
            </a:fld>
            <a:endParaRPr lang="en-US"/>
          </a:p>
        </p:txBody>
      </p:sp>
    </p:spTree>
    <p:extLst>
      <p:ext uri="{BB962C8B-B14F-4D97-AF65-F5344CB8AC3E}">
        <p14:creationId xmlns:p14="http://schemas.microsoft.com/office/powerpoint/2010/main" val="206936603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t>Fugitive VOC Emissions Inspections</a:t>
            </a:r>
          </a:p>
        </p:txBody>
      </p:sp>
      <p:sp>
        <p:nvSpPr>
          <p:cNvPr id="5" name="Date Placeholder 4"/>
          <p:cNvSpPr>
            <a:spLocks noGrp="1"/>
          </p:cNvSpPr>
          <p:nvPr>
            <p:ph type="dt" idx="1"/>
          </p:nvPr>
        </p:nvSpPr>
        <p:spPr/>
        <p:txBody>
          <a:bodyPr/>
          <a:lstStyle/>
          <a:p>
            <a:pPr>
              <a:defRPr/>
            </a:pPr>
            <a:fld id="{85C51635-692B-4948-8B06-DABBEF988B44}" type="datetime1">
              <a:rPr lang="en-US" smtClean="0"/>
              <a:pPr>
                <a:defRPr/>
              </a:pPr>
              <a:t>4/20/2026</a:t>
            </a:fld>
            <a:endParaRPr lang="en-US"/>
          </a:p>
        </p:txBody>
      </p:sp>
      <p:sp>
        <p:nvSpPr>
          <p:cNvPr id="6" name="Slide Number Placeholder 5"/>
          <p:cNvSpPr>
            <a:spLocks noGrp="1"/>
          </p:cNvSpPr>
          <p:nvPr>
            <p:ph type="sldNum" sz="quarter" idx="5"/>
          </p:nvPr>
        </p:nvSpPr>
        <p:spPr/>
        <p:txBody>
          <a:bodyPr/>
          <a:lstStyle/>
          <a:p>
            <a:pPr>
              <a:defRPr/>
            </a:pPr>
            <a:fld id="{90EF0EE8-BCD0-4D8B-91DA-DF29F678A6A4}" type="slidenum">
              <a:rPr lang="en-US" smtClean="0"/>
              <a:pPr>
                <a:defRPr/>
              </a:pPr>
              <a:t>131</a:t>
            </a:fld>
            <a:endParaRPr lang="en-US"/>
          </a:p>
        </p:txBody>
      </p:sp>
    </p:spTree>
    <p:extLst>
      <p:ext uri="{BB962C8B-B14F-4D97-AF65-F5344CB8AC3E}">
        <p14:creationId xmlns:p14="http://schemas.microsoft.com/office/powerpoint/2010/main" val="1740834841"/>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t>Fugitive VOC Emissions Inspections</a:t>
            </a:r>
          </a:p>
        </p:txBody>
      </p:sp>
      <p:sp>
        <p:nvSpPr>
          <p:cNvPr id="5" name="Date Placeholder 4"/>
          <p:cNvSpPr>
            <a:spLocks noGrp="1"/>
          </p:cNvSpPr>
          <p:nvPr>
            <p:ph type="dt" idx="1"/>
          </p:nvPr>
        </p:nvSpPr>
        <p:spPr/>
        <p:txBody>
          <a:bodyPr/>
          <a:lstStyle/>
          <a:p>
            <a:pPr>
              <a:defRPr/>
            </a:pPr>
            <a:fld id="{85C51635-692B-4948-8B06-DABBEF988B44}" type="datetime1">
              <a:rPr lang="en-US" smtClean="0"/>
              <a:pPr>
                <a:defRPr/>
              </a:pPr>
              <a:t>4/20/2026</a:t>
            </a:fld>
            <a:endParaRPr lang="en-US"/>
          </a:p>
        </p:txBody>
      </p:sp>
      <p:sp>
        <p:nvSpPr>
          <p:cNvPr id="6" name="Slide Number Placeholder 5"/>
          <p:cNvSpPr>
            <a:spLocks noGrp="1"/>
          </p:cNvSpPr>
          <p:nvPr>
            <p:ph type="sldNum" sz="quarter" idx="5"/>
          </p:nvPr>
        </p:nvSpPr>
        <p:spPr/>
        <p:txBody>
          <a:bodyPr/>
          <a:lstStyle/>
          <a:p>
            <a:pPr>
              <a:defRPr/>
            </a:pPr>
            <a:fld id="{90EF0EE8-BCD0-4D8B-91DA-DF29F678A6A4}" type="slidenum">
              <a:rPr lang="en-US" smtClean="0"/>
              <a:pPr>
                <a:defRPr/>
              </a:pPr>
              <a:t>132</a:t>
            </a:fld>
            <a:endParaRPr lang="en-US"/>
          </a:p>
        </p:txBody>
      </p:sp>
    </p:spTree>
    <p:extLst>
      <p:ext uri="{BB962C8B-B14F-4D97-AF65-F5344CB8AC3E}">
        <p14:creationId xmlns:p14="http://schemas.microsoft.com/office/powerpoint/2010/main" val="37501765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186371" name="Rectangle 3" descr="Brown marble"/>
          <p:cNvSpPr>
            <a:spLocks noGrp="1" noChangeArrowheads="1"/>
          </p:cNvSpPr>
          <p:nvPr>
            <p:ph type="dt" sz="quarter" idx="1"/>
          </p:nvPr>
        </p:nvSpPr>
        <p:spPr>
          <a:noFill/>
          <a:ln>
            <a:miter lim="800000"/>
            <a:headEnd/>
            <a:tailEnd/>
          </a:ln>
        </p:spPr>
        <p:txBody>
          <a:bodyPr/>
          <a:lstStyle/>
          <a:p>
            <a:fld id="{4A5F18D1-2A9B-48BB-8D95-5EC9206935D9}" type="datetime1">
              <a:rPr lang="en-US" smtClean="0">
                <a:latin typeface="Arial" pitchFamily="34" charset="0"/>
              </a:rPr>
              <a:pPr/>
              <a:t>4/20/2026</a:t>
            </a:fld>
            <a:endParaRPr lang="en-US">
              <a:latin typeface="Arial" pitchFamily="34" charset="0"/>
            </a:endParaRPr>
          </a:p>
        </p:txBody>
      </p:sp>
      <p:sp>
        <p:nvSpPr>
          <p:cNvPr id="186372" name="Rectangle 7" descr="Brown marble"/>
          <p:cNvSpPr>
            <a:spLocks noGrp="1" noChangeArrowheads="1"/>
          </p:cNvSpPr>
          <p:nvPr>
            <p:ph type="sldNum" sz="quarter" idx="5"/>
          </p:nvPr>
        </p:nvSpPr>
        <p:spPr>
          <a:noFill/>
          <a:ln>
            <a:miter lim="800000"/>
            <a:headEnd/>
            <a:tailEnd/>
          </a:ln>
        </p:spPr>
        <p:txBody>
          <a:bodyPr/>
          <a:lstStyle/>
          <a:p>
            <a:fld id="{0A83E7A3-F7FE-4D99-8E8F-224038D6AC02}" type="slidenum">
              <a:rPr lang="en-US" smtClean="0">
                <a:latin typeface="Arial" pitchFamily="34" charset="0"/>
              </a:rPr>
              <a:pPr/>
              <a:t>13</a:t>
            </a:fld>
            <a:endParaRPr lang="en-US">
              <a:latin typeface="Arial" pitchFamily="34" charset="0"/>
            </a:endParaRPr>
          </a:p>
        </p:txBody>
      </p:sp>
      <p:sp>
        <p:nvSpPr>
          <p:cNvPr id="186373" name="Rectangle 2"/>
          <p:cNvSpPr>
            <a:spLocks noGrp="1" noRot="1" noChangeAspect="1" noChangeArrowheads="1" noTextEdit="1"/>
          </p:cNvSpPr>
          <p:nvPr>
            <p:ph type="sldImg"/>
          </p:nvPr>
        </p:nvSpPr>
        <p:spPr>
          <a:ln/>
        </p:spPr>
      </p:sp>
      <p:sp>
        <p:nvSpPr>
          <p:cNvPr id="186374" name="Rectangle 3" descr="낄⸪w "/>
          <p:cNvSpPr>
            <a:spLocks noGrp="1" noChangeArrowheads="1"/>
          </p:cNvSpPr>
          <p:nvPr>
            <p:ph type="body" idx="1"/>
          </p:nvPr>
        </p:nvSpPr>
        <p:spPr>
          <a:noFill/>
        </p:spPr>
        <p:txBody>
          <a:bodyPr/>
          <a:lstStyle/>
          <a:p>
            <a:r>
              <a:rPr lang="en-US" dirty="0"/>
              <a:t>Various</a:t>
            </a:r>
            <a:r>
              <a:rPr lang="en-US" baseline="0" dirty="0"/>
              <a:t> Fugitive Components</a:t>
            </a:r>
            <a:endParaRPr lang="en-US" dirty="0"/>
          </a:p>
        </p:txBody>
      </p:sp>
    </p:spTree>
    <p:extLst>
      <p:ext uri="{BB962C8B-B14F-4D97-AF65-F5344CB8AC3E}">
        <p14:creationId xmlns:p14="http://schemas.microsoft.com/office/powerpoint/2010/main" val="285764273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t>Fugitive VOC Emissions Inspections</a:t>
            </a:r>
          </a:p>
        </p:txBody>
      </p:sp>
      <p:sp>
        <p:nvSpPr>
          <p:cNvPr id="5" name="Date Placeholder 4"/>
          <p:cNvSpPr>
            <a:spLocks noGrp="1"/>
          </p:cNvSpPr>
          <p:nvPr>
            <p:ph type="dt" idx="1"/>
          </p:nvPr>
        </p:nvSpPr>
        <p:spPr/>
        <p:txBody>
          <a:bodyPr/>
          <a:lstStyle/>
          <a:p>
            <a:pPr>
              <a:defRPr/>
            </a:pPr>
            <a:fld id="{85C51635-692B-4948-8B06-DABBEF988B44}" type="datetime1">
              <a:rPr lang="en-US" smtClean="0"/>
              <a:pPr>
                <a:defRPr/>
              </a:pPr>
              <a:t>4/20/2026</a:t>
            </a:fld>
            <a:endParaRPr lang="en-US"/>
          </a:p>
        </p:txBody>
      </p:sp>
      <p:sp>
        <p:nvSpPr>
          <p:cNvPr id="6" name="Slide Number Placeholder 5"/>
          <p:cNvSpPr>
            <a:spLocks noGrp="1"/>
          </p:cNvSpPr>
          <p:nvPr>
            <p:ph type="sldNum" sz="quarter" idx="5"/>
          </p:nvPr>
        </p:nvSpPr>
        <p:spPr/>
        <p:txBody>
          <a:bodyPr/>
          <a:lstStyle/>
          <a:p>
            <a:pPr>
              <a:defRPr/>
            </a:pPr>
            <a:fld id="{90EF0EE8-BCD0-4D8B-91DA-DF29F678A6A4}" type="slidenum">
              <a:rPr lang="en-US" smtClean="0"/>
              <a:pPr>
                <a:defRPr/>
              </a:pPr>
              <a:t>133</a:t>
            </a:fld>
            <a:endParaRPr lang="en-US"/>
          </a:p>
        </p:txBody>
      </p:sp>
    </p:spTree>
    <p:extLst>
      <p:ext uri="{BB962C8B-B14F-4D97-AF65-F5344CB8AC3E}">
        <p14:creationId xmlns:p14="http://schemas.microsoft.com/office/powerpoint/2010/main" val="132114990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8 covers initial performance</a:t>
            </a:r>
            <a:r>
              <a:rPr lang="en-US" baseline="0" dirty="0"/>
              <a:t> verification and development of the operating envelope.</a:t>
            </a:r>
          </a:p>
          <a:p>
            <a:r>
              <a:rPr lang="en-US" baseline="0" dirty="0"/>
              <a:t>The initial performance verification must demonstrate that the camera meets Section 6.0.</a:t>
            </a:r>
          </a:p>
          <a:p>
            <a:r>
              <a:rPr lang="en-US" baseline="0" dirty="0"/>
              <a:t>Camera configuration means different ways of setting up an OGI camera that affect the detection capability.</a:t>
            </a:r>
          </a:p>
          <a:p>
            <a:r>
              <a:rPr lang="en-US" baseline="0" dirty="0"/>
              <a:t>Can include the operating mode (e.g. standard vs. high sensitivity or enhanced), the lens, the portability (e.g., handled vs. tripod), and the viewer (e.g., OGI camera screen vs. an external device like a tablet).</a:t>
            </a:r>
          </a:p>
        </p:txBody>
      </p:sp>
      <p:sp>
        <p:nvSpPr>
          <p:cNvPr id="4" name="Header Placeholder 3"/>
          <p:cNvSpPr>
            <a:spLocks noGrp="1"/>
          </p:cNvSpPr>
          <p:nvPr>
            <p:ph type="hdr" sz="quarter" idx="10"/>
          </p:nvPr>
        </p:nvSpPr>
        <p:spPr/>
        <p:txBody>
          <a:bodyPr/>
          <a:lstStyle/>
          <a:p>
            <a:pPr>
              <a:defRPr/>
            </a:pPr>
            <a:r>
              <a:rPr lang="en-US"/>
              <a:t>Fugitive VOC Emissions Inspections</a:t>
            </a:r>
          </a:p>
        </p:txBody>
      </p:sp>
      <p:sp>
        <p:nvSpPr>
          <p:cNvPr id="5" name="Date Placeholder 4"/>
          <p:cNvSpPr>
            <a:spLocks noGrp="1"/>
          </p:cNvSpPr>
          <p:nvPr>
            <p:ph type="dt" idx="11"/>
          </p:nvPr>
        </p:nvSpPr>
        <p:spPr/>
        <p:txBody>
          <a:bodyPr/>
          <a:lstStyle/>
          <a:p>
            <a:pPr>
              <a:defRPr/>
            </a:pPr>
            <a:fld id="{85C51635-692B-4948-8B06-DABBEF988B44}" type="datetime1">
              <a:rPr lang="en-US" smtClean="0"/>
              <a:pPr>
                <a:defRPr/>
              </a:pPr>
              <a:t>4/20/2026</a:t>
            </a:fld>
            <a:endParaRPr lang="en-US"/>
          </a:p>
        </p:txBody>
      </p:sp>
      <p:sp>
        <p:nvSpPr>
          <p:cNvPr id="6" name="Slide Number Placeholder 5"/>
          <p:cNvSpPr>
            <a:spLocks noGrp="1"/>
          </p:cNvSpPr>
          <p:nvPr>
            <p:ph type="sldNum" sz="quarter" idx="12"/>
          </p:nvPr>
        </p:nvSpPr>
        <p:spPr/>
        <p:txBody>
          <a:bodyPr/>
          <a:lstStyle/>
          <a:p>
            <a:pPr>
              <a:defRPr/>
            </a:pPr>
            <a:fld id="{90EF0EE8-BCD0-4D8B-91DA-DF29F678A6A4}" type="slidenum">
              <a:rPr lang="en-US" smtClean="0"/>
              <a:pPr>
                <a:defRPr/>
              </a:pPr>
              <a:t>134</a:t>
            </a:fld>
            <a:endParaRPr lang="en-US"/>
          </a:p>
        </p:txBody>
      </p:sp>
    </p:spTree>
    <p:extLst>
      <p:ext uri="{BB962C8B-B14F-4D97-AF65-F5344CB8AC3E}">
        <p14:creationId xmlns:p14="http://schemas.microsoft.com/office/powerpoint/2010/main" val="1180694363"/>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procedures for</a:t>
            </a:r>
            <a:r>
              <a:rPr lang="en-US" baseline="0" dirty="0"/>
              <a:t> conducting the monitoring must be described in a monitoring plan.</a:t>
            </a:r>
          </a:p>
          <a:p>
            <a:r>
              <a:rPr lang="en-US" baseline="0" dirty="0"/>
              <a:t>Daily verification check is required to confirm that the camera is operating properly.</a:t>
            </a:r>
          </a:p>
          <a:p>
            <a:r>
              <a:rPr lang="en-US" baseline="0" dirty="0"/>
              <a:t>Also must ensure that the conditions in the field are within the operating envelope as shown above..</a:t>
            </a:r>
          </a:p>
          <a:p>
            <a:r>
              <a:rPr lang="en-US" baseline="0" dirty="0"/>
              <a:t>The approach used to monitor all regulated components must use a route map or map with designated observation locations, use visual cues (tags, streamers, color-coded pipes) and use global positioning system route tracing.</a:t>
            </a:r>
          </a:p>
          <a:p>
            <a:r>
              <a:rPr lang="en-US" baseline="0" dirty="0"/>
              <a:t>View components from at least 2 different angles, divide complex scenes into manageable subsections and dwell on each angle for a min. of 5 seconds per component and document each leak with a 10-second video clip and tag for repairs.</a:t>
            </a:r>
          </a:p>
          <a:p>
            <a:r>
              <a:rPr lang="en-US" baseline="0" dirty="0"/>
              <a:t>Avoid camera fatigues by breaking up surveys every 20 minutes. </a:t>
            </a:r>
          </a:p>
          <a:p>
            <a:r>
              <a:rPr lang="en-US" baseline="0" dirty="0"/>
              <a:t>At least each monitoring day each operator must record a 5-minute video that documents the survey technique and procedure.</a:t>
            </a:r>
            <a:endParaRPr lang="en-US" dirty="0"/>
          </a:p>
        </p:txBody>
      </p:sp>
      <p:sp>
        <p:nvSpPr>
          <p:cNvPr id="4" name="Header Placeholder 3"/>
          <p:cNvSpPr>
            <a:spLocks noGrp="1"/>
          </p:cNvSpPr>
          <p:nvPr>
            <p:ph type="hdr" sz="quarter" idx="10"/>
          </p:nvPr>
        </p:nvSpPr>
        <p:spPr/>
        <p:txBody>
          <a:bodyPr/>
          <a:lstStyle/>
          <a:p>
            <a:pPr>
              <a:defRPr/>
            </a:pPr>
            <a:r>
              <a:rPr lang="en-US"/>
              <a:t>Fugitive VOC Emissions Inspections</a:t>
            </a:r>
          </a:p>
        </p:txBody>
      </p:sp>
      <p:sp>
        <p:nvSpPr>
          <p:cNvPr id="5" name="Date Placeholder 4"/>
          <p:cNvSpPr>
            <a:spLocks noGrp="1"/>
          </p:cNvSpPr>
          <p:nvPr>
            <p:ph type="dt" idx="11"/>
          </p:nvPr>
        </p:nvSpPr>
        <p:spPr/>
        <p:txBody>
          <a:bodyPr/>
          <a:lstStyle/>
          <a:p>
            <a:pPr>
              <a:defRPr/>
            </a:pPr>
            <a:fld id="{85C51635-692B-4948-8B06-DABBEF988B44}" type="datetime1">
              <a:rPr lang="en-US" smtClean="0"/>
              <a:pPr>
                <a:defRPr/>
              </a:pPr>
              <a:t>4/20/2026</a:t>
            </a:fld>
            <a:endParaRPr lang="en-US"/>
          </a:p>
        </p:txBody>
      </p:sp>
      <p:sp>
        <p:nvSpPr>
          <p:cNvPr id="6" name="Slide Number Placeholder 5"/>
          <p:cNvSpPr>
            <a:spLocks noGrp="1"/>
          </p:cNvSpPr>
          <p:nvPr>
            <p:ph type="sldNum" sz="quarter" idx="12"/>
          </p:nvPr>
        </p:nvSpPr>
        <p:spPr/>
        <p:txBody>
          <a:bodyPr/>
          <a:lstStyle/>
          <a:p>
            <a:pPr>
              <a:defRPr/>
            </a:pPr>
            <a:fld id="{90EF0EE8-BCD0-4D8B-91DA-DF29F678A6A4}" type="slidenum">
              <a:rPr lang="en-US" smtClean="0"/>
              <a:pPr>
                <a:defRPr/>
              </a:pPr>
              <a:t>135</a:t>
            </a:fld>
            <a:endParaRPr lang="en-US"/>
          </a:p>
        </p:txBody>
      </p:sp>
    </p:spTree>
    <p:extLst>
      <p:ext uri="{BB962C8B-B14F-4D97-AF65-F5344CB8AC3E}">
        <p14:creationId xmlns:p14="http://schemas.microsoft.com/office/powerpoint/2010/main" val="1983039740"/>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Provide Operator Training.</a:t>
            </a:r>
          </a:p>
          <a:p>
            <a:r>
              <a:rPr lang="en-US" sz="1200" b="1" dirty="0">
                <a:latin typeface="+mn-lt"/>
              </a:rPr>
              <a:t>Initial classroom </a:t>
            </a:r>
            <a:r>
              <a:rPr lang="en-US" sz="1200" dirty="0">
                <a:latin typeface="+mn-lt"/>
              </a:rPr>
              <a:t>to include fundamental concepts of OGI camera technology, description of the components to be surveyed and examples of leaks that can be expected, calibration, operation, and maintenance for the camera, parameters that can affect image detection and procedures for performing the monitoring survey, common mistakes and best practices and regulatory requirements, including recordkeeping.</a:t>
            </a:r>
          </a:p>
          <a:p>
            <a:r>
              <a:rPr lang="en-US" sz="1200" b="1" dirty="0">
                <a:latin typeface="+mn-lt"/>
              </a:rPr>
              <a:t>Initial field </a:t>
            </a:r>
            <a:r>
              <a:rPr lang="en-US" sz="1200" dirty="0">
                <a:latin typeface="+mn-lt"/>
              </a:rPr>
              <a:t>training to include 10 surveys where trainee is observing a senior OGI camera operator, 40 surveys where the trainee performs the survey with a senior operator verifying side-by-side, 50 surveys where the trainee performs the survey independently with the senior operator providing oversight and instruction/correction, and final site survey test where the trainee conducts the survey and a senior operator follows behind with a second camera to confirm the results with zero missed persistent leaks.</a:t>
            </a:r>
          </a:p>
          <a:p>
            <a:r>
              <a:rPr lang="en-US" sz="1200" b="1" dirty="0">
                <a:latin typeface="+mn-lt"/>
              </a:rPr>
              <a:t>Annual classroom refresher </a:t>
            </a:r>
            <a:r>
              <a:rPr lang="en-US" sz="1200" dirty="0">
                <a:latin typeface="+mn-lt"/>
              </a:rPr>
              <a:t>can be shorter in duration than the initial classroom training but must cover procedures for conducting surveys.</a:t>
            </a:r>
          </a:p>
          <a:p>
            <a:r>
              <a:rPr lang="en-US" sz="1200" b="1" dirty="0">
                <a:latin typeface="+mn-lt"/>
              </a:rPr>
              <a:t>Quarterly performance audits </a:t>
            </a:r>
            <a:r>
              <a:rPr lang="en-US" sz="1200" dirty="0">
                <a:latin typeface="+mn-lt"/>
              </a:rPr>
              <a:t>has two options. Option 1 , comparative monitoring is when a senior operator performs an independent monitoring survey of at least 4-hours to ensure no persistent leaks were missed. Option 2 video review is to use an unedited and uncut video footage of OGI survey technique is reviewed by senior operator for missed leaks and survey techniques. Retraining is required if senior operator finds any leaks missed by the camera operator being audited or finds that the survey techniques during the video review do not match the monitoring plan.</a:t>
            </a:r>
          </a:p>
          <a:p>
            <a:r>
              <a:rPr lang="en-US" sz="1200" dirty="0">
                <a:latin typeface="+mn-lt"/>
              </a:rPr>
              <a:t>If an OGI operator has not conducted a monitoring survey in over 12 months, they must repeat the initial training requirements </a:t>
            </a:r>
          </a:p>
        </p:txBody>
      </p:sp>
      <p:sp>
        <p:nvSpPr>
          <p:cNvPr id="4" name="Header Placeholder 3"/>
          <p:cNvSpPr>
            <a:spLocks noGrp="1"/>
          </p:cNvSpPr>
          <p:nvPr>
            <p:ph type="hdr" sz="quarter" idx="10"/>
          </p:nvPr>
        </p:nvSpPr>
        <p:spPr/>
        <p:txBody>
          <a:bodyPr/>
          <a:lstStyle/>
          <a:p>
            <a:pPr>
              <a:defRPr/>
            </a:pPr>
            <a:r>
              <a:rPr lang="en-US"/>
              <a:t>Fugitive VOC Emissions Inspections</a:t>
            </a:r>
          </a:p>
        </p:txBody>
      </p:sp>
      <p:sp>
        <p:nvSpPr>
          <p:cNvPr id="5" name="Date Placeholder 4"/>
          <p:cNvSpPr>
            <a:spLocks noGrp="1"/>
          </p:cNvSpPr>
          <p:nvPr>
            <p:ph type="dt" idx="11"/>
          </p:nvPr>
        </p:nvSpPr>
        <p:spPr/>
        <p:txBody>
          <a:bodyPr/>
          <a:lstStyle/>
          <a:p>
            <a:pPr>
              <a:defRPr/>
            </a:pPr>
            <a:fld id="{85C51635-692B-4948-8B06-DABBEF988B44}" type="datetime1">
              <a:rPr lang="en-US" smtClean="0"/>
              <a:pPr>
                <a:defRPr/>
              </a:pPr>
              <a:t>4/20/2026</a:t>
            </a:fld>
            <a:endParaRPr lang="en-US"/>
          </a:p>
        </p:txBody>
      </p:sp>
      <p:sp>
        <p:nvSpPr>
          <p:cNvPr id="6" name="Slide Number Placeholder 5"/>
          <p:cNvSpPr>
            <a:spLocks noGrp="1"/>
          </p:cNvSpPr>
          <p:nvPr>
            <p:ph type="sldNum" sz="quarter" idx="12"/>
          </p:nvPr>
        </p:nvSpPr>
        <p:spPr/>
        <p:txBody>
          <a:bodyPr/>
          <a:lstStyle/>
          <a:p>
            <a:pPr>
              <a:defRPr/>
            </a:pPr>
            <a:fld id="{90EF0EE8-BCD0-4D8B-91DA-DF29F678A6A4}" type="slidenum">
              <a:rPr lang="en-US" smtClean="0"/>
              <a:pPr>
                <a:defRPr/>
              </a:pPr>
              <a:t>136</a:t>
            </a:fld>
            <a:endParaRPr lang="en-US"/>
          </a:p>
        </p:txBody>
      </p:sp>
    </p:spTree>
    <p:extLst>
      <p:ext uri="{BB962C8B-B14F-4D97-AF65-F5344CB8AC3E}">
        <p14:creationId xmlns:p14="http://schemas.microsoft.com/office/powerpoint/2010/main" val="2700992430"/>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94915" name="Rectangle 3" descr="Brown marble"/>
          <p:cNvSpPr>
            <a:spLocks noGrp="1" noChangeArrowheads="1"/>
          </p:cNvSpPr>
          <p:nvPr>
            <p:ph type="dt" sz="quarter" idx="1"/>
          </p:nvPr>
        </p:nvSpPr>
        <p:spPr>
          <a:noFill/>
          <a:ln>
            <a:miter lim="800000"/>
            <a:headEnd/>
            <a:tailEnd/>
          </a:ln>
        </p:spPr>
        <p:txBody>
          <a:bodyPr/>
          <a:lstStyle/>
          <a:p>
            <a:fld id="{293FD771-F3AB-443A-AEB4-F2584C0E1C85}" type="datetime1">
              <a:rPr lang="en-US" smtClean="0">
                <a:latin typeface="Arial" pitchFamily="34" charset="0"/>
              </a:rPr>
              <a:pPr/>
              <a:t>4/20/2026</a:t>
            </a:fld>
            <a:endParaRPr lang="en-US">
              <a:latin typeface="Arial" pitchFamily="34" charset="0"/>
            </a:endParaRPr>
          </a:p>
        </p:txBody>
      </p:sp>
      <p:sp>
        <p:nvSpPr>
          <p:cNvPr id="294916" name="Rectangle 7" descr="Brown marble"/>
          <p:cNvSpPr>
            <a:spLocks noGrp="1" noChangeArrowheads="1"/>
          </p:cNvSpPr>
          <p:nvPr>
            <p:ph type="sldNum" sz="quarter" idx="5"/>
          </p:nvPr>
        </p:nvSpPr>
        <p:spPr>
          <a:noFill/>
          <a:ln>
            <a:miter lim="800000"/>
            <a:headEnd/>
            <a:tailEnd/>
          </a:ln>
        </p:spPr>
        <p:txBody>
          <a:bodyPr/>
          <a:lstStyle/>
          <a:p>
            <a:fld id="{24749373-48C9-47EE-BDCF-25663E040826}" type="slidenum">
              <a:rPr lang="en-US" smtClean="0">
                <a:latin typeface="Arial" pitchFamily="34" charset="0"/>
              </a:rPr>
              <a:pPr/>
              <a:t>137</a:t>
            </a:fld>
            <a:endParaRPr lang="en-US">
              <a:latin typeface="Arial" pitchFamily="34" charset="0"/>
            </a:endParaRPr>
          </a:p>
        </p:txBody>
      </p:sp>
      <p:sp>
        <p:nvSpPr>
          <p:cNvPr id="294917" name="Rectangle 4"/>
          <p:cNvSpPr>
            <a:spLocks noGrp="1" noRot="1" noChangeAspect="1" noChangeArrowheads="1" noTextEdit="1"/>
          </p:cNvSpPr>
          <p:nvPr>
            <p:ph type="sldImg"/>
          </p:nvPr>
        </p:nvSpPr>
        <p:spPr>
          <a:xfrm>
            <a:off x="1363663" y="565150"/>
            <a:ext cx="3979862" cy="2986088"/>
          </a:xfrm>
          <a:ln/>
        </p:spPr>
      </p:sp>
      <p:sp>
        <p:nvSpPr>
          <p:cNvPr id="294918" name="Rectangle 5" descr="낄⸪w "/>
          <p:cNvSpPr>
            <a:spLocks noGrp="1" noChangeArrowheads="1"/>
          </p:cNvSpPr>
          <p:nvPr>
            <p:ph type="body" idx="1"/>
          </p:nvPr>
        </p:nvSpPr>
        <p:spPr>
          <a:xfrm>
            <a:off x="685800" y="3739817"/>
            <a:ext cx="5791200" cy="4910739"/>
          </a:xfrm>
          <a:noFill/>
        </p:spPr>
        <p:txBody>
          <a:bodyPr/>
          <a:lstStyle/>
          <a:p>
            <a:r>
              <a:rPr lang="en-US"/>
              <a:t>Handout: Permit or List of Components for field visit; Host Agency Checklist</a:t>
            </a:r>
          </a:p>
          <a:p>
            <a:endParaRPr lang="en-US"/>
          </a:p>
          <a:p>
            <a:r>
              <a:rPr lang="en-US" b="1"/>
              <a:t>Regulation Review:</a:t>
            </a:r>
            <a:r>
              <a:rPr lang="en-US"/>
              <a:t> Depending on type of source and way your </a:t>
            </a:r>
            <a:br>
              <a:rPr lang="en-US"/>
            </a:br>
            <a:r>
              <a:rPr lang="en-US"/>
              <a:t>rules are written, this may involve reviewing multiple rules.  </a:t>
            </a:r>
            <a:r>
              <a:rPr lang="en-US" b="1" i="1"/>
              <a:t>(TQ#    )</a:t>
            </a:r>
          </a:p>
          <a:p>
            <a:r>
              <a:rPr lang="en-US"/>
              <a:t>Q.  What types of rules can apply to fugitive VOC emissions?</a:t>
            </a:r>
          </a:p>
          <a:p>
            <a:r>
              <a:rPr lang="en-US"/>
              <a:t>(Can be based on Source Category, eg. Refineries; Component, eg. valves and flanges; or Compound, eg. benzene; Control Device, eg. adsorber, incinerator)</a:t>
            </a:r>
          </a:p>
          <a:p>
            <a:r>
              <a:rPr lang="en-US" b="1"/>
              <a:t>File Review</a:t>
            </a:r>
            <a:r>
              <a:rPr lang="en-US"/>
              <a:t> -- What do you look for?</a:t>
            </a:r>
          </a:p>
          <a:p>
            <a:r>
              <a:rPr lang="en-US"/>
              <a:t>Example: See p. 140 for semi-annual NESHAP Report showing Skip-Period approach. Note # of valves leaking = 0.4%.</a:t>
            </a:r>
          </a:p>
          <a:p>
            <a:r>
              <a:rPr lang="en-US" b="1"/>
              <a:t>Permit Check:</a:t>
            </a:r>
            <a:r>
              <a:rPr lang="en-US"/>
              <a:t>  Ideally, copy permit.  For long ones, make list of </a:t>
            </a:r>
            <a:br>
              <a:rPr lang="en-US"/>
            </a:br>
            <a:r>
              <a:rPr lang="en-US"/>
              <a:t>major compliance points.</a:t>
            </a:r>
          </a:p>
          <a:p>
            <a:r>
              <a:rPr lang="en-US" b="1"/>
              <a:t>Equipment </a:t>
            </a:r>
            <a:r>
              <a:rPr lang="en-US"/>
              <a:t>would include: Safety equipment and Portable VOC </a:t>
            </a:r>
            <a:br>
              <a:rPr lang="en-US"/>
            </a:br>
            <a:r>
              <a:rPr lang="en-US"/>
              <a:t>monitoring instruments.   Calibration critical (next slide)</a:t>
            </a:r>
          </a:p>
          <a:p>
            <a:endParaRPr lang="en-US"/>
          </a:p>
          <a:p>
            <a:r>
              <a:rPr lang="en-US"/>
              <a:t>[Optional classwork:  ----&gt; Obtain real source files to review]</a:t>
            </a:r>
          </a:p>
          <a:p>
            <a:endParaRPr lang="en-US"/>
          </a:p>
          <a:p>
            <a:endParaRPr lang="en-US"/>
          </a:p>
          <a:p>
            <a:endParaRPr lang="en-US"/>
          </a:p>
        </p:txBody>
      </p:sp>
    </p:spTree>
    <p:extLst>
      <p:ext uri="{BB962C8B-B14F-4D97-AF65-F5344CB8AC3E}">
        <p14:creationId xmlns:p14="http://schemas.microsoft.com/office/powerpoint/2010/main" val="412458574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95939" name="Rectangle 3" descr="Brown marble"/>
          <p:cNvSpPr>
            <a:spLocks noGrp="1" noChangeArrowheads="1"/>
          </p:cNvSpPr>
          <p:nvPr>
            <p:ph type="dt" sz="quarter" idx="1"/>
          </p:nvPr>
        </p:nvSpPr>
        <p:spPr>
          <a:noFill/>
          <a:ln>
            <a:miter lim="800000"/>
            <a:headEnd/>
            <a:tailEnd/>
          </a:ln>
        </p:spPr>
        <p:txBody>
          <a:bodyPr/>
          <a:lstStyle/>
          <a:p>
            <a:fld id="{34C26D34-6F58-41B0-B1BC-948CE1A7AEA4}" type="datetime1">
              <a:rPr lang="en-US" smtClean="0">
                <a:latin typeface="Arial" pitchFamily="34" charset="0"/>
              </a:rPr>
              <a:pPr/>
              <a:t>4/20/2026</a:t>
            </a:fld>
            <a:endParaRPr lang="en-US">
              <a:latin typeface="Arial" pitchFamily="34" charset="0"/>
            </a:endParaRPr>
          </a:p>
        </p:txBody>
      </p:sp>
      <p:sp>
        <p:nvSpPr>
          <p:cNvPr id="295940" name="Rectangle 7" descr="Brown marble"/>
          <p:cNvSpPr>
            <a:spLocks noGrp="1" noChangeArrowheads="1"/>
          </p:cNvSpPr>
          <p:nvPr>
            <p:ph type="sldNum" sz="quarter" idx="5"/>
          </p:nvPr>
        </p:nvSpPr>
        <p:spPr>
          <a:noFill/>
          <a:ln>
            <a:miter lim="800000"/>
            <a:headEnd/>
            <a:tailEnd/>
          </a:ln>
        </p:spPr>
        <p:txBody>
          <a:bodyPr/>
          <a:lstStyle/>
          <a:p>
            <a:fld id="{F7CB72E3-F667-4151-A002-BB82987D7E4E}" type="slidenum">
              <a:rPr lang="en-US" smtClean="0">
                <a:latin typeface="Arial" pitchFamily="34" charset="0"/>
              </a:rPr>
              <a:pPr/>
              <a:t>138</a:t>
            </a:fld>
            <a:endParaRPr lang="en-US">
              <a:latin typeface="Arial" pitchFamily="34" charset="0"/>
            </a:endParaRPr>
          </a:p>
        </p:txBody>
      </p:sp>
      <p:sp>
        <p:nvSpPr>
          <p:cNvPr id="295941" name="Rectangle 2"/>
          <p:cNvSpPr>
            <a:spLocks noGrp="1" noRot="1" noChangeAspect="1" noChangeArrowheads="1" noTextEdit="1"/>
          </p:cNvSpPr>
          <p:nvPr>
            <p:ph type="sldImg"/>
          </p:nvPr>
        </p:nvSpPr>
        <p:spPr>
          <a:ln/>
        </p:spPr>
      </p:sp>
      <p:sp>
        <p:nvSpPr>
          <p:cNvPr id="295942" name="Rectangle 4" descr="낄⸪w "/>
          <p:cNvSpPr>
            <a:spLocks noGrp="1" noChangeArrowheads="1"/>
          </p:cNvSpPr>
          <p:nvPr>
            <p:ph type="body" idx="1"/>
          </p:nvPr>
        </p:nvSpPr>
        <p:spPr>
          <a:noFill/>
        </p:spPr>
        <p:txBody>
          <a:bodyPr/>
          <a:lstStyle/>
          <a:p>
            <a:pPr>
              <a:lnSpc>
                <a:spcPts val="2126"/>
              </a:lnSpc>
              <a:tabLst>
                <a:tab pos="462767" algn="l"/>
                <a:tab pos="925533" algn="l"/>
                <a:tab pos="1388300" algn="l"/>
              </a:tabLst>
            </a:pPr>
            <a:r>
              <a:rPr lang="en-US" sz="1600" dirty="0">
                <a:solidFill>
                  <a:srgbClr val="000000"/>
                </a:solidFill>
              </a:rPr>
              <a:t>On-Site or Facility Inspection topics to be covered:  </a:t>
            </a:r>
            <a:r>
              <a:rPr lang="en-US" sz="1600" b="1" i="1" dirty="0">
                <a:solidFill>
                  <a:srgbClr val="000000"/>
                </a:solidFill>
              </a:rPr>
              <a:t>Read Slide</a:t>
            </a:r>
          </a:p>
          <a:p>
            <a:pPr>
              <a:lnSpc>
                <a:spcPts val="2126"/>
              </a:lnSpc>
              <a:tabLst>
                <a:tab pos="462767" algn="l"/>
                <a:tab pos="925533" algn="l"/>
                <a:tab pos="1388300" algn="l"/>
              </a:tabLst>
            </a:pPr>
            <a:endParaRPr lang="en-US" sz="1600" b="1" i="1" dirty="0">
              <a:solidFill>
                <a:srgbClr val="000000"/>
              </a:solidFill>
            </a:endParaRPr>
          </a:p>
          <a:p>
            <a:pPr>
              <a:lnSpc>
                <a:spcPts val="2126"/>
              </a:lnSpc>
              <a:tabLst>
                <a:tab pos="462767" algn="l"/>
                <a:tab pos="925533" algn="l"/>
                <a:tab pos="1388300" algn="l"/>
              </a:tabLst>
            </a:pPr>
            <a:r>
              <a:rPr lang="en-US" sz="1600" dirty="0">
                <a:solidFill>
                  <a:srgbClr val="000000"/>
                </a:solidFill>
              </a:rPr>
              <a:t>Contact Source to schedule regular inspection -- Your policy?</a:t>
            </a:r>
          </a:p>
          <a:p>
            <a:pPr>
              <a:lnSpc>
                <a:spcPts val="2126"/>
              </a:lnSpc>
              <a:tabLst>
                <a:tab pos="462767" algn="l"/>
                <a:tab pos="925533" algn="l"/>
                <a:tab pos="1388300" algn="l"/>
              </a:tabLst>
            </a:pPr>
            <a:endParaRPr lang="en-US" sz="1600" dirty="0">
              <a:solidFill>
                <a:srgbClr val="000000"/>
              </a:solidFill>
            </a:endParaRPr>
          </a:p>
          <a:p>
            <a:pPr>
              <a:lnSpc>
                <a:spcPts val="2126"/>
              </a:lnSpc>
              <a:tabLst>
                <a:tab pos="462767" algn="l"/>
                <a:tab pos="925533" algn="l"/>
                <a:tab pos="1388300" algn="l"/>
              </a:tabLst>
            </a:pPr>
            <a:r>
              <a:rPr lang="en-US" sz="1600" dirty="0">
                <a:solidFill>
                  <a:srgbClr val="000000"/>
                </a:solidFill>
              </a:rPr>
              <a:t>REF and </a:t>
            </a:r>
            <a:r>
              <a:rPr lang="en-US" sz="1600" dirty="0" err="1">
                <a:solidFill>
                  <a:srgbClr val="000000"/>
                </a:solidFill>
              </a:rPr>
              <a:t>Addtional</a:t>
            </a:r>
            <a:r>
              <a:rPr lang="en-US" sz="1600" dirty="0">
                <a:solidFill>
                  <a:srgbClr val="000000"/>
                </a:solidFill>
              </a:rPr>
              <a:t> Information: EPA Course #380, Reference Vol 3, Benzene Equipment Leak Inspection Manual, pp. 6-4 through 6-23.  </a:t>
            </a:r>
          </a:p>
        </p:txBody>
      </p:sp>
    </p:spTree>
    <p:extLst>
      <p:ext uri="{BB962C8B-B14F-4D97-AF65-F5344CB8AC3E}">
        <p14:creationId xmlns:p14="http://schemas.microsoft.com/office/powerpoint/2010/main" val="2278274823"/>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96963" name="Rectangle 3" descr="Brown marble"/>
          <p:cNvSpPr>
            <a:spLocks noGrp="1" noChangeArrowheads="1"/>
          </p:cNvSpPr>
          <p:nvPr>
            <p:ph type="dt" sz="quarter" idx="1"/>
          </p:nvPr>
        </p:nvSpPr>
        <p:spPr>
          <a:noFill/>
          <a:ln>
            <a:miter lim="800000"/>
            <a:headEnd/>
            <a:tailEnd/>
          </a:ln>
        </p:spPr>
        <p:txBody>
          <a:bodyPr/>
          <a:lstStyle/>
          <a:p>
            <a:fld id="{26981857-73B4-4690-AFF6-A02734A6DCFF}" type="datetime1">
              <a:rPr lang="en-US" smtClean="0">
                <a:latin typeface="Arial" pitchFamily="34" charset="0"/>
              </a:rPr>
              <a:pPr/>
              <a:t>4/20/2026</a:t>
            </a:fld>
            <a:endParaRPr lang="en-US">
              <a:latin typeface="Arial" pitchFamily="34" charset="0"/>
            </a:endParaRPr>
          </a:p>
        </p:txBody>
      </p:sp>
      <p:sp>
        <p:nvSpPr>
          <p:cNvPr id="296964" name="Rectangle 7" descr="Brown marble"/>
          <p:cNvSpPr>
            <a:spLocks noGrp="1" noChangeArrowheads="1"/>
          </p:cNvSpPr>
          <p:nvPr>
            <p:ph type="sldNum" sz="quarter" idx="5"/>
          </p:nvPr>
        </p:nvSpPr>
        <p:spPr>
          <a:noFill/>
          <a:ln>
            <a:miter lim="800000"/>
            <a:headEnd/>
            <a:tailEnd/>
          </a:ln>
        </p:spPr>
        <p:txBody>
          <a:bodyPr/>
          <a:lstStyle/>
          <a:p>
            <a:fld id="{E69E9070-06DC-406D-8AD8-B5792D998BA0}" type="slidenum">
              <a:rPr lang="en-US" smtClean="0">
                <a:latin typeface="Arial" pitchFamily="34" charset="0"/>
              </a:rPr>
              <a:pPr/>
              <a:t>139</a:t>
            </a:fld>
            <a:endParaRPr lang="en-US">
              <a:latin typeface="Arial" pitchFamily="34" charset="0"/>
            </a:endParaRPr>
          </a:p>
        </p:txBody>
      </p:sp>
      <p:sp>
        <p:nvSpPr>
          <p:cNvPr id="296965" name="Rectangle 2"/>
          <p:cNvSpPr>
            <a:spLocks noGrp="1" noRot="1" noChangeAspect="1" noChangeArrowheads="1" noTextEdit="1"/>
          </p:cNvSpPr>
          <p:nvPr>
            <p:ph type="sldImg"/>
          </p:nvPr>
        </p:nvSpPr>
        <p:spPr>
          <a:ln/>
        </p:spPr>
      </p:sp>
      <p:sp>
        <p:nvSpPr>
          <p:cNvPr id="296966" name="Rectangle 3" descr="낄⸪w "/>
          <p:cNvSpPr>
            <a:spLocks noGrp="1" noChangeArrowheads="1"/>
          </p:cNvSpPr>
          <p:nvPr>
            <p:ph type="body" idx="1"/>
          </p:nvPr>
        </p:nvSpPr>
        <p:spPr>
          <a:noFill/>
        </p:spPr>
        <p:txBody>
          <a:bodyPr/>
          <a:lstStyle/>
          <a:p>
            <a:endParaRPr lang="en-US"/>
          </a:p>
        </p:txBody>
      </p:sp>
      <p:sp>
        <p:nvSpPr>
          <p:cNvPr id="296967" name="Rectangle 4"/>
          <p:cNvSpPr>
            <a:spLocks noChangeArrowheads="1"/>
          </p:cNvSpPr>
          <p:nvPr/>
        </p:nvSpPr>
        <p:spPr bwMode="auto">
          <a:xfrm>
            <a:off x="609600" y="3705760"/>
            <a:ext cx="5892800" cy="2716475"/>
          </a:xfrm>
          <a:prstGeom prst="rect">
            <a:avLst/>
          </a:prstGeom>
          <a:noFill/>
          <a:ln w="12700">
            <a:noFill/>
            <a:miter lim="800000"/>
            <a:headEnd/>
            <a:tailEnd/>
          </a:ln>
          <a:effectLst/>
        </p:spPr>
        <p:txBody>
          <a:bodyPr wrap="none" lIns="19282" tIns="27317" rIns="19282" bIns="27317"/>
          <a:lstStyle/>
          <a:p>
            <a:pPr eaLnBrk="0" hangingPunct="0">
              <a:lnSpc>
                <a:spcPts val="2126"/>
              </a:lnSpc>
              <a:tabLst>
                <a:tab pos="462767" algn="l"/>
                <a:tab pos="925533" algn="l"/>
                <a:tab pos="1388300" algn="l"/>
              </a:tabLst>
            </a:pPr>
            <a:r>
              <a:rPr lang="en-US" sz="1900" b="1" i="1">
                <a:solidFill>
                  <a:srgbClr val="000000"/>
                </a:solidFill>
              </a:rPr>
              <a:t>Read Slide </a:t>
            </a:r>
            <a:endParaRPr lang="en-US" sz="1900">
              <a:solidFill>
                <a:srgbClr val="000000"/>
              </a:solidFill>
            </a:endParaRPr>
          </a:p>
          <a:p>
            <a:pPr eaLnBrk="0" hangingPunct="0">
              <a:lnSpc>
                <a:spcPts val="2126"/>
              </a:lnSpc>
              <a:tabLst>
                <a:tab pos="462767" algn="l"/>
                <a:tab pos="925533" algn="l"/>
                <a:tab pos="1388300" algn="l"/>
              </a:tabLst>
            </a:pPr>
            <a:endParaRPr lang="en-US" sz="1900">
              <a:solidFill>
                <a:srgbClr val="000000"/>
              </a:solidFill>
            </a:endParaRPr>
          </a:p>
          <a:p>
            <a:pPr eaLnBrk="0" hangingPunct="0">
              <a:lnSpc>
                <a:spcPts val="2126"/>
              </a:lnSpc>
              <a:tabLst>
                <a:tab pos="462767" algn="l"/>
                <a:tab pos="925533" algn="l"/>
                <a:tab pos="1388300" algn="l"/>
              </a:tabLst>
            </a:pPr>
            <a:r>
              <a:rPr lang="en-US" sz="1900">
                <a:solidFill>
                  <a:srgbClr val="000000"/>
                </a:solidFill>
              </a:rPr>
              <a:t>The emphasis here is on </a:t>
            </a:r>
            <a:r>
              <a:rPr lang="en-US" sz="1900" b="1">
                <a:solidFill>
                  <a:srgbClr val="000000"/>
                </a:solidFill>
              </a:rPr>
              <a:t>completeness</a:t>
            </a:r>
            <a:r>
              <a:rPr lang="en-US" sz="1900">
                <a:solidFill>
                  <a:srgbClr val="000000"/>
                </a:solidFill>
              </a:rPr>
              <a:t>.</a:t>
            </a:r>
          </a:p>
          <a:p>
            <a:pPr eaLnBrk="0" hangingPunct="0">
              <a:lnSpc>
                <a:spcPts val="2126"/>
              </a:lnSpc>
              <a:tabLst>
                <a:tab pos="462767" algn="l"/>
                <a:tab pos="925533" algn="l"/>
                <a:tab pos="1388300" algn="l"/>
              </a:tabLst>
            </a:pPr>
            <a:endParaRPr lang="en-US" sz="1900">
              <a:solidFill>
                <a:srgbClr val="000000"/>
              </a:solidFill>
            </a:endParaRPr>
          </a:p>
          <a:p>
            <a:pPr eaLnBrk="0" hangingPunct="0">
              <a:lnSpc>
                <a:spcPts val="2126"/>
              </a:lnSpc>
              <a:tabLst>
                <a:tab pos="462767" algn="l"/>
                <a:tab pos="925533" algn="l"/>
                <a:tab pos="1388300" algn="l"/>
              </a:tabLst>
            </a:pPr>
            <a:r>
              <a:rPr lang="en-US" sz="1400">
                <a:solidFill>
                  <a:srgbClr val="000000"/>
                </a:solidFill>
              </a:rPr>
              <a:t>Q. Complete records would include what kinds of information?</a:t>
            </a:r>
          </a:p>
          <a:p>
            <a:pPr eaLnBrk="0" hangingPunct="0">
              <a:lnSpc>
                <a:spcPts val="1620"/>
              </a:lnSpc>
              <a:tabLst>
                <a:tab pos="462767" algn="l"/>
                <a:tab pos="925533" algn="l"/>
                <a:tab pos="1388300" algn="l"/>
              </a:tabLst>
            </a:pPr>
            <a:r>
              <a:rPr lang="en-US" sz="1400">
                <a:solidFill>
                  <a:srgbClr val="000000"/>
                </a:solidFill>
              </a:rPr>
              <a:t>(Location, type, description, date leak detected, date of/to be repaired, date of </a:t>
            </a:r>
            <a:br>
              <a:rPr lang="en-US" sz="1400">
                <a:solidFill>
                  <a:srgbClr val="000000"/>
                </a:solidFill>
              </a:rPr>
            </a:br>
            <a:r>
              <a:rPr lang="en-US" sz="1400">
                <a:solidFill>
                  <a:srgbClr val="000000"/>
                </a:solidFill>
              </a:rPr>
              <a:t>recheck after repair, type of repair, percentage of components leaking, dates of </a:t>
            </a:r>
            <a:br>
              <a:rPr lang="en-US" sz="1400">
                <a:solidFill>
                  <a:srgbClr val="000000"/>
                </a:solidFill>
              </a:rPr>
            </a:br>
            <a:r>
              <a:rPr lang="en-US" sz="1400">
                <a:solidFill>
                  <a:srgbClr val="000000"/>
                </a:solidFill>
              </a:rPr>
              <a:t>process unit turnaround for components awaiting repair).  Refer to your regs for </a:t>
            </a:r>
            <a:br>
              <a:rPr lang="en-US" sz="1400">
                <a:solidFill>
                  <a:srgbClr val="000000"/>
                </a:solidFill>
              </a:rPr>
            </a:br>
            <a:r>
              <a:rPr lang="en-US" sz="1400">
                <a:solidFill>
                  <a:srgbClr val="000000"/>
                </a:solidFill>
              </a:rPr>
              <a:t>details.</a:t>
            </a:r>
          </a:p>
          <a:p>
            <a:pPr eaLnBrk="0" hangingPunct="0">
              <a:lnSpc>
                <a:spcPts val="1620"/>
              </a:lnSpc>
              <a:tabLst>
                <a:tab pos="462767" algn="l"/>
                <a:tab pos="925533" algn="l"/>
                <a:tab pos="1388300" algn="l"/>
              </a:tabLst>
            </a:pPr>
            <a:endParaRPr lang="en-US" sz="1400">
              <a:solidFill>
                <a:srgbClr val="000000"/>
              </a:solidFill>
            </a:endParaRPr>
          </a:p>
          <a:p>
            <a:pPr eaLnBrk="0" hangingPunct="0">
              <a:lnSpc>
                <a:spcPts val="2126"/>
              </a:lnSpc>
              <a:tabLst>
                <a:tab pos="462767" algn="l"/>
                <a:tab pos="925533" algn="l"/>
                <a:tab pos="1388300" algn="l"/>
              </a:tabLst>
            </a:pPr>
            <a:r>
              <a:rPr lang="en-US" sz="1900">
                <a:solidFill>
                  <a:srgbClr val="000000"/>
                </a:solidFill>
              </a:rPr>
              <a:t>Handbook, pp. 162-163 has checklists</a:t>
            </a:r>
          </a:p>
        </p:txBody>
      </p:sp>
    </p:spTree>
    <p:extLst>
      <p:ext uri="{BB962C8B-B14F-4D97-AF65-F5344CB8AC3E}">
        <p14:creationId xmlns:p14="http://schemas.microsoft.com/office/powerpoint/2010/main" val="4151588561"/>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97987" name="Rectangle 3" descr="Brown marble"/>
          <p:cNvSpPr>
            <a:spLocks noGrp="1" noChangeArrowheads="1"/>
          </p:cNvSpPr>
          <p:nvPr>
            <p:ph type="dt" sz="quarter" idx="1"/>
          </p:nvPr>
        </p:nvSpPr>
        <p:spPr>
          <a:noFill/>
          <a:ln>
            <a:miter lim="800000"/>
            <a:headEnd/>
            <a:tailEnd/>
          </a:ln>
        </p:spPr>
        <p:txBody>
          <a:bodyPr/>
          <a:lstStyle/>
          <a:p>
            <a:fld id="{333FEA9B-FE9C-42AD-BE83-4B86864BA1F8}" type="datetime1">
              <a:rPr lang="en-US" smtClean="0">
                <a:latin typeface="Arial" pitchFamily="34" charset="0"/>
              </a:rPr>
              <a:pPr/>
              <a:t>4/20/2026</a:t>
            </a:fld>
            <a:endParaRPr lang="en-US">
              <a:latin typeface="Arial" pitchFamily="34" charset="0"/>
            </a:endParaRPr>
          </a:p>
        </p:txBody>
      </p:sp>
      <p:sp>
        <p:nvSpPr>
          <p:cNvPr id="297988" name="Rectangle 7" descr="Brown marble"/>
          <p:cNvSpPr>
            <a:spLocks noGrp="1" noChangeArrowheads="1"/>
          </p:cNvSpPr>
          <p:nvPr>
            <p:ph type="sldNum" sz="quarter" idx="5"/>
          </p:nvPr>
        </p:nvSpPr>
        <p:spPr>
          <a:noFill/>
          <a:ln>
            <a:miter lim="800000"/>
            <a:headEnd/>
            <a:tailEnd/>
          </a:ln>
        </p:spPr>
        <p:txBody>
          <a:bodyPr/>
          <a:lstStyle/>
          <a:p>
            <a:fld id="{D13F6715-1C50-4762-895B-2114539397A9}" type="slidenum">
              <a:rPr lang="en-US" smtClean="0">
                <a:latin typeface="Arial" pitchFamily="34" charset="0"/>
              </a:rPr>
              <a:pPr/>
              <a:t>140</a:t>
            </a:fld>
            <a:endParaRPr lang="en-US">
              <a:latin typeface="Arial" pitchFamily="34" charset="0"/>
            </a:endParaRPr>
          </a:p>
        </p:txBody>
      </p:sp>
      <p:sp>
        <p:nvSpPr>
          <p:cNvPr id="297989" name="Rectangle 2"/>
          <p:cNvSpPr>
            <a:spLocks noGrp="1" noRot="1" noChangeAspect="1" noChangeArrowheads="1" noTextEdit="1"/>
          </p:cNvSpPr>
          <p:nvPr>
            <p:ph type="sldImg"/>
          </p:nvPr>
        </p:nvSpPr>
        <p:spPr>
          <a:xfrm>
            <a:off x="1362075" y="461963"/>
            <a:ext cx="3981450" cy="2987675"/>
          </a:xfrm>
          <a:ln/>
        </p:spPr>
      </p:sp>
      <p:sp>
        <p:nvSpPr>
          <p:cNvPr id="297990" name="Rectangle 3" descr="낄⸪w "/>
          <p:cNvSpPr>
            <a:spLocks noGrp="1" noChangeArrowheads="1"/>
          </p:cNvSpPr>
          <p:nvPr>
            <p:ph type="body" idx="1"/>
          </p:nvPr>
        </p:nvSpPr>
        <p:spPr>
          <a:noFill/>
        </p:spPr>
        <p:txBody>
          <a:bodyPr/>
          <a:lstStyle/>
          <a:p>
            <a:endParaRPr lang="en-US"/>
          </a:p>
        </p:txBody>
      </p:sp>
      <p:sp>
        <p:nvSpPr>
          <p:cNvPr id="297991" name="Rectangle 4"/>
          <p:cNvSpPr>
            <a:spLocks noChangeArrowheads="1"/>
          </p:cNvSpPr>
          <p:nvPr/>
        </p:nvSpPr>
        <p:spPr bwMode="auto">
          <a:xfrm>
            <a:off x="533400" y="3551691"/>
            <a:ext cx="6324600" cy="4518270"/>
          </a:xfrm>
          <a:prstGeom prst="rect">
            <a:avLst/>
          </a:prstGeom>
          <a:noFill/>
          <a:ln w="12700">
            <a:noFill/>
            <a:miter lim="800000"/>
            <a:headEnd/>
            <a:tailEnd/>
          </a:ln>
          <a:effectLst/>
        </p:spPr>
        <p:txBody>
          <a:bodyPr wrap="none" lIns="19282" tIns="27317" rIns="19282" bIns="27317"/>
          <a:lstStyle/>
          <a:p>
            <a:pPr eaLnBrk="0" hangingPunct="0">
              <a:lnSpc>
                <a:spcPts val="2126"/>
              </a:lnSpc>
              <a:tabLst>
                <a:tab pos="462767" algn="l"/>
                <a:tab pos="925533" algn="l"/>
                <a:tab pos="1388300" algn="l"/>
              </a:tabLst>
            </a:pPr>
            <a:r>
              <a:rPr lang="en-US" sz="1900">
                <a:solidFill>
                  <a:srgbClr val="000000"/>
                </a:solidFill>
              </a:rPr>
              <a:t>Evaluation of source's LDAR program recommended.  EPA </a:t>
            </a:r>
            <a:br>
              <a:rPr lang="en-US" sz="1900">
                <a:solidFill>
                  <a:srgbClr val="000000"/>
                </a:solidFill>
              </a:rPr>
            </a:br>
            <a:r>
              <a:rPr lang="en-US" sz="1900">
                <a:solidFill>
                  <a:srgbClr val="000000"/>
                </a:solidFill>
              </a:rPr>
              <a:t>estimates that an effective LDAR program can reduce fugitive </a:t>
            </a:r>
            <a:br>
              <a:rPr lang="en-US" sz="1900">
                <a:solidFill>
                  <a:srgbClr val="000000"/>
                </a:solidFill>
              </a:rPr>
            </a:br>
            <a:r>
              <a:rPr lang="en-US" sz="1900">
                <a:solidFill>
                  <a:srgbClr val="000000"/>
                </a:solidFill>
              </a:rPr>
              <a:t>VOC emissions by 60-70 percent. </a:t>
            </a:r>
          </a:p>
          <a:p>
            <a:pPr eaLnBrk="0" hangingPunct="0">
              <a:lnSpc>
                <a:spcPts val="2126"/>
              </a:lnSpc>
              <a:tabLst>
                <a:tab pos="462767" algn="l"/>
                <a:tab pos="925533" algn="l"/>
                <a:tab pos="1388300" algn="l"/>
              </a:tabLst>
            </a:pPr>
            <a:r>
              <a:rPr lang="en-US" sz="1400">
                <a:solidFill>
                  <a:srgbClr val="000000"/>
                </a:solidFill>
              </a:rPr>
              <a:t>(REF: </a:t>
            </a:r>
            <a:endParaRPr lang="en-US" sz="1900">
              <a:solidFill>
                <a:srgbClr val="000000"/>
              </a:solidFill>
            </a:endParaRPr>
          </a:p>
          <a:p>
            <a:pPr eaLnBrk="0" hangingPunct="0">
              <a:lnSpc>
                <a:spcPts val="2126"/>
              </a:lnSpc>
              <a:tabLst>
                <a:tab pos="462767" algn="l"/>
                <a:tab pos="925533" algn="l"/>
                <a:tab pos="1388300" algn="l"/>
              </a:tabLst>
            </a:pPr>
            <a:endParaRPr lang="en-US" sz="1900">
              <a:solidFill>
                <a:srgbClr val="000000"/>
              </a:solidFill>
            </a:endParaRPr>
          </a:p>
          <a:p>
            <a:pPr eaLnBrk="0" hangingPunct="0">
              <a:lnSpc>
                <a:spcPts val="2024"/>
              </a:lnSpc>
              <a:tabLst>
                <a:tab pos="462767" algn="l"/>
                <a:tab pos="925533" algn="l"/>
                <a:tab pos="1388300" algn="l"/>
              </a:tabLst>
            </a:pPr>
            <a:r>
              <a:rPr lang="en-US" sz="1900" b="1" i="1">
                <a:solidFill>
                  <a:srgbClr val="000000"/>
                </a:solidFill>
              </a:rPr>
              <a:t>Read Slide with following notes:</a:t>
            </a:r>
            <a:endParaRPr lang="en-US" sz="1900">
              <a:solidFill>
                <a:srgbClr val="000000"/>
              </a:solidFill>
            </a:endParaRPr>
          </a:p>
          <a:p>
            <a:pPr eaLnBrk="0" hangingPunct="0">
              <a:lnSpc>
                <a:spcPts val="2024"/>
              </a:lnSpc>
              <a:tabLst>
                <a:tab pos="462767" algn="l"/>
                <a:tab pos="925533" algn="l"/>
                <a:tab pos="1388300" algn="l"/>
              </a:tabLst>
            </a:pPr>
            <a:r>
              <a:rPr lang="en-US" sz="1900">
                <a:solidFill>
                  <a:srgbClr val="000000"/>
                </a:solidFill>
              </a:rPr>
              <a:t>Facilities, independent monitoring companies generally develop or </a:t>
            </a:r>
            <a:br>
              <a:rPr lang="en-US" sz="1900">
                <a:solidFill>
                  <a:srgbClr val="000000"/>
                </a:solidFill>
              </a:rPr>
            </a:br>
            <a:r>
              <a:rPr lang="en-US" sz="1900">
                <a:solidFill>
                  <a:srgbClr val="000000"/>
                </a:solidFill>
              </a:rPr>
              <a:t>use computer-based </a:t>
            </a:r>
            <a:r>
              <a:rPr lang="en-US" sz="1900" b="1">
                <a:solidFill>
                  <a:srgbClr val="000000"/>
                </a:solidFill>
              </a:rPr>
              <a:t>tracking systems</a:t>
            </a:r>
            <a:r>
              <a:rPr lang="en-US" sz="1900">
                <a:solidFill>
                  <a:srgbClr val="000000"/>
                </a:solidFill>
              </a:rPr>
              <a:t>.  </a:t>
            </a:r>
          </a:p>
          <a:p>
            <a:pPr eaLnBrk="0" hangingPunct="0">
              <a:lnSpc>
                <a:spcPts val="2024"/>
              </a:lnSpc>
              <a:tabLst>
                <a:tab pos="462767" algn="l"/>
                <a:tab pos="925533" algn="l"/>
                <a:tab pos="1388300" algn="l"/>
              </a:tabLst>
            </a:pPr>
            <a:r>
              <a:rPr lang="en-US" sz="1400">
                <a:solidFill>
                  <a:srgbClr val="000000"/>
                </a:solidFill>
              </a:rPr>
              <a:t>Inspectors--you may not be able to "evaluate" such programs critically, but at least </a:t>
            </a:r>
            <a:br>
              <a:rPr lang="en-US" sz="1400">
                <a:solidFill>
                  <a:srgbClr val="000000"/>
                </a:solidFill>
              </a:rPr>
            </a:br>
            <a:r>
              <a:rPr lang="en-US" sz="1400">
                <a:solidFill>
                  <a:srgbClr val="000000"/>
                </a:solidFill>
              </a:rPr>
              <a:t>make sure facility can track LDAR for compliance purposes. </a:t>
            </a:r>
            <a:endParaRPr lang="en-US" sz="1900">
              <a:solidFill>
                <a:srgbClr val="000000"/>
              </a:solidFill>
            </a:endParaRPr>
          </a:p>
          <a:p>
            <a:pPr eaLnBrk="0" hangingPunct="0">
              <a:lnSpc>
                <a:spcPts val="2024"/>
              </a:lnSpc>
              <a:tabLst>
                <a:tab pos="462767" algn="l"/>
                <a:tab pos="925533" algn="l"/>
                <a:tab pos="1388300" algn="l"/>
              </a:tabLst>
            </a:pPr>
            <a:endParaRPr lang="en-US" sz="1900">
              <a:solidFill>
                <a:srgbClr val="000000"/>
              </a:solidFill>
            </a:endParaRPr>
          </a:p>
          <a:p>
            <a:pPr eaLnBrk="0" hangingPunct="0">
              <a:lnSpc>
                <a:spcPts val="2024"/>
              </a:lnSpc>
              <a:tabLst>
                <a:tab pos="462767" algn="l"/>
                <a:tab pos="925533" algn="l"/>
                <a:tab pos="1388300" algn="l"/>
              </a:tabLst>
            </a:pPr>
            <a:r>
              <a:rPr lang="en-US" sz="1900">
                <a:solidFill>
                  <a:srgbClr val="000000"/>
                </a:solidFill>
              </a:rPr>
              <a:t>Also look at components designated for repair.  Are reasons given </a:t>
            </a:r>
            <a:br>
              <a:rPr lang="en-US" sz="1900">
                <a:solidFill>
                  <a:srgbClr val="000000"/>
                </a:solidFill>
              </a:rPr>
            </a:br>
            <a:r>
              <a:rPr lang="en-US" sz="1900">
                <a:solidFill>
                  <a:srgbClr val="000000"/>
                </a:solidFill>
              </a:rPr>
              <a:t>for repair justified?  Are components being repaired within time </a:t>
            </a:r>
            <a:br>
              <a:rPr lang="en-US" sz="1900">
                <a:solidFill>
                  <a:srgbClr val="000000"/>
                </a:solidFill>
              </a:rPr>
            </a:br>
            <a:r>
              <a:rPr lang="en-US" sz="1900">
                <a:solidFill>
                  <a:srgbClr val="000000"/>
                </a:solidFill>
              </a:rPr>
              <a:t>frame specified in regs?</a:t>
            </a:r>
          </a:p>
          <a:p>
            <a:pPr lvl="1" eaLnBrk="0" hangingPunct="0">
              <a:lnSpc>
                <a:spcPts val="2024"/>
              </a:lnSpc>
              <a:tabLst>
                <a:tab pos="462767" algn="l"/>
                <a:tab pos="925533" algn="l"/>
                <a:tab pos="1388300" algn="l"/>
              </a:tabLst>
            </a:pPr>
            <a:endParaRPr lang="en-US" sz="1900">
              <a:solidFill>
                <a:srgbClr val="000000"/>
              </a:solidFill>
            </a:endParaRPr>
          </a:p>
          <a:p>
            <a:pPr eaLnBrk="0" hangingPunct="0">
              <a:lnSpc>
                <a:spcPts val="2024"/>
              </a:lnSpc>
              <a:tabLst>
                <a:tab pos="462767" algn="l"/>
                <a:tab pos="925533" algn="l"/>
                <a:tab pos="1388300" algn="l"/>
              </a:tabLst>
            </a:pPr>
            <a:r>
              <a:rPr lang="en-US" sz="1900">
                <a:solidFill>
                  <a:srgbClr val="000000"/>
                </a:solidFill>
              </a:rPr>
              <a:t>Observe, interview to see if field monitoring conducted properly; </a:t>
            </a:r>
            <a:br>
              <a:rPr lang="en-US" sz="1900">
                <a:solidFill>
                  <a:srgbClr val="000000"/>
                </a:solidFill>
              </a:rPr>
            </a:br>
            <a:r>
              <a:rPr lang="en-US" sz="1900">
                <a:solidFill>
                  <a:srgbClr val="000000"/>
                </a:solidFill>
              </a:rPr>
              <a:t>i.e., according to Method 21.</a:t>
            </a:r>
          </a:p>
        </p:txBody>
      </p:sp>
    </p:spTree>
    <p:extLst>
      <p:ext uri="{BB962C8B-B14F-4D97-AF65-F5344CB8AC3E}">
        <p14:creationId xmlns:p14="http://schemas.microsoft.com/office/powerpoint/2010/main" val="386368452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99011" name="Rectangle 3" descr="Brown marble"/>
          <p:cNvSpPr>
            <a:spLocks noGrp="1" noChangeArrowheads="1"/>
          </p:cNvSpPr>
          <p:nvPr>
            <p:ph type="dt" sz="quarter" idx="1"/>
          </p:nvPr>
        </p:nvSpPr>
        <p:spPr>
          <a:noFill/>
          <a:ln>
            <a:miter lim="800000"/>
            <a:headEnd/>
            <a:tailEnd/>
          </a:ln>
        </p:spPr>
        <p:txBody>
          <a:bodyPr/>
          <a:lstStyle/>
          <a:p>
            <a:fld id="{48A8ABD9-557E-4692-AF86-AF4A0CE3CF21}" type="datetime1">
              <a:rPr lang="en-US" smtClean="0">
                <a:latin typeface="Arial" pitchFamily="34" charset="0"/>
              </a:rPr>
              <a:pPr/>
              <a:t>4/20/2026</a:t>
            </a:fld>
            <a:endParaRPr lang="en-US">
              <a:latin typeface="Arial" pitchFamily="34" charset="0"/>
            </a:endParaRPr>
          </a:p>
        </p:txBody>
      </p:sp>
      <p:sp>
        <p:nvSpPr>
          <p:cNvPr id="299012" name="Rectangle 7" descr="Brown marble"/>
          <p:cNvSpPr>
            <a:spLocks noGrp="1" noChangeArrowheads="1"/>
          </p:cNvSpPr>
          <p:nvPr>
            <p:ph type="sldNum" sz="quarter" idx="5"/>
          </p:nvPr>
        </p:nvSpPr>
        <p:spPr>
          <a:noFill/>
          <a:ln>
            <a:miter lim="800000"/>
            <a:headEnd/>
            <a:tailEnd/>
          </a:ln>
        </p:spPr>
        <p:txBody>
          <a:bodyPr/>
          <a:lstStyle/>
          <a:p>
            <a:fld id="{BF8E4FF6-06FA-41C5-AFC5-0E28B9059235}" type="slidenum">
              <a:rPr lang="en-US" smtClean="0">
                <a:latin typeface="Arial" pitchFamily="34" charset="0"/>
              </a:rPr>
              <a:pPr/>
              <a:t>141</a:t>
            </a:fld>
            <a:endParaRPr lang="en-US">
              <a:latin typeface="Arial" pitchFamily="34" charset="0"/>
            </a:endParaRPr>
          </a:p>
        </p:txBody>
      </p:sp>
      <p:sp>
        <p:nvSpPr>
          <p:cNvPr id="299013" name="Rectangle 2"/>
          <p:cNvSpPr>
            <a:spLocks noGrp="1" noRot="1" noChangeAspect="1" noChangeArrowheads="1" noTextEdit="1"/>
          </p:cNvSpPr>
          <p:nvPr>
            <p:ph type="sldImg"/>
          </p:nvPr>
        </p:nvSpPr>
        <p:spPr>
          <a:ln/>
        </p:spPr>
      </p:sp>
      <p:sp>
        <p:nvSpPr>
          <p:cNvPr id="299014" name="Rectangle 3" descr="낄⸪w "/>
          <p:cNvSpPr>
            <a:spLocks noGrp="1" noChangeArrowheads="1"/>
          </p:cNvSpPr>
          <p:nvPr>
            <p:ph type="body" idx="1"/>
          </p:nvPr>
        </p:nvSpPr>
        <p:spPr>
          <a:noFill/>
        </p:spPr>
        <p:txBody>
          <a:bodyPr/>
          <a:lstStyle/>
          <a:p>
            <a:endParaRPr lang="en-US"/>
          </a:p>
        </p:txBody>
      </p:sp>
      <p:sp>
        <p:nvSpPr>
          <p:cNvPr id="299015" name="Rectangle 4"/>
          <p:cNvSpPr>
            <a:spLocks noChangeArrowheads="1"/>
          </p:cNvSpPr>
          <p:nvPr/>
        </p:nvSpPr>
        <p:spPr bwMode="auto">
          <a:xfrm>
            <a:off x="533400" y="3705760"/>
            <a:ext cx="5943600" cy="4892900"/>
          </a:xfrm>
          <a:prstGeom prst="rect">
            <a:avLst/>
          </a:prstGeom>
          <a:noFill/>
          <a:ln w="12700">
            <a:noFill/>
            <a:miter lim="800000"/>
            <a:headEnd/>
            <a:tailEnd/>
          </a:ln>
          <a:effectLst/>
        </p:spPr>
        <p:txBody>
          <a:bodyPr wrap="none" lIns="19282" tIns="27317" rIns="19282" bIns="27317"/>
          <a:lstStyle/>
          <a:p>
            <a:pPr eaLnBrk="0" hangingPunct="0">
              <a:lnSpc>
                <a:spcPts val="1620"/>
              </a:lnSpc>
              <a:tabLst>
                <a:tab pos="462767" algn="l"/>
                <a:tab pos="925533" algn="l"/>
                <a:tab pos="1388300" algn="l"/>
              </a:tabLst>
            </a:pPr>
            <a:r>
              <a:rPr lang="en-US" sz="1700">
                <a:solidFill>
                  <a:srgbClr val="000000"/>
                </a:solidFill>
              </a:rPr>
              <a:t>REF: Portable Instrument Users Manual, p. 62</a:t>
            </a:r>
          </a:p>
          <a:p>
            <a:pPr eaLnBrk="0" hangingPunct="0">
              <a:lnSpc>
                <a:spcPts val="1620"/>
              </a:lnSpc>
              <a:tabLst>
                <a:tab pos="462767" algn="l"/>
                <a:tab pos="925533" algn="l"/>
                <a:tab pos="1388300" algn="l"/>
              </a:tabLst>
            </a:pPr>
            <a:endParaRPr lang="en-US" sz="1700">
              <a:solidFill>
                <a:srgbClr val="000000"/>
              </a:solidFill>
            </a:endParaRPr>
          </a:p>
          <a:p>
            <a:pPr eaLnBrk="0" hangingPunct="0">
              <a:lnSpc>
                <a:spcPts val="2126"/>
              </a:lnSpc>
              <a:tabLst>
                <a:tab pos="462767" algn="l"/>
                <a:tab pos="925533" algn="l"/>
                <a:tab pos="1388300" algn="l"/>
              </a:tabLst>
            </a:pPr>
            <a:r>
              <a:rPr lang="en-US" sz="2100">
                <a:solidFill>
                  <a:srgbClr val="000000"/>
                </a:solidFill>
              </a:rPr>
              <a:t>Priority should be given to the categories shown.  </a:t>
            </a:r>
          </a:p>
          <a:p>
            <a:pPr eaLnBrk="0" hangingPunct="0">
              <a:lnSpc>
                <a:spcPts val="2126"/>
              </a:lnSpc>
              <a:tabLst>
                <a:tab pos="462767" algn="l"/>
                <a:tab pos="925533" algn="l"/>
                <a:tab pos="1388300" algn="l"/>
              </a:tabLst>
            </a:pPr>
            <a:r>
              <a:rPr lang="en-US" sz="1700">
                <a:solidFill>
                  <a:srgbClr val="000000"/>
                </a:solidFill>
              </a:rPr>
              <a:t>Q.  What are some factors that may affect the leak potential of a component?</a:t>
            </a:r>
            <a:r>
              <a:rPr lang="en-US" sz="1700" b="1" i="1">
                <a:solidFill>
                  <a:srgbClr val="000000"/>
                </a:solidFill>
              </a:rPr>
              <a:t>   </a:t>
            </a:r>
            <a:br>
              <a:rPr lang="en-US" sz="1700" b="1" i="1">
                <a:solidFill>
                  <a:srgbClr val="000000"/>
                </a:solidFill>
              </a:rPr>
            </a:br>
            <a:r>
              <a:rPr lang="en-US" sz="1700" b="1" i="1">
                <a:solidFill>
                  <a:srgbClr val="000000"/>
                </a:solidFill>
              </a:rPr>
              <a:t>Get student responses</a:t>
            </a:r>
          </a:p>
          <a:p>
            <a:pPr eaLnBrk="0" hangingPunct="0">
              <a:lnSpc>
                <a:spcPts val="1620"/>
              </a:lnSpc>
              <a:tabLst>
                <a:tab pos="462767" algn="l"/>
                <a:tab pos="925533" algn="l"/>
                <a:tab pos="1388300" algn="l"/>
              </a:tabLst>
            </a:pPr>
            <a:r>
              <a:rPr lang="en-US" sz="1700">
                <a:solidFill>
                  <a:srgbClr val="000000"/>
                </a:solidFill>
              </a:rPr>
              <a:t>(Type of component; type of service; pressure; temperature; design of </a:t>
            </a:r>
            <a:br>
              <a:rPr lang="en-US" sz="1700">
                <a:solidFill>
                  <a:srgbClr val="000000"/>
                </a:solidFill>
              </a:rPr>
            </a:br>
            <a:r>
              <a:rPr lang="en-US" sz="1700">
                <a:solidFill>
                  <a:srgbClr val="000000"/>
                </a:solidFill>
              </a:rPr>
              <a:t>component; type of seal; age; specific chemical in process; etc.)</a:t>
            </a:r>
          </a:p>
          <a:p>
            <a:pPr eaLnBrk="0" hangingPunct="0">
              <a:lnSpc>
                <a:spcPts val="1620"/>
              </a:lnSpc>
              <a:tabLst>
                <a:tab pos="462767" algn="l"/>
                <a:tab pos="925533" algn="l"/>
                <a:tab pos="1388300" algn="l"/>
              </a:tabLst>
            </a:pPr>
            <a:r>
              <a:rPr lang="en-US" sz="1700">
                <a:solidFill>
                  <a:srgbClr val="000000"/>
                </a:solidFill>
              </a:rPr>
              <a:t>(REF: Portable Instrument Users Manual, p. 61-62.)</a:t>
            </a:r>
          </a:p>
          <a:p>
            <a:pPr eaLnBrk="0" hangingPunct="0">
              <a:lnSpc>
                <a:spcPts val="1620"/>
              </a:lnSpc>
              <a:tabLst>
                <a:tab pos="462767" algn="l"/>
                <a:tab pos="925533" algn="l"/>
                <a:tab pos="1388300" algn="l"/>
              </a:tabLst>
            </a:pPr>
            <a:endParaRPr lang="en-US" sz="1700">
              <a:solidFill>
                <a:srgbClr val="000000"/>
              </a:solidFill>
            </a:endParaRPr>
          </a:p>
          <a:p>
            <a:pPr eaLnBrk="0" hangingPunct="0">
              <a:lnSpc>
                <a:spcPts val="2126"/>
              </a:lnSpc>
              <a:tabLst>
                <a:tab pos="462767" algn="l"/>
                <a:tab pos="925533" algn="l"/>
                <a:tab pos="1388300" algn="l"/>
              </a:tabLst>
            </a:pPr>
            <a:r>
              <a:rPr lang="en-US" sz="2100">
                <a:solidFill>
                  <a:srgbClr val="000000"/>
                </a:solidFill>
              </a:rPr>
              <a:t>In general, highest </a:t>
            </a:r>
            <a:r>
              <a:rPr lang="en-US" sz="2100" u="sng">
                <a:solidFill>
                  <a:srgbClr val="000000"/>
                </a:solidFill>
              </a:rPr>
              <a:t>percentage</a:t>
            </a:r>
            <a:r>
              <a:rPr lang="en-US" sz="2100">
                <a:solidFill>
                  <a:srgbClr val="000000"/>
                </a:solidFill>
              </a:rPr>
              <a:t> of leaking components are </a:t>
            </a:r>
            <a:br>
              <a:rPr lang="en-US" sz="2100">
                <a:solidFill>
                  <a:srgbClr val="000000"/>
                </a:solidFill>
              </a:rPr>
            </a:br>
            <a:r>
              <a:rPr lang="en-US" sz="2100">
                <a:solidFill>
                  <a:srgbClr val="000000"/>
                </a:solidFill>
              </a:rPr>
              <a:t>compressor seals.  Highest </a:t>
            </a:r>
            <a:r>
              <a:rPr lang="en-US" sz="2100" u="sng">
                <a:solidFill>
                  <a:srgbClr val="000000"/>
                </a:solidFill>
              </a:rPr>
              <a:t>numbe</a:t>
            </a:r>
            <a:r>
              <a:rPr lang="en-US" sz="2100">
                <a:solidFill>
                  <a:srgbClr val="000000"/>
                </a:solidFill>
              </a:rPr>
              <a:t>r will probably be......? </a:t>
            </a:r>
            <a:br>
              <a:rPr lang="en-US" sz="2100">
                <a:solidFill>
                  <a:srgbClr val="000000"/>
                </a:solidFill>
              </a:rPr>
            </a:br>
            <a:r>
              <a:rPr lang="en-US" sz="2100">
                <a:solidFill>
                  <a:srgbClr val="000000"/>
                </a:solidFill>
              </a:rPr>
              <a:t>(valves).  Though valves represent the greatest number of </a:t>
            </a:r>
            <a:br>
              <a:rPr lang="en-US" sz="2100">
                <a:solidFill>
                  <a:srgbClr val="000000"/>
                </a:solidFill>
              </a:rPr>
            </a:br>
            <a:r>
              <a:rPr lang="en-US" sz="2100">
                <a:solidFill>
                  <a:srgbClr val="000000"/>
                </a:solidFill>
              </a:rPr>
              <a:t>leaking components, only a </a:t>
            </a:r>
            <a:r>
              <a:rPr lang="en-US" sz="2100" b="1">
                <a:solidFill>
                  <a:srgbClr val="000000"/>
                </a:solidFill>
              </a:rPr>
              <a:t>small percentage of total</a:t>
            </a:r>
            <a:r>
              <a:rPr lang="en-US" sz="2100">
                <a:solidFill>
                  <a:srgbClr val="000000"/>
                </a:solidFill>
              </a:rPr>
              <a:t> </a:t>
            </a:r>
            <a:r>
              <a:rPr lang="en-US" sz="2100" b="1">
                <a:solidFill>
                  <a:srgbClr val="000000"/>
                </a:solidFill>
              </a:rPr>
              <a:t>number </a:t>
            </a:r>
            <a:br>
              <a:rPr lang="en-US" sz="2100" b="1">
                <a:solidFill>
                  <a:srgbClr val="000000"/>
                </a:solidFill>
              </a:rPr>
            </a:br>
            <a:r>
              <a:rPr lang="en-US" sz="2100" b="1">
                <a:solidFill>
                  <a:srgbClr val="000000"/>
                </a:solidFill>
              </a:rPr>
              <a:t>of valves at a facility usually leak (&lt; 5%)</a:t>
            </a:r>
            <a:r>
              <a:rPr lang="en-US" sz="2100">
                <a:solidFill>
                  <a:srgbClr val="000000"/>
                </a:solidFill>
              </a:rPr>
              <a:t>.  Analogous to </a:t>
            </a:r>
            <a:br>
              <a:rPr lang="en-US" sz="2100">
                <a:solidFill>
                  <a:srgbClr val="000000"/>
                </a:solidFill>
              </a:rPr>
            </a:br>
            <a:r>
              <a:rPr lang="en-US" sz="2100">
                <a:solidFill>
                  <a:srgbClr val="000000"/>
                </a:solidFill>
              </a:rPr>
              <a:t>"gross emitter" situation for mobile sources.</a:t>
            </a:r>
          </a:p>
          <a:p>
            <a:pPr eaLnBrk="0" hangingPunct="0">
              <a:lnSpc>
                <a:spcPts val="2126"/>
              </a:lnSpc>
              <a:tabLst>
                <a:tab pos="462767" algn="l"/>
                <a:tab pos="925533" algn="l"/>
                <a:tab pos="1388300" algn="l"/>
              </a:tabLst>
            </a:pPr>
            <a:r>
              <a:rPr lang="en-US" sz="1700">
                <a:solidFill>
                  <a:srgbClr val="000000"/>
                </a:solidFill>
              </a:rPr>
              <a:t>(REF: Portable Instrument Users Manual, p. 62-63.)</a:t>
            </a:r>
          </a:p>
          <a:p>
            <a:pPr eaLnBrk="0" hangingPunct="0">
              <a:lnSpc>
                <a:spcPts val="1620"/>
              </a:lnSpc>
              <a:tabLst>
                <a:tab pos="462767" algn="l"/>
                <a:tab pos="925533" algn="l"/>
                <a:tab pos="1388300" algn="l"/>
              </a:tabLst>
            </a:pPr>
            <a:endParaRPr lang="en-US" sz="1700">
              <a:solidFill>
                <a:srgbClr val="000000"/>
              </a:solidFill>
            </a:endParaRPr>
          </a:p>
          <a:p>
            <a:pPr eaLnBrk="0" hangingPunct="0">
              <a:lnSpc>
                <a:spcPts val="2126"/>
              </a:lnSpc>
              <a:tabLst>
                <a:tab pos="462767" algn="l"/>
                <a:tab pos="925533" algn="l"/>
                <a:tab pos="1388300" algn="l"/>
              </a:tabLst>
            </a:pPr>
            <a:r>
              <a:rPr lang="en-US" sz="2100">
                <a:solidFill>
                  <a:srgbClr val="000000"/>
                </a:solidFill>
              </a:rPr>
              <a:t>Need to be aware of component identification system to link </a:t>
            </a:r>
            <a:br>
              <a:rPr lang="en-US" sz="2100">
                <a:solidFill>
                  <a:srgbClr val="000000"/>
                </a:solidFill>
              </a:rPr>
            </a:br>
            <a:r>
              <a:rPr lang="en-US" sz="2100">
                <a:solidFill>
                  <a:srgbClr val="000000"/>
                </a:solidFill>
              </a:rPr>
              <a:t>written records to components in field.</a:t>
            </a:r>
          </a:p>
          <a:p>
            <a:pPr eaLnBrk="0" hangingPunct="0">
              <a:lnSpc>
                <a:spcPts val="2126"/>
              </a:lnSpc>
              <a:tabLst>
                <a:tab pos="462767" algn="l"/>
                <a:tab pos="925533" algn="l"/>
                <a:tab pos="1388300" algn="l"/>
              </a:tabLst>
            </a:pPr>
            <a:endParaRPr lang="en-US" sz="2100">
              <a:solidFill>
                <a:srgbClr val="000000"/>
              </a:solidFill>
            </a:endParaRPr>
          </a:p>
        </p:txBody>
      </p:sp>
    </p:spTree>
    <p:extLst>
      <p:ext uri="{BB962C8B-B14F-4D97-AF65-F5344CB8AC3E}">
        <p14:creationId xmlns:p14="http://schemas.microsoft.com/office/powerpoint/2010/main" val="353079378"/>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300035" name="Rectangle 3" descr="Brown marble"/>
          <p:cNvSpPr>
            <a:spLocks noGrp="1" noChangeArrowheads="1"/>
          </p:cNvSpPr>
          <p:nvPr>
            <p:ph type="dt" sz="quarter" idx="1"/>
          </p:nvPr>
        </p:nvSpPr>
        <p:spPr>
          <a:noFill/>
          <a:ln>
            <a:miter lim="800000"/>
            <a:headEnd/>
            <a:tailEnd/>
          </a:ln>
        </p:spPr>
        <p:txBody>
          <a:bodyPr/>
          <a:lstStyle/>
          <a:p>
            <a:fld id="{66470FCA-9957-4B09-8F07-51D88E917611}" type="datetime1">
              <a:rPr lang="en-US" smtClean="0">
                <a:latin typeface="Arial" pitchFamily="34" charset="0"/>
              </a:rPr>
              <a:pPr/>
              <a:t>4/20/2026</a:t>
            </a:fld>
            <a:endParaRPr lang="en-US">
              <a:latin typeface="Arial" pitchFamily="34" charset="0"/>
            </a:endParaRPr>
          </a:p>
        </p:txBody>
      </p:sp>
      <p:sp>
        <p:nvSpPr>
          <p:cNvPr id="300036" name="Rectangle 7" descr="Brown marble"/>
          <p:cNvSpPr>
            <a:spLocks noGrp="1" noChangeArrowheads="1"/>
          </p:cNvSpPr>
          <p:nvPr>
            <p:ph type="sldNum" sz="quarter" idx="5"/>
          </p:nvPr>
        </p:nvSpPr>
        <p:spPr>
          <a:noFill/>
          <a:ln>
            <a:miter lim="800000"/>
            <a:headEnd/>
            <a:tailEnd/>
          </a:ln>
        </p:spPr>
        <p:txBody>
          <a:bodyPr/>
          <a:lstStyle/>
          <a:p>
            <a:fld id="{58B148D5-F6C6-498F-9275-2CEA1BCDAB6D}" type="slidenum">
              <a:rPr lang="en-US" smtClean="0">
                <a:latin typeface="Arial" pitchFamily="34" charset="0"/>
              </a:rPr>
              <a:pPr/>
              <a:t>142</a:t>
            </a:fld>
            <a:endParaRPr lang="en-US">
              <a:latin typeface="Arial" pitchFamily="34" charset="0"/>
            </a:endParaRPr>
          </a:p>
        </p:txBody>
      </p:sp>
      <p:sp>
        <p:nvSpPr>
          <p:cNvPr id="300037" name="Rectangle 2"/>
          <p:cNvSpPr>
            <a:spLocks noGrp="1" noRot="1" noChangeAspect="1" noChangeArrowheads="1" noTextEdit="1"/>
          </p:cNvSpPr>
          <p:nvPr>
            <p:ph type="sldImg"/>
          </p:nvPr>
        </p:nvSpPr>
        <p:spPr>
          <a:ln/>
        </p:spPr>
      </p:sp>
      <p:sp>
        <p:nvSpPr>
          <p:cNvPr id="300038" name="Rectangle 3" descr="낄⸪w "/>
          <p:cNvSpPr>
            <a:spLocks noGrp="1" noChangeArrowheads="1"/>
          </p:cNvSpPr>
          <p:nvPr>
            <p:ph type="body" idx="1"/>
          </p:nvPr>
        </p:nvSpPr>
        <p:spPr>
          <a:noFill/>
        </p:spPr>
        <p:txBody>
          <a:bodyPr/>
          <a:lstStyle/>
          <a:p>
            <a:endParaRPr lang="en-US"/>
          </a:p>
        </p:txBody>
      </p:sp>
      <p:sp>
        <p:nvSpPr>
          <p:cNvPr id="300039" name="Rectangle 4"/>
          <p:cNvSpPr>
            <a:spLocks noChangeArrowheads="1"/>
          </p:cNvSpPr>
          <p:nvPr/>
        </p:nvSpPr>
        <p:spPr bwMode="auto">
          <a:xfrm>
            <a:off x="304801" y="3783606"/>
            <a:ext cx="6235700" cy="4776131"/>
          </a:xfrm>
          <a:prstGeom prst="rect">
            <a:avLst/>
          </a:prstGeom>
          <a:noFill/>
          <a:ln w="12700">
            <a:noFill/>
            <a:miter lim="800000"/>
            <a:headEnd/>
            <a:tailEnd/>
          </a:ln>
          <a:effectLst/>
        </p:spPr>
        <p:txBody>
          <a:bodyPr wrap="none" lIns="19282" tIns="27317" rIns="19282" bIns="27317"/>
          <a:lstStyle/>
          <a:p>
            <a:pPr eaLnBrk="0" hangingPunct="0">
              <a:lnSpc>
                <a:spcPts val="2126"/>
              </a:lnSpc>
              <a:tabLst>
                <a:tab pos="231383" algn="l"/>
                <a:tab pos="462767" algn="l"/>
                <a:tab pos="1388300" algn="l"/>
              </a:tabLst>
            </a:pPr>
            <a:r>
              <a:rPr lang="en-US" sz="1900" b="1">
                <a:solidFill>
                  <a:srgbClr val="000000"/>
                </a:solidFill>
              </a:rPr>
              <a:t>Individual Component Survey:</a:t>
            </a:r>
            <a:endParaRPr lang="en-US" sz="1900">
              <a:solidFill>
                <a:srgbClr val="000000"/>
              </a:solidFill>
            </a:endParaRPr>
          </a:p>
          <a:p>
            <a:pPr eaLnBrk="0" hangingPunct="0">
              <a:lnSpc>
                <a:spcPts val="2126"/>
              </a:lnSpc>
              <a:tabLst>
                <a:tab pos="231383" algn="l"/>
                <a:tab pos="462767" algn="l"/>
                <a:tab pos="1388300" algn="l"/>
              </a:tabLst>
            </a:pPr>
            <a:r>
              <a:rPr lang="en-US" sz="1400">
                <a:solidFill>
                  <a:srgbClr val="000000"/>
                </a:solidFill>
              </a:rPr>
              <a:t>	How are sight, smell, and hearing useful in detection of leaks?</a:t>
            </a:r>
          </a:p>
          <a:p>
            <a:pPr eaLnBrk="0" hangingPunct="0">
              <a:lnSpc>
                <a:spcPts val="1620"/>
              </a:lnSpc>
              <a:tabLst>
                <a:tab pos="231383" algn="l"/>
                <a:tab pos="462767" algn="l"/>
                <a:tab pos="1388300" algn="l"/>
              </a:tabLst>
            </a:pPr>
            <a:endParaRPr lang="en-US" sz="1400">
              <a:solidFill>
                <a:srgbClr val="000000"/>
              </a:solidFill>
            </a:endParaRPr>
          </a:p>
          <a:p>
            <a:pPr eaLnBrk="0" hangingPunct="0">
              <a:lnSpc>
                <a:spcPts val="1620"/>
              </a:lnSpc>
              <a:tabLst>
                <a:tab pos="231383" algn="l"/>
                <a:tab pos="462767" algn="l"/>
                <a:tab pos="1388300" algn="l"/>
              </a:tabLst>
            </a:pPr>
            <a:r>
              <a:rPr lang="en-US" sz="1400">
                <a:solidFill>
                  <a:srgbClr val="000000"/>
                </a:solidFill>
              </a:rPr>
              <a:t>	Has anyone used soap solution?  Doesn't really save time compared </a:t>
            </a:r>
            <a:br>
              <a:rPr lang="en-US" sz="1400">
                <a:solidFill>
                  <a:srgbClr val="000000"/>
                </a:solidFill>
              </a:rPr>
            </a:br>
            <a:r>
              <a:rPr lang="en-US" sz="1400">
                <a:solidFill>
                  <a:srgbClr val="000000"/>
                </a:solidFill>
              </a:rPr>
              <a:t>	with using instrument.  Also won't work on hot components or </a:t>
            </a:r>
            <a:br>
              <a:rPr lang="en-US" sz="1400">
                <a:solidFill>
                  <a:srgbClr val="000000"/>
                </a:solidFill>
              </a:rPr>
            </a:br>
            <a:r>
              <a:rPr lang="en-US" sz="1400">
                <a:solidFill>
                  <a:srgbClr val="000000"/>
                </a:solidFill>
              </a:rPr>
              <a:t>	rotating shafts.</a:t>
            </a:r>
          </a:p>
          <a:p>
            <a:pPr eaLnBrk="0" hangingPunct="0">
              <a:lnSpc>
                <a:spcPts val="1620"/>
              </a:lnSpc>
              <a:tabLst>
                <a:tab pos="231383" algn="l"/>
                <a:tab pos="462767" algn="l"/>
                <a:tab pos="1388300" algn="l"/>
              </a:tabLst>
            </a:pPr>
            <a:endParaRPr lang="en-US" sz="1400">
              <a:solidFill>
                <a:srgbClr val="000000"/>
              </a:solidFill>
            </a:endParaRPr>
          </a:p>
          <a:p>
            <a:pPr eaLnBrk="0" hangingPunct="0">
              <a:lnSpc>
                <a:spcPts val="1620"/>
              </a:lnSpc>
              <a:tabLst>
                <a:tab pos="231383" algn="l"/>
                <a:tab pos="462767" algn="l"/>
                <a:tab pos="1388300" algn="l"/>
              </a:tabLst>
            </a:pPr>
            <a:r>
              <a:rPr lang="en-US" sz="1400">
                <a:solidFill>
                  <a:srgbClr val="000000"/>
                </a:solidFill>
              </a:rPr>
              <a:t>	Portable VOC analyzer pretty much mandatory to determine </a:t>
            </a:r>
            <a:br>
              <a:rPr lang="en-US" sz="1400">
                <a:solidFill>
                  <a:srgbClr val="000000"/>
                </a:solidFill>
              </a:rPr>
            </a:br>
            <a:r>
              <a:rPr lang="en-US" sz="1400">
                <a:solidFill>
                  <a:srgbClr val="000000"/>
                </a:solidFill>
              </a:rPr>
              <a:t>	gaseous leak </a:t>
            </a:r>
            <a:r>
              <a:rPr lang="en-US" sz="1400" u="sng">
                <a:solidFill>
                  <a:srgbClr val="000000"/>
                </a:solidFill>
              </a:rPr>
              <a:t>violations.</a:t>
            </a:r>
            <a:endParaRPr lang="en-US" sz="1400">
              <a:solidFill>
                <a:srgbClr val="000000"/>
              </a:solidFill>
            </a:endParaRPr>
          </a:p>
          <a:p>
            <a:pPr eaLnBrk="0" hangingPunct="0">
              <a:lnSpc>
                <a:spcPts val="1620"/>
              </a:lnSpc>
              <a:tabLst>
                <a:tab pos="231383" algn="l"/>
                <a:tab pos="462767" algn="l"/>
                <a:tab pos="1388300" algn="l"/>
              </a:tabLst>
            </a:pPr>
            <a:endParaRPr lang="en-US" sz="1400">
              <a:solidFill>
                <a:srgbClr val="000000"/>
              </a:solidFill>
            </a:endParaRPr>
          </a:p>
          <a:p>
            <a:pPr eaLnBrk="0" hangingPunct="0">
              <a:lnSpc>
                <a:spcPts val="2126"/>
              </a:lnSpc>
              <a:tabLst>
                <a:tab pos="231383" algn="l"/>
                <a:tab pos="462767" algn="l"/>
                <a:tab pos="1388300" algn="l"/>
              </a:tabLst>
            </a:pPr>
            <a:r>
              <a:rPr lang="en-US" sz="1900" b="1">
                <a:solidFill>
                  <a:srgbClr val="000000"/>
                </a:solidFill>
              </a:rPr>
              <a:t>Area Survey</a:t>
            </a:r>
            <a:r>
              <a:rPr lang="en-US" sz="1900">
                <a:solidFill>
                  <a:srgbClr val="000000"/>
                </a:solidFill>
              </a:rPr>
              <a:t> might be useful where there is obvious leaker.  </a:t>
            </a:r>
            <a:br>
              <a:rPr lang="en-US" sz="1900">
                <a:solidFill>
                  <a:srgbClr val="000000"/>
                </a:solidFill>
              </a:rPr>
            </a:br>
            <a:r>
              <a:rPr lang="en-US" sz="1900">
                <a:solidFill>
                  <a:srgbClr val="000000"/>
                </a:solidFill>
              </a:rPr>
              <a:t>	</a:t>
            </a:r>
            <a:r>
              <a:rPr lang="en-US" sz="1400">
                <a:solidFill>
                  <a:srgbClr val="000000"/>
                </a:solidFill>
              </a:rPr>
              <a:t>Also important to gauge background levels.  VCAPCD Enforcement </a:t>
            </a:r>
            <a:br>
              <a:rPr lang="en-US" sz="1400">
                <a:solidFill>
                  <a:srgbClr val="000000"/>
                </a:solidFill>
              </a:rPr>
            </a:br>
            <a:r>
              <a:rPr lang="en-US" sz="1400">
                <a:solidFill>
                  <a:srgbClr val="000000"/>
                </a:solidFill>
              </a:rPr>
              <a:t>	Guidance states that 50% of all significant leaks in a unit are </a:t>
            </a:r>
            <a:br>
              <a:rPr lang="en-US" sz="1400">
                <a:solidFill>
                  <a:srgbClr val="000000"/>
                </a:solidFill>
              </a:rPr>
            </a:br>
            <a:r>
              <a:rPr lang="en-US" sz="1400">
                <a:solidFill>
                  <a:srgbClr val="000000"/>
                </a:solidFill>
              </a:rPr>
              <a:t>	detected by walk-through survey, if only a few pieces of equipment </a:t>
            </a:r>
            <a:br>
              <a:rPr lang="en-US" sz="1400">
                <a:solidFill>
                  <a:srgbClr val="000000"/>
                </a:solidFill>
              </a:rPr>
            </a:br>
            <a:r>
              <a:rPr lang="en-US" sz="1400">
                <a:solidFill>
                  <a:srgbClr val="000000"/>
                </a:solidFill>
              </a:rPr>
              <a:t>	leaking.  Not reliable under windy conditions or where there are </a:t>
            </a:r>
            <a:br>
              <a:rPr lang="en-US" sz="1400">
                <a:solidFill>
                  <a:srgbClr val="000000"/>
                </a:solidFill>
              </a:rPr>
            </a:br>
            <a:r>
              <a:rPr lang="en-US" sz="1400">
                <a:solidFill>
                  <a:srgbClr val="000000"/>
                </a:solidFill>
              </a:rPr>
              <a:t>	many components in an area.</a:t>
            </a:r>
          </a:p>
          <a:p>
            <a:pPr eaLnBrk="0" hangingPunct="0">
              <a:lnSpc>
                <a:spcPts val="1620"/>
              </a:lnSpc>
              <a:tabLst>
                <a:tab pos="231383" algn="l"/>
                <a:tab pos="462767" algn="l"/>
                <a:tab pos="1388300" algn="l"/>
              </a:tabLst>
            </a:pPr>
            <a:endParaRPr lang="en-US" sz="1400">
              <a:solidFill>
                <a:srgbClr val="000000"/>
              </a:solidFill>
            </a:endParaRPr>
          </a:p>
          <a:p>
            <a:pPr eaLnBrk="0" hangingPunct="0">
              <a:lnSpc>
                <a:spcPts val="2126"/>
              </a:lnSpc>
              <a:tabLst>
                <a:tab pos="231383" algn="l"/>
                <a:tab pos="462767" algn="l"/>
                <a:tab pos="1388300" algn="l"/>
              </a:tabLst>
            </a:pPr>
            <a:r>
              <a:rPr lang="en-US" sz="1900" b="1">
                <a:solidFill>
                  <a:srgbClr val="000000"/>
                </a:solidFill>
              </a:rPr>
              <a:t>Fixed Point:  </a:t>
            </a:r>
            <a:r>
              <a:rPr lang="en-US" sz="1900">
                <a:solidFill>
                  <a:srgbClr val="000000"/>
                </a:solidFill>
              </a:rPr>
              <a:t>For worker exposure; detect emissions of hazardous </a:t>
            </a:r>
            <a:br>
              <a:rPr lang="en-US" sz="1900">
                <a:solidFill>
                  <a:srgbClr val="000000"/>
                </a:solidFill>
              </a:rPr>
            </a:br>
            <a:r>
              <a:rPr lang="en-US" sz="1900">
                <a:solidFill>
                  <a:srgbClr val="000000"/>
                </a:solidFill>
              </a:rPr>
              <a:t>substances.</a:t>
            </a:r>
            <a:endParaRPr lang="en-US" sz="1400">
              <a:solidFill>
                <a:srgbClr val="000000"/>
              </a:solidFill>
            </a:endParaRPr>
          </a:p>
          <a:p>
            <a:pPr eaLnBrk="0" hangingPunct="0">
              <a:lnSpc>
                <a:spcPts val="1620"/>
              </a:lnSpc>
              <a:tabLst>
                <a:tab pos="231383" algn="l"/>
                <a:tab pos="462767" algn="l"/>
                <a:tab pos="1388300" algn="l"/>
              </a:tabLst>
            </a:pPr>
            <a:endParaRPr lang="en-US" sz="1400">
              <a:solidFill>
                <a:srgbClr val="000000"/>
              </a:solidFill>
              <a:latin typeface="Arial" pitchFamily="34" charset="0"/>
            </a:endParaRPr>
          </a:p>
          <a:p>
            <a:pPr eaLnBrk="0" hangingPunct="0">
              <a:lnSpc>
                <a:spcPts val="1620"/>
              </a:lnSpc>
              <a:tabLst>
                <a:tab pos="231383" algn="l"/>
                <a:tab pos="462767" algn="l"/>
                <a:tab pos="1388300" algn="l"/>
              </a:tabLst>
            </a:pPr>
            <a:r>
              <a:rPr lang="en-US" sz="1400">
                <a:solidFill>
                  <a:srgbClr val="000000"/>
                </a:solidFill>
              </a:rPr>
              <a:t>(REF: VCAPCD Enforcement Guidance)</a:t>
            </a:r>
          </a:p>
        </p:txBody>
      </p:sp>
    </p:spTree>
    <p:extLst>
      <p:ext uri="{BB962C8B-B14F-4D97-AF65-F5344CB8AC3E}">
        <p14:creationId xmlns:p14="http://schemas.microsoft.com/office/powerpoint/2010/main" val="5441465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187395" name="Rectangle 3" descr="Brown marble"/>
          <p:cNvSpPr>
            <a:spLocks noGrp="1" noChangeArrowheads="1"/>
          </p:cNvSpPr>
          <p:nvPr>
            <p:ph type="dt" sz="quarter" idx="1"/>
          </p:nvPr>
        </p:nvSpPr>
        <p:spPr>
          <a:noFill/>
          <a:ln>
            <a:miter lim="800000"/>
            <a:headEnd/>
            <a:tailEnd/>
          </a:ln>
        </p:spPr>
        <p:txBody>
          <a:bodyPr/>
          <a:lstStyle/>
          <a:p>
            <a:fld id="{F3168301-5CE6-4F3A-BFEE-DF3472E2B496}" type="datetime1">
              <a:rPr lang="en-US" smtClean="0">
                <a:latin typeface="Arial" pitchFamily="34" charset="0"/>
              </a:rPr>
              <a:pPr/>
              <a:t>4/20/2026</a:t>
            </a:fld>
            <a:endParaRPr lang="en-US">
              <a:latin typeface="Arial" pitchFamily="34" charset="0"/>
            </a:endParaRPr>
          </a:p>
        </p:txBody>
      </p:sp>
      <p:sp>
        <p:nvSpPr>
          <p:cNvPr id="187396" name="Rectangle 7" descr="Brown marble"/>
          <p:cNvSpPr>
            <a:spLocks noGrp="1" noChangeArrowheads="1"/>
          </p:cNvSpPr>
          <p:nvPr>
            <p:ph type="sldNum" sz="quarter" idx="5"/>
          </p:nvPr>
        </p:nvSpPr>
        <p:spPr>
          <a:noFill/>
          <a:ln>
            <a:miter lim="800000"/>
            <a:headEnd/>
            <a:tailEnd/>
          </a:ln>
        </p:spPr>
        <p:txBody>
          <a:bodyPr/>
          <a:lstStyle/>
          <a:p>
            <a:fld id="{9349AB83-3CE1-410B-A00C-C09556220E4F}" type="slidenum">
              <a:rPr lang="en-US" smtClean="0">
                <a:latin typeface="Arial" pitchFamily="34" charset="0"/>
              </a:rPr>
              <a:pPr/>
              <a:t>14</a:t>
            </a:fld>
            <a:endParaRPr lang="en-US">
              <a:latin typeface="Arial" pitchFamily="34" charset="0"/>
            </a:endParaRPr>
          </a:p>
        </p:txBody>
      </p:sp>
      <p:sp>
        <p:nvSpPr>
          <p:cNvPr id="187397" name="Rectangle 2"/>
          <p:cNvSpPr>
            <a:spLocks noGrp="1" noRot="1" noChangeAspect="1" noChangeArrowheads="1" noTextEdit="1"/>
          </p:cNvSpPr>
          <p:nvPr>
            <p:ph type="sldImg"/>
          </p:nvPr>
        </p:nvSpPr>
        <p:spPr>
          <a:ln/>
        </p:spPr>
      </p:sp>
      <p:sp>
        <p:nvSpPr>
          <p:cNvPr id="187399" name="Rectangle 4"/>
          <p:cNvSpPr>
            <a:spLocks noChangeArrowheads="1"/>
          </p:cNvSpPr>
          <p:nvPr/>
        </p:nvSpPr>
        <p:spPr bwMode="auto">
          <a:xfrm>
            <a:off x="892968" y="3656984"/>
            <a:ext cx="5566917" cy="4937157"/>
          </a:xfrm>
          <a:prstGeom prst="rect">
            <a:avLst/>
          </a:prstGeom>
          <a:noFill/>
          <a:ln w="12700">
            <a:noFill/>
            <a:miter lim="800000"/>
            <a:headEnd/>
            <a:tailEnd/>
          </a:ln>
          <a:effectLst/>
        </p:spPr>
        <p:txBody>
          <a:bodyPr wrap="none" lIns="19282" tIns="27317" rIns="19282" bIns="27317"/>
          <a:lstStyle/>
          <a:p>
            <a:pPr eaLnBrk="0" hangingPunct="0">
              <a:lnSpc>
                <a:spcPts val="1012"/>
              </a:lnSpc>
              <a:tabLst>
                <a:tab pos="308511" algn="l"/>
                <a:tab pos="617022" algn="l"/>
                <a:tab pos="925533" algn="l"/>
              </a:tabLst>
            </a:pPr>
            <a:endParaRPr lang="en-US" sz="900" dirty="0">
              <a:solidFill>
                <a:srgbClr val="000000"/>
              </a:solidFill>
            </a:endParaRPr>
          </a:p>
          <a:p>
            <a:pPr eaLnBrk="0" hangingPunct="0">
              <a:lnSpc>
                <a:spcPts val="1417"/>
              </a:lnSpc>
              <a:tabLst>
                <a:tab pos="308511" algn="l"/>
                <a:tab pos="617022" algn="l"/>
                <a:tab pos="925533" algn="l"/>
              </a:tabLst>
            </a:pPr>
            <a:r>
              <a:rPr lang="en-US" sz="1000" b="1" dirty="0">
                <a:solidFill>
                  <a:srgbClr val="000000"/>
                </a:solidFill>
              </a:rPr>
              <a:t>NESHAP (National Emissions Standards for Hazardous Air </a:t>
            </a:r>
            <a:br>
              <a:rPr lang="en-US" sz="1000" b="1" dirty="0">
                <a:solidFill>
                  <a:srgbClr val="000000"/>
                </a:solidFill>
              </a:rPr>
            </a:br>
            <a:r>
              <a:rPr lang="en-US" sz="1000" b="1" dirty="0">
                <a:solidFill>
                  <a:srgbClr val="000000"/>
                </a:solidFill>
              </a:rPr>
              <a:t>Pollutants):  40 CFR Part 61 Subpart V.</a:t>
            </a:r>
            <a:r>
              <a:rPr lang="en-US" sz="1000" dirty="0">
                <a:solidFill>
                  <a:srgbClr val="000000"/>
                </a:solidFill>
              </a:rPr>
              <a:t>  Aimed at specific </a:t>
            </a:r>
            <a:br>
              <a:rPr lang="en-US" sz="1000" dirty="0">
                <a:solidFill>
                  <a:srgbClr val="000000"/>
                </a:solidFill>
              </a:rPr>
            </a:br>
            <a:r>
              <a:rPr lang="en-US" sz="1000" dirty="0">
                <a:solidFill>
                  <a:srgbClr val="000000"/>
                </a:solidFill>
              </a:rPr>
              <a:t>hazardous air pollutants.</a:t>
            </a:r>
          </a:p>
          <a:p>
            <a:pPr lvl="1" eaLnBrk="0" hangingPunct="0">
              <a:lnSpc>
                <a:spcPts val="1012"/>
              </a:lnSpc>
              <a:tabLst>
                <a:tab pos="308511" algn="l"/>
                <a:tab pos="617022" algn="l"/>
                <a:tab pos="925533" algn="l"/>
              </a:tabLst>
            </a:pPr>
            <a:r>
              <a:rPr lang="en-US" sz="1000" dirty="0">
                <a:solidFill>
                  <a:srgbClr val="000000"/>
                </a:solidFill>
              </a:rPr>
              <a:t>-Benzene     ----- 40 CFR 61 Subpart J (incorporates V)</a:t>
            </a:r>
          </a:p>
          <a:p>
            <a:pPr lvl="1" eaLnBrk="0" hangingPunct="0">
              <a:lnSpc>
                <a:spcPts val="1012"/>
              </a:lnSpc>
              <a:tabLst>
                <a:tab pos="308511" algn="l"/>
                <a:tab pos="617022" algn="l"/>
                <a:tab pos="925533" algn="l"/>
              </a:tabLst>
            </a:pPr>
            <a:r>
              <a:rPr lang="en-US" sz="1000" dirty="0">
                <a:solidFill>
                  <a:srgbClr val="000000"/>
                </a:solidFill>
              </a:rPr>
              <a:t>-Vinyl Chloride --            "        "          F</a:t>
            </a:r>
          </a:p>
          <a:p>
            <a:pPr eaLnBrk="0" hangingPunct="0">
              <a:lnSpc>
                <a:spcPts val="1012"/>
              </a:lnSpc>
              <a:tabLst>
                <a:tab pos="308511" algn="l"/>
                <a:tab pos="617022" algn="l"/>
                <a:tab pos="925533" algn="l"/>
              </a:tabLst>
            </a:pPr>
            <a:endParaRPr lang="en-US" sz="1000" dirty="0">
              <a:solidFill>
                <a:srgbClr val="000000"/>
              </a:solidFill>
            </a:endParaRPr>
          </a:p>
          <a:p>
            <a:pPr eaLnBrk="0" hangingPunct="0">
              <a:lnSpc>
                <a:spcPts val="1417"/>
              </a:lnSpc>
              <a:tabLst>
                <a:tab pos="308511" algn="l"/>
                <a:tab pos="617022" algn="l"/>
                <a:tab pos="925533" algn="l"/>
              </a:tabLst>
            </a:pPr>
            <a:r>
              <a:rPr lang="en-US" sz="1000" b="1" dirty="0">
                <a:solidFill>
                  <a:srgbClr val="000000"/>
                </a:solidFill>
              </a:rPr>
              <a:t>HON (Hazardous Organic NESHAP):  40 CFR 63 Subpart H. </a:t>
            </a:r>
            <a:r>
              <a:rPr lang="en-US" sz="1000" dirty="0">
                <a:solidFill>
                  <a:srgbClr val="000000"/>
                </a:solidFill>
              </a:rPr>
              <a:t> </a:t>
            </a:r>
            <a:br>
              <a:rPr lang="en-US" sz="1000" dirty="0">
                <a:solidFill>
                  <a:srgbClr val="000000"/>
                </a:solidFill>
              </a:rPr>
            </a:br>
            <a:r>
              <a:rPr lang="en-US" sz="1000" dirty="0">
                <a:solidFill>
                  <a:srgbClr val="000000"/>
                </a:solidFill>
              </a:rPr>
              <a:t>Covers emission point at organic chemical plants and several other </a:t>
            </a:r>
            <a:br>
              <a:rPr lang="en-US" sz="1000" dirty="0">
                <a:solidFill>
                  <a:srgbClr val="000000"/>
                </a:solidFill>
              </a:rPr>
            </a:br>
            <a:r>
              <a:rPr lang="en-US" sz="1000" dirty="0">
                <a:solidFill>
                  <a:srgbClr val="000000"/>
                </a:solidFill>
              </a:rPr>
              <a:t>chemical mfr. processes.  Does NOT apply to Petroleum Refining.</a:t>
            </a:r>
          </a:p>
          <a:p>
            <a:pPr eaLnBrk="0" hangingPunct="0">
              <a:lnSpc>
                <a:spcPts val="1417"/>
              </a:lnSpc>
              <a:tabLst>
                <a:tab pos="308511" algn="l"/>
                <a:tab pos="617022" algn="l"/>
                <a:tab pos="925533" algn="l"/>
              </a:tabLst>
            </a:pPr>
            <a:endParaRPr lang="en-US" sz="1000" dirty="0">
              <a:solidFill>
                <a:srgbClr val="000000"/>
              </a:solidFill>
            </a:endParaRPr>
          </a:p>
          <a:p>
            <a:pPr eaLnBrk="0" hangingPunct="0">
              <a:lnSpc>
                <a:spcPts val="1417"/>
              </a:lnSpc>
              <a:tabLst>
                <a:tab pos="308511" algn="l"/>
                <a:tab pos="617022" algn="l"/>
                <a:tab pos="925533" algn="l"/>
              </a:tabLst>
            </a:pPr>
            <a:r>
              <a:rPr lang="en-US" sz="1000" b="1" dirty="0">
                <a:solidFill>
                  <a:srgbClr val="000000"/>
                </a:solidFill>
              </a:rPr>
              <a:t>Hazardous </a:t>
            </a:r>
            <a:r>
              <a:rPr lang="en-US" sz="1000" b="1" dirty="0" err="1">
                <a:solidFill>
                  <a:srgbClr val="000000"/>
                </a:solidFill>
              </a:rPr>
              <a:t>Waste</a:t>
            </a:r>
            <a:r>
              <a:rPr lang="en-US" sz="1000" b="1" dirty="0" err="1">
                <a:solidFill>
                  <a:srgbClr val="FFFF00"/>
                </a:solidFill>
              </a:rPr>
              <a:t>Transfer</a:t>
            </a:r>
            <a:r>
              <a:rPr lang="en-US" sz="1000" b="1" dirty="0">
                <a:solidFill>
                  <a:srgbClr val="FFFF00"/>
                </a:solidFill>
              </a:rPr>
              <a:t>, Storage, Disposal Facilities:</a:t>
            </a:r>
            <a:endParaRPr lang="en-US" sz="1000" i="1" dirty="0">
              <a:solidFill>
                <a:srgbClr val="FFFF00"/>
              </a:solidFill>
              <a:latin typeface="Arial" pitchFamily="34" charset="0"/>
            </a:endParaRPr>
          </a:p>
          <a:p>
            <a:pPr eaLnBrk="0" hangingPunct="0">
              <a:lnSpc>
                <a:spcPts val="1417"/>
              </a:lnSpc>
              <a:tabLst>
                <a:tab pos="308511" algn="l"/>
                <a:tab pos="617022" algn="l"/>
                <a:tab pos="925533" algn="l"/>
              </a:tabLst>
            </a:pPr>
            <a:r>
              <a:rPr lang="en-US" sz="1000" dirty="0">
                <a:solidFill>
                  <a:srgbClr val="FFFF00"/>
                </a:solidFill>
              </a:rPr>
              <a:t>Fugitive emissions from these are covered under </a:t>
            </a:r>
            <a:r>
              <a:rPr lang="en-US" sz="1000" dirty="0">
                <a:solidFill>
                  <a:srgbClr val="000000"/>
                </a:solidFill>
              </a:rPr>
              <a:t>RCRA - the federal  </a:t>
            </a:r>
            <a:br>
              <a:rPr lang="en-US" sz="1000" dirty="0">
                <a:solidFill>
                  <a:srgbClr val="000000"/>
                </a:solidFill>
              </a:rPr>
            </a:br>
            <a:r>
              <a:rPr lang="en-US" sz="1000" dirty="0">
                <a:solidFill>
                  <a:srgbClr val="000000"/>
                </a:solidFill>
              </a:rPr>
              <a:t>Resource Conservation and Recovery Act.  Not subject of this course.</a:t>
            </a:r>
          </a:p>
          <a:p>
            <a:pPr eaLnBrk="0" hangingPunct="0">
              <a:lnSpc>
                <a:spcPts val="1417"/>
              </a:lnSpc>
              <a:tabLst>
                <a:tab pos="308511" algn="l"/>
                <a:tab pos="617022" algn="l"/>
                <a:tab pos="925533" algn="l"/>
              </a:tabLst>
            </a:pPr>
            <a:endParaRPr lang="en-US" sz="1000" dirty="0">
              <a:solidFill>
                <a:srgbClr val="000000"/>
              </a:solidFill>
            </a:endParaRPr>
          </a:p>
          <a:p>
            <a:pPr eaLnBrk="0" hangingPunct="0">
              <a:lnSpc>
                <a:spcPts val="1012"/>
              </a:lnSpc>
              <a:tabLst>
                <a:tab pos="308511" algn="l"/>
                <a:tab pos="617022" algn="l"/>
                <a:tab pos="925533" algn="l"/>
              </a:tabLst>
            </a:pPr>
            <a:r>
              <a:rPr lang="en-US" sz="1000" dirty="0">
                <a:solidFill>
                  <a:srgbClr val="000000"/>
                </a:solidFill>
              </a:rPr>
              <a:t>Within source categories, these regulations further apply to specific  equipment/hardware as </a:t>
            </a:r>
            <a:br>
              <a:rPr lang="en-US" sz="1000" dirty="0">
                <a:solidFill>
                  <a:srgbClr val="000000"/>
                </a:solidFill>
              </a:rPr>
            </a:br>
            <a:r>
              <a:rPr lang="en-US" sz="1000" dirty="0">
                <a:solidFill>
                  <a:srgbClr val="000000"/>
                </a:solidFill>
              </a:rPr>
              <a:t>we will see shortly.... </a:t>
            </a:r>
          </a:p>
          <a:p>
            <a:pPr eaLnBrk="0" hangingPunct="0">
              <a:lnSpc>
                <a:spcPts val="1012"/>
              </a:lnSpc>
              <a:tabLst>
                <a:tab pos="308511" algn="l"/>
                <a:tab pos="617022" algn="l"/>
                <a:tab pos="925533" algn="l"/>
              </a:tabLst>
            </a:pPr>
            <a:endParaRPr lang="en-US" sz="1000" dirty="0">
              <a:solidFill>
                <a:srgbClr val="000000"/>
              </a:solidFill>
            </a:endParaRPr>
          </a:p>
          <a:p>
            <a:pPr eaLnBrk="0" hangingPunct="0">
              <a:lnSpc>
                <a:spcPts val="1012"/>
              </a:lnSpc>
              <a:tabLst>
                <a:tab pos="308511" algn="l"/>
                <a:tab pos="617022" algn="l"/>
                <a:tab pos="925533" algn="l"/>
              </a:tabLst>
            </a:pPr>
            <a:r>
              <a:rPr lang="en-US" sz="1000" dirty="0">
                <a:solidFill>
                  <a:srgbClr val="000000"/>
                </a:solidFill>
              </a:rPr>
              <a:t>REF: Handbook, p.6</a:t>
            </a:r>
          </a:p>
          <a:p>
            <a:pPr eaLnBrk="0" hangingPunct="0">
              <a:lnSpc>
                <a:spcPts val="1012"/>
              </a:lnSpc>
              <a:tabLst>
                <a:tab pos="308511" algn="l"/>
                <a:tab pos="617022" algn="l"/>
                <a:tab pos="925533" algn="l"/>
              </a:tabLst>
            </a:pPr>
            <a:r>
              <a:rPr lang="en-US" sz="1000" dirty="0">
                <a:solidFill>
                  <a:srgbClr val="000000"/>
                </a:solidFill>
              </a:rPr>
              <a:t>Additional Information: Handbook, Ch. 2</a:t>
            </a:r>
          </a:p>
          <a:p>
            <a:pPr eaLnBrk="0" hangingPunct="0">
              <a:lnSpc>
                <a:spcPts val="1012"/>
              </a:lnSpc>
              <a:tabLst>
                <a:tab pos="308511" algn="l"/>
                <a:tab pos="617022" algn="l"/>
                <a:tab pos="925533" algn="l"/>
              </a:tabLst>
            </a:pPr>
            <a:endParaRPr lang="en-US" sz="1000" dirty="0">
              <a:solidFill>
                <a:srgbClr val="000000"/>
              </a:solidFill>
            </a:endParaRPr>
          </a:p>
          <a:p>
            <a:pPr eaLnBrk="0" hangingPunct="0">
              <a:lnSpc>
                <a:spcPts val="1417"/>
              </a:lnSpc>
              <a:tabLst>
                <a:tab pos="308511" algn="l"/>
                <a:tab pos="617022" algn="l"/>
                <a:tab pos="925533" algn="l"/>
              </a:tabLst>
            </a:pPr>
            <a:r>
              <a:rPr lang="en-US" sz="1000" dirty="0">
                <a:solidFill>
                  <a:srgbClr val="000000"/>
                </a:solidFill>
              </a:rPr>
              <a:t>Q. What are sources of most concern locally? </a:t>
            </a:r>
          </a:p>
          <a:p>
            <a:r>
              <a:rPr lang="en-US" sz="1000" dirty="0"/>
              <a:t>This is the tip of the iceberg  for a more complete list</a:t>
            </a:r>
          </a:p>
          <a:p>
            <a:r>
              <a:rPr lang="en-US" sz="1000" dirty="0"/>
              <a:t>NSPS – New Source Performance Standards</a:t>
            </a:r>
          </a:p>
          <a:p>
            <a:r>
              <a:rPr lang="en-US" sz="1000" dirty="0"/>
              <a:t>Oil &amp; Natural Gas Source Categories </a:t>
            </a:r>
          </a:p>
          <a:p>
            <a:pPr lvl="1">
              <a:buFont typeface="Arial" panose="020B0604020202020204" pitchFamily="34" charset="0"/>
              <a:buChar char="•"/>
            </a:pPr>
            <a:r>
              <a:rPr lang="en-US" sz="1000" dirty="0"/>
              <a:t>Proposed Subpart </a:t>
            </a:r>
            <a:r>
              <a:rPr lang="en-US" sz="1000" dirty="0" err="1"/>
              <a:t>OOOOb</a:t>
            </a:r>
            <a:r>
              <a:rPr lang="en-US" sz="1000" dirty="0"/>
              <a:t> applies to new (or modified or reconstructed after 11/15/2021)</a:t>
            </a:r>
          </a:p>
          <a:p>
            <a:pPr lvl="1">
              <a:buFont typeface="Arial" panose="020B0604020202020204" pitchFamily="34" charset="0"/>
              <a:buChar char="•"/>
            </a:pPr>
            <a:r>
              <a:rPr lang="en-US" sz="1000" dirty="0"/>
              <a:t>Proposed Subpart </a:t>
            </a:r>
            <a:r>
              <a:rPr lang="en-US" sz="1000" dirty="0" err="1"/>
              <a:t>OOOOc</a:t>
            </a:r>
            <a:r>
              <a:rPr lang="en-US" sz="1000" dirty="0"/>
              <a:t> applies to existing crude oil &amp; natural gas facilities</a:t>
            </a:r>
          </a:p>
          <a:p>
            <a:pPr lvl="1">
              <a:buFont typeface="Arial" panose="020B0604020202020204" pitchFamily="34" charset="0"/>
              <a:buChar char="•"/>
            </a:pPr>
            <a:r>
              <a:rPr lang="en-US" sz="1000" dirty="0"/>
              <a:t>Proposed Appendix K is for determination of VOCs and GHG leaks using Optical Gas Imaging (OGI)</a:t>
            </a:r>
          </a:p>
          <a:p>
            <a:r>
              <a:rPr lang="en-US" sz="1000" dirty="0"/>
              <a:t>NESHAP – National Emission Standards for Hazardous Air Pollutants</a:t>
            </a:r>
          </a:p>
          <a:p>
            <a:r>
              <a:rPr lang="en-US" sz="1000" dirty="0"/>
              <a:t>HON – Hazardous Organic NESHAP</a:t>
            </a:r>
          </a:p>
          <a:p>
            <a:r>
              <a:rPr lang="en-US" sz="1000" dirty="0"/>
              <a:t>RCRA – Resource Conservation &amp; Recovery Act</a:t>
            </a:r>
          </a:p>
          <a:p>
            <a:pPr eaLnBrk="0" hangingPunct="0">
              <a:lnSpc>
                <a:spcPts val="1417"/>
              </a:lnSpc>
              <a:tabLst>
                <a:tab pos="308511" algn="l"/>
                <a:tab pos="617022" algn="l"/>
                <a:tab pos="925533" algn="l"/>
              </a:tabLst>
            </a:pPr>
            <a:endParaRPr lang="en-US" sz="1000" dirty="0">
              <a:solidFill>
                <a:srgbClr val="000000"/>
              </a:solidFill>
            </a:endParaRPr>
          </a:p>
        </p:txBody>
      </p:sp>
    </p:spTree>
    <p:extLst>
      <p:ext uri="{BB962C8B-B14F-4D97-AF65-F5344CB8AC3E}">
        <p14:creationId xmlns:p14="http://schemas.microsoft.com/office/powerpoint/2010/main" val="2413756004"/>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301059" name="Rectangle 3" descr="Brown marble"/>
          <p:cNvSpPr>
            <a:spLocks noGrp="1" noChangeArrowheads="1"/>
          </p:cNvSpPr>
          <p:nvPr>
            <p:ph type="dt" sz="quarter" idx="1"/>
          </p:nvPr>
        </p:nvSpPr>
        <p:spPr>
          <a:noFill/>
          <a:ln>
            <a:miter lim="800000"/>
            <a:headEnd/>
            <a:tailEnd/>
          </a:ln>
        </p:spPr>
        <p:txBody>
          <a:bodyPr/>
          <a:lstStyle/>
          <a:p>
            <a:fld id="{DC3CE400-16AA-4449-902F-BF50B269FE1D}" type="datetime1">
              <a:rPr lang="en-US" smtClean="0">
                <a:latin typeface="Arial" pitchFamily="34" charset="0"/>
              </a:rPr>
              <a:pPr/>
              <a:t>4/20/2026</a:t>
            </a:fld>
            <a:endParaRPr lang="en-US">
              <a:latin typeface="Arial" pitchFamily="34" charset="0"/>
            </a:endParaRPr>
          </a:p>
        </p:txBody>
      </p:sp>
      <p:sp>
        <p:nvSpPr>
          <p:cNvPr id="301060" name="Rectangle 7" descr="Brown marble"/>
          <p:cNvSpPr>
            <a:spLocks noGrp="1" noChangeArrowheads="1"/>
          </p:cNvSpPr>
          <p:nvPr>
            <p:ph type="sldNum" sz="quarter" idx="5"/>
          </p:nvPr>
        </p:nvSpPr>
        <p:spPr>
          <a:noFill/>
          <a:ln>
            <a:miter lim="800000"/>
            <a:headEnd/>
            <a:tailEnd/>
          </a:ln>
        </p:spPr>
        <p:txBody>
          <a:bodyPr/>
          <a:lstStyle/>
          <a:p>
            <a:fld id="{89E2476F-AE34-4B5A-8EA4-C2DD63A3F50B}" type="slidenum">
              <a:rPr lang="en-US" smtClean="0">
                <a:latin typeface="Arial" pitchFamily="34" charset="0"/>
              </a:rPr>
              <a:pPr/>
              <a:t>143</a:t>
            </a:fld>
            <a:endParaRPr lang="en-US">
              <a:latin typeface="Arial" pitchFamily="34" charset="0"/>
            </a:endParaRPr>
          </a:p>
        </p:txBody>
      </p:sp>
      <p:sp>
        <p:nvSpPr>
          <p:cNvPr id="301061" name="Rectangle 4"/>
          <p:cNvSpPr>
            <a:spLocks noGrp="1" noRot="1" noChangeAspect="1" noChangeArrowheads="1" noTextEdit="1"/>
          </p:cNvSpPr>
          <p:nvPr>
            <p:ph type="sldImg"/>
          </p:nvPr>
        </p:nvSpPr>
        <p:spPr>
          <a:ln/>
        </p:spPr>
      </p:sp>
      <p:sp>
        <p:nvSpPr>
          <p:cNvPr id="301062" name="Rectangle 5" descr="낄⸪w "/>
          <p:cNvSpPr>
            <a:spLocks noGrp="1" noChangeArrowheads="1"/>
          </p:cNvSpPr>
          <p:nvPr>
            <p:ph type="body" idx="1"/>
          </p:nvPr>
        </p:nvSpPr>
        <p:spPr>
          <a:noFill/>
        </p:spPr>
        <p:txBody>
          <a:bodyPr/>
          <a:lstStyle/>
          <a:p>
            <a:pPr marL="175145" indent="-175145">
              <a:buFontTx/>
              <a:buChar char="•"/>
            </a:pPr>
            <a:r>
              <a:rPr lang="en-US"/>
              <a:t>There is always some background concentration.  Usually this is quite low (10 or less ppm).  TVA can be set to automatically factor this out.  With OVA,  you would measure background upwind of site.</a:t>
            </a:r>
          </a:p>
          <a:p>
            <a:pPr marL="175145" indent="-175145">
              <a:buFontTx/>
              <a:buChar char="•"/>
            </a:pPr>
            <a:r>
              <a:rPr lang="en-US"/>
              <a:t>Q.  How do you deal with background concentration in the field? </a:t>
            </a:r>
          </a:p>
          <a:p>
            <a:pPr marL="175145" indent="-175145">
              <a:buFontTx/>
              <a:buChar char="•"/>
            </a:pPr>
            <a:r>
              <a:rPr lang="en-US"/>
              <a:t>"Surface" stated in Method 21 for most components, except for </a:t>
            </a:r>
            <a:br>
              <a:rPr lang="en-US"/>
            </a:br>
            <a:r>
              <a:rPr lang="en-US"/>
              <a:t>Pumps and Compressors, where "within 1 cm" is specified.  </a:t>
            </a:r>
          </a:p>
          <a:p>
            <a:pPr marL="175145" indent="-175145">
              <a:buFontTx/>
              <a:buChar char="•"/>
            </a:pPr>
            <a:r>
              <a:rPr lang="en-US"/>
              <a:t>Because capture distance is limited, sampling probe distance can affect readings.  EPA studies have shown that a significant number of leaks can be missed even at 1 cm.  Therefore, stay as close as you can.   </a:t>
            </a:r>
          </a:p>
          <a:p>
            <a:pPr marL="175145" indent="-175145">
              <a:buFontTx/>
              <a:buChar char="•"/>
            </a:pPr>
            <a:r>
              <a:rPr lang="en-US"/>
              <a:t>Almost impossible to go around entire periphery for most components.  Especially important to check undersides of sealed areas since more leaks tend to occur there.  A common error is to do “tenderizer-style” screening (poking around components).  While large leaks may be revealed this way, many smaller leaks will not. </a:t>
            </a:r>
            <a:br>
              <a:rPr lang="en-US"/>
            </a:br>
            <a:r>
              <a:rPr lang="en-US"/>
              <a:t>Q.  Your experience with this?</a:t>
            </a:r>
          </a:p>
          <a:p>
            <a:pPr marL="175145" indent="-175145">
              <a:buFontTx/>
              <a:buChar char="•"/>
            </a:pPr>
            <a:r>
              <a:rPr lang="en-US"/>
              <a:t>Flexible tubing can be used to get to difficult-to-reach parts of a component.   May change flow rate and response time slightly.</a:t>
            </a:r>
            <a:br>
              <a:rPr lang="en-US"/>
            </a:br>
            <a:br>
              <a:rPr lang="en-US"/>
            </a:br>
            <a:br>
              <a:rPr lang="en-US"/>
            </a:br>
            <a:br>
              <a:rPr lang="en-US"/>
            </a:br>
            <a:r>
              <a:rPr lang="en-US"/>
              <a:t>Continued next page ----&gt;	</a:t>
            </a:r>
          </a:p>
          <a:p>
            <a:pPr marL="175145" indent="-175145"/>
            <a:endParaRPr lang="en-US"/>
          </a:p>
        </p:txBody>
      </p:sp>
    </p:spTree>
    <p:extLst>
      <p:ext uri="{BB962C8B-B14F-4D97-AF65-F5344CB8AC3E}">
        <p14:creationId xmlns:p14="http://schemas.microsoft.com/office/powerpoint/2010/main" val="3255078957"/>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302083" name="Rectangle 3" descr="Brown marble"/>
          <p:cNvSpPr>
            <a:spLocks noGrp="1" noChangeArrowheads="1"/>
          </p:cNvSpPr>
          <p:nvPr>
            <p:ph type="dt" sz="quarter" idx="1"/>
          </p:nvPr>
        </p:nvSpPr>
        <p:spPr>
          <a:noFill/>
          <a:ln>
            <a:miter lim="800000"/>
            <a:headEnd/>
            <a:tailEnd/>
          </a:ln>
        </p:spPr>
        <p:txBody>
          <a:bodyPr/>
          <a:lstStyle/>
          <a:p>
            <a:fld id="{1D38EFF7-BBC2-4B44-B106-A20602A0A399}" type="datetime1">
              <a:rPr lang="en-US" smtClean="0">
                <a:latin typeface="Arial" pitchFamily="34" charset="0"/>
              </a:rPr>
              <a:pPr/>
              <a:t>4/20/2026</a:t>
            </a:fld>
            <a:endParaRPr lang="en-US">
              <a:latin typeface="Arial" pitchFamily="34" charset="0"/>
            </a:endParaRPr>
          </a:p>
        </p:txBody>
      </p:sp>
      <p:sp>
        <p:nvSpPr>
          <p:cNvPr id="302084" name="Rectangle 7" descr="Brown marble"/>
          <p:cNvSpPr>
            <a:spLocks noGrp="1" noChangeArrowheads="1"/>
          </p:cNvSpPr>
          <p:nvPr>
            <p:ph type="sldNum" sz="quarter" idx="5"/>
          </p:nvPr>
        </p:nvSpPr>
        <p:spPr>
          <a:noFill/>
          <a:ln>
            <a:miter lim="800000"/>
            <a:headEnd/>
            <a:tailEnd/>
          </a:ln>
        </p:spPr>
        <p:txBody>
          <a:bodyPr/>
          <a:lstStyle/>
          <a:p>
            <a:fld id="{B72EB597-577B-4692-B4CD-52A3DA668ABD}" type="slidenum">
              <a:rPr lang="en-US" smtClean="0">
                <a:latin typeface="Arial" pitchFamily="34" charset="0"/>
              </a:rPr>
              <a:pPr/>
              <a:t>144</a:t>
            </a:fld>
            <a:endParaRPr lang="en-US">
              <a:latin typeface="Arial" pitchFamily="34" charset="0"/>
            </a:endParaRPr>
          </a:p>
        </p:txBody>
      </p:sp>
      <p:sp>
        <p:nvSpPr>
          <p:cNvPr id="302085" name="Rectangle 2"/>
          <p:cNvSpPr>
            <a:spLocks noGrp="1" noRot="1" noChangeAspect="1" noChangeArrowheads="1" noTextEdit="1"/>
          </p:cNvSpPr>
          <p:nvPr>
            <p:ph type="sldImg"/>
          </p:nvPr>
        </p:nvSpPr>
        <p:spPr>
          <a:xfrm>
            <a:off x="1962150" y="612775"/>
            <a:ext cx="2959100" cy="2219325"/>
          </a:xfrm>
          <a:ln/>
        </p:spPr>
      </p:sp>
      <p:sp>
        <p:nvSpPr>
          <p:cNvPr id="302086" name="Rectangle 3" descr="낄⸪w "/>
          <p:cNvSpPr>
            <a:spLocks noGrp="1" noChangeArrowheads="1"/>
          </p:cNvSpPr>
          <p:nvPr>
            <p:ph type="body" idx="1"/>
          </p:nvPr>
        </p:nvSpPr>
        <p:spPr>
          <a:xfrm>
            <a:off x="685800" y="3061914"/>
            <a:ext cx="5486400" cy="5708654"/>
          </a:xfrm>
          <a:noFill/>
        </p:spPr>
        <p:txBody>
          <a:bodyPr lIns="92547" tIns="46274" rIns="92547" bIns="46274"/>
          <a:lstStyle/>
          <a:p>
            <a:r>
              <a:rPr lang="en-US"/>
              <a:t>Screening areas shown.   Where have I missed?</a:t>
            </a:r>
          </a:p>
        </p:txBody>
      </p:sp>
    </p:spTree>
    <p:extLst>
      <p:ext uri="{BB962C8B-B14F-4D97-AF65-F5344CB8AC3E}">
        <p14:creationId xmlns:p14="http://schemas.microsoft.com/office/powerpoint/2010/main" val="627531540"/>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303107" name="Rectangle 3" descr="Brown marble"/>
          <p:cNvSpPr>
            <a:spLocks noGrp="1" noChangeArrowheads="1"/>
          </p:cNvSpPr>
          <p:nvPr>
            <p:ph type="dt" sz="quarter" idx="1"/>
          </p:nvPr>
        </p:nvSpPr>
        <p:spPr>
          <a:noFill/>
          <a:ln>
            <a:miter lim="800000"/>
            <a:headEnd/>
            <a:tailEnd/>
          </a:ln>
        </p:spPr>
        <p:txBody>
          <a:bodyPr/>
          <a:lstStyle/>
          <a:p>
            <a:fld id="{B7D7FD9B-DD48-4A51-9CE4-5E94DF2B1949}" type="datetime1">
              <a:rPr lang="en-US" smtClean="0">
                <a:latin typeface="Arial" pitchFamily="34" charset="0"/>
              </a:rPr>
              <a:pPr/>
              <a:t>4/20/2026</a:t>
            </a:fld>
            <a:endParaRPr lang="en-US">
              <a:latin typeface="Arial" pitchFamily="34" charset="0"/>
            </a:endParaRPr>
          </a:p>
        </p:txBody>
      </p:sp>
      <p:sp>
        <p:nvSpPr>
          <p:cNvPr id="303108" name="Rectangle 7" descr="Brown marble"/>
          <p:cNvSpPr>
            <a:spLocks noGrp="1" noChangeArrowheads="1"/>
          </p:cNvSpPr>
          <p:nvPr>
            <p:ph type="sldNum" sz="quarter" idx="5"/>
          </p:nvPr>
        </p:nvSpPr>
        <p:spPr>
          <a:noFill/>
          <a:ln>
            <a:miter lim="800000"/>
            <a:headEnd/>
            <a:tailEnd/>
          </a:ln>
        </p:spPr>
        <p:txBody>
          <a:bodyPr/>
          <a:lstStyle/>
          <a:p>
            <a:fld id="{79997920-BCE2-433A-900A-F4E6C0A31D0A}" type="slidenum">
              <a:rPr lang="en-US" smtClean="0">
                <a:latin typeface="Arial" pitchFamily="34" charset="0"/>
              </a:rPr>
              <a:pPr/>
              <a:t>145</a:t>
            </a:fld>
            <a:endParaRPr lang="en-US">
              <a:latin typeface="Arial" pitchFamily="34" charset="0"/>
            </a:endParaRPr>
          </a:p>
        </p:txBody>
      </p:sp>
      <p:sp>
        <p:nvSpPr>
          <p:cNvPr id="303109" name="Rectangle 2"/>
          <p:cNvSpPr>
            <a:spLocks noGrp="1" noRot="1" noChangeAspect="1" noChangeArrowheads="1" noTextEdit="1"/>
          </p:cNvSpPr>
          <p:nvPr>
            <p:ph type="sldImg"/>
          </p:nvPr>
        </p:nvSpPr>
        <p:spPr>
          <a:ln/>
        </p:spPr>
      </p:sp>
      <p:sp>
        <p:nvSpPr>
          <p:cNvPr id="303110" name="Rectangle 3" descr="낄⸪w "/>
          <p:cNvSpPr>
            <a:spLocks noGrp="1" noChangeArrowheads="1"/>
          </p:cNvSpPr>
          <p:nvPr>
            <p:ph type="body" idx="1"/>
          </p:nvPr>
        </p:nvSpPr>
        <p:spPr>
          <a:noFill/>
        </p:spPr>
        <p:txBody>
          <a:bodyPr/>
          <a:lstStyle/>
          <a:p>
            <a:endParaRPr lang="en-US"/>
          </a:p>
        </p:txBody>
      </p:sp>
      <p:sp>
        <p:nvSpPr>
          <p:cNvPr id="303111" name="Rectangle 4"/>
          <p:cNvSpPr>
            <a:spLocks noChangeArrowheads="1"/>
          </p:cNvSpPr>
          <p:nvPr/>
        </p:nvSpPr>
        <p:spPr bwMode="auto">
          <a:xfrm>
            <a:off x="457200" y="3783606"/>
            <a:ext cx="6045200" cy="3102458"/>
          </a:xfrm>
          <a:prstGeom prst="rect">
            <a:avLst/>
          </a:prstGeom>
          <a:noFill/>
          <a:ln w="12700">
            <a:noFill/>
            <a:miter lim="800000"/>
            <a:headEnd/>
            <a:tailEnd/>
          </a:ln>
          <a:effectLst/>
        </p:spPr>
        <p:txBody>
          <a:bodyPr wrap="none" lIns="19282" tIns="27317" rIns="19282" bIns="27317"/>
          <a:lstStyle/>
          <a:p>
            <a:pPr eaLnBrk="0" hangingPunct="0">
              <a:lnSpc>
                <a:spcPts val="2126"/>
              </a:lnSpc>
              <a:tabLst>
                <a:tab pos="462767" algn="l"/>
                <a:tab pos="925533" algn="l"/>
                <a:tab pos="1388300" algn="l"/>
              </a:tabLst>
            </a:pPr>
            <a:r>
              <a:rPr lang="en-US" sz="1900">
                <a:solidFill>
                  <a:srgbClr val="000000"/>
                </a:solidFill>
              </a:rPr>
              <a:t>Most leaks are pinpoint.  Many are transient or sporadic.  Flow </a:t>
            </a:r>
            <a:br>
              <a:rPr lang="en-US" sz="1900">
                <a:solidFill>
                  <a:srgbClr val="000000"/>
                </a:solidFill>
              </a:rPr>
            </a:br>
            <a:r>
              <a:rPr lang="en-US" sz="1900">
                <a:solidFill>
                  <a:srgbClr val="000000"/>
                </a:solidFill>
              </a:rPr>
              <a:t>rate of leak may vary, so:  1. you may not be monitoring </a:t>
            </a:r>
            <a:br>
              <a:rPr lang="en-US" sz="1900">
                <a:solidFill>
                  <a:srgbClr val="000000"/>
                </a:solidFill>
              </a:rPr>
            </a:br>
            <a:r>
              <a:rPr lang="en-US" sz="1900">
                <a:solidFill>
                  <a:srgbClr val="000000"/>
                </a:solidFill>
              </a:rPr>
              <a:t>component at precise time leak is occurring,  2.  leak rate may </a:t>
            </a:r>
            <a:br>
              <a:rPr lang="en-US" sz="1900">
                <a:solidFill>
                  <a:srgbClr val="000000"/>
                </a:solidFill>
              </a:rPr>
            </a:br>
            <a:r>
              <a:rPr lang="en-US" sz="1900">
                <a:solidFill>
                  <a:srgbClr val="000000"/>
                </a:solidFill>
              </a:rPr>
              <a:t>not be representative of typical conditions.  </a:t>
            </a:r>
          </a:p>
          <a:p>
            <a:pPr eaLnBrk="0" hangingPunct="0">
              <a:lnSpc>
                <a:spcPts val="2126"/>
              </a:lnSpc>
              <a:tabLst>
                <a:tab pos="462767" algn="l"/>
                <a:tab pos="925533" algn="l"/>
                <a:tab pos="1388300" algn="l"/>
              </a:tabLst>
            </a:pPr>
            <a:r>
              <a:rPr lang="en-US" sz="1900">
                <a:solidFill>
                  <a:srgbClr val="000000"/>
                </a:solidFill>
              </a:rPr>
              <a:t> </a:t>
            </a:r>
          </a:p>
          <a:p>
            <a:pPr eaLnBrk="0" hangingPunct="0">
              <a:lnSpc>
                <a:spcPts val="2126"/>
              </a:lnSpc>
              <a:tabLst>
                <a:tab pos="462767" algn="l"/>
                <a:tab pos="925533" algn="l"/>
                <a:tab pos="1388300" algn="l"/>
              </a:tabLst>
            </a:pPr>
            <a:r>
              <a:rPr lang="en-US" sz="1900">
                <a:solidFill>
                  <a:srgbClr val="000000"/>
                </a:solidFill>
              </a:rPr>
              <a:t>Undersides of components tend to leak more than other areas.</a:t>
            </a:r>
          </a:p>
          <a:p>
            <a:pPr eaLnBrk="0" hangingPunct="0">
              <a:lnSpc>
                <a:spcPts val="2126"/>
              </a:lnSpc>
              <a:tabLst>
                <a:tab pos="462767" algn="l"/>
                <a:tab pos="925533" algn="l"/>
                <a:tab pos="1388300" algn="l"/>
              </a:tabLst>
            </a:pPr>
            <a:r>
              <a:rPr lang="en-US" sz="1900">
                <a:solidFill>
                  <a:srgbClr val="000000"/>
                </a:solidFill>
              </a:rPr>
              <a:t> </a:t>
            </a:r>
          </a:p>
          <a:p>
            <a:pPr eaLnBrk="0" hangingPunct="0">
              <a:lnSpc>
                <a:spcPts val="2126"/>
              </a:lnSpc>
              <a:tabLst>
                <a:tab pos="462767" algn="l"/>
                <a:tab pos="925533" algn="l"/>
                <a:tab pos="1388300" algn="l"/>
              </a:tabLst>
            </a:pPr>
            <a:r>
              <a:rPr lang="en-US" sz="1900">
                <a:solidFill>
                  <a:srgbClr val="000000"/>
                </a:solidFill>
              </a:rPr>
              <a:t>Because monitors draw in air through small opening under low  </a:t>
            </a:r>
            <a:br>
              <a:rPr lang="en-US" sz="1900">
                <a:solidFill>
                  <a:srgbClr val="000000"/>
                </a:solidFill>
              </a:rPr>
            </a:br>
            <a:r>
              <a:rPr lang="en-US" sz="1900">
                <a:solidFill>
                  <a:srgbClr val="000000"/>
                </a:solidFill>
              </a:rPr>
              <a:t>negative pressure --&gt; </a:t>
            </a:r>
            <a:r>
              <a:rPr lang="en-US" sz="1900" b="1">
                <a:solidFill>
                  <a:srgbClr val="000000"/>
                </a:solidFill>
              </a:rPr>
              <a:t>limited capture distance</a:t>
            </a:r>
            <a:endParaRPr lang="en-US" sz="1900">
              <a:solidFill>
                <a:srgbClr val="000000"/>
              </a:solidFill>
            </a:endParaRPr>
          </a:p>
          <a:p>
            <a:pPr eaLnBrk="0" hangingPunct="0">
              <a:lnSpc>
                <a:spcPts val="2126"/>
              </a:lnSpc>
              <a:tabLst>
                <a:tab pos="462767" algn="l"/>
                <a:tab pos="925533" algn="l"/>
                <a:tab pos="1388300" algn="l"/>
              </a:tabLst>
            </a:pPr>
            <a:endParaRPr lang="en-US" sz="1900">
              <a:solidFill>
                <a:srgbClr val="000000"/>
              </a:solidFill>
            </a:endParaRPr>
          </a:p>
          <a:p>
            <a:pPr eaLnBrk="0" hangingPunct="0">
              <a:lnSpc>
                <a:spcPts val="2126"/>
              </a:lnSpc>
              <a:tabLst>
                <a:tab pos="462767" algn="l"/>
                <a:tab pos="925533" algn="l"/>
                <a:tab pos="1388300" algn="l"/>
              </a:tabLst>
            </a:pPr>
            <a:r>
              <a:rPr lang="en-US" sz="1900">
                <a:solidFill>
                  <a:srgbClr val="000000"/>
                </a:solidFill>
              </a:rPr>
              <a:t>Affect of cross-wind in next slide</a:t>
            </a:r>
          </a:p>
        </p:txBody>
      </p:sp>
    </p:spTree>
    <p:extLst>
      <p:ext uri="{BB962C8B-B14F-4D97-AF65-F5344CB8AC3E}">
        <p14:creationId xmlns:p14="http://schemas.microsoft.com/office/powerpoint/2010/main" val="1123819450"/>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304131" name="Rectangle 3" descr="Brown marble"/>
          <p:cNvSpPr>
            <a:spLocks noGrp="1" noChangeArrowheads="1"/>
          </p:cNvSpPr>
          <p:nvPr>
            <p:ph type="dt" sz="quarter" idx="1"/>
          </p:nvPr>
        </p:nvSpPr>
        <p:spPr>
          <a:noFill/>
          <a:ln>
            <a:miter lim="800000"/>
            <a:headEnd/>
            <a:tailEnd/>
          </a:ln>
        </p:spPr>
        <p:txBody>
          <a:bodyPr/>
          <a:lstStyle/>
          <a:p>
            <a:fld id="{EF9CF876-52E4-41A8-A80B-49E4AA556C96}" type="datetime1">
              <a:rPr lang="en-US" smtClean="0">
                <a:latin typeface="Arial" pitchFamily="34" charset="0"/>
              </a:rPr>
              <a:pPr/>
              <a:t>4/20/2026</a:t>
            </a:fld>
            <a:endParaRPr lang="en-US">
              <a:latin typeface="Arial" pitchFamily="34" charset="0"/>
            </a:endParaRPr>
          </a:p>
        </p:txBody>
      </p:sp>
      <p:sp>
        <p:nvSpPr>
          <p:cNvPr id="304132" name="Rectangle 7" descr="Brown marble"/>
          <p:cNvSpPr>
            <a:spLocks noGrp="1" noChangeArrowheads="1"/>
          </p:cNvSpPr>
          <p:nvPr>
            <p:ph type="sldNum" sz="quarter" idx="5"/>
          </p:nvPr>
        </p:nvSpPr>
        <p:spPr>
          <a:noFill/>
          <a:ln>
            <a:miter lim="800000"/>
            <a:headEnd/>
            <a:tailEnd/>
          </a:ln>
        </p:spPr>
        <p:txBody>
          <a:bodyPr/>
          <a:lstStyle/>
          <a:p>
            <a:fld id="{670E3EFB-7FAD-4751-99A5-835712D73523}" type="slidenum">
              <a:rPr lang="en-US" smtClean="0">
                <a:latin typeface="Arial" pitchFamily="34" charset="0"/>
              </a:rPr>
              <a:pPr/>
              <a:t>146</a:t>
            </a:fld>
            <a:endParaRPr lang="en-US">
              <a:latin typeface="Arial" pitchFamily="34" charset="0"/>
            </a:endParaRPr>
          </a:p>
        </p:txBody>
      </p:sp>
      <p:sp>
        <p:nvSpPr>
          <p:cNvPr id="304133" name="Rectangle 2"/>
          <p:cNvSpPr>
            <a:spLocks noGrp="1" noRot="1" noChangeAspect="1" noChangeArrowheads="1" noTextEdit="1"/>
          </p:cNvSpPr>
          <p:nvPr>
            <p:ph type="sldImg"/>
          </p:nvPr>
        </p:nvSpPr>
        <p:spPr>
          <a:ln/>
        </p:spPr>
      </p:sp>
      <p:sp>
        <p:nvSpPr>
          <p:cNvPr id="304134" name="Rectangle 4" descr="낄⸪w "/>
          <p:cNvSpPr>
            <a:spLocks noGrp="1" noChangeArrowheads="1"/>
          </p:cNvSpPr>
          <p:nvPr>
            <p:ph type="body" idx="1"/>
          </p:nvPr>
        </p:nvSpPr>
        <p:spPr>
          <a:noFill/>
        </p:spPr>
        <p:txBody>
          <a:bodyPr/>
          <a:lstStyle/>
          <a:p>
            <a:pPr>
              <a:lnSpc>
                <a:spcPts val="1417"/>
              </a:lnSpc>
              <a:tabLst>
                <a:tab pos="308511" algn="l"/>
                <a:tab pos="617022" algn="l"/>
                <a:tab pos="925533" algn="l"/>
              </a:tabLst>
            </a:pPr>
            <a:r>
              <a:rPr lang="en-US" sz="700">
                <a:solidFill>
                  <a:srgbClr val="000000"/>
                </a:solidFill>
              </a:rPr>
              <a:t>This is for Propane measured with OVA 108.   </a:t>
            </a:r>
            <a:br>
              <a:rPr lang="en-US" sz="700">
                <a:solidFill>
                  <a:srgbClr val="000000"/>
                </a:solidFill>
              </a:rPr>
            </a:br>
            <a:r>
              <a:rPr lang="en-US" sz="700">
                <a:solidFill>
                  <a:srgbClr val="000000"/>
                </a:solidFill>
              </a:rPr>
              <a:t>Ramifications clear--</a:t>
            </a:r>
            <a:r>
              <a:rPr lang="en-US" sz="700" b="1">
                <a:solidFill>
                  <a:srgbClr val="000000"/>
                </a:solidFill>
              </a:rPr>
              <a:t>wind has big affect!</a:t>
            </a:r>
          </a:p>
        </p:txBody>
      </p:sp>
    </p:spTree>
    <p:extLst>
      <p:ext uri="{BB962C8B-B14F-4D97-AF65-F5344CB8AC3E}">
        <p14:creationId xmlns:p14="http://schemas.microsoft.com/office/powerpoint/2010/main" val="4123178145"/>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305155" name="Rectangle 3" descr="Brown marble"/>
          <p:cNvSpPr>
            <a:spLocks noGrp="1" noChangeArrowheads="1"/>
          </p:cNvSpPr>
          <p:nvPr>
            <p:ph type="dt" sz="quarter" idx="1"/>
          </p:nvPr>
        </p:nvSpPr>
        <p:spPr>
          <a:noFill/>
          <a:ln>
            <a:miter lim="800000"/>
            <a:headEnd/>
            <a:tailEnd/>
          </a:ln>
        </p:spPr>
        <p:txBody>
          <a:bodyPr/>
          <a:lstStyle/>
          <a:p>
            <a:fld id="{FAF507AD-1FA5-4B46-9C69-7143E1AED263}" type="datetime1">
              <a:rPr lang="en-US" smtClean="0">
                <a:latin typeface="Arial" pitchFamily="34" charset="0"/>
              </a:rPr>
              <a:pPr/>
              <a:t>4/20/2026</a:t>
            </a:fld>
            <a:endParaRPr lang="en-US">
              <a:latin typeface="Arial" pitchFamily="34" charset="0"/>
            </a:endParaRPr>
          </a:p>
        </p:txBody>
      </p:sp>
      <p:sp>
        <p:nvSpPr>
          <p:cNvPr id="305156" name="Rectangle 7" descr="Brown marble"/>
          <p:cNvSpPr>
            <a:spLocks noGrp="1" noChangeArrowheads="1"/>
          </p:cNvSpPr>
          <p:nvPr>
            <p:ph type="sldNum" sz="quarter" idx="5"/>
          </p:nvPr>
        </p:nvSpPr>
        <p:spPr>
          <a:noFill/>
          <a:ln>
            <a:miter lim="800000"/>
            <a:headEnd/>
            <a:tailEnd/>
          </a:ln>
        </p:spPr>
        <p:txBody>
          <a:bodyPr/>
          <a:lstStyle/>
          <a:p>
            <a:fld id="{BA517256-CC95-46CF-A5CD-CDC1C746D2A1}" type="slidenum">
              <a:rPr lang="en-US" smtClean="0">
                <a:latin typeface="Arial" pitchFamily="34" charset="0"/>
              </a:rPr>
              <a:pPr/>
              <a:t>147</a:t>
            </a:fld>
            <a:endParaRPr lang="en-US">
              <a:latin typeface="Arial" pitchFamily="34" charset="0"/>
            </a:endParaRPr>
          </a:p>
        </p:txBody>
      </p:sp>
      <p:sp>
        <p:nvSpPr>
          <p:cNvPr id="305157" name="Rectangle 2"/>
          <p:cNvSpPr>
            <a:spLocks noGrp="1" noRot="1" noChangeAspect="1" noChangeArrowheads="1" noTextEdit="1"/>
          </p:cNvSpPr>
          <p:nvPr>
            <p:ph type="sldImg"/>
          </p:nvPr>
        </p:nvSpPr>
        <p:spPr>
          <a:ln/>
        </p:spPr>
      </p:sp>
      <p:sp>
        <p:nvSpPr>
          <p:cNvPr id="305158" name="Rectangle 3" descr="낄⸪w "/>
          <p:cNvSpPr>
            <a:spLocks noGrp="1" noChangeArrowheads="1"/>
          </p:cNvSpPr>
          <p:nvPr>
            <p:ph type="body" idx="1"/>
          </p:nvPr>
        </p:nvSpPr>
        <p:spPr>
          <a:noFill/>
        </p:spPr>
        <p:txBody>
          <a:bodyPr/>
          <a:lstStyle/>
          <a:p>
            <a:endParaRPr lang="en-US"/>
          </a:p>
        </p:txBody>
      </p:sp>
      <p:sp>
        <p:nvSpPr>
          <p:cNvPr id="305159" name="Rectangle 4"/>
          <p:cNvSpPr>
            <a:spLocks noChangeArrowheads="1"/>
          </p:cNvSpPr>
          <p:nvPr/>
        </p:nvSpPr>
        <p:spPr bwMode="auto">
          <a:xfrm>
            <a:off x="723900" y="3629536"/>
            <a:ext cx="6286500" cy="5264287"/>
          </a:xfrm>
          <a:prstGeom prst="rect">
            <a:avLst/>
          </a:prstGeom>
          <a:noFill/>
          <a:ln w="12700">
            <a:noFill/>
            <a:miter lim="800000"/>
            <a:headEnd/>
            <a:tailEnd/>
          </a:ln>
          <a:effectLst/>
        </p:spPr>
        <p:txBody>
          <a:bodyPr wrap="none" lIns="19282" tIns="27317" rIns="19282" bIns="27317"/>
          <a:lstStyle/>
          <a:p>
            <a:pPr eaLnBrk="0" hangingPunct="0">
              <a:lnSpc>
                <a:spcPts val="2126"/>
              </a:lnSpc>
              <a:tabLst>
                <a:tab pos="462767" algn="l"/>
                <a:tab pos="925533" algn="l"/>
                <a:tab pos="1388300" algn="l"/>
              </a:tabLst>
            </a:pPr>
            <a:r>
              <a:rPr lang="en-US" sz="1400" b="1" i="1">
                <a:solidFill>
                  <a:srgbClr val="000000"/>
                </a:solidFill>
              </a:rPr>
              <a:t>Read Slide with notes:</a:t>
            </a:r>
            <a:endParaRPr lang="en-US" sz="1400">
              <a:solidFill>
                <a:srgbClr val="000000"/>
              </a:solidFill>
            </a:endParaRPr>
          </a:p>
          <a:p>
            <a:pPr eaLnBrk="0" hangingPunct="0">
              <a:lnSpc>
                <a:spcPts val="2126"/>
              </a:lnSpc>
              <a:tabLst>
                <a:tab pos="462767" algn="l"/>
                <a:tab pos="925533" algn="l"/>
                <a:tab pos="1388300" algn="l"/>
              </a:tabLst>
            </a:pPr>
            <a:r>
              <a:rPr lang="en-US" sz="1400">
                <a:solidFill>
                  <a:srgbClr val="000000"/>
                </a:solidFill>
              </a:rPr>
              <a:t>FIDs:  </a:t>
            </a:r>
            <a:endParaRPr lang="en-US" sz="1400" b="1">
              <a:solidFill>
                <a:srgbClr val="000000"/>
              </a:solidFill>
            </a:endParaRPr>
          </a:p>
          <a:p>
            <a:pPr lvl="1" eaLnBrk="0" hangingPunct="0">
              <a:lnSpc>
                <a:spcPts val="2126"/>
              </a:lnSpc>
              <a:tabLst>
                <a:tab pos="462767" algn="l"/>
                <a:tab pos="925533" algn="l"/>
                <a:tab pos="1388300" algn="l"/>
              </a:tabLst>
            </a:pPr>
            <a:r>
              <a:rPr lang="en-US" sz="1400" b="1">
                <a:solidFill>
                  <a:srgbClr val="000000"/>
                </a:solidFill>
              </a:rPr>
              <a:t>Flameout </a:t>
            </a:r>
            <a:r>
              <a:rPr lang="en-US" sz="1400">
                <a:solidFill>
                  <a:srgbClr val="000000"/>
                </a:solidFill>
              </a:rPr>
              <a:t>very common.  Generally, waiting for HCs to </a:t>
            </a:r>
            <a:br>
              <a:rPr lang="en-US" sz="1400">
                <a:solidFill>
                  <a:srgbClr val="000000"/>
                </a:solidFill>
              </a:rPr>
            </a:br>
            <a:r>
              <a:rPr lang="en-US" sz="1400">
                <a:solidFill>
                  <a:srgbClr val="000000"/>
                </a:solidFill>
              </a:rPr>
              <a:t>volatilize will work.</a:t>
            </a:r>
          </a:p>
          <a:p>
            <a:pPr lvl="1" eaLnBrk="0" hangingPunct="0">
              <a:lnSpc>
                <a:spcPts val="2126"/>
              </a:lnSpc>
              <a:tabLst>
                <a:tab pos="462767" algn="l"/>
                <a:tab pos="925533" algn="l"/>
                <a:tab pos="1388300" algn="l"/>
              </a:tabLst>
            </a:pPr>
            <a:r>
              <a:rPr lang="en-US" sz="1400" b="1">
                <a:solidFill>
                  <a:srgbClr val="000000"/>
                </a:solidFill>
              </a:rPr>
              <a:t>Condensation</a:t>
            </a:r>
            <a:r>
              <a:rPr lang="en-US" sz="1400">
                <a:solidFill>
                  <a:srgbClr val="000000"/>
                </a:solidFill>
              </a:rPr>
              <a:t> is particular problem for heavier hydrocarbon </a:t>
            </a:r>
            <a:br>
              <a:rPr lang="en-US" sz="1400">
                <a:solidFill>
                  <a:srgbClr val="000000"/>
                </a:solidFill>
              </a:rPr>
            </a:br>
            <a:r>
              <a:rPr lang="en-US" sz="1400">
                <a:solidFill>
                  <a:srgbClr val="000000"/>
                </a:solidFill>
              </a:rPr>
              <a:t>streams.  Response time of meter will be slower than for lighter </a:t>
            </a:r>
            <a:br>
              <a:rPr lang="en-US" sz="1400">
                <a:solidFill>
                  <a:srgbClr val="000000"/>
                </a:solidFill>
              </a:rPr>
            </a:br>
            <a:r>
              <a:rPr lang="en-US" sz="1400">
                <a:solidFill>
                  <a:srgbClr val="000000"/>
                </a:solidFill>
              </a:rPr>
              <a:t>HCs, and time to return to zero may also be longer.  Allow </a:t>
            </a:r>
            <a:br>
              <a:rPr lang="en-US" sz="1400">
                <a:solidFill>
                  <a:srgbClr val="000000"/>
                </a:solidFill>
              </a:rPr>
            </a:br>
            <a:r>
              <a:rPr lang="en-US" sz="1400">
                <a:solidFill>
                  <a:srgbClr val="000000"/>
                </a:solidFill>
              </a:rPr>
              <a:t>enough time for meter to return to zero after such a reading, but </a:t>
            </a:r>
            <a:br>
              <a:rPr lang="en-US" sz="1400">
                <a:solidFill>
                  <a:srgbClr val="000000"/>
                </a:solidFill>
              </a:rPr>
            </a:br>
            <a:r>
              <a:rPr lang="en-US" sz="1400">
                <a:solidFill>
                  <a:srgbClr val="000000"/>
                </a:solidFill>
              </a:rPr>
              <a:t>be aware that adjustment and cleaning may be necessary.</a:t>
            </a:r>
          </a:p>
          <a:p>
            <a:pPr eaLnBrk="0" hangingPunct="0">
              <a:lnSpc>
                <a:spcPts val="2126"/>
              </a:lnSpc>
              <a:tabLst>
                <a:tab pos="462767" algn="l"/>
                <a:tab pos="925533" algn="l"/>
                <a:tab pos="1388300" algn="l"/>
              </a:tabLst>
            </a:pPr>
            <a:endParaRPr lang="en-US" sz="1400">
              <a:solidFill>
                <a:srgbClr val="000000"/>
              </a:solidFill>
            </a:endParaRPr>
          </a:p>
          <a:p>
            <a:pPr eaLnBrk="0" hangingPunct="0">
              <a:lnSpc>
                <a:spcPts val="2126"/>
              </a:lnSpc>
              <a:tabLst>
                <a:tab pos="462767" algn="l"/>
                <a:tab pos="925533" algn="l"/>
                <a:tab pos="1388300" algn="l"/>
              </a:tabLst>
            </a:pPr>
            <a:r>
              <a:rPr lang="en-US" sz="1400">
                <a:solidFill>
                  <a:srgbClr val="000000"/>
                </a:solidFill>
              </a:rPr>
              <a:t>PIDs:  One of biggest problems with PIDs is keeping optical </a:t>
            </a:r>
            <a:br>
              <a:rPr lang="en-US" sz="1400">
                <a:solidFill>
                  <a:srgbClr val="000000"/>
                </a:solidFill>
              </a:rPr>
            </a:br>
            <a:r>
              <a:rPr lang="en-US" sz="1400">
                <a:solidFill>
                  <a:srgbClr val="000000"/>
                </a:solidFill>
              </a:rPr>
              <a:t>surface clean.</a:t>
            </a:r>
          </a:p>
          <a:p>
            <a:pPr eaLnBrk="0" hangingPunct="0">
              <a:lnSpc>
                <a:spcPts val="2126"/>
              </a:lnSpc>
              <a:tabLst>
                <a:tab pos="462767" algn="l"/>
                <a:tab pos="925533" algn="l"/>
                <a:tab pos="1388300" algn="l"/>
              </a:tabLst>
            </a:pPr>
            <a:endParaRPr lang="en-US" sz="1400">
              <a:solidFill>
                <a:srgbClr val="000000"/>
              </a:solidFill>
            </a:endParaRPr>
          </a:p>
          <a:p>
            <a:pPr eaLnBrk="0" hangingPunct="0">
              <a:lnSpc>
                <a:spcPts val="2126"/>
              </a:lnSpc>
              <a:tabLst>
                <a:tab pos="462767" algn="l"/>
                <a:tab pos="925533" algn="l"/>
                <a:tab pos="1388300" algn="l"/>
              </a:tabLst>
            </a:pPr>
            <a:r>
              <a:rPr lang="en-US" sz="1400">
                <a:solidFill>
                  <a:srgbClr val="000000"/>
                </a:solidFill>
              </a:rPr>
              <a:t>Q.  How can you </a:t>
            </a:r>
            <a:r>
              <a:rPr lang="en-US" sz="1400" b="1">
                <a:solidFill>
                  <a:srgbClr val="000000"/>
                </a:solidFill>
              </a:rPr>
              <a:t>minimize the effects of excessive VOC intake</a:t>
            </a:r>
            <a:r>
              <a:rPr lang="en-US" sz="1400">
                <a:solidFill>
                  <a:srgbClr val="000000"/>
                </a:solidFill>
              </a:rPr>
              <a:t> </a:t>
            </a:r>
            <a:br>
              <a:rPr lang="en-US" sz="1400">
                <a:solidFill>
                  <a:srgbClr val="000000"/>
                </a:solidFill>
              </a:rPr>
            </a:br>
            <a:r>
              <a:rPr lang="en-US" sz="1400">
                <a:solidFill>
                  <a:srgbClr val="000000"/>
                </a:solidFill>
              </a:rPr>
              <a:t>on instruments?   (Withdraw probe immediately when gauge </a:t>
            </a:r>
            <a:br>
              <a:rPr lang="en-US" sz="1400">
                <a:solidFill>
                  <a:srgbClr val="000000"/>
                </a:solidFill>
              </a:rPr>
            </a:br>
            <a:r>
              <a:rPr lang="en-US" sz="1400">
                <a:solidFill>
                  <a:srgbClr val="000000"/>
                </a:solidFill>
              </a:rPr>
              <a:t>spikes to maximum reading).</a:t>
            </a:r>
          </a:p>
          <a:p>
            <a:pPr eaLnBrk="0" hangingPunct="0">
              <a:lnSpc>
                <a:spcPts val="2126"/>
              </a:lnSpc>
              <a:tabLst>
                <a:tab pos="462767" algn="l"/>
                <a:tab pos="925533" algn="l"/>
                <a:tab pos="1388300" algn="l"/>
              </a:tabLst>
            </a:pPr>
            <a:endParaRPr lang="en-US" sz="1400">
              <a:solidFill>
                <a:srgbClr val="000000"/>
              </a:solidFill>
            </a:endParaRPr>
          </a:p>
          <a:p>
            <a:pPr eaLnBrk="0" hangingPunct="0">
              <a:lnSpc>
                <a:spcPts val="2126"/>
              </a:lnSpc>
              <a:tabLst>
                <a:tab pos="462767" algn="l"/>
                <a:tab pos="925533" algn="l"/>
                <a:tab pos="1388300" algn="l"/>
              </a:tabLst>
            </a:pPr>
            <a:r>
              <a:rPr lang="en-US" sz="1400">
                <a:solidFill>
                  <a:srgbClr val="000000"/>
                </a:solidFill>
              </a:rPr>
              <a:t>CCAs:  High levels of hydrocarbon can result in excessive </a:t>
            </a:r>
            <a:br>
              <a:rPr lang="en-US" sz="1400">
                <a:solidFill>
                  <a:srgbClr val="000000"/>
                </a:solidFill>
              </a:rPr>
            </a:br>
            <a:r>
              <a:rPr lang="en-US" sz="1400">
                <a:solidFill>
                  <a:srgbClr val="000000"/>
                </a:solidFill>
              </a:rPr>
              <a:t>temperature within instrument and degradation of catalyst.</a:t>
            </a:r>
            <a:endParaRPr lang="en-US" sz="1900">
              <a:solidFill>
                <a:srgbClr val="000000"/>
              </a:solidFill>
            </a:endParaRPr>
          </a:p>
        </p:txBody>
      </p:sp>
    </p:spTree>
    <p:extLst>
      <p:ext uri="{BB962C8B-B14F-4D97-AF65-F5344CB8AC3E}">
        <p14:creationId xmlns:p14="http://schemas.microsoft.com/office/powerpoint/2010/main" val="2692978862"/>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306179" name="Rectangle 3" descr="Brown marble"/>
          <p:cNvSpPr>
            <a:spLocks noGrp="1" noChangeArrowheads="1"/>
          </p:cNvSpPr>
          <p:nvPr>
            <p:ph type="dt" sz="quarter" idx="1"/>
          </p:nvPr>
        </p:nvSpPr>
        <p:spPr>
          <a:noFill/>
          <a:ln>
            <a:miter lim="800000"/>
            <a:headEnd/>
            <a:tailEnd/>
          </a:ln>
        </p:spPr>
        <p:txBody>
          <a:bodyPr/>
          <a:lstStyle/>
          <a:p>
            <a:fld id="{1DB6C1D6-9510-4B34-B2D9-153657D36ACF}" type="datetime1">
              <a:rPr lang="en-US" smtClean="0">
                <a:latin typeface="Arial" pitchFamily="34" charset="0"/>
              </a:rPr>
              <a:pPr/>
              <a:t>4/20/2026</a:t>
            </a:fld>
            <a:endParaRPr lang="en-US">
              <a:latin typeface="Arial" pitchFamily="34" charset="0"/>
            </a:endParaRPr>
          </a:p>
        </p:txBody>
      </p:sp>
      <p:sp>
        <p:nvSpPr>
          <p:cNvPr id="306180" name="Rectangle 7" descr="Brown marble"/>
          <p:cNvSpPr>
            <a:spLocks noGrp="1" noChangeArrowheads="1"/>
          </p:cNvSpPr>
          <p:nvPr>
            <p:ph type="sldNum" sz="quarter" idx="5"/>
          </p:nvPr>
        </p:nvSpPr>
        <p:spPr>
          <a:noFill/>
          <a:ln>
            <a:miter lim="800000"/>
            <a:headEnd/>
            <a:tailEnd/>
          </a:ln>
        </p:spPr>
        <p:txBody>
          <a:bodyPr/>
          <a:lstStyle/>
          <a:p>
            <a:fld id="{70E38FD8-BC0A-4542-B65B-D242D1793F3D}" type="slidenum">
              <a:rPr lang="en-US" smtClean="0">
                <a:latin typeface="Arial" pitchFamily="34" charset="0"/>
              </a:rPr>
              <a:pPr/>
              <a:t>148</a:t>
            </a:fld>
            <a:endParaRPr lang="en-US">
              <a:latin typeface="Arial" pitchFamily="34" charset="0"/>
            </a:endParaRPr>
          </a:p>
        </p:txBody>
      </p:sp>
      <p:sp>
        <p:nvSpPr>
          <p:cNvPr id="306181" name="Rectangle 4"/>
          <p:cNvSpPr>
            <a:spLocks noChangeArrowheads="1"/>
          </p:cNvSpPr>
          <p:nvPr/>
        </p:nvSpPr>
        <p:spPr bwMode="auto">
          <a:xfrm>
            <a:off x="304800" y="3783606"/>
            <a:ext cx="6146800" cy="2933793"/>
          </a:xfrm>
          <a:prstGeom prst="rect">
            <a:avLst/>
          </a:prstGeom>
          <a:noFill/>
          <a:ln w="12700">
            <a:noFill/>
            <a:miter lim="800000"/>
            <a:headEnd/>
            <a:tailEnd/>
          </a:ln>
          <a:effectLst/>
        </p:spPr>
        <p:txBody>
          <a:bodyPr wrap="none" lIns="19282" tIns="27317" rIns="19282" bIns="27317"/>
          <a:lstStyle/>
          <a:p>
            <a:pPr eaLnBrk="0" latinLnBrk="1" hangingPunct="0">
              <a:lnSpc>
                <a:spcPts val="2126"/>
              </a:lnSpc>
              <a:spcAft>
                <a:spcPts val="1012"/>
              </a:spcAft>
              <a:tabLst>
                <a:tab pos="462767" algn="l"/>
                <a:tab pos="925533" algn="l"/>
                <a:tab pos="1388300" algn="l"/>
              </a:tabLst>
            </a:pPr>
            <a:endParaRPr lang="en-US" sz="1900">
              <a:solidFill>
                <a:srgbClr val="000000"/>
              </a:solidFill>
            </a:endParaRPr>
          </a:p>
        </p:txBody>
      </p:sp>
      <p:sp>
        <p:nvSpPr>
          <p:cNvPr id="306182" name="Rectangle 5"/>
          <p:cNvSpPr>
            <a:spLocks noGrp="1" noRot="1" noChangeAspect="1" noChangeArrowheads="1" noTextEdit="1"/>
          </p:cNvSpPr>
          <p:nvPr>
            <p:ph type="sldImg"/>
          </p:nvPr>
        </p:nvSpPr>
        <p:spPr>
          <a:ln/>
        </p:spPr>
      </p:sp>
      <p:sp>
        <p:nvSpPr>
          <p:cNvPr id="306183" name="Rectangle 6" descr="낄⸪w "/>
          <p:cNvSpPr>
            <a:spLocks noGrp="1" noChangeArrowheads="1"/>
          </p:cNvSpPr>
          <p:nvPr>
            <p:ph type="body" idx="1"/>
          </p:nvPr>
        </p:nvSpPr>
        <p:spPr>
          <a:noFill/>
        </p:spPr>
        <p:txBody>
          <a:bodyPr/>
          <a:lstStyle/>
          <a:p>
            <a:r>
              <a:rPr lang="en-US"/>
              <a:t>This gets back to evaluating recordkeeping system and LDAR </a:t>
            </a:r>
            <a:br>
              <a:rPr lang="en-US"/>
            </a:br>
            <a:r>
              <a:rPr lang="en-US"/>
              <a:t>program.  You would be looking for discrepancies between what </a:t>
            </a:r>
            <a:br>
              <a:rPr lang="en-US"/>
            </a:br>
            <a:r>
              <a:rPr lang="en-US"/>
              <a:t>were listed as leakers and what you found in your monitoring.</a:t>
            </a:r>
          </a:p>
          <a:p>
            <a:r>
              <a:rPr lang="en-US"/>
              <a:t>NOVs may be issued... Your policy? </a:t>
            </a:r>
          </a:p>
          <a:p>
            <a:r>
              <a:rPr lang="en-US"/>
              <a:t>Because of way fugitive emissions regulations are written, </a:t>
            </a:r>
            <a:br>
              <a:rPr lang="en-US"/>
            </a:br>
            <a:r>
              <a:rPr lang="en-US"/>
              <a:t>followup inspections are inevitable. </a:t>
            </a:r>
          </a:p>
          <a:p>
            <a:r>
              <a:rPr lang="en-US"/>
              <a:t>Q. What might you inspect during subsequent inspections?  </a:t>
            </a:r>
          </a:p>
          <a:p>
            <a:endParaRPr lang="en-US"/>
          </a:p>
        </p:txBody>
      </p:sp>
    </p:spTree>
    <p:extLst>
      <p:ext uri="{BB962C8B-B14F-4D97-AF65-F5344CB8AC3E}">
        <p14:creationId xmlns:p14="http://schemas.microsoft.com/office/powerpoint/2010/main" val="1876616333"/>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307203" name="Rectangle 3" descr="Brown marble"/>
          <p:cNvSpPr>
            <a:spLocks noGrp="1" noChangeArrowheads="1"/>
          </p:cNvSpPr>
          <p:nvPr>
            <p:ph type="dt" sz="quarter" idx="1"/>
          </p:nvPr>
        </p:nvSpPr>
        <p:spPr>
          <a:noFill/>
          <a:ln>
            <a:miter lim="800000"/>
            <a:headEnd/>
            <a:tailEnd/>
          </a:ln>
        </p:spPr>
        <p:txBody>
          <a:bodyPr/>
          <a:lstStyle/>
          <a:p>
            <a:fld id="{840A7C92-0AA8-4D8F-BD10-974FCEF24FAF}" type="datetime1">
              <a:rPr lang="en-US" smtClean="0">
                <a:latin typeface="Arial" pitchFamily="34" charset="0"/>
              </a:rPr>
              <a:pPr/>
              <a:t>4/20/2026</a:t>
            </a:fld>
            <a:endParaRPr lang="en-US">
              <a:latin typeface="Arial" pitchFamily="34" charset="0"/>
            </a:endParaRPr>
          </a:p>
        </p:txBody>
      </p:sp>
      <p:sp>
        <p:nvSpPr>
          <p:cNvPr id="307204" name="Rectangle 7" descr="Brown marble"/>
          <p:cNvSpPr>
            <a:spLocks noGrp="1" noChangeArrowheads="1"/>
          </p:cNvSpPr>
          <p:nvPr>
            <p:ph type="sldNum" sz="quarter" idx="5"/>
          </p:nvPr>
        </p:nvSpPr>
        <p:spPr>
          <a:noFill/>
          <a:ln>
            <a:miter lim="800000"/>
            <a:headEnd/>
            <a:tailEnd/>
          </a:ln>
        </p:spPr>
        <p:txBody>
          <a:bodyPr/>
          <a:lstStyle/>
          <a:p>
            <a:fld id="{8AF3CAC2-E28C-4956-9EE5-E6BDF73AEFFE}" type="slidenum">
              <a:rPr lang="en-US" smtClean="0">
                <a:latin typeface="Arial" pitchFamily="34" charset="0"/>
              </a:rPr>
              <a:pPr/>
              <a:t>149</a:t>
            </a:fld>
            <a:endParaRPr lang="en-US">
              <a:latin typeface="Arial" pitchFamily="34" charset="0"/>
            </a:endParaRPr>
          </a:p>
        </p:txBody>
      </p:sp>
      <p:sp>
        <p:nvSpPr>
          <p:cNvPr id="307205" name="Rectangle 2"/>
          <p:cNvSpPr>
            <a:spLocks noGrp="1" noRot="1" noChangeAspect="1" noChangeArrowheads="1" noTextEdit="1"/>
          </p:cNvSpPr>
          <p:nvPr>
            <p:ph type="sldImg"/>
          </p:nvPr>
        </p:nvSpPr>
        <p:spPr>
          <a:ln/>
        </p:spPr>
      </p:sp>
      <p:sp>
        <p:nvSpPr>
          <p:cNvPr id="307206" name="Rectangle 4" descr="낄⸪w "/>
          <p:cNvSpPr>
            <a:spLocks noGrp="1" noChangeArrowheads="1"/>
          </p:cNvSpPr>
          <p:nvPr>
            <p:ph type="body" idx="1"/>
          </p:nvPr>
        </p:nvSpPr>
        <p:spPr>
          <a:noFill/>
        </p:spPr>
        <p:txBody>
          <a:bodyPr/>
          <a:lstStyle/>
          <a:p>
            <a:pPr>
              <a:lnSpc>
                <a:spcPts val="2126"/>
              </a:lnSpc>
              <a:tabLst>
                <a:tab pos="462767" algn="l"/>
                <a:tab pos="925533" algn="l"/>
                <a:tab pos="1388300" algn="l"/>
              </a:tabLst>
            </a:pPr>
            <a:r>
              <a:rPr lang="en-US">
                <a:solidFill>
                  <a:srgbClr val="000000"/>
                </a:solidFill>
              </a:rPr>
              <a:t>What are some of the health and safety concerns you would have when conducting fugitive VOC inspections?</a:t>
            </a:r>
          </a:p>
        </p:txBody>
      </p:sp>
    </p:spTree>
    <p:extLst>
      <p:ext uri="{BB962C8B-B14F-4D97-AF65-F5344CB8AC3E}">
        <p14:creationId xmlns:p14="http://schemas.microsoft.com/office/powerpoint/2010/main" val="666082612"/>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308227" name="Rectangle 3" descr="Brown marble"/>
          <p:cNvSpPr>
            <a:spLocks noGrp="1" noChangeArrowheads="1"/>
          </p:cNvSpPr>
          <p:nvPr>
            <p:ph type="dt" sz="quarter" idx="1"/>
          </p:nvPr>
        </p:nvSpPr>
        <p:spPr>
          <a:noFill/>
          <a:ln>
            <a:miter lim="800000"/>
            <a:headEnd/>
            <a:tailEnd/>
          </a:ln>
        </p:spPr>
        <p:txBody>
          <a:bodyPr/>
          <a:lstStyle/>
          <a:p>
            <a:fld id="{C276FFDB-85C7-49C7-94EF-BAC9DC29929D}" type="datetime1">
              <a:rPr lang="en-US" smtClean="0">
                <a:latin typeface="Arial" pitchFamily="34" charset="0"/>
              </a:rPr>
              <a:pPr/>
              <a:t>4/20/2026</a:t>
            </a:fld>
            <a:endParaRPr lang="en-US">
              <a:latin typeface="Arial" pitchFamily="34" charset="0"/>
            </a:endParaRPr>
          </a:p>
        </p:txBody>
      </p:sp>
      <p:sp>
        <p:nvSpPr>
          <p:cNvPr id="308228" name="Rectangle 7" descr="Brown marble"/>
          <p:cNvSpPr>
            <a:spLocks noGrp="1" noChangeArrowheads="1"/>
          </p:cNvSpPr>
          <p:nvPr>
            <p:ph type="sldNum" sz="quarter" idx="5"/>
          </p:nvPr>
        </p:nvSpPr>
        <p:spPr>
          <a:noFill/>
          <a:ln>
            <a:miter lim="800000"/>
            <a:headEnd/>
            <a:tailEnd/>
          </a:ln>
        </p:spPr>
        <p:txBody>
          <a:bodyPr/>
          <a:lstStyle/>
          <a:p>
            <a:fld id="{78682727-74BB-4642-90C2-699557BCD127}" type="slidenum">
              <a:rPr lang="en-US" smtClean="0">
                <a:latin typeface="Arial" pitchFamily="34" charset="0"/>
              </a:rPr>
              <a:pPr/>
              <a:t>150</a:t>
            </a:fld>
            <a:endParaRPr lang="en-US">
              <a:latin typeface="Arial" pitchFamily="34" charset="0"/>
            </a:endParaRPr>
          </a:p>
        </p:txBody>
      </p:sp>
      <p:sp>
        <p:nvSpPr>
          <p:cNvPr id="308229" name="Rectangle 2"/>
          <p:cNvSpPr>
            <a:spLocks noGrp="1" noRot="1" noChangeAspect="1" noChangeArrowheads="1" noTextEdit="1"/>
          </p:cNvSpPr>
          <p:nvPr>
            <p:ph type="sldImg"/>
          </p:nvPr>
        </p:nvSpPr>
        <p:spPr>
          <a:xfrm>
            <a:off x="1962150" y="612775"/>
            <a:ext cx="2959100" cy="2219325"/>
          </a:xfrm>
          <a:ln/>
        </p:spPr>
      </p:sp>
      <p:sp>
        <p:nvSpPr>
          <p:cNvPr id="308230" name="Rectangle 3" descr="낄⸪w "/>
          <p:cNvSpPr>
            <a:spLocks noGrp="1" noChangeArrowheads="1"/>
          </p:cNvSpPr>
          <p:nvPr>
            <p:ph type="body" idx="1"/>
          </p:nvPr>
        </p:nvSpPr>
        <p:spPr>
          <a:xfrm>
            <a:off x="685800" y="3061914"/>
            <a:ext cx="5486400" cy="5708654"/>
          </a:xfrm>
          <a:noFill/>
        </p:spPr>
        <p:txBody>
          <a:bodyPr lIns="91369" tIns="45684" rIns="91369" bIns="45684"/>
          <a:lstStyle/>
          <a:p>
            <a:pPr>
              <a:lnSpc>
                <a:spcPts val="2126"/>
              </a:lnSpc>
            </a:pPr>
            <a:r>
              <a:rPr lang="en-US">
                <a:solidFill>
                  <a:srgbClr val="000000"/>
                </a:solidFill>
              </a:rPr>
              <a:t>Q.  What are the main hazards associated with instrument preparation?</a:t>
            </a:r>
          </a:p>
          <a:p>
            <a:pPr>
              <a:lnSpc>
                <a:spcPts val="2126"/>
              </a:lnSpc>
            </a:pPr>
            <a:r>
              <a:rPr lang="en-US">
                <a:solidFill>
                  <a:srgbClr val="000000"/>
                </a:solidFill>
              </a:rPr>
              <a:t>Q.  What on-site hazards do you need to prepare for?  Learn warning signals.</a:t>
            </a:r>
          </a:p>
          <a:p>
            <a:pPr>
              <a:lnSpc>
                <a:spcPts val="2126"/>
              </a:lnSpc>
            </a:pPr>
            <a:r>
              <a:rPr lang="en-US">
                <a:solidFill>
                  <a:srgbClr val="000000"/>
                </a:solidFill>
              </a:rPr>
              <a:t>Long, sleeved, fire protective clothing (Nomex) is addendum to standard PPE.</a:t>
            </a:r>
          </a:p>
          <a:p>
            <a:r>
              <a:rPr lang="en-US">
                <a:solidFill>
                  <a:srgbClr val="000000"/>
                </a:solidFill>
              </a:rPr>
              <a:t>Specialized equipment may include: SCBA, H2S monitor </a:t>
            </a:r>
            <a:endParaRPr lang="en-US"/>
          </a:p>
        </p:txBody>
      </p:sp>
    </p:spTree>
    <p:extLst>
      <p:ext uri="{BB962C8B-B14F-4D97-AF65-F5344CB8AC3E}">
        <p14:creationId xmlns:p14="http://schemas.microsoft.com/office/powerpoint/2010/main" val="4217103847"/>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309251" name="Rectangle 3" descr="Brown marble"/>
          <p:cNvSpPr>
            <a:spLocks noGrp="1" noChangeArrowheads="1"/>
          </p:cNvSpPr>
          <p:nvPr>
            <p:ph type="dt" sz="quarter" idx="1"/>
          </p:nvPr>
        </p:nvSpPr>
        <p:spPr>
          <a:noFill/>
          <a:ln>
            <a:miter lim="800000"/>
            <a:headEnd/>
            <a:tailEnd/>
          </a:ln>
        </p:spPr>
        <p:txBody>
          <a:bodyPr/>
          <a:lstStyle/>
          <a:p>
            <a:fld id="{A55BCA48-8127-4210-84EC-F20C911D3B70}" type="datetime1">
              <a:rPr lang="en-US" smtClean="0">
                <a:latin typeface="Arial" pitchFamily="34" charset="0"/>
              </a:rPr>
              <a:pPr/>
              <a:t>4/20/2026</a:t>
            </a:fld>
            <a:endParaRPr lang="en-US">
              <a:latin typeface="Arial" pitchFamily="34" charset="0"/>
            </a:endParaRPr>
          </a:p>
        </p:txBody>
      </p:sp>
      <p:sp>
        <p:nvSpPr>
          <p:cNvPr id="309252" name="Rectangle 7" descr="Brown marble"/>
          <p:cNvSpPr>
            <a:spLocks noGrp="1" noChangeArrowheads="1"/>
          </p:cNvSpPr>
          <p:nvPr>
            <p:ph type="sldNum" sz="quarter" idx="5"/>
          </p:nvPr>
        </p:nvSpPr>
        <p:spPr>
          <a:noFill/>
          <a:ln>
            <a:miter lim="800000"/>
            <a:headEnd/>
            <a:tailEnd/>
          </a:ln>
        </p:spPr>
        <p:txBody>
          <a:bodyPr/>
          <a:lstStyle/>
          <a:p>
            <a:fld id="{3100D294-C380-4E1C-A8D1-10EAF64A7465}" type="slidenum">
              <a:rPr lang="en-US" smtClean="0">
                <a:latin typeface="Arial" pitchFamily="34" charset="0"/>
              </a:rPr>
              <a:pPr/>
              <a:t>151</a:t>
            </a:fld>
            <a:endParaRPr lang="en-US">
              <a:latin typeface="Arial" pitchFamily="34" charset="0"/>
            </a:endParaRPr>
          </a:p>
        </p:txBody>
      </p:sp>
      <p:sp>
        <p:nvSpPr>
          <p:cNvPr id="309253" name="Rectangle 2"/>
          <p:cNvSpPr>
            <a:spLocks noGrp="1" noRot="1" noChangeAspect="1" noChangeArrowheads="1" noTextEdit="1"/>
          </p:cNvSpPr>
          <p:nvPr>
            <p:ph type="sldImg"/>
          </p:nvPr>
        </p:nvSpPr>
        <p:spPr>
          <a:xfrm>
            <a:off x="1962150" y="612775"/>
            <a:ext cx="2959100" cy="2219325"/>
          </a:xfrm>
          <a:ln/>
        </p:spPr>
      </p:sp>
      <p:sp>
        <p:nvSpPr>
          <p:cNvPr id="309254" name="Rectangle 3" descr="낄⸪w "/>
          <p:cNvSpPr>
            <a:spLocks noGrp="1" noChangeArrowheads="1"/>
          </p:cNvSpPr>
          <p:nvPr>
            <p:ph type="body" idx="1"/>
          </p:nvPr>
        </p:nvSpPr>
        <p:spPr>
          <a:xfrm>
            <a:off x="685800" y="3061914"/>
            <a:ext cx="5486400" cy="5708654"/>
          </a:xfrm>
          <a:noFill/>
        </p:spPr>
        <p:txBody>
          <a:bodyPr lIns="91369" tIns="45684" rIns="91369" bIns="45684"/>
          <a:lstStyle/>
          <a:p>
            <a:r>
              <a:rPr lang="en-US"/>
              <a:t>Always be aware of hazardous situations and locations.  Be alert for locations of SCBA equipment.</a:t>
            </a:r>
          </a:p>
          <a:p>
            <a:r>
              <a:rPr lang="en-US"/>
              <a:t>Watch out for moving vehicles, forklifts, etc. </a:t>
            </a:r>
          </a:p>
          <a:p>
            <a:r>
              <a:rPr lang="en-US"/>
              <a:t>  </a:t>
            </a:r>
          </a:p>
          <a:p>
            <a:r>
              <a:rPr lang="en-US" i="1"/>
              <a:t>NOTE:  Tarzan sound linked to jumping inspector and should be surprise to students.</a:t>
            </a:r>
          </a:p>
        </p:txBody>
      </p:sp>
    </p:spTree>
    <p:extLst>
      <p:ext uri="{BB962C8B-B14F-4D97-AF65-F5344CB8AC3E}">
        <p14:creationId xmlns:p14="http://schemas.microsoft.com/office/powerpoint/2010/main" val="3774194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Image Placeholder 1"/>
          <p:cNvSpPr>
            <a:spLocks noGrp="1" noRot="1" noChangeAspect="1" noTextEdit="1"/>
          </p:cNvSpPr>
          <p:nvPr>
            <p:ph type="sldImg"/>
          </p:nvPr>
        </p:nvSpPr>
        <p:spPr>
          <a:ln/>
        </p:spPr>
      </p:sp>
      <p:sp>
        <p:nvSpPr>
          <p:cNvPr id="188419" name="Notes Placeholder 2" descr="Ā̂Ԅw蔈ೲ蔐ೲ蚠蚠"/>
          <p:cNvSpPr>
            <a:spLocks noGrp="1"/>
          </p:cNvSpPr>
          <p:nvPr>
            <p:ph type="body" idx="1"/>
          </p:nvPr>
        </p:nvSpPr>
        <p:spPr>
          <a:noFill/>
        </p:spPr>
        <p:txBody>
          <a:bodyPr/>
          <a:lstStyle/>
          <a:p>
            <a:r>
              <a:rPr lang="en-US"/>
              <a:t>There are many types of sources that require LDAR programs with Method 21</a:t>
            </a:r>
          </a:p>
          <a:p>
            <a:endParaRPr lang="en-US"/>
          </a:p>
          <a:p>
            <a:r>
              <a:rPr lang="en-US"/>
              <a:t>There are additions since this was compiled  most notibly VVa the SOCMI reg and GGGa the new refinery reg</a:t>
            </a:r>
          </a:p>
          <a:p>
            <a:endParaRPr lang="en-US"/>
          </a:p>
          <a:p>
            <a:r>
              <a:rPr lang="en-US"/>
              <a:t>The point of this list is not to be all inclusive but to  show the numbers of times that LDAR Is used..</a:t>
            </a:r>
          </a:p>
        </p:txBody>
      </p:sp>
      <p:sp>
        <p:nvSpPr>
          <p:cNvPr id="188420" name="Header Placeholder 3"/>
          <p:cNvSpPr>
            <a:spLocks noGrp="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188421" name="Date Placeholder 4"/>
          <p:cNvSpPr>
            <a:spLocks noGrp="1"/>
          </p:cNvSpPr>
          <p:nvPr>
            <p:ph type="dt" sz="quarter" idx="1"/>
          </p:nvPr>
        </p:nvSpPr>
        <p:spPr>
          <a:noFill/>
          <a:ln>
            <a:miter lim="800000"/>
            <a:headEnd/>
            <a:tailEnd/>
          </a:ln>
        </p:spPr>
        <p:txBody>
          <a:bodyPr/>
          <a:lstStyle/>
          <a:p>
            <a:fld id="{C78D9997-27DA-429E-945B-A434A9789129}" type="datetime1">
              <a:rPr lang="en-US" smtClean="0">
                <a:latin typeface="Arial" pitchFamily="34" charset="0"/>
              </a:rPr>
              <a:pPr/>
              <a:t>4/20/2026</a:t>
            </a:fld>
            <a:endParaRPr lang="en-US">
              <a:latin typeface="Arial" pitchFamily="34" charset="0"/>
            </a:endParaRPr>
          </a:p>
        </p:txBody>
      </p:sp>
      <p:sp>
        <p:nvSpPr>
          <p:cNvPr id="188422" name="Slide Number Placeholder 5"/>
          <p:cNvSpPr>
            <a:spLocks noGrp="1"/>
          </p:cNvSpPr>
          <p:nvPr>
            <p:ph type="sldNum" sz="quarter" idx="5"/>
          </p:nvPr>
        </p:nvSpPr>
        <p:spPr>
          <a:noFill/>
          <a:ln>
            <a:miter lim="800000"/>
            <a:headEnd/>
            <a:tailEnd/>
          </a:ln>
        </p:spPr>
        <p:txBody>
          <a:bodyPr/>
          <a:lstStyle/>
          <a:p>
            <a:fld id="{8A21143D-BEA5-469C-971C-7C74E70FED63}" type="slidenum">
              <a:rPr lang="en-US" smtClean="0">
                <a:latin typeface="Arial" pitchFamily="34" charset="0"/>
              </a:rPr>
              <a:pPr/>
              <a:t>15</a:t>
            </a:fld>
            <a:endParaRPr lang="en-US">
              <a:latin typeface="Arial" pitchFamily="34" charset="0"/>
            </a:endParaRPr>
          </a:p>
        </p:txBody>
      </p:sp>
    </p:spTree>
    <p:extLst>
      <p:ext uri="{BB962C8B-B14F-4D97-AF65-F5344CB8AC3E}">
        <p14:creationId xmlns:p14="http://schemas.microsoft.com/office/powerpoint/2010/main" val="32280671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p:cNvSpPr>
            <a:spLocks noGrp="1" noRot="1" noChangeAspect="1" noTextEdit="1"/>
          </p:cNvSpPr>
          <p:nvPr>
            <p:ph type="sldImg"/>
          </p:nvPr>
        </p:nvSpPr>
        <p:spPr>
          <a:ln/>
        </p:spPr>
      </p:sp>
      <p:sp>
        <p:nvSpPr>
          <p:cNvPr id="189443" name="Notes Placeholder 2" descr="낄⸪w "/>
          <p:cNvSpPr>
            <a:spLocks noGrp="1"/>
          </p:cNvSpPr>
          <p:nvPr>
            <p:ph type="body" idx="1"/>
          </p:nvPr>
        </p:nvSpPr>
        <p:spPr>
          <a:noFill/>
        </p:spPr>
        <p:txBody>
          <a:bodyPr/>
          <a:lstStyle/>
          <a:p>
            <a:r>
              <a:rPr lang="en-US"/>
              <a:t>And just as many types of sources that use Method 21 but do  not require an LDAR program</a:t>
            </a:r>
          </a:p>
        </p:txBody>
      </p:sp>
      <p:sp>
        <p:nvSpPr>
          <p:cNvPr id="189444" name="Header Placeholder 3"/>
          <p:cNvSpPr>
            <a:spLocks noGrp="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189445" name="Date Placeholder 4"/>
          <p:cNvSpPr>
            <a:spLocks noGrp="1"/>
          </p:cNvSpPr>
          <p:nvPr>
            <p:ph type="dt" sz="quarter" idx="1"/>
          </p:nvPr>
        </p:nvSpPr>
        <p:spPr>
          <a:noFill/>
          <a:ln>
            <a:miter lim="800000"/>
            <a:headEnd/>
            <a:tailEnd/>
          </a:ln>
        </p:spPr>
        <p:txBody>
          <a:bodyPr/>
          <a:lstStyle/>
          <a:p>
            <a:fld id="{8CBE2D39-CA3C-4A54-AA1E-B65E88042FE7}" type="datetime1">
              <a:rPr lang="en-US" smtClean="0">
                <a:latin typeface="Arial" pitchFamily="34" charset="0"/>
              </a:rPr>
              <a:pPr/>
              <a:t>4/20/2026</a:t>
            </a:fld>
            <a:endParaRPr lang="en-US">
              <a:latin typeface="Arial" pitchFamily="34" charset="0"/>
            </a:endParaRPr>
          </a:p>
        </p:txBody>
      </p:sp>
      <p:sp>
        <p:nvSpPr>
          <p:cNvPr id="189446" name="Slide Number Placeholder 5"/>
          <p:cNvSpPr>
            <a:spLocks noGrp="1"/>
          </p:cNvSpPr>
          <p:nvPr>
            <p:ph type="sldNum" sz="quarter" idx="5"/>
          </p:nvPr>
        </p:nvSpPr>
        <p:spPr>
          <a:noFill/>
          <a:ln>
            <a:miter lim="800000"/>
            <a:headEnd/>
            <a:tailEnd/>
          </a:ln>
        </p:spPr>
        <p:txBody>
          <a:bodyPr/>
          <a:lstStyle/>
          <a:p>
            <a:fld id="{DB482005-4AD3-4389-A884-901CDAC42913}" type="slidenum">
              <a:rPr lang="en-US" smtClean="0">
                <a:latin typeface="Arial" pitchFamily="34" charset="0"/>
              </a:rPr>
              <a:pPr/>
              <a:t>16</a:t>
            </a:fld>
            <a:endParaRPr lang="en-US">
              <a:latin typeface="Arial" pitchFamily="34" charset="0"/>
            </a:endParaRPr>
          </a:p>
        </p:txBody>
      </p:sp>
    </p:spTree>
    <p:extLst>
      <p:ext uri="{BB962C8B-B14F-4D97-AF65-F5344CB8AC3E}">
        <p14:creationId xmlns:p14="http://schemas.microsoft.com/office/powerpoint/2010/main" val="37449996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Image Placeholder 1"/>
          <p:cNvSpPr>
            <a:spLocks noGrp="1" noRot="1" noChangeAspect="1" noTextEdit="1"/>
          </p:cNvSpPr>
          <p:nvPr>
            <p:ph type="sldImg"/>
          </p:nvPr>
        </p:nvSpPr>
        <p:spPr>
          <a:ln/>
        </p:spPr>
      </p:sp>
      <p:sp>
        <p:nvSpPr>
          <p:cNvPr id="190467" name="Notes Placeholder 2" descr="낄⸪w "/>
          <p:cNvSpPr>
            <a:spLocks noGrp="1"/>
          </p:cNvSpPr>
          <p:nvPr>
            <p:ph type="body" idx="1"/>
          </p:nvPr>
        </p:nvSpPr>
        <p:spPr>
          <a:noFill/>
        </p:spPr>
        <p:txBody>
          <a:bodyPr/>
          <a:lstStyle/>
          <a:p>
            <a:r>
              <a:rPr lang="en-US"/>
              <a:t>More specifically within those plants </a:t>
            </a:r>
          </a:p>
        </p:txBody>
      </p:sp>
      <p:sp>
        <p:nvSpPr>
          <p:cNvPr id="190468" name="Slide Number Placeholder 3"/>
          <p:cNvSpPr>
            <a:spLocks noGrp="1"/>
          </p:cNvSpPr>
          <p:nvPr>
            <p:ph type="sldNum" sz="quarter" idx="5"/>
          </p:nvPr>
        </p:nvSpPr>
        <p:spPr>
          <a:noFill/>
          <a:ln>
            <a:miter lim="800000"/>
            <a:headEnd/>
            <a:tailEnd/>
          </a:ln>
        </p:spPr>
        <p:txBody>
          <a:bodyPr/>
          <a:lstStyle/>
          <a:p>
            <a:fld id="{50FC06C4-01A7-46DB-AE0F-29C2F80DBCA5}" type="slidenum">
              <a:rPr lang="en-US" smtClean="0">
                <a:latin typeface="Arial" pitchFamily="34" charset="0"/>
              </a:rPr>
              <a:pPr/>
              <a:t>17</a:t>
            </a:fld>
            <a:endParaRPr lang="en-US">
              <a:latin typeface="Arial" pitchFamily="34" charset="0"/>
            </a:endParaRPr>
          </a:p>
        </p:txBody>
      </p:sp>
    </p:spTree>
    <p:extLst>
      <p:ext uri="{BB962C8B-B14F-4D97-AF65-F5344CB8AC3E}">
        <p14:creationId xmlns:p14="http://schemas.microsoft.com/office/powerpoint/2010/main" val="11962820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p:cNvSpPr>
            <a:spLocks noGrp="1" noRot="1" noChangeAspect="1" noTextEdit="1"/>
          </p:cNvSpPr>
          <p:nvPr>
            <p:ph type="sldImg"/>
          </p:nvPr>
        </p:nvSpPr>
        <p:spPr>
          <a:ln/>
        </p:spPr>
      </p:sp>
      <p:sp>
        <p:nvSpPr>
          <p:cNvPr id="192515" name="Notes Placeholder 2" descr="낄⸪w "/>
          <p:cNvSpPr>
            <a:spLocks noGrp="1"/>
          </p:cNvSpPr>
          <p:nvPr>
            <p:ph type="body" idx="1"/>
          </p:nvPr>
        </p:nvSpPr>
        <p:spPr>
          <a:noFill/>
        </p:spPr>
        <p:txBody>
          <a:bodyPr/>
          <a:lstStyle/>
          <a:p>
            <a:r>
              <a:rPr lang="en-US"/>
              <a:t>This is 1995 information  the use of unwelded connections has been reduced welded connections  eliminates the possibility of leaks as well as open ended lines  are now either eliminated or are double valved or capped/plugged</a:t>
            </a:r>
          </a:p>
        </p:txBody>
      </p:sp>
      <p:sp>
        <p:nvSpPr>
          <p:cNvPr id="192516" name="Slide Number Placeholder 3"/>
          <p:cNvSpPr>
            <a:spLocks noGrp="1"/>
          </p:cNvSpPr>
          <p:nvPr>
            <p:ph type="sldNum" sz="quarter" idx="5"/>
          </p:nvPr>
        </p:nvSpPr>
        <p:spPr>
          <a:noFill/>
          <a:ln>
            <a:miter lim="800000"/>
            <a:headEnd/>
            <a:tailEnd/>
          </a:ln>
        </p:spPr>
        <p:txBody>
          <a:bodyPr/>
          <a:lstStyle/>
          <a:p>
            <a:fld id="{C48450F2-D3A3-4DA3-8A6D-F12527402318}" type="slidenum">
              <a:rPr lang="en-US" smtClean="0">
                <a:solidFill>
                  <a:srgbClr val="000000"/>
                </a:solidFill>
                <a:latin typeface="Arial" pitchFamily="34" charset="0"/>
              </a:rPr>
              <a:pPr/>
              <a:t>18</a:t>
            </a:fld>
            <a:endParaRPr lang="en-US">
              <a:solidFill>
                <a:srgbClr val="000000"/>
              </a:solidFill>
              <a:latin typeface="Arial" pitchFamily="34" charset="0"/>
            </a:endParaRPr>
          </a:p>
        </p:txBody>
      </p:sp>
    </p:spTree>
    <p:extLst>
      <p:ext uri="{BB962C8B-B14F-4D97-AF65-F5344CB8AC3E}">
        <p14:creationId xmlns:p14="http://schemas.microsoft.com/office/powerpoint/2010/main" val="13964657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lide Image Placeholder 1"/>
          <p:cNvSpPr>
            <a:spLocks noGrp="1" noRot="1" noChangeAspect="1" noTextEdit="1"/>
          </p:cNvSpPr>
          <p:nvPr>
            <p:ph type="sldImg"/>
          </p:nvPr>
        </p:nvSpPr>
        <p:spPr>
          <a:ln/>
        </p:spPr>
      </p:sp>
      <p:sp>
        <p:nvSpPr>
          <p:cNvPr id="193539" name="Notes Placeholder 2" descr="낄⸪w "/>
          <p:cNvSpPr>
            <a:spLocks noGrp="1"/>
          </p:cNvSpPr>
          <p:nvPr>
            <p:ph type="body" idx="1"/>
          </p:nvPr>
        </p:nvSpPr>
        <p:spPr>
          <a:noFill/>
        </p:spPr>
        <p:txBody>
          <a:bodyPr/>
          <a:lstStyle/>
          <a:p>
            <a:r>
              <a:rPr lang="en-US"/>
              <a:t>Again this is 1995 data and it has shifted some  however valves and connectors are still the largest contributors</a:t>
            </a:r>
          </a:p>
        </p:txBody>
      </p:sp>
      <p:sp>
        <p:nvSpPr>
          <p:cNvPr id="193540" name="Slide Number Placeholder 3"/>
          <p:cNvSpPr>
            <a:spLocks noGrp="1"/>
          </p:cNvSpPr>
          <p:nvPr>
            <p:ph type="sldNum" sz="quarter" idx="5"/>
          </p:nvPr>
        </p:nvSpPr>
        <p:spPr>
          <a:noFill/>
          <a:ln>
            <a:miter lim="800000"/>
            <a:headEnd/>
            <a:tailEnd/>
          </a:ln>
        </p:spPr>
        <p:txBody>
          <a:bodyPr/>
          <a:lstStyle/>
          <a:p>
            <a:fld id="{CA809FFB-C3A3-43AF-AE49-DEE3F15BEC7A}" type="slidenum">
              <a:rPr lang="en-US" smtClean="0">
                <a:latin typeface="Arial" pitchFamily="34" charset="0"/>
              </a:rPr>
              <a:pPr/>
              <a:t>19</a:t>
            </a:fld>
            <a:endParaRPr lang="en-US">
              <a:latin typeface="Arial" pitchFamily="34" charset="0"/>
            </a:endParaRPr>
          </a:p>
        </p:txBody>
      </p:sp>
    </p:spTree>
    <p:extLst>
      <p:ext uri="{BB962C8B-B14F-4D97-AF65-F5344CB8AC3E}">
        <p14:creationId xmlns:p14="http://schemas.microsoft.com/office/powerpoint/2010/main" val="24736934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176131" name="Rectangle 3" descr="Brown marble"/>
          <p:cNvSpPr>
            <a:spLocks noGrp="1" noChangeArrowheads="1"/>
          </p:cNvSpPr>
          <p:nvPr>
            <p:ph type="dt" sz="quarter" idx="1"/>
          </p:nvPr>
        </p:nvSpPr>
        <p:spPr>
          <a:noFill/>
          <a:ln>
            <a:miter lim="800000"/>
            <a:headEnd/>
            <a:tailEnd/>
          </a:ln>
        </p:spPr>
        <p:txBody>
          <a:bodyPr/>
          <a:lstStyle/>
          <a:p>
            <a:fld id="{A5A9349D-8C84-48EC-AF69-7781FC82C717}" type="datetime1">
              <a:rPr lang="en-US" smtClean="0">
                <a:latin typeface="Arial" pitchFamily="34" charset="0"/>
              </a:rPr>
              <a:pPr/>
              <a:t>4/20/2026</a:t>
            </a:fld>
            <a:endParaRPr lang="en-US">
              <a:latin typeface="Arial" pitchFamily="34" charset="0"/>
            </a:endParaRPr>
          </a:p>
        </p:txBody>
      </p:sp>
      <p:sp>
        <p:nvSpPr>
          <p:cNvPr id="176132" name="Rectangle 7" descr="Brown marble"/>
          <p:cNvSpPr>
            <a:spLocks noGrp="1" noChangeArrowheads="1"/>
          </p:cNvSpPr>
          <p:nvPr>
            <p:ph type="sldNum" sz="quarter" idx="5"/>
          </p:nvPr>
        </p:nvSpPr>
        <p:spPr>
          <a:noFill/>
          <a:ln>
            <a:miter lim="800000"/>
            <a:headEnd/>
            <a:tailEnd/>
          </a:ln>
        </p:spPr>
        <p:txBody>
          <a:bodyPr/>
          <a:lstStyle/>
          <a:p>
            <a:fld id="{640EFA99-5CAB-405C-A0FE-C2931DF63A90}" type="slidenum">
              <a:rPr lang="en-US" smtClean="0">
                <a:latin typeface="Arial" pitchFamily="34" charset="0"/>
              </a:rPr>
              <a:pPr/>
              <a:t>2</a:t>
            </a:fld>
            <a:endParaRPr lang="en-US">
              <a:latin typeface="Arial" pitchFamily="34" charset="0"/>
            </a:endParaRPr>
          </a:p>
        </p:txBody>
      </p:sp>
      <p:sp>
        <p:nvSpPr>
          <p:cNvPr id="176133" name="Rectangle 4"/>
          <p:cNvSpPr>
            <a:spLocks noGrp="1" noRot="1" noChangeAspect="1" noChangeArrowheads="1" noTextEdit="1"/>
          </p:cNvSpPr>
          <p:nvPr>
            <p:ph type="sldImg"/>
          </p:nvPr>
        </p:nvSpPr>
        <p:spPr>
          <a:ln/>
        </p:spPr>
      </p:sp>
      <p:sp>
        <p:nvSpPr>
          <p:cNvPr id="176134" name="Rectangle 5" descr="낄⸪w "/>
          <p:cNvSpPr>
            <a:spLocks noGrp="1" noChangeArrowheads="1"/>
          </p:cNvSpPr>
          <p:nvPr>
            <p:ph type="body" idx="1"/>
          </p:nvPr>
        </p:nvSpPr>
        <p:spPr>
          <a:noFill/>
        </p:spPr>
        <p:txBody>
          <a:bodyPr/>
          <a:lstStyle/>
          <a:p>
            <a:r>
              <a:rPr lang="en-US" b="1"/>
              <a:t>COURSE OVERVIEW/PURPOSE:</a:t>
            </a:r>
            <a:endParaRPr lang="en-US"/>
          </a:p>
          <a:p>
            <a:r>
              <a:rPr lang="en-US"/>
              <a:t>Purpose:  Overview of Fug VOC inspections, with emphasis on local rules, portable monitoring equipment, and inspection procedures.  Not a permitting or engineering course.   Course based on an EPA APTI course.</a:t>
            </a:r>
          </a:p>
          <a:p>
            <a:endParaRPr lang="en-US"/>
          </a:p>
          <a:p>
            <a:r>
              <a:rPr lang="en-US"/>
              <a:t>Topics to be covered - animated bullets</a:t>
            </a:r>
          </a:p>
          <a:p>
            <a:endParaRPr lang="en-US"/>
          </a:p>
          <a:p>
            <a:endParaRPr lang="en-US"/>
          </a:p>
        </p:txBody>
      </p:sp>
    </p:spTree>
    <p:extLst>
      <p:ext uri="{BB962C8B-B14F-4D97-AF65-F5344CB8AC3E}">
        <p14:creationId xmlns:p14="http://schemas.microsoft.com/office/powerpoint/2010/main" val="1649486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194563" name="Rectangle 3" descr="Brown marble"/>
          <p:cNvSpPr>
            <a:spLocks noGrp="1" noChangeArrowheads="1"/>
          </p:cNvSpPr>
          <p:nvPr>
            <p:ph type="dt" sz="quarter" idx="1"/>
          </p:nvPr>
        </p:nvSpPr>
        <p:spPr>
          <a:noFill/>
          <a:ln>
            <a:miter lim="800000"/>
            <a:headEnd/>
            <a:tailEnd/>
          </a:ln>
        </p:spPr>
        <p:txBody>
          <a:bodyPr/>
          <a:lstStyle/>
          <a:p>
            <a:fld id="{85E0BD68-F59D-4F60-8886-0A8289551317}" type="datetime1">
              <a:rPr lang="en-US" smtClean="0">
                <a:latin typeface="Arial" pitchFamily="34" charset="0"/>
              </a:rPr>
              <a:pPr/>
              <a:t>4/20/2026</a:t>
            </a:fld>
            <a:endParaRPr lang="en-US">
              <a:latin typeface="Arial" pitchFamily="34" charset="0"/>
            </a:endParaRPr>
          </a:p>
        </p:txBody>
      </p:sp>
      <p:sp>
        <p:nvSpPr>
          <p:cNvPr id="194564" name="Rectangle 7" descr="Brown marble"/>
          <p:cNvSpPr>
            <a:spLocks noGrp="1" noChangeArrowheads="1"/>
          </p:cNvSpPr>
          <p:nvPr>
            <p:ph type="sldNum" sz="quarter" idx="5"/>
          </p:nvPr>
        </p:nvSpPr>
        <p:spPr>
          <a:noFill/>
          <a:ln>
            <a:miter lim="800000"/>
            <a:headEnd/>
            <a:tailEnd/>
          </a:ln>
        </p:spPr>
        <p:txBody>
          <a:bodyPr/>
          <a:lstStyle/>
          <a:p>
            <a:fld id="{23F809F5-CA4D-4585-BE88-0CC104F160C9}" type="slidenum">
              <a:rPr lang="en-US" smtClean="0">
                <a:latin typeface="Arial" pitchFamily="34" charset="0"/>
              </a:rPr>
              <a:pPr/>
              <a:t>20</a:t>
            </a:fld>
            <a:endParaRPr lang="en-US">
              <a:latin typeface="Arial" pitchFamily="34" charset="0"/>
            </a:endParaRPr>
          </a:p>
        </p:txBody>
      </p:sp>
      <p:sp>
        <p:nvSpPr>
          <p:cNvPr id="194565" name="Rectangle 2"/>
          <p:cNvSpPr>
            <a:spLocks noGrp="1" noRot="1" noChangeAspect="1" noChangeArrowheads="1" noTextEdit="1"/>
          </p:cNvSpPr>
          <p:nvPr>
            <p:ph type="sldImg"/>
          </p:nvPr>
        </p:nvSpPr>
        <p:spPr>
          <a:ln/>
        </p:spPr>
      </p:sp>
      <p:sp>
        <p:nvSpPr>
          <p:cNvPr id="194566" name="Rectangle 3" descr="낄⸪w "/>
          <p:cNvSpPr>
            <a:spLocks noGrp="1" noChangeArrowheads="1"/>
          </p:cNvSpPr>
          <p:nvPr>
            <p:ph type="body" idx="1"/>
          </p:nvPr>
        </p:nvSpPr>
        <p:spPr>
          <a:noFill/>
        </p:spPr>
        <p:txBody>
          <a:bodyPr/>
          <a:lstStyle/>
          <a:p>
            <a:r>
              <a:rPr lang="en-US"/>
              <a:t>Another way of looking at this   This is only one refinery  the numbers are not there as absolutes  but graphically you can see the  mix</a:t>
            </a:r>
          </a:p>
          <a:p>
            <a:endParaRPr lang="en-US"/>
          </a:p>
          <a:p>
            <a:r>
              <a:rPr lang="en-US"/>
              <a:t>This is an average of data for a particular refinery.  Different process units in a facility will have different profiles.    </a:t>
            </a:r>
          </a:p>
          <a:p>
            <a:endParaRPr lang="en-US"/>
          </a:p>
          <a:p>
            <a:r>
              <a:rPr lang="en-US" i="1"/>
              <a:t>Discuss</a:t>
            </a:r>
            <a:endParaRPr lang="en-US"/>
          </a:p>
          <a:p>
            <a:endParaRPr lang="en-US"/>
          </a:p>
          <a:p>
            <a:r>
              <a:rPr lang="en-US"/>
              <a:t>REF:  </a:t>
            </a:r>
            <a:r>
              <a:rPr lang="en-US" u="sng"/>
              <a:t>Pollution Prevention for Chemical Processes</a:t>
            </a:r>
            <a:r>
              <a:rPr lang="en-US"/>
              <a:t>,  David Allen and Kirsten Rosselot, Wiley-Interscience, [Date?]</a:t>
            </a:r>
          </a:p>
        </p:txBody>
      </p:sp>
    </p:spTree>
    <p:extLst>
      <p:ext uri="{BB962C8B-B14F-4D97-AF65-F5344CB8AC3E}">
        <p14:creationId xmlns:p14="http://schemas.microsoft.com/office/powerpoint/2010/main" val="27224091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a:ln/>
        </p:spPr>
      </p:sp>
      <p:sp>
        <p:nvSpPr>
          <p:cNvPr id="195587" name="Notes Placeholder 2" descr="낄⸪w "/>
          <p:cNvSpPr>
            <a:spLocks noGrp="1"/>
          </p:cNvSpPr>
          <p:nvPr>
            <p:ph type="body" idx="1"/>
          </p:nvPr>
        </p:nvSpPr>
        <p:spPr>
          <a:noFill/>
        </p:spPr>
        <p:txBody>
          <a:bodyPr/>
          <a:lstStyle/>
          <a:p>
            <a:endParaRPr lang="en-US"/>
          </a:p>
        </p:txBody>
      </p:sp>
      <p:sp>
        <p:nvSpPr>
          <p:cNvPr id="195588" name="Slide Number Placeholder 3"/>
          <p:cNvSpPr>
            <a:spLocks noGrp="1"/>
          </p:cNvSpPr>
          <p:nvPr>
            <p:ph type="sldNum" sz="quarter" idx="5"/>
          </p:nvPr>
        </p:nvSpPr>
        <p:spPr>
          <a:noFill/>
          <a:ln>
            <a:miter lim="800000"/>
            <a:headEnd/>
            <a:tailEnd/>
          </a:ln>
        </p:spPr>
        <p:txBody>
          <a:bodyPr/>
          <a:lstStyle/>
          <a:p>
            <a:fld id="{A9A267AF-FE9F-47B3-8CDB-0F6565BC186B}" type="slidenum">
              <a:rPr lang="en-US" smtClean="0">
                <a:latin typeface="Arial" pitchFamily="34" charset="0"/>
              </a:rPr>
              <a:pPr/>
              <a:t>21</a:t>
            </a:fld>
            <a:endParaRPr lang="en-US">
              <a:latin typeface="Arial" pitchFamily="34" charset="0"/>
            </a:endParaRPr>
          </a:p>
        </p:txBody>
      </p:sp>
    </p:spTree>
    <p:extLst>
      <p:ext uri="{BB962C8B-B14F-4D97-AF65-F5344CB8AC3E}">
        <p14:creationId xmlns:p14="http://schemas.microsoft.com/office/powerpoint/2010/main" val="3126310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196611" name="Rectangle 3" descr="Brown marble"/>
          <p:cNvSpPr>
            <a:spLocks noGrp="1" noChangeArrowheads="1"/>
          </p:cNvSpPr>
          <p:nvPr>
            <p:ph type="dt" sz="quarter" idx="1"/>
          </p:nvPr>
        </p:nvSpPr>
        <p:spPr>
          <a:noFill/>
          <a:ln>
            <a:miter lim="800000"/>
            <a:headEnd/>
            <a:tailEnd/>
          </a:ln>
        </p:spPr>
        <p:txBody>
          <a:bodyPr/>
          <a:lstStyle/>
          <a:p>
            <a:fld id="{D4EF94CD-9580-4EC1-A510-ADFA70DF9079}" type="datetime1">
              <a:rPr lang="en-US" smtClean="0">
                <a:latin typeface="Arial" pitchFamily="34" charset="0"/>
              </a:rPr>
              <a:pPr/>
              <a:t>4/20/2026</a:t>
            </a:fld>
            <a:endParaRPr lang="en-US">
              <a:latin typeface="Arial" pitchFamily="34" charset="0"/>
            </a:endParaRPr>
          </a:p>
        </p:txBody>
      </p:sp>
      <p:sp>
        <p:nvSpPr>
          <p:cNvPr id="196612" name="Rectangle 7" descr="Brown marble"/>
          <p:cNvSpPr>
            <a:spLocks noGrp="1" noChangeArrowheads="1"/>
          </p:cNvSpPr>
          <p:nvPr>
            <p:ph type="sldNum" sz="quarter" idx="5"/>
          </p:nvPr>
        </p:nvSpPr>
        <p:spPr>
          <a:noFill/>
          <a:ln>
            <a:miter lim="800000"/>
            <a:headEnd/>
            <a:tailEnd/>
          </a:ln>
        </p:spPr>
        <p:txBody>
          <a:bodyPr/>
          <a:lstStyle/>
          <a:p>
            <a:fld id="{DE989589-CA15-4A87-B2C3-A93C4E471403}" type="slidenum">
              <a:rPr lang="en-US" smtClean="0">
                <a:latin typeface="Arial" pitchFamily="34" charset="0"/>
              </a:rPr>
              <a:pPr/>
              <a:t>22</a:t>
            </a:fld>
            <a:endParaRPr lang="en-US">
              <a:latin typeface="Arial" pitchFamily="34" charset="0"/>
            </a:endParaRPr>
          </a:p>
        </p:txBody>
      </p:sp>
      <p:sp>
        <p:nvSpPr>
          <p:cNvPr id="196613" name="Rectangle 2"/>
          <p:cNvSpPr>
            <a:spLocks noGrp="1" noRot="1" noChangeAspect="1" noChangeArrowheads="1" noTextEdit="1"/>
          </p:cNvSpPr>
          <p:nvPr>
            <p:ph type="sldImg"/>
          </p:nvPr>
        </p:nvSpPr>
        <p:spPr>
          <a:ln/>
        </p:spPr>
      </p:sp>
      <p:sp>
        <p:nvSpPr>
          <p:cNvPr id="196614" name="Rectangle 3" descr="낄⸪w "/>
          <p:cNvSpPr>
            <a:spLocks noGrp="1" noChangeArrowheads="1"/>
          </p:cNvSpPr>
          <p:nvPr>
            <p:ph type="body" idx="1"/>
          </p:nvPr>
        </p:nvSpPr>
        <p:spPr>
          <a:noFill/>
        </p:spPr>
        <p:txBody>
          <a:bodyPr/>
          <a:lstStyle/>
          <a:p>
            <a:endParaRPr lang="en-US"/>
          </a:p>
        </p:txBody>
      </p:sp>
      <p:sp>
        <p:nvSpPr>
          <p:cNvPr id="196615" name="Rectangle 4"/>
          <p:cNvSpPr>
            <a:spLocks noChangeArrowheads="1"/>
          </p:cNvSpPr>
          <p:nvPr/>
        </p:nvSpPr>
        <p:spPr bwMode="auto">
          <a:xfrm>
            <a:off x="457200" y="3859828"/>
            <a:ext cx="5702300" cy="3310047"/>
          </a:xfrm>
          <a:prstGeom prst="rect">
            <a:avLst/>
          </a:prstGeom>
          <a:noFill/>
          <a:ln w="12700">
            <a:noFill/>
            <a:miter lim="800000"/>
            <a:headEnd/>
            <a:tailEnd/>
          </a:ln>
          <a:effectLst/>
        </p:spPr>
        <p:txBody>
          <a:bodyPr wrap="none" lIns="19282" tIns="27317" rIns="19282" bIns="27317"/>
          <a:lstStyle/>
          <a:p>
            <a:pPr eaLnBrk="0" hangingPunct="0">
              <a:lnSpc>
                <a:spcPts val="2126"/>
              </a:lnSpc>
              <a:tabLst>
                <a:tab pos="462767" algn="l"/>
                <a:tab pos="925533" algn="l"/>
                <a:tab pos="1388300" algn="l"/>
              </a:tabLst>
            </a:pPr>
            <a:r>
              <a:rPr lang="en-US" sz="1900" b="1" i="1">
                <a:solidFill>
                  <a:srgbClr val="000000"/>
                </a:solidFill>
              </a:rPr>
              <a:t>Show Photo Slide  --</a:t>
            </a:r>
            <a:r>
              <a:rPr lang="en-US" sz="1900" b="1">
                <a:solidFill>
                  <a:srgbClr val="000000"/>
                </a:solidFill>
              </a:rPr>
              <a:t>   Typical Valve</a:t>
            </a:r>
          </a:p>
          <a:p>
            <a:pPr eaLnBrk="0" hangingPunct="0">
              <a:lnSpc>
                <a:spcPts val="2126"/>
              </a:lnSpc>
              <a:tabLst>
                <a:tab pos="462767" algn="l"/>
                <a:tab pos="925533" algn="l"/>
                <a:tab pos="1388300" algn="l"/>
              </a:tabLst>
            </a:pPr>
            <a:endParaRPr lang="en-US" sz="1900" b="1">
              <a:solidFill>
                <a:srgbClr val="000000"/>
              </a:solidFill>
            </a:endParaRPr>
          </a:p>
          <a:p>
            <a:pPr eaLnBrk="0" hangingPunct="0">
              <a:lnSpc>
                <a:spcPts val="2126"/>
              </a:lnSpc>
              <a:tabLst>
                <a:tab pos="462767" algn="l"/>
                <a:tab pos="925533" algn="l"/>
                <a:tab pos="1388300" algn="l"/>
              </a:tabLst>
            </a:pPr>
            <a:r>
              <a:rPr lang="en-US" sz="1900">
                <a:solidFill>
                  <a:srgbClr val="000000"/>
                </a:solidFill>
              </a:rPr>
              <a:t>3 categories of valves: </a:t>
            </a:r>
          </a:p>
          <a:p>
            <a:pPr lvl="1" eaLnBrk="0" hangingPunct="0">
              <a:lnSpc>
                <a:spcPts val="2126"/>
              </a:lnSpc>
              <a:tabLst>
                <a:tab pos="462767" algn="l"/>
                <a:tab pos="925533" algn="l"/>
                <a:tab pos="1388300" algn="l"/>
              </a:tabLst>
            </a:pPr>
            <a:r>
              <a:rPr lang="en-US" sz="1900" b="1">
                <a:solidFill>
                  <a:srgbClr val="000000"/>
                </a:solidFill>
              </a:rPr>
              <a:t>Block</a:t>
            </a:r>
            <a:r>
              <a:rPr lang="en-US" sz="1900">
                <a:solidFill>
                  <a:srgbClr val="000000"/>
                </a:solidFill>
              </a:rPr>
              <a:t> for on/off control</a:t>
            </a:r>
          </a:p>
          <a:p>
            <a:pPr lvl="1" eaLnBrk="0" hangingPunct="0">
              <a:lnSpc>
                <a:spcPts val="2126"/>
              </a:lnSpc>
              <a:tabLst>
                <a:tab pos="462767" algn="l"/>
                <a:tab pos="925533" algn="l"/>
                <a:tab pos="1388300" algn="l"/>
              </a:tabLst>
            </a:pPr>
            <a:r>
              <a:rPr lang="en-US" sz="1900" b="1">
                <a:solidFill>
                  <a:srgbClr val="000000"/>
                </a:solidFill>
              </a:rPr>
              <a:t>Control</a:t>
            </a:r>
            <a:r>
              <a:rPr lang="en-US" sz="1900">
                <a:solidFill>
                  <a:srgbClr val="000000"/>
                </a:solidFill>
              </a:rPr>
              <a:t> for flow rate control</a:t>
            </a:r>
          </a:p>
          <a:p>
            <a:pPr lvl="1" eaLnBrk="0" hangingPunct="0">
              <a:lnSpc>
                <a:spcPts val="2126"/>
              </a:lnSpc>
              <a:tabLst>
                <a:tab pos="462767" algn="l"/>
                <a:tab pos="925533" algn="l"/>
                <a:tab pos="1388300" algn="l"/>
              </a:tabLst>
            </a:pPr>
            <a:r>
              <a:rPr lang="en-US" sz="1900" b="1">
                <a:solidFill>
                  <a:srgbClr val="000000"/>
                </a:solidFill>
              </a:rPr>
              <a:t>Check</a:t>
            </a:r>
            <a:r>
              <a:rPr lang="en-US" sz="1900">
                <a:solidFill>
                  <a:srgbClr val="000000"/>
                </a:solidFill>
              </a:rPr>
              <a:t> for directional control.  Check valves don't have </a:t>
            </a:r>
            <a:br>
              <a:rPr lang="en-US" sz="1900">
                <a:solidFill>
                  <a:srgbClr val="000000"/>
                </a:solidFill>
              </a:rPr>
            </a:br>
            <a:r>
              <a:rPr lang="en-US" sz="1900">
                <a:solidFill>
                  <a:srgbClr val="000000"/>
                </a:solidFill>
              </a:rPr>
              <a:t>stems (potential leak area), so not discussed here.</a:t>
            </a:r>
          </a:p>
          <a:p>
            <a:pPr lvl="1" eaLnBrk="0" hangingPunct="0">
              <a:lnSpc>
                <a:spcPts val="2126"/>
              </a:lnSpc>
              <a:tabLst>
                <a:tab pos="462767" algn="l"/>
                <a:tab pos="925533" algn="l"/>
                <a:tab pos="1388300" algn="l"/>
              </a:tabLst>
            </a:pPr>
            <a:endParaRPr lang="en-US" sz="1900">
              <a:solidFill>
                <a:srgbClr val="000000"/>
              </a:solidFill>
            </a:endParaRPr>
          </a:p>
          <a:p>
            <a:pPr lvl="1" eaLnBrk="0" hangingPunct="0">
              <a:lnSpc>
                <a:spcPts val="2126"/>
              </a:lnSpc>
              <a:tabLst>
                <a:tab pos="462767" algn="l"/>
                <a:tab pos="925533" algn="l"/>
                <a:tab pos="1388300" algn="l"/>
              </a:tabLst>
            </a:pPr>
            <a:r>
              <a:rPr lang="en-US" sz="1900">
                <a:solidFill>
                  <a:srgbClr val="000000"/>
                </a:solidFill>
              </a:rPr>
              <a:t>Flow control valves have highest leak potential because </a:t>
            </a:r>
            <a:br>
              <a:rPr lang="en-US" sz="1900">
                <a:solidFill>
                  <a:srgbClr val="000000"/>
                </a:solidFill>
              </a:rPr>
            </a:br>
            <a:r>
              <a:rPr lang="en-US" sz="1900">
                <a:solidFill>
                  <a:srgbClr val="000000"/>
                </a:solidFill>
              </a:rPr>
              <a:t>process material can erode seal.</a:t>
            </a:r>
          </a:p>
          <a:p>
            <a:pPr eaLnBrk="0" hangingPunct="0">
              <a:lnSpc>
                <a:spcPts val="2126"/>
              </a:lnSpc>
              <a:tabLst>
                <a:tab pos="462767" algn="l"/>
                <a:tab pos="925533" algn="l"/>
                <a:tab pos="1388300" algn="l"/>
              </a:tabLst>
            </a:pPr>
            <a:endParaRPr lang="en-US" sz="1900">
              <a:solidFill>
                <a:srgbClr val="000000"/>
              </a:solidFill>
            </a:endParaRPr>
          </a:p>
          <a:p>
            <a:pPr eaLnBrk="0" hangingPunct="0">
              <a:lnSpc>
                <a:spcPts val="2126"/>
              </a:lnSpc>
              <a:tabLst>
                <a:tab pos="462767" algn="l"/>
                <a:tab pos="925533" algn="l"/>
                <a:tab pos="1388300" algn="l"/>
              </a:tabLst>
            </a:pPr>
            <a:r>
              <a:rPr lang="en-US" sz="1400">
                <a:solidFill>
                  <a:srgbClr val="000000"/>
                </a:solidFill>
              </a:rPr>
              <a:t>REF: Benzene Equipment Manual, p.3-2</a:t>
            </a:r>
          </a:p>
        </p:txBody>
      </p:sp>
    </p:spTree>
    <p:extLst>
      <p:ext uri="{BB962C8B-B14F-4D97-AF65-F5344CB8AC3E}">
        <p14:creationId xmlns:p14="http://schemas.microsoft.com/office/powerpoint/2010/main" val="9076704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197635" name="Rectangle 3" descr="Brown marble"/>
          <p:cNvSpPr>
            <a:spLocks noGrp="1" noChangeArrowheads="1"/>
          </p:cNvSpPr>
          <p:nvPr>
            <p:ph type="dt" sz="quarter" idx="1"/>
          </p:nvPr>
        </p:nvSpPr>
        <p:spPr>
          <a:noFill/>
          <a:ln>
            <a:miter lim="800000"/>
            <a:headEnd/>
            <a:tailEnd/>
          </a:ln>
        </p:spPr>
        <p:txBody>
          <a:bodyPr/>
          <a:lstStyle/>
          <a:p>
            <a:fld id="{8017A158-F203-43F8-A0BA-3D622F2E97E7}" type="datetime1">
              <a:rPr lang="en-US" smtClean="0">
                <a:latin typeface="Arial" pitchFamily="34" charset="0"/>
              </a:rPr>
              <a:pPr/>
              <a:t>4/20/2026</a:t>
            </a:fld>
            <a:endParaRPr lang="en-US">
              <a:latin typeface="Arial" pitchFamily="34" charset="0"/>
            </a:endParaRPr>
          </a:p>
        </p:txBody>
      </p:sp>
      <p:sp>
        <p:nvSpPr>
          <p:cNvPr id="197636" name="Rectangle 7" descr="Brown marble"/>
          <p:cNvSpPr>
            <a:spLocks noGrp="1" noChangeArrowheads="1"/>
          </p:cNvSpPr>
          <p:nvPr>
            <p:ph type="sldNum" sz="quarter" idx="5"/>
          </p:nvPr>
        </p:nvSpPr>
        <p:spPr>
          <a:noFill/>
          <a:ln>
            <a:miter lim="800000"/>
            <a:headEnd/>
            <a:tailEnd/>
          </a:ln>
        </p:spPr>
        <p:txBody>
          <a:bodyPr/>
          <a:lstStyle/>
          <a:p>
            <a:fld id="{2AFE8E25-5984-4523-B7DF-DFB30063A2E2}" type="slidenum">
              <a:rPr lang="en-US" smtClean="0">
                <a:latin typeface="Arial" pitchFamily="34" charset="0"/>
              </a:rPr>
              <a:pPr/>
              <a:t>23</a:t>
            </a:fld>
            <a:endParaRPr lang="en-US">
              <a:latin typeface="Arial" pitchFamily="34" charset="0"/>
            </a:endParaRPr>
          </a:p>
        </p:txBody>
      </p:sp>
      <p:sp>
        <p:nvSpPr>
          <p:cNvPr id="197637" name="Rectangle 2"/>
          <p:cNvSpPr>
            <a:spLocks noGrp="1" noRot="1" noChangeAspect="1" noChangeArrowheads="1" noTextEdit="1"/>
          </p:cNvSpPr>
          <p:nvPr>
            <p:ph type="sldImg"/>
          </p:nvPr>
        </p:nvSpPr>
        <p:spPr>
          <a:ln/>
        </p:spPr>
      </p:sp>
      <p:sp>
        <p:nvSpPr>
          <p:cNvPr id="197638" name="Rectangle 3" descr="낄⸪w "/>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31439695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199683" name="Rectangle 3" descr="Brown marble"/>
          <p:cNvSpPr>
            <a:spLocks noGrp="1" noChangeArrowheads="1"/>
          </p:cNvSpPr>
          <p:nvPr>
            <p:ph type="dt" sz="quarter" idx="1"/>
          </p:nvPr>
        </p:nvSpPr>
        <p:spPr>
          <a:noFill/>
          <a:ln>
            <a:miter lim="800000"/>
            <a:headEnd/>
            <a:tailEnd/>
          </a:ln>
        </p:spPr>
        <p:txBody>
          <a:bodyPr/>
          <a:lstStyle/>
          <a:p>
            <a:fld id="{66BB55D7-A55B-44A7-A156-51C97BD00497}" type="datetime1">
              <a:rPr lang="en-US" smtClean="0">
                <a:latin typeface="Arial" pitchFamily="34" charset="0"/>
              </a:rPr>
              <a:pPr/>
              <a:t>4/20/2026</a:t>
            </a:fld>
            <a:endParaRPr lang="en-US">
              <a:latin typeface="Arial" pitchFamily="34" charset="0"/>
            </a:endParaRPr>
          </a:p>
        </p:txBody>
      </p:sp>
      <p:sp>
        <p:nvSpPr>
          <p:cNvPr id="199684" name="Rectangle 7" descr="Brown marble"/>
          <p:cNvSpPr>
            <a:spLocks noGrp="1" noChangeArrowheads="1"/>
          </p:cNvSpPr>
          <p:nvPr>
            <p:ph type="sldNum" sz="quarter" idx="5"/>
          </p:nvPr>
        </p:nvSpPr>
        <p:spPr>
          <a:noFill/>
          <a:ln>
            <a:miter lim="800000"/>
            <a:headEnd/>
            <a:tailEnd/>
          </a:ln>
        </p:spPr>
        <p:txBody>
          <a:bodyPr/>
          <a:lstStyle/>
          <a:p>
            <a:fld id="{71D024AD-7581-44C4-82B2-233081D28235}" type="slidenum">
              <a:rPr lang="en-US" smtClean="0">
                <a:latin typeface="Arial" pitchFamily="34" charset="0"/>
              </a:rPr>
              <a:pPr/>
              <a:t>24</a:t>
            </a:fld>
            <a:endParaRPr lang="en-US">
              <a:latin typeface="Arial" pitchFamily="34" charset="0"/>
            </a:endParaRPr>
          </a:p>
        </p:txBody>
      </p:sp>
      <p:sp>
        <p:nvSpPr>
          <p:cNvPr id="199685" name="Rectangle 2"/>
          <p:cNvSpPr>
            <a:spLocks noGrp="1" noRot="1" noChangeAspect="1" noChangeArrowheads="1" noTextEdit="1"/>
          </p:cNvSpPr>
          <p:nvPr>
            <p:ph type="sldImg"/>
          </p:nvPr>
        </p:nvSpPr>
        <p:spPr>
          <a:ln/>
        </p:spPr>
      </p:sp>
      <p:sp>
        <p:nvSpPr>
          <p:cNvPr id="199686" name="Rectangle 3" descr="낄⸪w "/>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7715436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00707" name="Rectangle 3" descr="Brown marble"/>
          <p:cNvSpPr>
            <a:spLocks noGrp="1" noChangeArrowheads="1"/>
          </p:cNvSpPr>
          <p:nvPr>
            <p:ph type="dt" sz="quarter" idx="1"/>
          </p:nvPr>
        </p:nvSpPr>
        <p:spPr>
          <a:noFill/>
          <a:ln>
            <a:miter lim="800000"/>
            <a:headEnd/>
            <a:tailEnd/>
          </a:ln>
        </p:spPr>
        <p:txBody>
          <a:bodyPr/>
          <a:lstStyle/>
          <a:p>
            <a:fld id="{58C5B30E-2E1B-4B75-89EA-92EEA578F6C4}" type="datetime1">
              <a:rPr lang="en-US" smtClean="0">
                <a:latin typeface="Arial" pitchFamily="34" charset="0"/>
              </a:rPr>
              <a:pPr/>
              <a:t>4/20/2026</a:t>
            </a:fld>
            <a:endParaRPr lang="en-US">
              <a:latin typeface="Arial" pitchFamily="34" charset="0"/>
            </a:endParaRPr>
          </a:p>
        </p:txBody>
      </p:sp>
      <p:sp>
        <p:nvSpPr>
          <p:cNvPr id="200708" name="Rectangle 7" descr="Brown marble"/>
          <p:cNvSpPr>
            <a:spLocks noGrp="1" noChangeArrowheads="1"/>
          </p:cNvSpPr>
          <p:nvPr>
            <p:ph type="sldNum" sz="quarter" idx="5"/>
          </p:nvPr>
        </p:nvSpPr>
        <p:spPr>
          <a:noFill/>
          <a:ln>
            <a:miter lim="800000"/>
            <a:headEnd/>
            <a:tailEnd/>
          </a:ln>
        </p:spPr>
        <p:txBody>
          <a:bodyPr/>
          <a:lstStyle/>
          <a:p>
            <a:fld id="{891BD34F-5446-424B-B12F-12A15DA68B72}" type="slidenum">
              <a:rPr lang="en-US" smtClean="0">
                <a:latin typeface="Arial" pitchFamily="34" charset="0"/>
              </a:rPr>
              <a:pPr/>
              <a:t>25</a:t>
            </a:fld>
            <a:endParaRPr lang="en-US">
              <a:latin typeface="Arial" pitchFamily="34" charset="0"/>
            </a:endParaRPr>
          </a:p>
        </p:txBody>
      </p:sp>
      <p:sp>
        <p:nvSpPr>
          <p:cNvPr id="200709" name="Rectangle 2"/>
          <p:cNvSpPr>
            <a:spLocks noGrp="1" noRot="1" noChangeAspect="1" noChangeArrowheads="1" noTextEdit="1"/>
          </p:cNvSpPr>
          <p:nvPr>
            <p:ph type="sldImg"/>
          </p:nvPr>
        </p:nvSpPr>
        <p:spPr>
          <a:ln/>
        </p:spPr>
      </p:sp>
      <p:sp>
        <p:nvSpPr>
          <p:cNvPr id="200710" name="Rectangle 4" descr="낄⸪w "/>
          <p:cNvSpPr>
            <a:spLocks noGrp="1" noChangeArrowheads="1"/>
          </p:cNvSpPr>
          <p:nvPr>
            <p:ph type="body" idx="1"/>
          </p:nvPr>
        </p:nvSpPr>
        <p:spPr>
          <a:noFill/>
        </p:spPr>
        <p:txBody>
          <a:bodyPr/>
          <a:lstStyle/>
          <a:p>
            <a:pPr>
              <a:lnSpc>
                <a:spcPts val="1923"/>
              </a:lnSpc>
              <a:tabLst>
                <a:tab pos="462767" algn="l"/>
                <a:tab pos="925533" algn="l"/>
                <a:tab pos="1388300" algn="l"/>
              </a:tabLst>
            </a:pPr>
            <a:endParaRPr lang="en-US" sz="1000" dirty="0">
              <a:solidFill>
                <a:srgbClr val="000000"/>
              </a:solidFill>
            </a:endParaRPr>
          </a:p>
          <a:p>
            <a:pPr>
              <a:lnSpc>
                <a:spcPts val="1923"/>
              </a:lnSpc>
              <a:tabLst>
                <a:tab pos="462767" algn="l"/>
                <a:tab pos="925533" algn="l"/>
                <a:tab pos="1388300" algn="l"/>
              </a:tabLst>
            </a:pPr>
            <a:r>
              <a:rPr lang="en-US" sz="800" dirty="0">
                <a:solidFill>
                  <a:srgbClr val="000000"/>
                </a:solidFill>
              </a:rPr>
              <a:t>REF: p. 33</a:t>
            </a:r>
          </a:p>
          <a:p>
            <a:pPr>
              <a:lnSpc>
                <a:spcPts val="1923"/>
              </a:lnSpc>
              <a:tabLst>
                <a:tab pos="462767" algn="l"/>
                <a:tab pos="925533" algn="l"/>
                <a:tab pos="1388300" algn="l"/>
              </a:tabLst>
            </a:pPr>
            <a:endParaRPr lang="en-US" sz="1000" dirty="0">
              <a:solidFill>
                <a:srgbClr val="000000"/>
              </a:solidFill>
            </a:endParaRPr>
          </a:p>
          <a:p>
            <a:pPr>
              <a:lnSpc>
                <a:spcPts val="1923"/>
              </a:lnSpc>
              <a:tabLst>
                <a:tab pos="462767" algn="l"/>
                <a:tab pos="925533" algn="l"/>
                <a:tab pos="1388300" algn="l"/>
              </a:tabLst>
            </a:pPr>
            <a:r>
              <a:rPr lang="en-US" sz="1000" dirty="0">
                <a:solidFill>
                  <a:srgbClr val="000000"/>
                </a:solidFill>
              </a:rPr>
              <a:t>Used for open-ended lines where samples might be drawn.</a:t>
            </a:r>
          </a:p>
          <a:p>
            <a:pPr>
              <a:lnSpc>
                <a:spcPts val="1923"/>
              </a:lnSpc>
              <a:tabLst>
                <a:tab pos="462767" algn="l"/>
                <a:tab pos="925533" algn="l"/>
                <a:tab pos="1388300" algn="l"/>
              </a:tabLst>
            </a:pPr>
            <a:r>
              <a:rPr lang="en-US" sz="1000" dirty="0">
                <a:solidFill>
                  <a:srgbClr val="000000"/>
                </a:solidFill>
              </a:rPr>
              <a:t>Not good for high pressure applications.</a:t>
            </a:r>
          </a:p>
          <a:p>
            <a:pPr>
              <a:lnSpc>
                <a:spcPts val="1923"/>
              </a:lnSpc>
              <a:tabLst>
                <a:tab pos="462767" algn="l"/>
                <a:tab pos="925533" algn="l"/>
                <a:tab pos="1388300" algn="l"/>
              </a:tabLst>
            </a:pPr>
            <a:endParaRPr lang="en-US" sz="1000" dirty="0">
              <a:solidFill>
                <a:srgbClr val="000000"/>
              </a:solidFill>
            </a:endParaRPr>
          </a:p>
          <a:p>
            <a:pPr>
              <a:lnSpc>
                <a:spcPts val="1923"/>
              </a:lnSpc>
              <a:tabLst>
                <a:tab pos="462767" algn="l"/>
                <a:tab pos="925533" algn="l"/>
                <a:tab pos="1388300" algn="l"/>
              </a:tabLst>
            </a:pPr>
            <a:r>
              <a:rPr lang="en-US" sz="1000" dirty="0">
                <a:solidFill>
                  <a:srgbClr val="000000"/>
                </a:solidFill>
              </a:rPr>
              <a:t>Q. Why do valves leak?</a:t>
            </a:r>
          </a:p>
          <a:p>
            <a:pPr>
              <a:lnSpc>
                <a:spcPts val="1923"/>
              </a:lnSpc>
              <a:tabLst>
                <a:tab pos="462767" algn="l"/>
                <a:tab pos="925533" algn="l"/>
                <a:tab pos="1388300" algn="l"/>
              </a:tabLst>
            </a:pPr>
            <a:r>
              <a:rPr lang="en-US" sz="1000" dirty="0">
                <a:solidFill>
                  <a:srgbClr val="000000"/>
                </a:solidFill>
              </a:rPr>
              <a:t>   </a:t>
            </a:r>
          </a:p>
          <a:p>
            <a:pPr>
              <a:lnSpc>
                <a:spcPts val="1923"/>
              </a:lnSpc>
              <a:tabLst>
                <a:tab pos="462767" algn="l"/>
                <a:tab pos="925533" algn="l"/>
                <a:tab pos="1388300" algn="l"/>
              </a:tabLst>
            </a:pPr>
            <a:r>
              <a:rPr lang="en-US" sz="1000" dirty="0">
                <a:solidFill>
                  <a:srgbClr val="000000"/>
                </a:solidFill>
              </a:rPr>
              <a:t>Refer to Handout: </a:t>
            </a:r>
            <a:r>
              <a:rPr lang="en-US" sz="1000" b="1" dirty="0">
                <a:solidFill>
                  <a:srgbClr val="000000"/>
                </a:solidFill>
              </a:rPr>
              <a:t>"Reasons for Valve Leaks"</a:t>
            </a:r>
            <a:endParaRPr lang="en-US" sz="1000" dirty="0">
              <a:solidFill>
                <a:srgbClr val="000000"/>
              </a:solidFill>
            </a:endParaRPr>
          </a:p>
          <a:p>
            <a:pPr>
              <a:lnSpc>
                <a:spcPts val="1923"/>
              </a:lnSpc>
              <a:tabLst>
                <a:tab pos="462767" algn="l"/>
                <a:tab pos="925533" algn="l"/>
                <a:tab pos="1388300" algn="l"/>
              </a:tabLst>
            </a:pPr>
            <a:endParaRPr lang="en-US" sz="1000" dirty="0">
              <a:solidFill>
                <a:srgbClr val="000000"/>
              </a:solidFill>
            </a:endParaRPr>
          </a:p>
          <a:p>
            <a:pPr>
              <a:lnSpc>
                <a:spcPts val="1923"/>
              </a:lnSpc>
              <a:tabLst>
                <a:tab pos="462767" algn="l"/>
                <a:tab pos="925533" algn="l"/>
                <a:tab pos="1388300" algn="l"/>
              </a:tabLst>
            </a:pPr>
            <a:r>
              <a:rPr lang="en-US" sz="800" dirty="0">
                <a:solidFill>
                  <a:srgbClr val="000000"/>
                </a:solidFill>
              </a:rPr>
              <a:t>There are other types of valves such as? </a:t>
            </a:r>
            <a:r>
              <a:rPr lang="en-US" sz="800" b="1" i="1" dirty="0">
                <a:solidFill>
                  <a:srgbClr val="000000"/>
                </a:solidFill>
              </a:rPr>
              <a:t>.....student responses</a:t>
            </a:r>
            <a:endParaRPr lang="en-US" sz="800" dirty="0">
              <a:solidFill>
                <a:srgbClr val="000000"/>
              </a:solidFill>
            </a:endParaRPr>
          </a:p>
          <a:p>
            <a:pPr>
              <a:lnSpc>
                <a:spcPts val="1518"/>
              </a:lnSpc>
              <a:tabLst>
                <a:tab pos="462767" algn="l"/>
                <a:tab pos="925533" algn="l"/>
                <a:tab pos="1388300" algn="l"/>
              </a:tabLst>
            </a:pPr>
            <a:r>
              <a:rPr lang="en-US" sz="800" dirty="0">
                <a:solidFill>
                  <a:srgbClr val="000000"/>
                </a:solidFill>
              </a:rPr>
              <a:t>We have covered main types here.  </a:t>
            </a:r>
          </a:p>
          <a:p>
            <a:pPr>
              <a:lnSpc>
                <a:spcPts val="1518"/>
              </a:lnSpc>
              <a:tabLst>
                <a:tab pos="462767" algn="l"/>
                <a:tab pos="925533" algn="l"/>
                <a:tab pos="1388300" algn="l"/>
              </a:tabLst>
            </a:pPr>
            <a:endParaRPr lang="en-US" sz="800" dirty="0">
              <a:solidFill>
                <a:srgbClr val="000000"/>
              </a:solidFill>
            </a:endParaRPr>
          </a:p>
          <a:p>
            <a:pPr lvl="1" indent="0">
              <a:lnSpc>
                <a:spcPts val="1518"/>
              </a:lnSpc>
              <a:tabLst>
                <a:tab pos="462767" algn="l"/>
                <a:tab pos="925533" algn="l"/>
                <a:tab pos="1388300" algn="l"/>
              </a:tabLst>
            </a:pPr>
            <a:r>
              <a:rPr lang="en-US" sz="800" dirty="0">
                <a:solidFill>
                  <a:srgbClr val="000000"/>
                </a:solidFill>
              </a:rPr>
              <a:t>Note that Check Valve, Butterfly </a:t>
            </a:r>
            <a:r>
              <a:rPr lang="en-US" sz="800" dirty="0" err="1">
                <a:solidFill>
                  <a:srgbClr val="000000"/>
                </a:solidFill>
              </a:rPr>
              <a:t>Valvemay</a:t>
            </a:r>
            <a:r>
              <a:rPr lang="en-US" sz="800" dirty="0">
                <a:solidFill>
                  <a:srgbClr val="000000"/>
                </a:solidFill>
              </a:rPr>
              <a:t> not actuated externally; therefore, not </a:t>
            </a:r>
            <a:br>
              <a:rPr lang="en-US" sz="800" dirty="0">
                <a:solidFill>
                  <a:srgbClr val="000000"/>
                </a:solidFill>
              </a:rPr>
            </a:br>
            <a:r>
              <a:rPr lang="en-US" sz="800" dirty="0">
                <a:solidFill>
                  <a:srgbClr val="000000"/>
                </a:solidFill>
              </a:rPr>
              <a:t>as likely to have fugitive leaks.  Still need to be inspected.</a:t>
            </a:r>
          </a:p>
          <a:p>
            <a:pPr lvl="1" indent="0">
              <a:lnSpc>
                <a:spcPts val="1518"/>
              </a:lnSpc>
              <a:tabLst>
                <a:tab pos="462767" algn="l"/>
                <a:tab pos="925533" algn="l"/>
                <a:tab pos="1388300" algn="l"/>
              </a:tabLst>
            </a:pPr>
            <a:endParaRPr lang="en-US" sz="800" dirty="0">
              <a:solidFill>
                <a:srgbClr val="000000"/>
              </a:solidFill>
            </a:endParaRPr>
          </a:p>
          <a:p>
            <a:pPr latinLnBrk="1">
              <a:lnSpc>
                <a:spcPts val="1518"/>
              </a:lnSpc>
              <a:tabLst>
                <a:tab pos="462767" algn="l"/>
                <a:tab pos="925533" algn="l"/>
                <a:tab pos="1388300" algn="l"/>
              </a:tabLst>
            </a:pPr>
            <a:endParaRPr lang="en-US" sz="800" dirty="0">
              <a:solidFill>
                <a:srgbClr val="000000"/>
              </a:solidFill>
            </a:endParaRPr>
          </a:p>
        </p:txBody>
      </p:sp>
    </p:spTree>
    <p:extLst>
      <p:ext uri="{BB962C8B-B14F-4D97-AF65-F5344CB8AC3E}">
        <p14:creationId xmlns:p14="http://schemas.microsoft.com/office/powerpoint/2010/main" val="28830253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Rot="1" noChangeAspect="1" noChangeArrowheads="1" noTextEdit="1"/>
          </p:cNvSpPr>
          <p:nvPr>
            <p:ph type="sldImg"/>
          </p:nvPr>
        </p:nvSpPr>
        <p:spPr>
          <a:ln/>
        </p:spPr>
      </p:sp>
      <p:sp>
        <p:nvSpPr>
          <p:cNvPr id="2990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Good view of valve stems (use of saps map warp stems and increase the potential for leaks.</a:t>
            </a:r>
          </a:p>
        </p:txBody>
      </p:sp>
    </p:spTree>
    <p:extLst>
      <p:ext uri="{BB962C8B-B14F-4D97-AF65-F5344CB8AC3E}">
        <p14:creationId xmlns:p14="http://schemas.microsoft.com/office/powerpoint/2010/main" val="37570439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01731" name="Rectangle 3" descr="Brown marble"/>
          <p:cNvSpPr>
            <a:spLocks noGrp="1" noChangeArrowheads="1"/>
          </p:cNvSpPr>
          <p:nvPr>
            <p:ph type="dt" sz="quarter" idx="1"/>
          </p:nvPr>
        </p:nvSpPr>
        <p:spPr>
          <a:noFill/>
          <a:ln>
            <a:miter lim="800000"/>
            <a:headEnd/>
            <a:tailEnd/>
          </a:ln>
        </p:spPr>
        <p:txBody>
          <a:bodyPr/>
          <a:lstStyle/>
          <a:p>
            <a:fld id="{385B9A73-1854-4682-B531-22F849708703}" type="datetime1">
              <a:rPr lang="en-US" smtClean="0">
                <a:latin typeface="Arial" pitchFamily="34" charset="0"/>
              </a:rPr>
              <a:pPr/>
              <a:t>4/20/2026</a:t>
            </a:fld>
            <a:endParaRPr lang="en-US">
              <a:latin typeface="Arial" pitchFamily="34" charset="0"/>
            </a:endParaRPr>
          </a:p>
        </p:txBody>
      </p:sp>
      <p:sp>
        <p:nvSpPr>
          <p:cNvPr id="201732" name="Rectangle 7" descr="Brown marble"/>
          <p:cNvSpPr>
            <a:spLocks noGrp="1" noChangeArrowheads="1"/>
          </p:cNvSpPr>
          <p:nvPr>
            <p:ph type="sldNum" sz="quarter" idx="5"/>
          </p:nvPr>
        </p:nvSpPr>
        <p:spPr>
          <a:noFill/>
          <a:ln>
            <a:miter lim="800000"/>
            <a:headEnd/>
            <a:tailEnd/>
          </a:ln>
        </p:spPr>
        <p:txBody>
          <a:bodyPr/>
          <a:lstStyle/>
          <a:p>
            <a:fld id="{AABCDD2C-87EB-4F37-81AC-26B5F8A2558F}" type="slidenum">
              <a:rPr lang="en-US" smtClean="0">
                <a:latin typeface="Arial" pitchFamily="34" charset="0"/>
              </a:rPr>
              <a:pPr/>
              <a:t>27</a:t>
            </a:fld>
            <a:endParaRPr lang="en-US">
              <a:latin typeface="Arial" pitchFamily="34" charset="0"/>
            </a:endParaRPr>
          </a:p>
        </p:txBody>
      </p:sp>
      <p:sp>
        <p:nvSpPr>
          <p:cNvPr id="201733" name="Rectangle 2"/>
          <p:cNvSpPr>
            <a:spLocks noGrp="1" noRot="1" noChangeAspect="1" noChangeArrowheads="1" noTextEdit="1"/>
          </p:cNvSpPr>
          <p:nvPr>
            <p:ph type="sldImg"/>
          </p:nvPr>
        </p:nvSpPr>
        <p:spPr>
          <a:ln/>
        </p:spPr>
      </p:sp>
      <p:sp>
        <p:nvSpPr>
          <p:cNvPr id="201734" name="Rectangle 3" descr="낄⸪w "/>
          <p:cNvSpPr>
            <a:spLocks noGrp="1" noChangeArrowheads="1"/>
          </p:cNvSpPr>
          <p:nvPr>
            <p:ph type="body" idx="1"/>
          </p:nvPr>
        </p:nvSpPr>
        <p:spPr>
          <a:noFill/>
        </p:spPr>
        <p:txBody>
          <a:bodyPr/>
          <a:lstStyle/>
          <a:p>
            <a:endParaRPr lang="en-US"/>
          </a:p>
        </p:txBody>
      </p:sp>
      <p:sp>
        <p:nvSpPr>
          <p:cNvPr id="201735" name="Rectangle 4"/>
          <p:cNvSpPr>
            <a:spLocks noChangeArrowheads="1"/>
          </p:cNvSpPr>
          <p:nvPr/>
        </p:nvSpPr>
        <p:spPr bwMode="auto">
          <a:xfrm>
            <a:off x="381000" y="3859828"/>
            <a:ext cx="5943600" cy="4004167"/>
          </a:xfrm>
          <a:prstGeom prst="rect">
            <a:avLst/>
          </a:prstGeom>
          <a:noFill/>
          <a:ln w="12700">
            <a:noFill/>
            <a:miter lim="800000"/>
            <a:headEnd/>
            <a:tailEnd/>
          </a:ln>
          <a:effectLst/>
        </p:spPr>
        <p:txBody>
          <a:bodyPr wrap="none" lIns="19282" tIns="27317" rIns="19282" bIns="27317"/>
          <a:lstStyle/>
          <a:p>
            <a:pPr eaLnBrk="0" hangingPunct="0">
              <a:lnSpc>
                <a:spcPts val="2126"/>
              </a:lnSpc>
              <a:tabLst>
                <a:tab pos="462767" algn="l"/>
                <a:tab pos="925533" algn="l"/>
                <a:tab pos="1388300" algn="l"/>
              </a:tabLst>
            </a:pPr>
            <a:r>
              <a:rPr lang="en-US" sz="1900" b="1">
                <a:solidFill>
                  <a:srgbClr val="000000"/>
                </a:solidFill>
              </a:rPr>
              <a:t>Most leaks are from around the valve stem.</a:t>
            </a:r>
            <a:r>
              <a:rPr lang="en-US" sz="1400">
                <a:solidFill>
                  <a:srgbClr val="000000"/>
                </a:solidFill>
              </a:rPr>
              <a:t>  </a:t>
            </a:r>
            <a:r>
              <a:rPr lang="en-US" sz="1900">
                <a:solidFill>
                  <a:srgbClr val="000000"/>
                </a:solidFill>
              </a:rPr>
              <a:t>There are a </a:t>
            </a:r>
            <a:br>
              <a:rPr lang="en-US" sz="1900">
                <a:solidFill>
                  <a:srgbClr val="000000"/>
                </a:solidFill>
              </a:rPr>
            </a:br>
            <a:r>
              <a:rPr lang="en-US" sz="1900">
                <a:solidFill>
                  <a:srgbClr val="000000"/>
                </a:solidFill>
              </a:rPr>
              <a:t>number of strategies to minimize these leaks.</a:t>
            </a:r>
          </a:p>
          <a:p>
            <a:pPr eaLnBrk="0" hangingPunct="0">
              <a:lnSpc>
                <a:spcPts val="2126"/>
              </a:lnSpc>
              <a:tabLst>
                <a:tab pos="462767" algn="l"/>
                <a:tab pos="925533" algn="l"/>
                <a:tab pos="1388300" algn="l"/>
              </a:tabLst>
            </a:pPr>
            <a:endParaRPr lang="en-US" sz="1400">
              <a:solidFill>
                <a:srgbClr val="000000"/>
              </a:solidFill>
            </a:endParaRPr>
          </a:p>
          <a:p>
            <a:pPr eaLnBrk="0" hangingPunct="0">
              <a:lnSpc>
                <a:spcPts val="2126"/>
              </a:lnSpc>
              <a:tabLst>
                <a:tab pos="462767" algn="l"/>
                <a:tab pos="925533" algn="l"/>
                <a:tab pos="1388300" algn="l"/>
              </a:tabLst>
            </a:pPr>
            <a:r>
              <a:rPr lang="en-US" sz="1900" b="1" i="1">
                <a:solidFill>
                  <a:srgbClr val="000000"/>
                </a:solidFill>
              </a:rPr>
              <a:t>(Display hardware if available)</a:t>
            </a:r>
          </a:p>
          <a:p>
            <a:pPr eaLnBrk="0" hangingPunct="0">
              <a:lnSpc>
                <a:spcPts val="2126"/>
              </a:lnSpc>
              <a:tabLst>
                <a:tab pos="462767" algn="l"/>
                <a:tab pos="925533" algn="l"/>
                <a:tab pos="1388300" algn="l"/>
              </a:tabLst>
            </a:pPr>
            <a:endParaRPr lang="en-US" sz="1400">
              <a:solidFill>
                <a:srgbClr val="000000"/>
              </a:solidFill>
            </a:endParaRPr>
          </a:p>
          <a:p>
            <a:pPr lvl="1" eaLnBrk="0" hangingPunct="0">
              <a:lnSpc>
                <a:spcPts val="2126"/>
              </a:lnSpc>
              <a:tabLst>
                <a:tab pos="462767" algn="l"/>
                <a:tab pos="925533" algn="l"/>
                <a:tab pos="1388300" algn="l"/>
              </a:tabLst>
            </a:pPr>
            <a:r>
              <a:rPr lang="en-US" sz="1900" b="1">
                <a:solidFill>
                  <a:srgbClr val="000000"/>
                </a:solidFill>
              </a:rPr>
              <a:t>Packing Gland:</a:t>
            </a:r>
            <a:endParaRPr lang="en-US" sz="1900">
              <a:solidFill>
                <a:srgbClr val="000000"/>
              </a:solidFill>
            </a:endParaRPr>
          </a:p>
          <a:p>
            <a:pPr lvl="1" eaLnBrk="0" hangingPunct="0">
              <a:lnSpc>
                <a:spcPts val="2126"/>
              </a:lnSpc>
              <a:tabLst>
                <a:tab pos="462767" algn="l"/>
                <a:tab pos="925533" algn="l"/>
                <a:tab pos="1388300" algn="l"/>
              </a:tabLst>
            </a:pPr>
            <a:r>
              <a:rPr lang="en-US" sz="1400">
                <a:solidFill>
                  <a:srgbClr val="000000"/>
                </a:solidFill>
              </a:rPr>
              <a:t>Standard method of minimizing leaks.  Shown in previous slides.  Packing </a:t>
            </a:r>
            <a:br>
              <a:rPr lang="en-US" sz="1400">
                <a:solidFill>
                  <a:srgbClr val="000000"/>
                </a:solidFill>
              </a:rPr>
            </a:br>
            <a:r>
              <a:rPr lang="en-US" sz="1400">
                <a:solidFill>
                  <a:srgbClr val="000000"/>
                </a:solidFill>
              </a:rPr>
              <a:t>materials include braided asbestos, graphite, graphite-impregnated fibers, Teflon.  </a:t>
            </a:r>
            <a:br>
              <a:rPr lang="en-US" sz="1400">
                <a:solidFill>
                  <a:srgbClr val="000000"/>
                </a:solidFill>
              </a:rPr>
            </a:br>
            <a:r>
              <a:rPr lang="en-US" sz="1400">
                <a:solidFill>
                  <a:srgbClr val="000000"/>
                </a:solidFill>
              </a:rPr>
              <a:t>Progressive tightening until seal fails.   </a:t>
            </a:r>
            <a:r>
              <a:rPr lang="en-US" sz="1900">
                <a:solidFill>
                  <a:srgbClr val="000000"/>
                </a:solidFill>
              </a:rPr>
              <a:t> </a:t>
            </a:r>
          </a:p>
          <a:p>
            <a:pPr eaLnBrk="0" hangingPunct="0">
              <a:lnSpc>
                <a:spcPts val="2126"/>
              </a:lnSpc>
              <a:tabLst>
                <a:tab pos="462767" algn="l"/>
                <a:tab pos="925533" algn="l"/>
                <a:tab pos="1388300" algn="l"/>
              </a:tabLst>
            </a:pPr>
            <a:endParaRPr lang="en-US" sz="1900">
              <a:solidFill>
                <a:srgbClr val="000000"/>
              </a:solidFill>
            </a:endParaRPr>
          </a:p>
          <a:p>
            <a:pPr lvl="1" eaLnBrk="0" hangingPunct="0">
              <a:lnSpc>
                <a:spcPts val="2126"/>
              </a:lnSpc>
              <a:tabLst>
                <a:tab pos="462767" algn="l"/>
                <a:tab pos="925533" algn="l"/>
                <a:tab pos="1388300" algn="l"/>
              </a:tabLst>
            </a:pPr>
            <a:r>
              <a:rPr lang="en-US" sz="1900" b="1">
                <a:solidFill>
                  <a:srgbClr val="000000"/>
                </a:solidFill>
              </a:rPr>
              <a:t>O-Rings:</a:t>
            </a:r>
            <a:endParaRPr lang="en-US" sz="1900">
              <a:solidFill>
                <a:srgbClr val="000000"/>
              </a:solidFill>
            </a:endParaRPr>
          </a:p>
          <a:p>
            <a:pPr lvl="1" eaLnBrk="0" hangingPunct="0">
              <a:lnSpc>
                <a:spcPts val="2126"/>
              </a:lnSpc>
              <a:tabLst>
                <a:tab pos="462767" algn="l"/>
                <a:tab pos="925533" algn="l"/>
                <a:tab pos="1388300" algn="l"/>
              </a:tabLst>
            </a:pPr>
            <a:r>
              <a:rPr lang="en-US" sz="1400">
                <a:solidFill>
                  <a:srgbClr val="000000"/>
                </a:solidFill>
              </a:rPr>
              <a:t>not suitable where there is sliding motion in valves.  Used in pressure relief </a:t>
            </a:r>
            <a:br>
              <a:rPr lang="en-US" sz="1400">
                <a:solidFill>
                  <a:srgbClr val="000000"/>
                </a:solidFill>
              </a:rPr>
            </a:br>
            <a:r>
              <a:rPr lang="en-US" sz="1400">
                <a:solidFill>
                  <a:srgbClr val="000000"/>
                </a:solidFill>
              </a:rPr>
              <a:t>valves or PRVs.</a:t>
            </a:r>
          </a:p>
          <a:p>
            <a:pPr lvl="1" eaLnBrk="0" hangingPunct="0">
              <a:lnSpc>
                <a:spcPts val="1620"/>
              </a:lnSpc>
              <a:tabLst>
                <a:tab pos="462767" algn="l"/>
                <a:tab pos="925533" algn="l"/>
                <a:tab pos="1388300" algn="l"/>
              </a:tabLst>
            </a:pPr>
            <a:endParaRPr lang="en-US" sz="1400">
              <a:solidFill>
                <a:srgbClr val="000000"/>
              </a:solidFill>
            </a:endParaRPr>
          </a:p>
          <a:p>
            <a:pPr lvl="1" eaLnBrk="0" hangingPunct="0">
              <a:lnSpc>
                <a:spcPts val="1620"/>
              </a:lnSpc>
              <a:tabLst>
                <a:tab pos="462767" algn="l"/>
                <a:tab pos="925533" algn="l"/>
                <a:tab pos="1388300" algn="l"/>
              </a:tabLst>
            </a:pPr>
            <a:r>
              <a:rPr lang="en-US" sz="1400">
                <a:solidFill>
                  <a:srgbClr val="000000"/>
                </a:solidFill>
              </a:rPr>
              <a:t>REF: Handbook, pp. 33-34.</a:t>
            </a:r>
          </a:p>
          <a:p>
            <a:pPr lvl="1" eaLnBrk="0" hangingPunct="0">
              <a:lnSpc>
                <a:spcPts val="1620"/>
              </a:lnSpc>
              <a:tabLst>
                <a:tab pos="462767" algn="l"/>
                <a:tab pos="925533" algn="l"/>
                <a:tab pos="1388300" algn="l"/>
              </a:tabLst>
            </a:pPr>
            <a:r>
              <a:rPr lang="en-US" sz="1400">
                <a:solidFill>
                  <a:srgbClr val="000000"/>
                </a:solidFill>
              </a:rPr>
              <a:t>Additional Information: Manufactures Literature-Components section</a:t>
            </a:r>
          </a:p>
        </p:txBody>
      </p:sp>
    </p:spTree>
    <p:extLst>
      <p:ext uri="{BB962C8B-B14F-4D97-AF65-F5344CB8AC3E}">
        <p14:creationId xmlns:p14="http://schemas.microsoft.com/office/powerpoint/2010/main" val="20000609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03779" name="Rectangle 3" descr="Brown marble"/>
          <p:cNvSpPr>
            <a:spLocks noGrp="1" noChangeArrowheads="1"/>
          </p:cNvSpPr>
          <p:nvPr>
            <p:ph type="dt" sz="quarter" idx="1"/>
          </p:nvPr>
        </p:nvSpPr>
        <p:spPr>
          <a:noFill/>
          <a:ln>
            <a:miter lim="800000"/>
            <a:headEnd/>
            <a:tailEnd/>
          </a:ln>
        </p:spPr>
        <p:txBody>
          <a:bodyPr/>
          <a:lstStyle/>
          <a:p>
            <a:fld id="{339A70BD-534F-4816-B50A-7BA18E234C22}" type="datetime1">
              <a:rPr lang="en-US" smtClean="0">
                <a:latin typeface="Arial" pitchFamily="34" charset="0"/>
              </a:rPr>
              <a:pPr/>
              <a:t>4/20/2026</a:t>
            </a:fld>
            <a:endParaRPr lang="en-US">
              <a:latin typeface="Arial" pitchFamily="34" charset="0"/>
            </a:endParaRPr>
          </a:p>
        </p:txBody>
      </p:sp>
      <p:sp>
        <p:nvSpPr>
          <p:cNvPr id="203780" name="Rectangle 7" descr="Brown marble"/>
          <p:cNvSpPr>
            <a:spLocks noGrp="1" noChangeArrowheads="1"/>
          </p:cNvSpPr>
          <p:nvPr>
            <p:ph type="sldNum" sz="quarter" idx="5"/>
          </p:nvPr>
        </p:nvSpPr>
        <p:spPr>
          <a:noFill/>
          <a:ln>
            <a:miter lim="800000"/>
            <a:headEnd/>
            <a:tailEnd/>
          </a:ln>
        </p:spPr>
        <p:txBody>
          <a:bodyPr/>
          <a:lstStyle/>
          <a:p>
            <a:fld id="{B8F6EE11-557F-4DFF-A34E-BEC2697356FC}" type="slidenum">
              <a:rPr lang="en-US" smtClean="0">
                <a:latin typeface="Arial" pitchFamily="34" charset="0"/>
              </a:rPr>
              <a:pPr/>
              <a:t>28</a:t>
            </a:fld>
            <a:endParaRPr lang="en-US">
              <a:latin typeface="Arial" pitchFamily="34" charset="0"/>
            </a:endParaRPr>
          </a:p>
        </p:txBody>
      </p:sp>
      <p:sp>
        <p:nvSpPr>
          <p:cNvPr id="203781" name="Rectangle 2"/>
          <p:cNvSpPr>
            <a:spLocks noGrp="1" noRot="1" noChangeAspect="1" noChangeArrowheads="1" noTextEdit="1"/>
          </p:cNvSpPr>
          <p:nvPr>
            <p:ph type="sldImg"/>
          </p:nvPr>
        </p:nvSpPr>
        <p:spPr>
          <a:ln/>
        </p:spPr>
      </p:sp>
      <p:sp>
        <p:nvSpPr>
          <p:cNvPr id="203782" name="Rectangle 3" descr="낄⸪w "/>
          <p:cNvSpPr>
            <a:spLocks noGrp="1" noChangeArrowheads="1"/>
          </p:cNvSpPr>
          <p:nvPr>
            <p:ph type="body" idx="1"/>
          </p:nvPr>
        </p:nvSpPr>
        <p:spPr>
          <a:noFill/>
        </p:spPr>
        <p:txBody>
          <a:bodyPr/>
          <a:lstStyle/>
          <a:p>
            <a:pPr>
              <a:lnSpc>
                <a:spcPts val="2126"/>
              </a:lnSpc>
              <a:tabLst>
                <a:tab pos="462767" algn="l"/>
                <a:tab pos="925533" algn="l"/>
                <a:tab pos="1388300" algn="l"/>
              </a:tabLst>
            </a:pPr>
            <a:r>
              <a:rPr lang="en-US" sz="800" dirty="0">
                <a:solidFill>
                  <a:srgbClr val="000000"/>
                </a:solidFill>
              </a:rPr>
              <a:t>REF: Cutaway drawing, Handbook  p.34</a:t>
            </a:r>
            <a:endParaRPr lang="en-US" sz="1000" b="1" i="1" dirty="0">
              <a:solidFill>
                <a:srgbClr val="000000"/>
              </a:solidFill>
            </a:endParaRPr>
          </a:p>
          <a:p>
            <a:pPr>
              <a:lnSpc>
                <a:spcPts val="2126"/>
              </a:lnSpc>
              <a:tabLst>
                <a:tab pos="462767" algn="l"/>
                <a:tab pos="925533" algn="l"/>
                <a:tab pos="1388300" algn="l"/>
              </a:tabLst>
            </a:pPr>
            <a:endParaRPr lang="en-US" sz="1000" b="1" i="1" dirty="0">
              <a:solidFill>
                <a:srgbClr val="000000"/>
              </a:solidFill>
            </a:endParaRPr>
          </a:p>
          <a:p>
            <a:pPr>
              <a:lnSpc>
                <a:spcPts val="2126"/>
              </a:lnSpc>
              <a:tabLst>
                <a:tab pos="462767" algn="l"/>
                <a:tab pos="925533" algn="l"/>
                <a:tab pos="1388300" algn="l"/>
              </a:tabLst>
            </a:pPr>
            <a:r>
              <a:rPr lang="en-US" sz="1000" b="1" dirty="0">
                <a:solidFill>
                  <a:srgbClr val="000000"/>
                </a:solidFill>
              </a:rPr>
              <a:t>Bellows Seal</a:t>
            </a:r>
            <a:r>
              <a:rPr lang="en-US" sz="1000" dirty="0">
                <a:solidFill>
                  <a:srgbClr val="000000"/>
                </a:solidFill>
              </a:rPr>
              <a:t> very effective.  Stem isolated from process fluid </a:t>
            </a:r>
            <a:br>
              <a:rPr lang="en-US" sz="1000" dirty="0">
                <a:solidFill>
                  <a:srgbClr val="000000"/>
                </a:solidFill>
              </a:rPr>
            </a:br>
            <a:r>
              <a:rPr lang="en-US" sz="1000" dirty="0">
                <a:solidFill>
                  <a:srgbClr val="000000"/>
                </a:solidFill>
              </a:rPr>
              <a:t>by pleated metal case.  However, it is weak point in system </a:t>
            </a:r>
            <a:br>
              <a:rPr lang="en-US" sz="1000" dirty="0">
                <a:solidFill>
                  <a:srgbClr val="000000"/>
                </a:solidFill>
              </a:rPr>
            </a:br>
            <a:r>
              <a:rPr lang="en-US" sz="1000" dirty="0">
                <a:solidFill>
                  <a:srgbClr val="000000"/>
                </a:solidFill>
              </a:rPr>
              <a:t>because of fatigue of metal pleats.  Often have conventional </a:t>
            </a:r>
            <a:br>
              <a:rPr lang="en-US" sz="1000" dirty="0">
                <a:solidFill>
                  <a:srgbClr val="000000"/>
                </a:solidFill>
              </a:rPr>
            </a:br>
            <a:r>
              <a:rPr lang="en-US" sz="1000" dirty="0">
                <a:solidFill>
                  <a:srgbClr val="000000"/>
                </a:solidFill>
              </a:rPr>
              <a:t>gland seal backup.</a:t>
            </a:r>
          </a:p>
          <a:p>
            <a:pPr>
              <a:lnSpc>
                <a:spcPts val="2126"/>
              </a:lnSpc>
              <a:tabLst>
                <a:tab pos="462767" algn="l"/>
                <a:tab pos="925533" algn="l"/>
                <a:tab pos="1388300" algn="l"/>
              </a:tabLst>
            </a:pPr>
            <a:endParaRPr lang="en-US" sz="1000" dirty="0">
              <a:solidFill>
                <a:srgbClr val="000000"/>
              </a:solidFill>
            </a:endParaRPr>
          </a:p>
          <a:p>
            <a:pPr>
              <a:lnSpc>
                <a:spcPts val="2126"/>
              </a:lnSpc>
              <a:tabLst>
                <a:tab pos="462767" algn="l"/>
                <a:tab pos="925533" algn="l"/>
                <a:tab pos="1388300" algn="l"/>
              </a:tabLst>
            </a:pPr>
            <a:r>
              <a:rPr lang="en-US" sz="1000" dirty="0">
                <a:solidFill>
                  <a:srgbClr val="000000"/>
                </a:solidFill>
              </a:rPr>
              <a:t>Considered "best available control technology" (BACT), or </a:t>
            </a:r>
            <a:br>
              <a:rPr lang="en-US" sz="1000" b="1" dirty="0">
                <a:solidFill>
                  <a:srgbClr val="000000"/>
                </a:solidFill>
              </a:rPr>
            </a:br>
            <a:r>
              <a:rPr lang="en-US" sz="1000" b="1" dirty="0">
                <a:solidFill>
                  <a:srgbClr val="000000"/>
                </a:solidFill>
              </a:rPr>
              <a:t>"no detectable emissions"</a:t>
            </a:r>
            <a:r>
              <a:rPr lang="en-US" sz="1000" dirty="0">
                <a:solidFill>
                  <a:srgbClr val="000000"/>
                </a:solidFill>
              </a:rPr>
              <a:t> valve.   From regulatory inspection </a:t>
            </a:r>
            <a:br>
              <a:rPr lang="en-US" sz="1000" dirty="0">
                <a:solidFill>
                  <a:srgbClr val="000000"/>
                </a:solidFill>
              </a:rPr>
            </a:br>
            <a:r>
              <a:rPr lang="en-US" sz="1000" dirty="0">
                <a:solidFill>
                  <a:srgbClr val="000000"/>
                </a:solidFill>
              </a:rPr>
              <a:t>standpoint, this means emissions readings must less than 500 </a:t>
            </a:r>
            <a:br>
              <a:rPr lang="en-US" sz="1000" dirty="0">
                <a:solidFill>
                  <a:srgbClr val="000000"/>
                </a:solidFill>
              </a:rPr>
            </a:br>
            <a:r>
              <a:rPr lang="en-US" sz="1000" dirty="0">
                <a:solidFill>
                  <a:srgbClr val="000000"/>
                </a:solidFill>
              </a:rPr>
              <a:t>ppm above background concentration and that less frequent </a:t>
            </a:r>
            <a:br>
              <a:rPr lang="en-US" sz="1000" dirty="0">
                <a:solidFill>
                  <a:srgbClr val="000000"/>
                </a:solidFill>
              </a:rPr>
            </a:br>
            <a:r>
              <a:rPr lang="en-US" sz="1000" dirty="0">
                <a:solidFill>
                  <a:srgbClr val="000000"/>
                </a:solidFill>
              </a:rPr>
              <a:t>inspections required of operator (generally annual only). </a:t>
            </a:r>
          </a:p>
          <a:p>
            <a:pPr>
              <a:lnSpc>
                <a:spcPts val="2126"/>
              </a:lnSpc>
              <a:tabLst>
                <a:tab pos="462767" algn="l"/>
                <a:tab pos="925533" algn="l"/>
                <a:tab pos="1388300" algn="l"/>
              </a:tabLst>
            </a:pPr>
            <a:r>
              <a:rPr lang="en-US" sz="1000" dirty="0">
                <a:solidFill>
                  <a:srgbClr val="000000"/>
                </a:solidFill>
              </a:rPr>
              <a:t>  </a:t>
            </a:r>
          </a:p>
          <a:p>
            <a:pPr>
              <a:lnSpc>
                <a:spcPts val="2126"/>
              </a:lnSpc>
              <a:tabLst>
                <a:tab pos="462767" algn="l"/>
                <a:tab pos="925533" algn="l"/>
                <a:tab pos="1388300" algn="l"/>
              </a:tabLst>
            </a:pPr>
            <a:r>
              <a:rPr lang="en-US" sz="800" dirty="0">
                <a:solidFill>
                  <a:srgbClr val="000000"/>
                </a:solidFill>
              </a:rPr>
              <a:t>High-tech alternative is "Live-Loading" technology, where  a set of springs is </a:t>
            </a:r>
            <a:br>
              <a:rPr lang="en-US" sz="800" dirty="0">
                <a:solidFill>
                  <a:srgbClr val="000000"/>
                </a:solidFill>
              </a:rPr>
            </a:br>
            <a:r>
              <a:rPr lang="en-US" sz="800" dirty="0">
                <a:solidFill>
                  <a:srgbClr val="000000"/>
                </a:solidFill>
              </a:rPr>
              <a:t>placed between the outside tightening bolts to place a sustained load on the </a:t>
            </a:r>
            <a:br>
              <a:rPr lang="en-US" sz="800" dirty="0">
                <a:solidFill>
                  <a:srgbClr val="000000"/>
                </a:solidFill>
              </a:rPr>
            </a:br>
            <a:r>
              <a:rPr lang="en-US" sz="800" dirty="0">
                <a:solidFill>
                  <a:srgbClr val="000000"/>
                </a:solidFill>
              </a:rPr>
              <a:t>packing.  Used in nuclear industry where leaks cannot be tolerated.</a:t>
            </a:r>
            <a:endParaRPr lang="en-US" sz="1000" dirty="0">
              <a:solidFill>
                <a:srgbClr val="000000"/>
              </a:solidFill>
            </a:endParaRPr>
          </a:p>
          <a:p>
            <a:pPr>
              <a:lnSpc>
                <a:spcPts val="2126"/>
              </a:lnSpc>
              <a:tabLst>
                <a:tab pos="462767" algn="l"/>
                <a:tab pos="925533" algn="l"/>
                <a:tab pos="1388300" algn="l"/>
              </a:tabLst>
            </a:pPr>
            <a:endParaRPr lang="en-US" sz="1000" dirty="0">
              <a:solidFill>
                <a:srgbClr val="000000"/>
              </a:solidFill>
            </a:endParaRPr>
          </a:p>
          <a:p>
            <a:pPr>
              <a:lnSpc>
                <a:spcPts val="2126"/>
              </a:lnSpc>
              <a:tabLst>
                <a:tab pos="462767" algn="l"/>
                <a:tab pos="925533" algn="l"/>
                <a:tab pos="1388300" algn="l"/>
              </a:tabLst>
            </a:pPr>
            <a:r>
              <a:rPr lang="en-US" sz="800" dirty="0">
                <a:solidFill>
                  <a:srgbClr val="000000"/>
                </a:solidFill>
              </a:rPr>
              <a:t>Cost differential e.g.: Gate Valve may cost $250; Bellows upwards of $1200.</a:t>
            </a:r>
          </a:p>
          <a:p>
            <a:pPr>
              <a:lnSpc>
                <a:spcPts val="1620"/>
              </a:lnSpc>
              <a:tabLst>
                <a:tab pos="462767" algn="l"/>
                <a:tab pos="925533" algn="l"/>
                <a:tab pos="1388300" algn="l"/>
              </a:tabLst>
            </a:pPr>
            <a:endParaRPr lang="en-US" sz="800" dirty="0">
              <a:solidFill>
                <a:srgbClr val="000000"/>
              </a:solidFill>
            </a:endParaRPr>
          </a:p>
          <a:p>
            <a:pPr>
              <a:lnSpc>
                <a:spcPts val="1620"/>
              </a:lnSpc>
              <a:tabLst>
                <a:tab pos="462767" algn="l"/>
                <a:tab pos="925533" algn="l"/>
                <a:tab pos="1388300" algn="l"/>
              </a:tabLst>
            </a:pPr>
            <a:r>
              <a:rPr lang="en-US" sz="800" dirty="0" err="1">
                <a:solidFill>
                  <a:srgbClr val="000000"/>
                </a:solidFill>
              </a:rPr>
              <a:t>Addtional</a:t>
            </a:r>
            <a:r>
              <a:rPr lang="en-US" sz="800" dirty="0">
                <a:solidFill>
                  <a:srgbClr val="000000"/>
                </a:solidFill>
              </a:rPr>
              <a:t> Information:  </a:t>
            </a:r>
            <a:r>
              <a:rPr lang="en-US" sz="800" dirty="0" err="1">
                <a:solidFill>
                  <a:srgbClr val="000000"/>
                </a:solidFill>
              </a:rPr>
              <a:t>Manf</a:t>
            </a:r>
            <a:r>
              <a:rPr lang="en-US" sz="800" dirty="0">
                <a:solidFill>
                  <a:srgbClr val="000000"/>
                </a:solidFill>
              </a:rPr>
              <a:t> Literature-Chesterton Live Loading</a:t>
            </a:r>
          </a:p>
          <a:p>
            <a:pPr>
              <a:lnSpc>
                <a:spcPts val="2126"/>
              </a:lnSpc>
              <a:tabLst>
                <a:tab pos="462767" algn="l"/>
                <a:tab pos="925533" algn="l"/>
                <a:tab pos="1388300" algn="l"/>
              </a:tabLst>
            </a:pPr>
            <a:endParaRPr lang="en-US" sz="1000" dirty="0">
              <a:solidFill>
                <a:srgbClr val="000000"/>
              </a:solidFill>
            </a:endParaRPr>
          </a:p>
          <a:p>
            <a:pPr latinLnBrk="1">
              <a:lnSpc>
                <a:spcPts val="2126"/>
              </a:lnSpc>
              <a:tabLst>
                <a:tab pos="462767" algn="l"/>
                <a:tab pos="925533" algn="l"/>
                <a:tab pos="1388300" algn="l"/>
              </a:tabLst>
            </a:pPr>
            <a:endParaRPr lang="en-US" sz="1000" dirty="0">
              <a:solidFill>
                <a:srgbClr val="000000"/>
              </a:solidFill>
            </a:endParaRPr>
          </a:p>
        </p:txBody>
      </p:sp>
    </p:spTree>
    <p:extLst>
      <p:ext uri="{BB962C8B-B14F-4D97-AF65-F5344CB8AC3E}">
        <p14:creationId xmlns:p14="http://schemas.microsoft.com/office/powerpoint/2010/main" val="6933327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04803" name="Rectangle 3" descr="Brown marble"/>
          <p:cNvSpPr>
            <a:spLocks noGrp="1" noChangeArrowheads="1"/>
          </p:cNvSpPr>
          <p:nvPr>
            <p:ph type="dt" sz="quarter" idx="1"/>
          </p:nvPr>
        </p:nvSpPr>
        <p:spPr>
          <a:noFill/>
          <a:ln>
            <a:miter lim="800000"/>
            <a:headEnd/>
            <a:tailEnd/>
          </a:ln>
        </p:spPr>
        <p:txBody>
          <a:bodyPr/>
          <a:lstStyle/>
          <a:p>
            <a:fld id="{F390681F-A872-4AFF-B29E-490883AAB535}" type="datetime1">
              <a:rPr lang="en-US" smtClean="0">
                <a:latin typeface="Arial" pitchFamily="34" charset="0"/>
              </a:rPr>
              <a:pPr/>
              <a:t>4/20/2026</a:t>
            </a:fld>
            <a:endParaRPr lang="en-US">
              <a:latin typeface="Arial" pitchFamily="34" charset="0"/>
            </a:endParaRPr>
          </a:p>
        </p:txBody>
      </p:sp>
      <p:sp>
        <p:nvSpPr>
          <p:cNvPr id="204804" name="Rectangle 7" descr="Brown marble"/>
          <p:cNvSpPr>
            <a:spLocks noGrp="1" noChangeArrowheads="1"/>
          </p:cNvSpPr>
          <p:nvPr>
            <p:ph type="sldNum" sz="quarter" idx="5"/>
          </p:nvPr>
        </p:nvSpPr>
        <p:spPr>
          <a:noFill/>
          <a:ln>
            <a:miter lim="800000"/>
            <a:headEnd/>
            <a:tailEnd/>
          </a:ln>
        </p:spPr>
        <p:txBody>
          <a:bodyPr/>
          <a:lstStyle/>
          <a:p>
            <a:fld id="{73662982-A1E4-4058-B560-926B9CE936B9}" type="slidenum">
              <a:rPr lang="en-US" smtClean="0">
                <a:latin typeface="Arial" pitchFamily="34" charset="0"/>
              </a:rPr>
              <a:pPr/>
              <a:t>29</a:t>
            </a:fld>
            <a:endParaRPr lang="en-US">
              <a:latin typeface="Arial" pitchFamily="34" charset="0"/>
            </a:endParaRPr>
          </a:p>
        </p:txBody>
      </p:sp>
      <p:sp>
        <p:nvSpPr>
          <p:cNvPr id="204805" name="Rectangle 2"/>
          <p:cNvSpPr>
            <a:spLocks noGrp="1" noRot="1" noChangeAspect="1" noChangeArrowheads="1" noTextEdit="1"/>
          </p:cNvSpPr>
          <p:nvPr>
            <p:ph type="sldImg"/>
          </p:nvPr>
        </p:nvSpPr>
        <p:spPr>
          <a:ln/>
        </p:spPr>
      </p:sp>
      <p:sp>
        <p:nvSpPr>
          <p:cNvPr id="204806" name="Rectangle 4" descr="낄⸪w "/>
          <p:cNvSpPr>
            <a:spLocks noGrp="1" noChangeArrowheads="1"/>
          </p:cNvSpPr>
          <p:nvPr>
            <p:ph type="body" idx="1"/>
          </p:nvPr>
        </p:nvSpPr>
        <p:spPr>
          <a:noFill/>
        </p:spPr>
        <p:txBody>
          <a:bodyPr/>
          <a:lstStyle/>
          <a:p>
            <a:pPr lvl="1" indent="0">
              <a:lnSpc>
                <a:spcPts val="2126"/>
              </a:lnSpc>
              <a:tabLst>
                <a:tab pos="462767" algn="l"/>
                <a:tab pos="925533" algn="l"/>
                <a:tab pos="1388300" algn="l"/>
              </a:tabLst>
            </a:pPr>
            <a:r>
              <a:rPr lang="en-US" sz="1000" b="1" dirty="0">
                <a:solidFill>
                  <a:srgbClr val="000000"/>
                </a:solidFill>
              </a:rPr>
              <a:t>Diaphragm</a:t>
            </a:r>
            <a:r>
              <a:rPr lang="en-US" sz="1000" dirty="0">
                <a:solidFill>
                  <a:srgbClr val="000000"/>
                </a:solidFill>
              </a:rPr>
              <a:t> completely isolated process fluid from stem.  </a:t>
            </a:r>
            <a:br>
              <a:rPr lang="en-US" sz="1000" dirty="0">
                <a:solidFill>
                  <a:srgbClr val="000000"/>
                </a:solidFill>
              </a:rPr>
            </a:br>
            <a:r>
              <a:rPr lang="en-US" sz="1000" dirty="0">
                <a:solidFill>
                  <a:srgbClr val="000000"/>
                </a:solidFill>
              </a:rPr>
              <a:t>Recommend for abrasive fluids and operate under medium </a:t>
            </a:r>
            <a:br>
              <a:rPr lang="en-US" sz="1000" dirty="0">
                <a:solidFill>
                  <a:srgbClr val="000000"/>
                </a:solidFill>
              </a:rPr>
            </a:br>
            <a:r>
              <a:rPr lang="en-US" sz="1000" dirty="0">
                <a:solidFill>
                  <a:srgbClr val="000000"/>
                </a:solidFill>
              </a:rPr>
              <a:t>pressure.</a:t>
            </a:r>
          </a:p>
          <a:p>
            <a:pPr lvl="1" indent="0">
              <a:lnSpc>
                <a:spcPts val="2126"/>
              </a:lnSpc>
              <a:tabLst>
                <a:tab pos="462767" algn="l"/>
                <a:tab pos="925533" algn="l"/>
                <a:tab pos="1388300" algn="l"/>
              </a:tabLst>
            </a:pPr>
            <a:endParaRPr lang="en-US" sz="1000" dirty="0">
              <a:solidFill>
                <a:srgbClr val="000000"/>
              </a:solidFill>
            </a:endParaRPr>
          </a:p>
          <a:p>
            <a:pPr lvl="1" indent="0">
              <a:lnSpc>
                <a:spcPts val="2126"/>
              </a:lnSpc>
              <a:tabLst>
                <a:tab pos="462767" algn="l"/>
                <a:tab pos="925533" algn="l"/>
                <a:tab pos="1388300" algn="l"/>
              </a:tabLst>
            </a:pPr>
            <a:r>
              <a:rPr lang="en-US" sz="1000" dirty="0">
                <a:solidFill>
                  <a:srgbClr val="000000"/>
                </a:solidFill>
              </a:rPr>
              <a:t>Also BACT.</a:t>
            </a:r>
          </a:p>
          <a:p>
            <a:pPr lvl="1" indent="0">
              <a:lnSpc>
                <a:spcPts val="2126"/>
              </a:lnSpc>
              <a:tabLst>
                <a:tab pos="462767" algn="l"/>
                <a:tab pos="925533" algn="l"/>
                <a:tab pos="1388300" algn="l"/>
              </a:tabLst>
            </a:pPr>
            <a:endParaRPr lang="en-US" sz="1000" dirty="0">
              <a:solidFill>
                <a:srgbClr val="000000"/>
              </a:solidFill>
            </a:endParaRPr>
          </a:p>
          <a:p>
            <a:pPr lvl="1" indent="0">
              <a:lnSpc>
                <a:spcPts val="2126"/>
              </a:lnSpc>
              <a:tabLst>
                <a:tab pos="462767" algn="l"/>
                <a:tab pos="925533" algn="l"/>
                <a:tab pos="1388300" algn="l"/>
              </a:tabLst>
            </a:pPr>
            <a:r>
              <a:rPr lang="en-US" sz="800" dirty="0">
                <a:solidFill>
                  <a:srgbClr val="000000"/>
                </a:solidFill>
              </a:rPr>
              <a:t>REF:  Handbook p.34  </a:t>
            </a:r>
            <a:r>
              <a:rPr lang="en-US" sz="1000" dirty="0">
                <a:solidFill>
                  <a:srgbClr val="000000"/>
                </a:solidFill>
              </a:rPr>
              <a:t>  </a:t>
            </a:r>
          </a:p>
        </p:txBody>
      </p:sp>
    </p:spTree>
    <p:extLst>
      <p:ext uri="{BB962C8B-B14F-4D97-AF65-F5344CB8AC3E}">
        <p14:creationId xmlns:p14="http://schemas.microsoft.com/office/powerpoint/2010/main" val="1217832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t>Fugitive VOC Emissions Inspections</a:t>
            </a:r>
          </a:p>
        </p:txBody>
      </p:sp>
      <p:sp>
        <p:nvSpPr>
          <p:cNvPr id="5" name="Date Placeholder 4"/>
          <p:cNvSpPr>
            <a:spLocks noGrp="1"/>
          </p:cNvSpPr>
          <p:nvPr>
            <p:ph type="dt" idx="1"/>
          </p:nvPr>
        </p:nvSpPr>
        <p:spPr/>
        <p:txBody>
          <a:bodyPr/>
          <a:lstStyle/>
          <a:p>
            <a:pPr>
              <a:defRPr/>
            </a:pPr>
            <a:fld id="{85C51635-692B-4948-8B06-DABBEF988B44}" type="datetime1">
              <a:rPr lang="en-US" smtClean="0"/>
              <a:pPr>
                <a:defRPr/>
              </a:pPr>
              <a:t>4/20/2026</a:t>
            </a:fld>
            <a:endParaRPr lang="en-US"/>
          </a:p>
        </p:txBody>
      </p:sp>
      <p:sp>
        <p:nvSpPr>
          <p:cNvPr id="6" name="Slide Number Placeholder 5"/>
          <p:cNvSpPr>
            <a:spLocks noGrp="1"/>
          </p:cNvSpPr>
          <p:nvPr>
            <p:ph type="sldNum" sz="quarter" idx="5"/>
          </p:nvPr>
        </p:nvSpPr>
        <p:spPr/>
        <p:txBody>
          <a:bodyPr/>
          <a:lstStyle/>
          <a:p>
            <a:pPr>
              <a:defRPr/>
            </a:pPr>
            <a:fld id="{90EF0EE8-BCD0-4D8B-91DA-DF29F678A6A4}" type="slidenum">
              <a:rPr lang="en-US" smtClean="0"/>
              <a:pPr>
                <a:defRPr/>
              </a:pPr>
              <a:t>3</a:t>
            </a:fld>
            <a:endParaRPr lang="en-US"/>
          </a:p>
        </p:txBody>
      </p:sp>
    </p:spTree>
    <p:extLst>
      <p:ext uri="{BB962C8B-B14F-4D97-AF65-F5344CB8AC3E}">
        <p14:creationId xmlns:p14="http://schemas.microsoft.com/office/powerpoint/2010/main" val="22151455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05827" name="Rectangle 3" descr="Brown marble"/>
          <p:cNvSpPr>
            <a:spLocks noGrp="1" noChangeArrowheads="1"/>
          </p:cNvSpPr>
          <p:nvPr>
            <p:ph type="dt" sz="quarter" idx="1"/>
          </p:nvPr>
        </p:nvSpPr>
        <p:spPr>
          <a:noFill/>
          <a:ln>
            <a:miter lim="800000"/>
            <a:headEnd/>
            <a:tailEnd/>
          </a:ln>
        </p:spPr>
        <p:txBody>
          <a:bodyPr/>
          <a:lstStyle/>
          <a:p>
            <a:fld id="{4F60C549-D4D3-4541-B0C9-18E306FE28F2}" type="datetime1">
              <a:rPr lang="en-US" smtClean="0">
                <a:latin typeface="Arial" pitchFamily="34" charset="0"/>
              </a:rPr>
              <a:pPr/>
              <a:t>4/20/2026</a:t>
            </a:fld>
            <a:endParaRPr lang="en-US">
              <a:latin typeface="Arial" pitchFamily="34" charset="0"/>
            </a:endParaRPr>
          </a:p>
        </p:txBody>
      </p:sp>
      <p:sp>
        <p:nvSpPr>
          <p:cNvPr id="205828" name="Rectangle 7" descr="Brown marble"/>
          <p:cNvSpPr>
            <a:spLocks noGrp="1" noChangeArrowheads="1"/>
          </p:cNvSpPr>
          <p:nvPr>
            <p:ph type="sldNum" sz="quarter" idx="5"/>
          </p:nvPr>
        </p:nvSpPr>
        <p:spPr>
          <a:noFill/>
          <a:ln>
            <a:miter lim="800000"/>
            <a:headEnd/>
            <a:tailEnd/>
          </a:ln>
        </p:spPr>
        <p:txBody>
          <a:bodyPr/>
          <a:lstStyle/>
          <a:p>
            <a:fld id="{BF235332-874D-4750-BDCA-99597CB71203}" type="slidenum">
              <a:rPr lang="en-US" smtClean="0">
                <a:latin typeface="Arial" pitchFamily="34" charset="0"/>
              </a:rPr>
              <a:pPr/>
              <a:t>30</a:t>
            </a:fld>
            <a:endParaRPr lang="en-US">
              <a:latin typeface="Arial" pitchFamily="34" charset="0"/>
            </a:endParaRPr>
          </a:p>
        </p:txBody>
      </p:sp>
      <p:sp>
        <p:nvSpPr>
          <p:cNvPr id="205829" name="Rectangle 2050"/>
          <p:cNvSpPr>
            <a:spLocks noGrp="1" noRot="1" noChangeAspect="1" noChangeArrowheads="1" noTextEdit="1"/>
          </p:cNvSpPr>
          <p:nvPr>
            <p:ph type="sldImg"/>
          </p:nvPr>
        </p:nvSpPr>
        <p:spPr>
          <a:ln/>
        </p:spPr>
      </p:sp>
      <p:sp>
        <p:nvSpPr>
          <p:cNvPr id="205830" name="Rectangle 2052" descr="낄⸪w "/>
          <p:cNvSpPr>
            <a:spLocks noGrp="1" noChangeArrowheads="1"/>
          </p:cNvSpPr>
          <p:nvPr>
            <p:ph type="body" idx="1"/>
          </p:nvPr>
        </p:nvSpPr>
        <p:spPr>
          <a:noFill/>
        </p:spPr>
        <p:txBody>
          <a:bodyPr/>
          <a:lstStyle/>
          <a:p>
            <a:pPr>
              <a:lnSpc>
                <a:spcPts val="2126"/>
              </a:lnSpc>
              <a:tabLst>
                <a:tab pos="462767" algn="l"/>
                <a:tab pos="925533" algn="l"/>
                <a:tab pos="1388300" algn="l"/>
              </a:tabLst>
            </a:pPr>
            <a:r>
              <a:rPr lang="en-US" sz="1000" dirty="0">
                <a:solidFill>
                  <a:srgbClr val="000000"/>
                </a:solidFill>
              </a:rPr>
              <a:t>EPA regulations identify the "first attempt" at repair;  Most valve </a:t>
            </a:r>
            <a:br>
              <a:rPr lang="en-US" sz="1000" dirty="0">
                <a:solidFill>
                  <a:srgbClr val="000000"/>
                </a:solidFill>
              </a:rPr>
            </a:br>
            <a:r>
              <a:rPr lang="en-US" sz="1000" dirty="0">
                <a:solidFill>
                  <a:srgbClr val="000000"/>
                </a:solidFill>
              </a:rPr>
              <a:t>leaks can be repaired using these procedures:   </a:t>
            </a:r>
            <a:endParaRPr lang="en-US" sz="1000" b="1" i="1" dirty="0">
              <a:solidFill>
                <a:srgbClr val="000000"/>
              </a:solidFill>
            </a:endParaRPr>
          </a:p>
          <a:p>
            <a:pPr>
              <a:lnSpc>
                <a:spcPts val="2126"/>
              </a:lnSpc>
              <a:tabLst>
                <a:tab pos="462767" algn="l"/>
                <a:tab pos="925533" algn="l"/>
                <a:tab pos="1388300" algn="l"/>
              </a:tabLst>
            </a:pPr>
            <a:r>
              <a:rPr lang="en-US" sz="1000" b="1" i="1" dirty="0">
                <a:solidFill>
                  <a:srgbClr val="000000"/>
                </a:solidFill>
              </a:rPr>
              <a:t>...Read list from slide</a:t>
            </a:r>
            <a:endParaRPr lang="en-US" sz="1000" dirty="0">
              <a:solidFill>
                <a:srgbClr val="000000"/>
              </a:solidFill>
            </a:endParaRPr>
          </a:p>
          <a:p>
            <a:pPr>
              <a:lnSpc>
                <a:spcPts val="2126"/>
              </a:lnSpc>
              <a:tabLst>
                <a:tab pos="462767" algn="l"/>
                <a:tab pos="925533" algn="l"/>
                <a:tab pos="1388300" algn="l"/>
              </a:tabLst>
            </a:pPr>
            <a:endParaRPr lang="en-US" sz="1000" dirty="0">
              <a:solidFill>
                <a:srgbClr val="000000"/>
              </a:solidFill>
            </a:endParaRPr>
          </a:p>
          <a:p>
            <a:pPr>
              <a:lnSpc>
                <a:spcPts val="2126"/>
              </a:lnSpc>
              <a:tabLst>
                <a:tab pos="462767" algn="l"/>
                <a:tab pos="925533" algn="l"/>
                <a:tab pos="1388300" algn="l"/>
              </a:tabLst>
            </a:pPr>
            <a:r>
              <a:rPr lang="en-US" sz="800" dirty="0">
                <a:solidFill>
                  <a:srgbClr val="000000"/>
                </a:solidFill>
              </a:rPr>
              <a:t>Other procedures?  [</a:t>
            </a:r>
            <a:r>
              <a:rPr lang="en-US" sz="800" dirty="0" err="1">
                <a:solidFill>
                  <a:srgbClr val="000000"/>
                </a:solidFill>
              </a:rPr>
              <a:t>eg</a:t>
            </a:r>
            <a:r>
              <a:rPr lang="en-US" sz="800" dirty="0">
                <a:solidFill>
                  <a:srgbClr val="000000"/>
                </a:solidFill>
              </a:rPr>
              <a:t>, retrofit with injected sealant]</a:t>
            </a:r>
          </a:p>
          <a:p>
            <a:pPr>
              <a:lnSpc>
                <a:spcPts val="1620"/>
              </a:lnSpc>
              <a:tabLst>
                <a:tab pos="462767" algn="l"/>
                <a:tab pos="925533" algn="l"/>
                <a:tab pos="1388300" algn="l"/>
              </a:tabLst>
            </a:pPr>
            <a:endParaRPr lang="en-US" sz="800" dirty="0">
              <a:solidFill>
                <a:srgbClr val="000000"/>
              </a:solidFill>
            </a:endParaRPr>
          </a:p>
          <a:p>
            <a:pPr>
              <a:lnSpc>
                <a:spcPts val="1620"/>
              </a:lnSpc>
              <a:tabLst>
                <a:tab pos="462767" algn="l"/>
                <a:tab pos="925533" algn="l"/>
                <a:tab pos="1388300" algn="l"/>
              </a:tabLst>
            </a:pPr>
            <a:r>
              <a:rPr lang="en-US" sz="800" dirty="0">
                <a:solidFill>
                  <a:srgbClr val="000000"/>
                </a:solidFill>
              </a:rPr>
              <a:t>For flanges and other connectors, first attempt would involve tightening bolts and </a:t>
            </a:r>
            <a:br>
              <a:rPr lang="en-US" sz="800" dirty="0">
                <a:solidFill>
                  <a:srgbClr val="000000"/>
                </a:solidFill>
              </a:rPr>
            </a:br>
            <a:r>
              <a:rPr lang="en-US" sz="800" dirty="0">
                <a:solidFill>
                  <a:srgbClr val="000000"/>
                </a:solidFill>
              </a:rPr>
              <a:t>replacing gaskets.</a:t>
            </a:r>
          </a:p>
          <a:p>
            <a:pPr>
              <a:lnSpc>
                <a:spcPts val="2126"/>
              </a:lnSpc>
              <a:tabLst>
                <a:tab pos="462767" algn="l"/>
                <a:tab pos="925533" algn="l"/>
                <a:tab pos="1388300" algn="l"/>
              </a:tabLst>
            </a:pPr>
            <a:endParaRPr lang="en-US" sz="1000" dirty="0">
              <a:solidFill>
                <a:srgbClr val="000000"/>
              </a:solidFill>
            </a:endParaRPr>
          </a:p>
          <a:p>
            <a:pPr>
              <a:lnSpc>
                <a:spcPts val="2126"/>
              </a:lnSpc>
              <a:tabLst>
                <a:tab pos="462767" algn="l"/>
                <a:tab pos="925533" algn="l"/>
                <a:tab pos="1388300" algn="l"/>
              </a:tabLst>
            </a:pPr>
            <a:r>
              <a:rPr lang="en-US" sz="1000" dirty="0">
                <a:solidFill>
                  <a:srgbClr val="000000"/>
                </a:solidFill>
              </a:rPr>
              <a:t>If these standard approaches are not successful, component may </a:t>
            </a:r>
            <a:br>
              <a:rPr lang="en-US" sz="1000" dirty="0">
                <a:solidFill>
                  <a:srgbClr val="000000"/>
                </a:solidFill>
              </a:rPr>
            </a:br>
            <a:r>
              <a:rPr lang="en-US" sz="1000" dirty="0">
                <a:solidFill>
                  <a:srgbClr val="000000"/>
                </a:solidFill>
              </a:rPr>
              <a:t>have to be replaced.  Some regulations specify upgrading </a:t>
            </a:r>
            <a:br>
              <a:rPr lang="en-US" sz="1000" dirty="0">
                <a:solidFill>
                  <a:srgbClr val="000000"/>
                </a:solidFill>
              </a:rPr>
            </a:br>
            <a:r>
              <a:rPr lang="en-US" sz="1000" dirty="0">
                <a:solidFill>
                  <a:srgbClr val="000000"/>
                </a:solidFill>
              </a:rPr>
              <a:t>replaced components with BACT or MACT components.</a:t>
            </a:r>
          </a:p>
          <a:p>
            <a:pPr>
              <a:lnSpc>
                <a:spcPts val="2126"/>
              </a:lnSpc>
              <a:tabLst>
                <a:tab pos="462767" algn="l"/>
                <a:tab pos="925533" algn="l"/>
                <a:tab pos="1388300" algn="l"/>
              </a:tabLst>
            </a:pPr>
            <a:endParaRPr lang="en-US" sz="1000" dirty="0">
              <a:solidFill>
                <a:srgbClr val="000000"/>
              </a:solidFill>
            </a:endParaRPr>
          </a:p>
          <a:p>
            <a:pPr>
              <a:lnSpc>
                <a:spcPts val="2126"/>
              </a:lnSpc>
              <a:tabLst>
                <a:tab pos="462767" algn="l"/>
                <a:tab pos="925533" algn="l"/>
                <a:tab pos="1388300" algn="l"/>
              </a:tabLst>
            </a:pPr>
            <a:r>
              <a:rPr lang="en-US" sz="800" dirty="0">
                <a:solidFill>
                  <a:srgbClr val="000000"/>
                </a:solidFill>
              </a:rPr>
              <a:t>REF:</a:t>
            </a:r>
          </a:p>
          <a:p>
            <a:pPr>
              <a:lnSpc>
                <a:spcPts val="1620"/>
              </a:lnSpc>
              <a:tabLst>
                <a:tab pos="462767" algn="l"/>
                <a:tab pos="925533" algn="l"/>
                <a:tab pos="1388300" algn="l"/>
              </a:tabLst>
            </a:pPr>
            <a:endParaRPr lang="en-US" sz="800" dirty="0">
              <a:solidFill>
                <a:srgbClr val="000000"/>
              </a:solidFill>
            </a:endParaRPr>
          </a:p>
          <a:p>
            <a:pPr>
              <a:lnSpc>
                <a:spcPts val="1620"/>
              </a:lnSpc>
              <a:tabLst>
                <a:tab pos="462767" algn="l"/>
                <a:tab pos="925533" algn="l"/>
                <a:tab pos="1388300" algn="l"/>
              </a:tabLst>
            </a:pPr>
            <a:r>
              <a:rPr lang="en-US" sz="800" dirty="0">
                <a:solidFill>
                  <a:srgbClr val="000000"/>
                </a:solidFill>
              </a:rPr>
              <a:t>Additional Information:</a:t>
            </a:r>
          </a:p>
        </p:txBody>
      </p:sp>
    </p:spTree>
    <p:extLst>
      <p:ext uri="{BB962C8B-B14F-4D97-AF65-F5344CB8AC3E}">
        <p14:creationId xmlns:p14="http://schemas.microsoft.com/office/powerpoint/2010/main" val="11959245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07875" name="Rectangle 3" descr="Brown marble"/>
          <p:cNvSpPr>
            <a:spLocks noGrp="1" noChangeArrowheads="1"/>
          </p:cNvSpPr>
          <p:nvPr>
            <p:ph type="dt" sz="quarter" idx="1"/>
          </p:nvPr>
        </p:nvSpPr>
        <p:spPr>
          <a:noFill/>
          <a:ln>
            <a:miter lim="800000"/>
            <a:headEnd/>
            <a:tailEnd/>
          </a:ln>
        </p:spPr>
        <p:txBody>
          <a:bodyPr/>
          <a:lstStyle/>
          <a:p>
            <a:fld id="{B7F9E32D-1DE8-4E18-ABA9-E972D950E794}" type="datetime1">
              <a:rPr lang="en-US" smtClean="0">
                <a:latin typeface="Arial" pitchFamily="34" charset="0"/>
              </a:rPr>
              <a:pPr/>
              <a:t>4/20/2026</a:t>
            </a:fld>
            <a:endParaRPr lang="en-US">
              <a:latin typeface="Arial" pitchFamily="34" charset="0"/>
            </a:endParaRPr>
          </a:p>
        </p:txBody>
      </p:sp>
      <p:sp>
        <p:nvSpPr>
          <p:cNvPr id="207876" name="Rectangle 7" descr="Brown marble"/>
          <p:cNvSpPr>
            <a:spLocks noGrp="1" noChangeArrowheads="1"/>
          </p:cNvSpPr>
          <p:nvPr>
            <p:ph type="sldNum" sz="quarter" idx="5"/>
          </p:nvPr>
        </p:nvSpPr>
        <p:spPr>
          <a:noFill/>
          <a:ln>
            <a:miter lim="800000"/>
            <a:headEnd/>
            <a:tailEnd/>
          </a:ln>
        </p:spPr>
        <p:txBody>
          <a:bodyPr/>
          <a:lstStyle/>
          <a:p>
            <a:fld id="{4DDB40E4-A9E0-46E0-96D0-0A67DA22F4B9}" type="slidenum">
              <a:rPr lang="en-US" smtClean="0">
                <a:latin typeface="Arial" pitchFamily="34" charset="0"/>
              </a:rPr>
              <a:pPr/>
              <a:t>31</a:t>
            </a:fld>
            <a:endParaRPr lang="en-US">
              <a:latin typeface="Arial" pitchFamily="34" charset="0"/>
            </a:endParaRPr>
          </a:p>
        </p:txBody>
      </p:sp>
      <p:sp>
        <p:nvSpPr>
          <p:cNvPr id="207877" name="Rectangle 2"/>
          <p:cNvSpPr>
            <a:spLocks noGrp="1" noRot="1" noChangeAspect="1" noChangeArrowheads="1" noTextEdit="1"/>
          </p:cNvSpPr>
          <p:nvPr>
            <p:ph type="sldImg"/>
          </p:nvPr>
        </p:nvSpPr>
        <p:spPr>
          <a:ln/>
        </p:spPr>
      </p:sp>
      <p:sp>
        <p:nvSpPr>
          <p:cNvPr id="207878" name="Rectangle 3" descr="낄⸪w "/>
          <p:cNvSpPr>
            <a:spLocks noGrp="1" noChangeArrowheads="1"/>
          </p:cNvSpPr>
          <p:nvPr>
            <p:ph type="body" idx="1"/>
          </p:nvPr>
        </p:nvSpPr>
        <p:spPr>
          <a:noFill/>
        </p:spPr>
        <p:txBody>
          <a:bodyPr/>
          <a:lstStyle/>
          <a:p>
            <a:r>
              <a:rPr lang="en-US"/>
              <a:t>Although there are six types of pumps the industry uses mainly the first three predominantly   and then mostly the centrifugal  </a:t>
            </a:r>
          </a:p>
        </p:txBody>
      </p:sp>
      <p:sp>
        <p:nvSpPr>
          <p:cNvPr id="207879" name="Rectangle 4"/>
          <p:cNvSpPr>
            <a:spLocks noChangeArrowheads="1"/>
          </p:cNvSpPr>
          <p:nvPr/>
        </p:nvSpPr>
        <p:spPr bwMode="auto">
          <a:xfrm>
            <a:off x="381001" y="3783606"/>
            <a:ext cx="6197600" cy="3037587"/>
          </a:xfrm>
          <a:prstGeom prst="rect">
            <a:avLst/>
          </a:prstGeom>
          <a:noFill/>
          <a:ln w="12700">
            <a:noFill/>
            <a:miter lim="800000"/>
            <a:headEnd/>
            <a:tailEnd/>
          </a:ln>
          <a:effectLst/>
        </p:spPr>
        <p:txBody>
          <a:bodyPr wrap="none" lIns="19282" tIns="27317" rIns="19282" bIns="27317"/>
          <a:lstStyle/>
          <a:p>
            <a:pPr eaLnBrk="0" hangingPunct="0">
              <a:lnSpc>
                <a:spcPts val="2126"/>
              </a:lnSpc>
              <a:tabLst>
                <a:tab pos="462767" algn="l"/>
                <a:tab pos="925533" algn="l"/>
                <a:tab pos="1388300" algn="l"/>
              </a:tabLst>
            </a:pPr>
            <a:r>
              <a:rPr lang="en-US" sz="1900">
                <a:solidFill>
                  <a:srgbClr val="000000"/>
                </a:solidFill>
              </a:rPr>
              <a:t>There are fewer pumps and compressors at most operations, but </a:t>
            </a:r>
            <a:br>
              <a:rPr lang="en-US" sz="1900">
                <a:solidFill>
                  <a:srgbClr val="000000"/>
                </a:solidFill>
              </a:rPr>
            </a:br>
            <a:r>
              <a:rPr lang="en-US" sz="1900">
                <a:solidFill>
                  <a:srgbClr val="000000"/>
                </a:solidFill>
              </a:rPr>
              <a:t>these components likely to have higher leak rates than valves.</a:t>
            </a:r>
          </a:p>
          <a:p>
            <a:pPr eaLnBrk="0" hangingPunct="0">
              <a:lnSpc>
                <a:spcPts val="2126"/>
              </a:lnSpc>
              <a:tabLst>
                <a:tab pos="462767" algn="l"/>
                <a:tab pos="925533" algn="l"/>
                <a:tab pos="1388300" algn="l"/>
              </a:tabLst>
            </a:pPr>
            <a:endParaRPr lang="en-US" sz="1900">
              <a:solidFill>
                <a:srgbClr val="000000"/>
              </a:solidFill>
            </a:endParaRPr>
          </a:p>
          <a:p>
            <a:pPr eaLnBrk="0" hangingPunct="0">
              <a:lnSpc>
                <a:spcPts val="2126"/>
              </a:lnSpc>
              <a:tabLst>
                <a:tab pos="462767" algn="l"/>
                <a:tab pos="925533" algn="l"/>
                <a:tab pos="1388300" algn="l"/>
              </a:tabLst>
            </a:pPr>
            <a:r>
              <a:rPr lang="en-US" sz="1900" b="1">
                <a:solidFill>
                  <a:srgbClr val="000000"/>
                </a:solidFill>
              </a:rPr>
              <a:t>Types of Pumps include:</a:t>
            </a:r>
            <a:r>
              <a:rPr lang="en-US" sz="1900">
                <a:solidFill>
                  <a:srgbClr val="000000"/>
                </a:solidFill>
              </a:rPr>
              <a:t>  </a:t>
            </a:r>
            <a:r>
              <a:rPr lang="en-US" sz="1900" b="1" i="1">
                <a:solidFill>
                  <a:srgbClr val="000000"/>
                </a:solidFill>
              </a:rPr>
              <a:t>Read Slide</a:t>
            </a:r>
            <a:endParaRPr lang="en-US" sz="1900">
              <a:solidFill>
                <a:srgbClr val="000000"/>
              </a:solidFill>
            </a:endParaRPr>
          </a:p>
          <a:p>
            <a:pPr eaLnBrk="0" hangingPunct="0">
              <a:lnSpc>
                <a:spcPts val="2126"/>
              </a:lnSpc>
              <a:tabLst>
                <a:tab pos="462767" algn="l"/>
                <a:tab pos="925533" algn="l"/>
                <a:tab pos="1388300" algn="l"/>
              </a:tabLst>
            </a:pPr>
            <a:endParaRPr lang="en-US" sz="1900">
              <a:solidFill>
                <a:srgbClr val="000000"/>
              </a:solidFill>
            </a:endParaRPr>
          </a:p>
          <a:p>
            <a:pPr eaLnBrk="0" hangingPunct="0">
              <a:lnSpc>
                <a:spcPts val="2126"/>
              </a:lnSpc>
              <a:tabLst>
                <a:tab pos="462767" algn="l"/>
                <a:tab pos="925533" algn="l"/>
                <a:tab pos="1388300" algn="l"/>
              </a:tabLst>
            </a:pPr>
            <a:r>
              <a:rPr lang="en-US" sz="1900" b="1">
                <a:solidFill>
                  <a:srgbClr val="000000"/>
                </a:solidFill>
              </a:rPr>
              <a:t>Centrifugal Pump</a:t>
            </a:r>
            <a:r>
              <a:rPr lang="en-US" sz="1900">
                <a:solidFill>
                  <a:srgbClr val="000000"/>
                </a:solidFill>
              </a:rPr>
              <a:t> far and away most common type used.</a:t>
            </a:r>
          </a:p>
          <a:p>
            <a:pPr eaLnBrk="0" hangingPunct="0">
              <a:lnSpc>
                <a:spcPts val="2126"/>
              </a:lnSpc>
              <a:tabLst>
                <a:tab pos="462767" algn="l"/>
                <a:tab pos="925533" algn="l"/>
                <a:tab pos="1388300" algn="l"/>
              </a:tabLst>
            </a:pPr>
            <a:endParaRPr lang="en-US" sz="1900">
              <a:solidFill>
                <a:srgbClr val="000000"/>
              </a:solidFill>
            </a:endParaRPr>
          </a:p>
          <a:p>
            <a:pPr eaLnBrk="0" hangingPunct="0">
              <a:lnSpc>
                <a:spcPts val="2126"/>
              </a:lnSpc>
              <a:tabLst>
                <a:tab pos="462767" algn="l"/>
                <a:tab pos="925533" algn="l"/>
                <a:tab pos="1388300" algn="l"/>
              </a:tabLst>
            </a:pPr>
            <a:r>
              <a:rPr lang="en-US" sz="1900" b="1">
                <a:solidFill>
                  <a:srgbClr val="000000"/>
                </a:solidFill>
              </a:rPr>
              <a:t>Canned, Diaphragm, Magnet Drive</a:t>
            </a:r>
            <a:r>
              <a:rPr lang="en-US" sz="1900">
                <a:solidFill>
                  <a:srgbClr val="000000"/>
                </a:solidFill>
              </a:rPr>
              <a:t> are "leakless" types that </a:t>
            </a:r>
            <a:br>
              <a:rPr lang="en-US" sz="1900">
                <a:solidFill>
                  <a:srgbClr val="000000"/>
                </a:solidFill>
              </a:rPr>
            </a:br>
            <a:r>
              <a:rPr lang="en-US" sz="1900">
                <a:solidFill>
                  <a:srgbClr val="000000"/>
                </a:solidFill>
              </a:rPr>
              <a:t>will be described in section on pump seals.</a:t>
            </a:r>
          </a:p>
          <a:p>
            <a:pPr eaLnBrk="0" hangingPunct="0">
              <a:lnSpc>
                <a:spcPts val="2126"/>
              </a:lnSpc>
              <a:tabLst>
                <a:tab pos="462767" algn="l"/>
                <a:tab pos="925533" algn="l"/>
                <a:tab pos="1388300" algn="l"/>
              </a:tabLst>
            </a:pPr>
            <a:endParaRPr lang="en-US" sz="1900">
              <a:solidFill>
                <a:srgbClr val="000000"/>
              </a:solidFill>
            </a:endParaRPr>
          </a:p>
          <a:p>
            <a:pPr eaLnBrk="0" hangingPunct="0">
              <a:lnSpc>
                <a:spcPts val="2126"/>
              </a:lnSpc>
              <a:tabLst>
                <a:tab pos="462767" algn="l"/>
                <a:tab pos="925533" algn="l"/>
                <a:tab pos="1388300" algn="l"/>
              </a:tabLst>
            </a:pPr>
            <a:r>
              <a:rPr lang="en-US" sz="1400">
                <a:solidFill>
                  <a:srgbClr val="000000"/>
                </a:solidFill>
              </a:rPr>
              <a:t>REF: Handbook pp.27-29</a:t>
            </a:r>
          </a:p>
        </p:txBody>
      </p:sp>
    </p:spTree>
    <p:extLst>
      <p:ext uri="{BB962C8B-B14F-4D97-AF65-F5344CB8AC3E}">
        <p14:creationId xmlns:p14="http://schemas.microsoft.com/office/powerpoint/2010/main" val="36304100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09923" name="Rectangle 3" descr="Brown marble"/>
          <p:cNvSpPr>
            <a:spLocks noGrp="1" noChangeArrowheads="1"/>
          </p:cNvSpPr>
          <p:nvPr>
            <p:ph type="dt" sz="quarter" idx="1"/>
          </p:nvPr>
        </p:nvSpPr>
        <p:spPr>
          <a:noFill/>
          <a:ln>
            <a:miter lim="800000"/>
            <a:headEnd/>
            <a:tailEnd/>
          </a:ln>
        </p:spPr>
        <p:txBody>
          <a:bodyPr/>
          <a:lstStyle/>
          <a:p>
            <a:fld id="{249DF9DA-4D14-4E9F-8303-9FD4489EF279}" type="datetime1">
              <a:rPr lang="en-US" smtClean="0">
                <a:latin typeface="Arial" pitchFamily="34" charset="0"/>
              </a:rPr>
              <a:pPr/>
              <a:t>4/20/2026</a:t>
            </a:fld>
            <a:endParaRPr lang="en-US">
              <a:latin typeface="Arial" pitchFamily="34" charset="0"/>
            </a:endParaRPr>
          </a:p>
        </p:txBody>
      </p:sp>
      <p:sp>
        <p:nvSpPr>
          <p:cNvPr id="209924" name="Rectangle 7" descr="Brown marble"/>
          <p:cNvSpPr>
            <a:spLocks noGrp="1" noChangeArrowheads="1"/>
          </p:cNvSpPr>
          <p:nvPr>
            <p:ph type="sldNum" sz="quarter" idx="5"/>
          </p:nvPr>
        </p:nvSpPr>
        <p:spPr>
          <a:noFill/>
          <a:ln>
            <a:miter lim="800000"/>
            <a:headEnd/>
            <a:tailEnd/>
          </a:ln>
        </p:spPr>
        <p:txBody>
          <a:bodyPr/>
          <a:lstStyle/>
          <a:p>
            <a:fld id="{C4978206-C9AA-4AB6-BF3A-82A44957F87D}" type="slidenum">
              <a:rPr lang="en-US" smtClean="0">
                <a:latin typeface="Arial" pitchFamily="34" charset="0"/>
              </a:rPr>
              <a:pPr/>
              <a:t>32</a:t>
            </a:fld>
            <a:endParaRPr lang="en-US">
              <a:latin typeface="Arial" pitchFamily="34" charset="0"/>
            </a:endParaRPr>
          </a:p>
        </p:txBody>
      </p:sp>
      <p:sp>
        <p:nvSpPr>
          <p:cNvPr id="209925" name="Rectangle 2"/>
          <p:cNvSpPr>
            <a:spLocks noGrp="1" noRot="1" noChangeAspect="1" noChangeArrowheads="1" noTextEdit="1"/>
          </p:cNvSpPr>
          <p:nvPr>
            <p:ph type="sldImg"/>
          </p:nvPr>
        </p:nvSpPr>
        <p:spPr>
          <a:ln/>
        </p:spPr>
      </p:sp>
      <p:sp>
        <p:nvSpPr>
          <p:cNvPr id="209926" name="Rectangle 3" descr="낄⸪w "/>
          <p:cNvSpPr>
            <a:spLocks noGrp="1" noChangeArrowheads="1"/>
          </p:cNvSpPr>
          <p:nvPr>
            <p:ph type="body" idx="1"/>
          </p:nvPr>
        </p:nvSpPr>
        <p:spPr>
          <a:noFill/>
        </p:spPr>
        <p:txBody>
          <a:bodyPr/>
          <a:lstStyle/>
          <a:p>
            <a:pPr>
              <a:lnSpc>
                <a:spcPts val="1620"/>
              </a:lnSpc>
              <a:spcBef>
                <a:spcPct val="0"/>
              </a:spcBef>
              <a:tabLst>
                <a:tab pos="462767" algn="l"/>
                <a:tab pos="925533" algn="l"/>
                <a:tab pos="1388300" algn="l"/>
              </a:tabLst>
            </a:pPr>
            <a:r>
              <a:rPr lang="en-US" sz="1700">
                <a:solidFill>
                  <a:srgbClr val="000000"/>
                </a:solidFill>
              </a:rPr>
              <a:t>REF:  EPA Seminar Publication, Organic Air Emissions from Waste Management </a:t>
            </a:r>
            <a:br>
              <a:rPr lang="en-US" sz="1700">
                <a:solidFill>
                  <a:srgbClr val="000000"/>
                </a:solidFill>
              </a:rPr>
            </a:br>
            <a:r>
              <a:rPr lang="en-US" sz="1700">
                <a:solidFill>
                  <a:srgbClr val="000000"/>
                </a:solidFill>
              </a:rPr>
              <a:t>Facilities, EPA/625/R-92/003, August 1992.</a:t>
            </a:r>
          </a:p>
          <a:p>
            <a:pPr>
              <a:lnSpc>
                <a:spcPts val="1620"/>
              </a:lnSpc>
              <a:spcBef>
                <a:spcPct val="0"/>
              </a:spcBef>
              <a:tabLst>
                <a:tab pos="462767" algn="l"/>
                <a:tab pos="925533" algn="l"/>
                <a:tab pos="1388300" algn="l"/>
              </a:tabLst>
            </a:pPr>
            <a:endParaRPr lang="en-US" sz="1700">
              <a:solidFill>
                <a:srgbClr val="000000"/>
              </a:solidFill>
            </a:endParaRPr>
          </a:p>
          <a:p>
            <a:pPr>
              <a:lnSpc>
                <a:spcPts val="2126"/>
              </a:lnSpc>
              <a:spcBef>
                <a:spcPct val="0"/>
              </a:spcBef>
              <a:tabLst>
                <a:tab pos="462767" algn="l"/>
                <a:tab pos="925533" algn="l"/>
                <a:tab pos="1388300" algn="l"/>
              </a:tabLst>
            </a:pPr>
            <a:r>
              <a:rPr lang="en-US" sz="2100">
                <a:solidFill>
                  <a:srgbClr val="000000"/>
                </a:solidFill>
              </a:rPr>
              <a:t>Impeller moves liquid through pump using principle of </a:t>
            </a:r>
            <a:br>
              <a:rPr lang="en-US" sz="2100">
                <a:solidFill>
                  <a:srgbClr val="000000"/>
                </a:solidFill>
              </a:rPr>
            </a:br>
            <a:r>
              <a:rPr lang="en-US" sz="2100">
                <a:solidFill>
                  <a:srgbClr val="000000"/>
                </a:solidFill>
              </a:rPr>
              <a:t>centrifugal force.  Shaft that powers impeller penetrates </a:t>
            </a:r>
            <a:br>
              <a:rPr lang="en-US" sz="2100">
                <a:solidFill>
                  <a:srgbClr val="000000"/>
                </a:solidFill>
              </a:rPr>
            </a:br>
            <a:r>
              <a:rPr lang="en-US" sz="2100">
                <a:solidFill>
                  <a:srgbClr val="000000"/>
                </a:solidFill>
              </a:rPr>
              <a:t>housing--&gt; potential leak site.</a:t>
            </a:r>
          </a:p>
        </p:txBody>
      </p:sp>
    </p:spTree>
    <p:extLst>
      <p:ext uri="{BB962C8B-B14F-4D97-AF65-F5344CB8AC3E}">
        <p14:creationId xmlns:p14="http://schemas.microsoft.com/office/powerpoint/2010/main" val="1673071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Rot="1" noChangeAspect="1" noChangeArrowheads="1" noTextEdit="1"/>
          </p:cNvSpPr>
          <p:nvPr>
            <p:ph type="sldImg"/>
          </p:nvPr>
        </p:nvSpPr>
        <p:spPr>
          <a:ln/>
        </p:spPr>
      </p:sp>
      <p:sp>
        <p:nvSpPr>
          <p:cNvPr id="29491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Pump seal location.</a:t>
            </a:r>
          </a:p>
        </p:txBody>
      </p:sp>
    </p:spTree>
    <p:extLst>
      <p:ext uri="{BB962C8B-B14F-4D97-AF65-F5344CB8AC3E}">
        <p14:creationId xmlns:p14="http://schemas.microsoft.com/office/powerpoint/2010/main" val="5712188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10947" name="Rectangle 3" descr="Brown marble"/>
          <p:cNvSpPr>
            <a:spLocks noGrp="1" noChangeArrowheads="1"/>
          </p:cNvSpPr>
          <p:nvPr>
            <p:ph type="dt" sz="quarter" idx="1"/>
          </p:nvPr>
        </p:nvSpPr>
        <p:spPr>
          <a:noFill/>
          <a:ln>
            <a:miter lim="800000"/>
            <a:headEnd/>
            <a:tailEnd/>
          </a:ln>
        </p:spPr>
        <p:txBody>
          <a:bodyPr/>
          <a:lstStyle/>
          <a:p>
            <a:fld id="{EAD560E6-E0E5-4A6D-B8F4-CBA1D4EDB9FB}" type="datetime1">
              <a:rPr lang="en-US" smtClean="0">
                <a:latin typeface="Arial" pitchFamily="34" charset="0"/>
              </a:rPr>
              <a:pPr/>
              <a:t>4/20/2026</a:t>
            </a:fld>
            <a:endParaRPr lang="en-US">
              <a:latin typeface="Arial" pitchFamily="34" charset="0"/>
            </a:endParaRPr>
          </a:p>
        </p:txBody>
      </p:sp>
      <p:sp>
        <p:nvSpPr>
          <p:cNvPr id="210948" name="Rectangle 7" descr="Brown marble"/>
          <p:cNvSpPr>
            <a:spLocks noGrp="1" noChangeArrowheads="1"/>
          </p:cNvSpPr>
          <p:nvPr>
            <p:ph type="sldNum" sz="quarter" idx="5"/>
          </p:nvPr>
        </p:nvSpPr>
        <p:spPr>
          <a:noFill/>
          <a:ln>
            <a:miter lim="800000"/>
            <a:headEnd/>
            <a:tailEnd/>
          </a:ln>
        </p:spPr>
        <p:txBody>
          <a:bodyPr/>
          <a:lstStyle/>
          <a:p>
            <a:fld id="{57BD5F35-D371-46B2-8E27-F17E4C24EF24}" type="slidenum">
              <a:rPr lang="en-US" smtClean="0">
                <a:latin typeface="Arial" pitchFamily="34" charset="0"/>
              </a:rPr>
              <a:pPr/>
              <a:t>34</a:t>
            </a:fld>
            <a:endParaRPr lang="en-US">
              <a:latin typeface="Arial" pitchFamily="34" charset="0"/>
            </a:endParaRPr>
          </a:p>
        </p:txBody>
      </p:sp>
      <p:sp>
        <p:nvSpPr>
          <p:cNvPr id="210949" name="Rectangle 2"/>
          <p:cNvSpPr>
            <a:spLocks noGrp="1" noRot="1" noChangeAspect="1" noChangeArrowheads="1" noTextEdit="1"/>
          </p:cNvSpPr>
          <p:nvPr>
            <p:ph type="sldImg"/>
          </p:nvPr>
        </p:nvSpPr>
        <p:spPr>
          <a:ln/>
        </p:spPr>
      </p:sp>
      <p:sp>
        <p:nvSpPr>
          <p:cNvPr id="210950" name="Rectangle 3" descr="낄⸪w "/>
          <p:cNvSpPr>
            <a:spLocks noGrp="1" noChangeArrowheads="1"/>
          </p:cNvSpPr>
          <p:nvPr>
            <p:ph type="body" idx="1"/>
          </p:nvPr>
        </p:nvSpPr>
        <p:spPr>
          <a:noFill/>
        </p:spPr>
        <p:txBody>
          <a:bodyPr/>
          <a:lstStyle/>
          <a:p>
            <a:r>
              <a:rPr lang="en-US"/>
              <a:t>And in real life from the outside  it looks like this</a:t>
            </a:r>
          </a:p>
        </p:txBody>
      </p:sp>
    </p:spTree>
    <p:extLst>
      <p:ext uri="{BB962C8B-B14F-4D97-AF65-F5344CB8AC3E}">
        <p14:creationId xmlns:p14="http://schemas.microsoft.com/office/powerpoint/2010/main" val="30300008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12995" name="Rectangle 3" descr="Brown marble"/>
          <p:cNvSpPr>
            <a:spLocks noGrp="1" noChangeArrowheads="1"/>
          </p:cNvSpPr>
          <p:nvPr>
            <p:ph type="dt" sz="quarter" idx="1"/>
          </p:nvPr>
        </p:nvSpPr>
        <p:spPr>
          <a:noFill/>
          <a:ln>
            <a:miter lim="800000"/>
            <a:headEnd/>
            <a:tailEnd/>
          </a:ln>
        </p:spPr>
        <p:txBody>
          <a:bodyPr/>
          <a:lstStyle/>
          <a:p>
            <a:fld id="{0AC4E1AC-4EB6-4E88-941C-A2BEE1A658D4}" type="datetime1">
              <a:rPr lang="en-US" smtClean="0">
                <a:latin typeface="Arial" pitchFamily="34" charset="0"/>
              </a:rPr>
              <a:pPr/>
              <a:t>4/20/2026</a:t>
            </a:fld>
            <a:endParaRPr lang="en-US">
              <a:latin typeface="Arial" pitchFamily="34" charset="0"/>
            </a:endParaRPr>
          </a:p>
        </p:txBody>
      </p:sp>
      <p:sp>
        <p:nvSpPr>
          <p:cNvPr id="212996" name="Rectangle 7" descr="Brown marble"/>
          <p:cNvSpPr>
            <a:spLocks noGrp="1" noChangeArrowheads="1"/>
          </p:cNvSpPr>
          <p:nvPr>
            <p:ph type="sldNum" sz="quarter" idx="5"/>
          </p:nvPr>
        </p:nvSpPr>
        <p:spPr>
          <a:noFill/>
          <a:ln>
            <a:miter lim="800000"/>
            <a:headEnd/>
            <a:tailEnd/>
          </a:ln>
        </p:spPr>
        <p:txBody>
          <a:bodyPr/>
          <a:lstStyle/>
          <a:p>
            <a:fld id="{416D2D41-8BF3-4C5F-BDD0-2970F11E6D44}" type="slidenum">
              <a:rPr lang="en-US" smtClean="0">
                <a:latin typeface="Arial" pitchFamily="34" charset="0"/>
              </a:rPr>
              <a:pPr/>
              <a:t>35</a:t>
            </a:fld>
            <a:endParaRPr lang="en-US">
              <a:latin typeface="Arial" pitchFamily="34" charset="0"/>
            </a:endParaRPr>
          </a:p>
        </p:txBody>
      </p:sp>
      <p:sp>
        <p:nvSpPr>
          <p:cNvPr id="212997" name="Rectangle 2"/>
          <p:cNvSpPr>
            <a:spLocks noGrp="1" noRot="1" noChangeAspect="1" noChangeArrowheads="1" noTextEdit="1"/>
          </p:cNvSpPr>
          <p:nvPr>
            <p:ph type="sldImg"/>
          </p:nvPr>
        </p:nvSpPr>
        <p:spPr>
          <a:ln/>
        </p:spPr>
      </p:sp>
      <p:sp>
        <p:nvSpPr>
          <p:cNvPr id="212998" name="Rectangle 3" descr="낄⸪w "/>
          <p:cNvSpPr>
            <a:spLocks noGrp="1" noChangeArrowheads="1"/>
          </p:cNvSpPr>
          <p:nvPr>
            <p:ph type="body" idx="1"/>
          </p:nvPr>
        </p:nvSpPr>
        <p:spPr>
          <a:noFill/>
        </p:spPr>
        <p:txBody>
          <a:bodyPr/>
          <a:lstStyle/>
          <a:p>
            <a:pPr>
              <a:lnSpc>
                <a:spcPts val="2126"/>
              </a:lnSpc>
              <a:spcBef>
                <a:spcPct val="0"/>
              </a:spcBef>
              <a:tabLst>
                <a:tab pos="462767" algn="l"/>
                <a:tab pos="925533" algn="l"/>
                <a:tab pos="1388300" algn="l"/>
              </a:tabLst>
            </a:pPr>
            <a:r>
              <a:rPr lang="en-US" sz="2100" b="1" i="1" dirty="0">
                <a:solidFill>
                  <a:srgbClr val="000000"/>
                </a:solidFill>
              </a:rPr>
              <a:t>Describe Operation:</a:t>
            </a:r>
            <a:r>
              <a:rPr lang="en-US" sz="2100" dirty="0">
                <a:solidFill>
                  <a:srgbClr val="000000"/>
                </a:solidFill>
              </a:rPr>
              <a:t>:</a:t>
            </a:r>
          </a:p>
          <a:p>
            <a:pPr>
              <a:lnSpc>
                <a:spcPts val="2126"/>
              </a:lnSpc>
              <a:spcBef>
                <a:spcPct val="0"/>
              </a:spcBef>
              <a:tabLst>
                <a:tab pos="462767" algn="l"/>
                <a:tab pos="925533" algn="l"/>
                <a:tab pos="1388300" algn="l"/>
              </a:tabLst>
            </a:pPr>
            <a:r>
              <a:rPr lang="en-US" sz="2100" dirty="0">
                <a:solidFill>
                  <a:srgbClr val="000000"/>
                </a:solidFill>
              </a:rPr>
              <a:t>Mechanical displacement of liquid produced by rotation of gear or </a:t>
            </a:r>
            <a:br>
              <a:rPr lang="en-US" sz="2100" dirty="0">
                <a:solidFill>
                  <a:srgbClr val="000000"/>
                </a:solidFill>
              </a:rPr>
            </a:br>
            <a:r>
              <a:rPr lang="en-US" sz="2100" dirty="0">
                <a:solidFill>
                  <a:srgbClr val="000000"/>
                </a:solidFill>
              </a:rPr>
              <a:t>gears within stationary housing.  As spaces between teeth of </a:t>
            </a:r>
            <a:br>
              <a:rPr lang="en-US" sz="2100" dirty="0">
                <a:solidFill>
                  <a:srgbClr val="000000"/>
                </a:solidFill>
              </a:rPr>
            </a:br>
            <a:r>
              <a:rPr lang="en-US" sz="2100" dirty="0">
                <a:solidFill>
                  <a:srgbClr val="000000"/>
                </a:solidFill>
              </a:rPr>
              <a:t>impeller gears pass the suction opening, liquid is trapped between </a:t>
            </a:r>
            <a:br>
              <a:rPr lang="en-US" sz="2100" dirty="0">
                <a:solidFill>
                  <a:srgbClr val="000000"/>
                </a:solidFill>
              </a:rPr>
            </a:br>
            <a:r>
              <a:rPr lang="en-US" sz="2100" dirty="0">
                <a:solidFill>
                  <a:srgbClr val="000000"/>
                </a:solidFill>
              </a:rPr>
              <a:t>them carried around casing to discharge opening, and forced </a:t>
            </a:r>
            <a:br>
              <a:rPr lang="en-US" sz="2100" dirty="0">
                <a:solidFill>
                  <a:srgbClr val="000000"/>
                </a:solidFill>
              </a:rPr>
            </a:br>
            <a:r>
              <a:rPr lang="en-US" sz="2100" dirty="0">
                <a:solidFill>
                  <a:srgbClr val="000000"/>
                </a:solidFill>
              </a:rPr>
              <a:t>through opening as indicated by arrows.  </a:t>
            </a:r>
          </a:p>
          <a:p>
            <a:pPr>
              <a:lnSpc>
                <a:spcPts val="2126"/>
              </a:lnSpc>
              <a:spcBef>
                <a:spcPct val="0"/>
              </a:spcBef>
              <a:tabLst>
                <a:tab pos="462767" algn="l"/>
                <a:tab pos="925533" algn="l"/>
                <a:tab pos="1388300" algn="l"/>
              </a:tabLst>
            </a:pPr>
            <a:endParaRPr lang="en-US" sz="2100" dirty="0">
              <a:solidFill>
                <a:srgbClr val="000000"/>
              </a:solidFill>
            </a:endParaRPr>
          </a:p>
          <a:p>
            <a:pPr>
              <a:lnSpc>
                <a:spcPts val="2126"/>
              </a:lnSpc>
              <a:spcBef>
                <a:spcPct val="0"/>
              </a:spcBef>
              <a:tabLst>
                <a:tab pos="462767" algn="l"/>
                <a:tab pos="925533" algn="l"/>
                <a:tab pos="1388300" algn="l"/>
              </a:tabLst>
            </a:pPr>
            <a:r>
              <a:rPr lang="en-US" sz="2100" dirty="0">
                <a:solidFill>
                  <a:srgbClr val="000000"/>
                </a:solidFill>
              </a:rPr>
              <a:t>Close tolerances, so cannot handle abrasive materials.</a:t>
            </a:r>
          </a:p>
          <a:p>
            <a:pPr>
              <a:lnSpc>
                <a:spcPts val="2126"/>
              </a:lnSpc>
              <a:spcBef>
                <a:spcPct val="0"/>
              </a:spcBef>
              <a:tabLst>
                <a:tab pos="462767" algn="l"/>
                <a:tab pos="925533" algn="l"/>
                <a:tab pos="1388300" algn="l"/>
              </a:tabLst>
            </a:pPr>
            <a:endParaRPr lang="en-US" sz="2100" dirty="0">
              <a:solidFill>
                <a:srgbClr val="000000"/>
              </a:solidFill>
            </a:endParaRPr>
          </a:p>
          <a:p>
            <a:pPr>
              <a:lnSpc>
                <a:spcPts val="2126"/>
              </a:lnSpc>
              <a:spcBef>
                <a:spcPct val="0"/>
              </a:spcBef>
              <a:tabLst>
                <a:tab pos="462767" algn="l"/>
                <a:tab pos="925533" algn="l"/>
                <a:tab pos="1388300" algn="l"/>
              </a:tabLst>
            </a:pPr>
            <a:r>
              <a:rPr lang="en-US" sz="1700" dirty="0">
                <a:solidFill>
                  <a:srgbClr val="000000"/>
                </a:solidFill>
              </a:rPr>
              <a:t>REF:  EPA Course #380, Reference Volume 3- Inspection Manuals, Benzene </a:t>
            </a:r>
            <a:br>
              <a:rPr lang="en-US" sz="1700" dirty="0">
                <a:solidFill>
                  <a:srgbClr val="000000"/>
                </a:solidFill>
              </a:rPr>
            </a:br>
            <a:r>
              <a:rPr lang="en-US" sz="1700" dirty="0">
                <a:solidFill>
                  <a:srgbClr val="000000"/>
                </a:solidFill>
              </a:rPr>
              <a:t>Equipment Leak Manual, pp. 3-14 to 3-17.</a:t>
            </a:r>
            <a:endParaRPr lang="en-US" sz="2100" dirty="0">
              <a:solidFill>
                <a:srgbClr val="000000"/>
              </a:solidFill>
            </a:endParaRPr>
          </a:p>
          <a:p>
            <a:pPr>
              <a:lnSpc>
                <a:spcPts val="2126"/>
              </a:lnSpc>
              <a:spcBef>
                <a:spcPct val="0"/>
              </a:spcBef>
              <a:tabLst>
                <a:tab pos="462767" algn="l"/>
                <a:tab pos="925533" algn="l"/>
                <a:tab pos="1388300" algn="l"/>
              </a:tabLst>
            </a:pPr>
            <a:endParaRPr lang="en-US" sz="2100" dirty="0">
              <a:solidFill>
                <a:srgbClr val="000000"/>
              </a:solidFill>
            </a:endParaRPr>
          </a:p>
          <a:p>
            <a:pPr>
              <a:lnSpc>
                <a:spcPts val="2126"/>
              </a:lnSpc>
              <a:spcBef>
                <a:spcPct val="0"/>
              </a:spcBef>
              <a:tabLst>
                <a:tab pos="462767" algn="l"/>
                <a:tab pos="925533" algn="l"/>
                <a:tab pos="1388300" algn="l"/>
              </a:tabLst>
            </a:pPr>
            <a:r>
              <a:rPr lang="en-US" sz="2100" b="1" dirty="0">
                <a:solidFill>
                  <a:srgbClr val="000000"/>
                </a:solidFill>
              </a:rPr>
              <a:t>Reciprocating   ---&gt; NEED INFO</a:t>
            </a:r>
          </a:p>
        </p:txBody>
      </p:sp>
    </p:spTree>
    <p:extLst>
      <p:ext uri="{BB962C8B-B14F-4D97-AF65-F5344CB8AC3E}">
        <p14:creationId xmlns:p14="http://schemas.microsoft.com/office/powerpoint/2010/main" val="8854575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14019" name="Rectangle 3" descr="Brown marble"/>
          <p:cNvSpPr>
            <a:spLocks noGrp="1" noChangeArrowheads="1"/>
          </p:cNvSpPr>
          <p:nvPr>
            <p:ph type="dt" sz="quarter" idx="1"/>
          </p:nvPr>
        </p:nvSpPr>
        <p:spPr>
          <a:noFill/>
          <a:ln>
            <a:miter lim="800000"/>
            <a:headEnd/>
            <a:tailEnd/>
          </a:ln>
        </p:spPr>
        <p:txBody>
          <a:bodyPr/>
          <a:lstStyle/>
          <a:p>
            <a:fld id="{6576C370-ADD9-4F43-A7A3-3719E54AC45A}" type="datetime1">
              <a:rPr lang="en-US" smtClean="0">
                <a:latin typeface="Arial" pitchFamily="34" charset="0"/>
              </a:rPr>
              <a:pPr/>
              <a:t>4/20/2026</a:t>
            </a:fld>
            <a:endParaRPr lang="en-US">
              <a:latin typeface="Arial" pitchFamily="34" charset="0"/>
            </a:endParaRPr>
          </a:p>
        </p:txBody>
      </p:sp>
      <p:sp>
        <p:nvSpPr>
          <p:cNvPr id="214020" name="Rectangle 7" descr="Brown marble"/>
          <p:cNvSpPr>
            <a:spLocks noGrp="1" noChangeArrowheads="1"/>
          </p:cNvSpPr>
          <p:nvPr>
            <p:ph type="sldNum" sz="quarter" idx="5"/>
          </p:nvPr>
        </p:nvSpPr>
        <p:spPr>
          <a:noFill/>
          <a:ln>
            <a:miter lim="800000"/>
            <a:headEnd/>
            <a:tailEnd/>
          </a:ln>
        </p:spPr>
        <p:txBody>
          <a:bodyPr/>
          <a:lstStyle/>
          <a:p>
            <a:fld id="{B86CED7C-1629-456A-9E0C-17A1A1C0239F}" type="slidenum">
              <a:rPr lang="en-US" smtClean="0">
                <a:latin typeface="Arial" pitchFamily="34" charset="0"/>
              </a:rPr>
              <a:pPr/>
              <a:t>36</a:t>
            </a:fld>
            <a:endParaRPr lang="en-US">
              <a:latin typeface="Arial" pitchFamily="34" charset="0"/>
            </a:endParaRPr>
          </a:p>
        </p:txBody>
      </p:sp>
      <p:sp>
        <p:nvSpPr>
          <p:cNvPr id="214021" name="Rectangle 2"/>
          <p:cNvSpPr>
            <a:spLocks noGrp="1" noRot="1" noChangeAspect="1" noChangeArrowheads="1" noTextEdit="1"/>
          </p:cNvSpPr>
          <p:nvPr>
            <p:ph type="sldImg"/>
          </p:nvPr>
        </p:nvSpPr>
        <p:spPr>
          <a:ln/>
        </p:spPr>
      </p:sp>
      <p:sp>
        <p:nvSpPr>
          <p:cNvPr id="214022" name="Rectangle 3" descr="낄⸪w "/>
          <p:cNvSpPr>
            <a:spLocks noGrp="1" noChangeArrowheads="1"/>
          </p:cNvSpPr>
          <p:nvPr>
            <p:ph type="body" idx="1"/>
          </p:nvPr>
        </p:nvSpPr>
        <p:spPr>
          <a:noFill/>
        </p:spPr>
        <p:txBody>
          <a:bodyPr/>
          <a:lstStyle/>
          <a:p>
            <a:endParaRPr lang="en-US"/>
          </a:p>
        </p:txBody>
      </p:sp>
      <p:sp>
        <p:nvSpPr>
          <p:cNvPr id="214023" name="Rectangle 4"/>
          <p:cNvSpPr>
            <a:spLocks noChangeArrowheads="1"/>
          </p:cNvSpPr>
          <p:nvPr/>
        </p:nvSpPr>
        <p:spPr bwMode="auto">
          <a:xfrm>
            <a:off x="457200" y="3783606"/>
            <a:ext cx="5981700" cy="2369415"/>
          </a:xfrm>
          <a:prstGeom prst="rect">
            <a:avLst/>
          </a:prstGeom>
          <a:noFill/>
          <a:ln w="12700">
            <a:noFill/>
            <a:miter lim="800000"/>
            <a:headEnd/>
            <a:tailEnd/>
          </a:ln>
          <a:effectLst/>
        </p:spPr>
        <p:txBody>
          <a:bodyPr wrap="none" lIns="19282" tIns="27317" rIns="19282" bIns="27317"/>
          <a:lstStyle/>
          <a:p>
            <a:pPr eaLnBrk="0" hangingPunct="0">
              <a:lnSpc>
                <a:spcPts val="2126"/>
              </a:lnSpc>
              <a:tabLst>
                <a:tab pos="462767" algn="l"/>
                <a:tab pos="925533" algn="l"/>
                <a:tab pos="1388300" algn="l"/>
              </a:tabLst>
            </a:pPr>
            <a:r>
              <a:rPr lang="en-US" sz="1900">
                <a:solidFill>
                  <a:srgbClr val="000000"/>
                </a:solidFill>
              </a:rPr>
              <a:t>These are major and not-so-major types of pump seals.</a:t>
            </a:r>
            <a:r>
              <a:rPr lang="en-US" sz="1400">
                <a:solidFill>
                  <a:srgbClr val="000000"/>
                </a:solidFill>
              </a:rPr>
              <a:t> </a:t>
            </a:r>
            <a:r>
              <a:rPr lang="en-US" sz="1900">
                <a:solidFill>
                  <a:srgbClr val="000000"/>
                </a:solidFill>
              </a:rPr>
              <a:t> Packed </a:t>
            </a:r>
            <a:br>
              <a:rPr lang="en-US" sz="1900">
                <a:solidFill>
                  <a:srgbClr val="000000"/>
                </a:solidFill>
              </a:rPr>
            </a:br>
            <a:r>
              <a:rPr lang="en-US" sz="1900">
                <a:solidFill>
                  <a:srgbClr val="000000"/>
                </a:solidFill>
              </a:rPr>
              <a:t>and Single Mechanical most commonly used. </a:t>
            </a:r>
          </a:p>
          <a:p>
            <a:pPr eaLnBrk="0" hangingPunct="0">
              <a:lnSpc>
                <a:spcPts val="2126"/>
              </a:lnSpc>
              <a:tabLst>
                <a:tab pos="462767" algn="l"/>
                <a:tab pos="925533" algn="l"/>
                <a:tab pos="1388300" algn="l"/>
              </a:tabLst>
            </a:pPr>
            <a:endParaRPr lang="en-US" sz="1900">
              <a:solidFill>
                <a:srgbClr val="000000"/>
              </a:solidFill>
            </a:endParaRPr>
          </a:p>
          <a:p>
            <a:pPr eaLnBrk="0" hangingPunct="0">
              <a:lnSpc>
                <a:spcPts val="2126"/>
              </a:lnSpc>
              <a:tabLst>
                <a:tab pos="462767" algn="l"/>
                <a:tab pos="925533" algn="l"/>
                <a:tab pos="1388300" algn="l"/>
              </a:tabLst>
            </a:pPr>
            <a:r>
              <a:rPr lang="en-US" sz="1900">
                <a:solidFill>
                  <a:srgbClr val="000000"/>
                </a:solidFill>
              </a:rPr>
              <a:t>First 3 listed pump seals will leak somewhat; i.e., most pump </a:t>
            </a:r>
            <a:br>
              <a:rPr lang="en-US" sz="1900">
                <a:solidFill>
                  <a:srgbClr val="000000"/>
                </a:solidFill>
              </a:rPr>
            </a:br>
            <a:r>
              <a:rPr lang="en-US" sz="1900">
                <a:solidFill>
                  <a:srgbClr val="000000"/>
                </a:solidFill>
              </a:rPr>
              <a:t>will have some leaks.   Mechanical can leak at rate of 0.1 -0.4 </a:t>
            </a:r>
            <a:br>
              <a:rPr lang="en-US" sz="1900">
                <a:solidFill>
                  <a:srgbClr val="000000"/>
                </a:solidFill>
              </a:rPr>
            </a:br>
            <a:r>
              <a:rPr lang="en-US" sz="1900">
                <a:solidFill>
                  <a:srgbClr val="000000"/>
                </a:solidFill>
              </a:rPr>
              <a:t>cu. in. per hour.</a:t>
            </a:r>
            <a:endParaRPr lang="en-US" sz="1400">
              <a:solidFill>
                <a:srgbClr val="000000"/>
              </a:solidFill>
            </a:endParaRPr>
          </a:p>
          <a:p>
            <a:pPr eaLnBrk="0" hangingPunct="0">
              <a:lnSpc>
                <a:spcPts val="1620"/>
              </a:lnSpc>
              <a:tabLst>
                <a:tab pos="462767" algn="l"/>
                <a:tab pos="925533" algn="l"/>
                <a:tab pos="1388300" algn="l"/>
              </a:tabLst>
            </a:pPr>
            <a:endParaRPr lang="en-US" sz="1400">
              <a:solidFill>
                <a:srgbClr val="000000"/>
              </a:solidFill>
            </a:endParaRPr>
          </a:p>
          <a:p>
            <a:pPr eaLnBrk="0" hangingPunct="0">
              <a:lnSpc>
                <a:spcPts val="1620"/>
              </a:lnSpc>
              <a:tabLst>
                <a:tab pos="462767" algn="l"/>
                <a:tab pos="925533" algn="l"/>
                <a:tab pos="1388300" algn="l"/>
              </a:tabLst>
            </a:pPr>
            <a:r>
              <a:rPr lang="en-US" sz="1400">
                <a:solidFill>
                  <a:srgbClr val="000000"/>
                </a:solidFill>
              </a:rPr>
              <a:t>REF: Handbook p. 27-29.</a:t>
            </a:r>
          </a:p>
          <a:p>
            <a:pPr lvl="1" eaLnBrk="0" latinLnBrk="1" hangingPunct="0">
              <a:lnSpc>
                <a:spcPts val="1620"/>
              </a:lnSpc>
              <a:tabLst>
                <a:tab pos="462767" algn="l"/>
                <a:tab pos="925533" algn="l"/>
                <a:tab pos="1388300" algn="l"/>
              </a:tabLst>
            </a:pPr>
            <a:endParaRPr lang="en-US" sz="1400">
              <a:solidFill>
                <a:srgbClr val="000000"/>
              </a:solidFill>
            </a:endParaRPr>
          </a:p>
        </p:txBody>
      </p:sp>
    </p:spTree>
    <p:extLst>
      <p:ext uri="{BB962C8B-B14F-4D97-AF65-F5344CB8AC3E}">
        <p14:creationId xmlns:p14="http://schemas.microsoft.com/office/powerpoint/2010/main" val="23922199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15043" name="Rectangle 3" descr="Brown marble"/>
          <p:cNvSpPr>
            <a:spLocks noGrp="1" noChangeArrowheads="1"/>
          </p:cNvSpPr>
          <p:nvPr>
            <p:ph type="dt" sz="quarter" idx="1"/>
          </p:nvPr>
        </p:nvSpPr>
        <p:spPr>
          <a:noFill/>
          <a:ln>
            <a:miter lim="800000"/>
            <a:headEnd/>
            <a:tailEnd/>
          </a:ln>
        </p:spPr>
        <p:txBody>
          <a:bodyPr/>
          <a:lstStyle/>
          <a:p>
            <a:fld id="{19C1578C-6E1A-4D12-816B-7F697F746562}" type="datetime1">
              <a:rPr lang="en-US" smtClean="0">
                <a:latin typeface="Arial" pitchFamily="34" charset="0"/>
              </a:rPr>
              <a:pPr/>
              <a:t>4/20/2026</a:t>
            </a:fld>
            <a:endParaRPr lang="en-US">
              <a:latin typeface="Arial" pitchFamily="34" charset="0"/>
            </a:endParaRPr>
          </a:p>
        </p:txBody>
      </p:sp>
      <p:sp>
        <p:nvSpPr>
          <p:cNvPr id="215044" name="Rectangle 7" descr="Brown marble"/>
          <p:cNvSpPr>
            <a:spLocks noGrp="1" noChangeArrowheads="1"/>
          </p:cNvSpPr>
          <p:nvPr>
            <p:ph type="sldNum" sz="quarter" idx="5"/>
          </p:nvPr>
        </p:nvSpPr>
        <p:spPr>
          <a:noFill/>
          <a:ln>
            <a:miter lim="800000"/>
            <a:headEnd/>
            <a:tailEnd/>
          </a:ln>
        </p:spPr>
        <p:txBody>
          <a:bodyPr/>
          <a:lstStyle/>
          <a:p>
            <a:fld id="{5CB37711-7414-4D80-8327-D501405521E0}" type="slidenum">
              <a:rPr lang="en-US" smtClean="0">
                <a:latin typeface="Arial" pitchFamily="34" charset="0"/>
              </a:rPr>
              <a:pPr/>
              <a:t>37</a:t>
            </a:fld>
            <a:endParaRPr lang="en-US">
              <a:latin typeface="Arial" pitchFamily="34" charset="0"/>
            </a:endParaRPr>
          </a:p>
        </p:txBody>
      </p:sp>
      <p:sp>
        <p:nvSpPr>
          <p:cNvPr id="215045" name="Rectangle 2"/>
          <p:cNvSpPr>
            <a:spLocks noGrp="1" noRot="1" noChangeAspect="1" noChangeArrowheads="1" noTextEdit="1"/>
          </p:cNvSpPr>
          <p:nvPr>
            <p:ph type="sldImg"/>
          </p:nvPr>
        </p:nvSpPr>
        <p:spPr>
          <a:ln/>
        </p:spPr>
      </p:sp>
      <p:sp>
        <p:nvSpPr>
          <p:cNvPr id="215046" name="Rectangle 3" descr="낄⸪w "/>
          <p:cNvSpPr>
            <a:spLocks noGrp="1" noChangeArrowheads="1"/>
          </p:cNvSpPr>
          <p:nvPr>
            <p:ph type="body" idx="1"/>
          </p:nvPr>
        </p:nvSpPr>
        <p:spPr>
          <a:noFill/>
        </p:spPr>
        <p:txBody>
          <a:bodyPr/>
          <a:lstStyle/>
          <a:p>
            <a:endParaRPr lang="en-US"/>
          </a:p>
        </p:txBody>
      </p:sp>
      <p:sp>
        <p:nvSpPr>
          <p:cNvPr id="215047" name="Rectangle 4"/>
          <p:cNvSpPr>
            <a:spLocks noChangeArrowheads="1"/>
          </p:cNvSpPr>
          <p:nvPr/>
        </p:nvSpPr>
        <p:spPr bwMode="auto">
          <a:xfrm>
            <a:off x="685800" y="3783605"/>
            <a:ext cx="5397500" cy="2022355"/>
          </a:xfrm>
          <a:prstGeom prst="rect">
            <a:avLst/>
          </a:prstGeom>
          <a:noFill/>
          <a:ln w="12700">
            <a:noFill/>
            <a:miter lim="800000"/>
            <a:headEnd/>
            <a:tailEnd/>
          </a:ln>
          <a:effectLst/>
        </p:spPr>
        <p:txBody>
          <a:bodyPr wrap="none" lIns="19282" tIns="27317" rIns="19282" bIns="27317"/>
          <a:lstStyle/>
          <a:p>
            <a:pPr eaLnBrk="0" hangingPunct="0">
              <a:lnSpc>
                <a:spcPts val="2126"/>
              </a:lnSpc>
              <a:tabLst>
                <a:tab pos="462767" algn="l"/>
                <a:tab pos="925533" algn="l"/>
                <a:tab pos="1388300" algn="l"/>
              </a:tabLst>
            </a:pPr>
            <a:r>
              <a:rPr lang="en-US" sz="1400">
                <a:solidFill>
                  <a:srgbClr val="000000"/>
                </a:solidFill>
              </a:rPr>
              <a:t>REF: p. 27.</a:t>
            </a:r>
            <a:endParaRPr lang="en-US" sz="1900">
              <a:solidFill>
                <a:srgbClr val="000000"/>
              </a:solidFill>
            </a:endParaRPr>
          </a:p>
          <a:p>
            <a:pPr eaLnBrk="0" hangingPunct="0">
              <a:lnSpc>
                <a:spcPts val="2126"/>
              </a:lnSpc>
              <a:tabLst>
                <a:tab pos="462767" algn="l"/>
                <a:tab pos="925533" algn="l"/>
                <a:tab pos="1388300" algn="l"/>
              </a:tabLst>
            </a:pPr>
            <a:endParaRPr lang="en-US" sz="1900">
              <a:solidFill>
                <a:srgbClr val="000000"/>
              </a:solidFill>
            </a:endParaRPr>
          </a:p>
          <a:p>
            <a:pPr eaLnBrk="0" hangingPunct="0">
              <a:lnSpc>
                <a:spcPts val="2126"/>
              </a:lnSpc>
              <a:tabLst>
                <a:tab pos="462767" algn="l"/>
                <a:tab pos="925533" algn="l"/>
                <a:tab pos="1388300" algn="l"/>
              </a:tabLst>
            </a:pPr>
            <a:r>
              <a:rPr lang="en-US" sz="1900" b="1">
                <a:solidFill>
                  <a:srgbClr val="000000"/>
                </a:solidFill>
              </a:rPr>
              <a:t>Packed Seal</a:t>
            </a:r>
            <a:r>
              <a:rPr lang="en-US" sz="1900">
                <a:solidFill>
                  <a:srgbClr val="000000"/>
                </a:solidFill>
              </a:rPr>
              <a:t> must be cooled by fluid or other lubricating </a:t>
            </a:r>
            <a:br>
              <a:rPr lang="en-US" sz="1900">
                <a:solidFill>
                  <a:srgbClr val="000000"/>
                </a:solidFill>
              </a:rPr>
            </a:br>
            <a:r>
              <a:rPr lang="en-US" sz="1900">
                <a:solidFill>
                  <a:srgbClr val="000000"/>
                </a:solidFill>
              </a:rPr>
              <a:t>fluid. Used for reciprocating or rotary shafts.  Easy to </a:t>
            </a:r>
            <a:br>
              <a:rPr lang="en-US" sz="1900">
                <a:solidFill>
                  <a:srgbClr val="000000"/>
                </a:solidFill>
              </a:rPr>
            </a:br>
            <a:r>
              <a:rPr lang="en-US" sz="1900">
                <a:solidFill>
                  <a:srgbClr val="000000"/>
                </a:solidFill>
              </a:rPr>
              <a:t>replace but need frequent adjustment.</a:t>
            </a:r>
          </a:p>
          <a:p>
            <a:pPr eaLnBrk="0" hangingPunct="0">
              <a:lnSpc>
                <a:spcPts val="2126"/>
              </a:lnSpc>
              <a:tabLst>
                <a:tab pos="462767" algn="l"/>
                <a:tab pos="925533" algn="l"/>
                <a:tab pos="1388300" algn="l"/>
              </a:tabLst>
            </a:pPr>
            <a:endParaRPr lang="en-US" sz="1900">
              <a:solidFill>
                <a:srgbClr val="000000"/>
              </a:solidFill>
            </a:endParaRPr>
          </a:p>
          <a:p>
            <a:pPr eaLnBrk="0" latinLnBrk="1" hangingPunct="0">
              <a:lnSpc>
                <a:spcPts val="2126"/>
              </a:lnSpc>
              <a:tabLst>
                <a:tab pos="462767" algn="l"/>
                <a:tab pos="925533" algn="l"/>
                <a:tab pos="1388300" algn="l"/>
              </a:tabLst>
            </a:pPr>
            <a:endParaRPr lang="en-US" sz="1900">
              <a:solidFill>
                <a:srgbClr val="000000"/>
              </a:solidFill>
            </a:endParaRPr>
          </a:p>
        </p:txBody>
      </p:sp>
    </p:spTree>
    <p:extLst>
      <p:ext uri="{BB962C8B-B14F-4D97-AF65-F5344CB8AC3E}">
        <p14:creationId xmlns:p14="http://schemas.microsoft.com/office/powerpoint/2010/main" val="34133762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16067" name="Rectangle 3" descr="Brown marble"/>
          <p:cNvSpPr>
            <a:spLocks noGrp="1" noChangeArrowheads="1"/>
          </p:cNvSpPr>
          <p:nvPr>
            <p:ph type="dt" sz="quarter" idx="1"/>
          </p:nvPr>
        </p:nvSpPr>
        <p:spPr>
          <a:noFill/>
          <a:ln>
            <a:miter lim="800000"/>
            <a:headEnd/>
            <a:tailEnd/>
          </a:ln>
        </p:spPr>
        <p:txBody>
          <a:bodyPr/>
          <a:lstStyle/>
          <a:p>
            <a:fld id="{ABC0B763-4427-461F-817F-6C4DFC76A218}" type="datetime1">
              <a:rPr lang="en-US" smtClean="0">
                <a:latin typeface="Arial" pitchFamily="34" charset="0"/>
              </a:rPr>
              <a:pPr/>
              <a:t>4/20/2026</a:t>
            </a:fld>
            <a:endParaRPr lang="en-US">
              <a:latin typeface="Arial" pitchFamily="34" charset="0"/>
            </a:endParaRPr>
          </a:p>
        </p:txBody>
      </p:sp>
      <p:sp>
        <p:nvSpPr>
          <p:cNvPr id="216068" name="Rectangle 7" descr="Brown marble"/>
          <p:cNvSpPr>
            <a:spLocks noGrp="1" noChangeArrowheads="1"/>
          </p:cNvSpPr>
          <p:nvPr>
            <p:ph type="sldNum" sz="quarter" idx="5"/>
          </p:nvPr>
        </p:nvSpPr>
        <p:spPr>
          <a:noFill/>
          <a:ln>
            <a:miter lim="800000"/>
            <a:headEnd/>
            <a:tailEnd/>
          </a:ln>
        </p:spPr>
        <p:txBody>
          <a:bodyPr/>
          <a:lstStyle/>
          <a:p>
            <a:fld id="{EB19F000-4540-42EF-81CE-3DFD456A0EBD}" type="slidenum">
              <a:rPr lang="en-US" smtClean="0">
                <a:latin typeface="Arial" pitchFamily="34" charset="0"/>
              </a:rPr>
              <a:pPr/>
              <a:t>38</a:t>
            </a:fld>
            <a:endParaRPr lang="en-US">
              <a:latin typeface="Arial" pitchFamily="34" charset="0"/>
            </a:endParaRPr>
          </a:p>
        </p:txBody>
      </p:sp>
      <p:sp>
        <p:nvSpPr>
          <p:cNvPr id="216069" name="Rectangle 2"/>
          <p:cNvSpPr>
            <a:spLocks noGrp="1" noRot="1" noChangeAspect="1" noChangeArrowheads="1" noTextEdit="1"/>
          </p:cNvSpPr>
          <p:nvPr>
            <p:ph type="sldImg"/>
          </p:nvPr>
        </p:nvSpPr>
        <p:spPr>
          <a:ln/>
        </p:spPr>
      </p:sp>
      <p:sp>
        <p:nvSpPr>
          <p:cNvPr id="216070" name="Rectangle 3" descr="낄⸪w "/>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42351339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17091" name="Rectangle 3" descr="Brown marble"/>
          <p:cNvSpPr>
            <a:spLocks noGrp="1" noChangeArrowheads="1"/>
          </p:cNvSpPr>
          <p:nvPr>
            <p:ph type="dt" sz="quarter" idx="1"/>
          </p:nvPr>
        </p:nvSpPr>
        <p:spPr>
          <a:noFill/>
          <a:ln>
            <a:miter lim="800000"/>
            <a:headEnd/>
            <a:tailEnd/>
          </a:ln>
        </p:spPr>
        <p:txBody>
          <a:bodyPr/>
          <a:lstStyle/>
          <a:p>
            <a:fld id="{D3742C80-D57E-4D03-BBC2-F7DEE8B7B45D}" type="datetime1">
              <a:rPr lang="en-US" smtClean="0">
                <a:latin typeface="Arial" pitchFamily="34" charset="0"/>
              </a:rPr>
              <a:pPr/>
              <a:t>4/20/2026</a:t>
            </a:fld>
            <a:endParaRPr lang="en-US">
              <a:latin typeface="Arial" pitchFamily="34" charset="0"/>
            </a:endParaRPr>
          </a:p>
        </p:txBody>
      </p:sp>
      <p:sp>
        <p:nvSpPr>
          <p:cNvPr id="217092" name="Rectangle 7" descr="Brown marble"/>
          <p:cNvSpPr>
            <a:spLocks noGrp="1" noChangeArrowheads="1"/>
          </p:cNvSpPr>
          <p:nvPr>
            <p:ph type="sldNum" sz="quarter" idx="5"/>
          </p:nvPr>
        </p:nvSpPr>
        <p:spPr>
          <a:noFill/>
          <a:ln>
            <a:miter lim="800000"/>
            <a:headEnd/>
            <a:tailEnd/>
          </a:ln>
        </p:spPr>
        <p:txBody>
          <a:bodyPr/>
          <a:lstStyle/>
          <a:p>
            <a:fld id="{50F67D8D-93E7-4322-9D94-EC86F154BE12}" type="slidenum">
              <a:rPr lang="en-US" smtClean="0">
                <a:latin typeface="Arial" pitchFamily="34" charset="0"/>
              </a:rPr>
              <a:pPr/>
              <a:t>39</a:t>
            </a:fld>
            <a:endParaRPr lang="en-US">
              <a:latin typeface="Arial" pitchFamily="34" charset="0"/>
            </a:endParaRPr>
          </a:p>
        </p:txBody>
      </p:sp>
      <p:sp>
        <p:nvSpPr>
          <p:cNvPr id="217093" name="Rectangle 2"/>
          <p:cNvSpPr>
            <a:spLocks noGrp="1" noRot="1" noChangeAspect="1" noChangeArrowheads="1" noTextEdit="1"/>
          </p:cNvSpPr>
          <p:nvPr>
            <p:ph type="sldImg"/>
          </p:nvPr>
        </p:nvSpPr>
        <p:spPr>
          <a:ln/>
        </p:spPr>
      </p:sp>
      <p:sp>
        <p:nvSpPr>
          <p:cNvPr id="217094" name="Rectangle 3" descr="낄⸪w "/>
          <p:cNvSpPr>
            <a:spLocks noGrp="1" noChangeArrowheads="1"/>
          </p:cNvSpPr>
          <p:nvPr>
            <p:ph type="body" idx="1"/>
          </p:nvPr>
        </p:nvSpPr>
        <p:spPr>
          <a:noFill/>
        </p:spPr>
        <p:txBody>
          <a:bodyPr/>
          <a:lstStyle/>
          <a:p>
            <a:endParaRPr lang="en-US"/>
          </a:p>
        </p:txBody>
      </p:sp>
      <p:sp>
        <p:nvSpPr>
          <p:cNvPr id="217095" name="Rectangle 4"/>
          <p:cNvSpPr>
            <a:spLocks noChangeArrowheads="1"/>
          </p:cNvSpPr>
          <p:nvPr/>
        </p:nvSpPr>
        <p:spPr bwMode="auto">
          <a:xfrm>
            <a:off x="596900" y="3705761"/>
            <a:ext cx="6261100" cy="4802079"/>
          </a:xfrm>
          <a:prstGeom prst="rect">
            <a:avLst/>
          </a:prstGeom>
          <a:noFill/>
          <a:ln w="12700">
            <a:noFill/>
            <a:miter lim="800000"/>
            <a:headEnd/>
            <a:tailEnd/>
          </a:ln>
          <a:effectLst/>
        </p:spPr>
        <p:txBody>
          <a:bodyPr wrap="none" lIns="19282" tIns="27317" rIns="19282" bIns="27317"/>
          <a:lstStyle/>
          <a:p>
            <a:pPr eaLnBrk="0" hangingPunct="0">
              <a:lnSpc>
                <a:spcPts val="2126"/>
              </a:lnSpc>
              <a:tabLst>
                <a:tab pos="462767" algn="l"/>
                <a:tab pos="925533" algn="l"/>
                <a:tab pos="1388300" algn="l"/>
              </a:tabLst>
            </a:pPr>
            <a:r>
              <a:rPr lang="en-US" sz="1900" b="1" i="1">
                <a:solidFill>
                  <a:srgbClr val="000000"/>
                </a:solidFill>
              </a:rPr>
              <a:t>Describe Operation:</a:t>
            </a:r>
            <a:endParaRPr lang="en-US" sz="1900">
              <a:solidFill>
                <a:srgbClr val="000000"/>
              </a:solidFill>
            </a:endParaRPr>
          </a:p>
          <a:p>
            <a:pPr lvl="1" eaLnBrk="0" hangingPunct="0">
              <a:lnSpc>
                <a:spcPts val="2126"/>
              </a:lnSpc>
              <a:tabLst>
                <a:tab pos="462767" algn="l"/>
                <a:tab pos="925533" algn="l"/>
                <a:tab pos="1388300" algn="l"/>
              </a:tabLst>
            </a:pPr>
            <a:r>
              <a:rPr lang="en-US" sz="1900">
                <a:solidFill>
                  <a:srgbClr val="000000"/>
                </a:solidFill>
              </a:rPr>
              <a:t>Stationary element and rotating ring held together tightly to form </a:t>
            </a:r>
            <a:br>
              <a:rPr lang="en-US" sz="1900">
                <a:solidFill>
                  <a:srgbClr val="000000"/>
                </a:solidFill>
              </a:rPr>
            </a:br>
            <a:r>
              <a:rPr lang="en-US" sz="1900">
                <a:solidFill>
                  <a:srgbClr val="000000"/>
                </a:solidFill>
              </a:rPr>
              <a:t>lapped seal face.  Surfaces pushed together by combination of </a:t>
            </a:r>
            <a:br>
              <a:rPr lang="en-US" sz="1900">
                <a:solidFill>
                  <a:srgbClr val="000000"/>
                </a:solidFill>
              </a:rPr>
            </a:br>
            <a:r>
              <a:rPr lang="en-US" sz="1900">
                <a:solidFill>
                  <a:srgbClr val="000000"/>
                </a:solidFill>
              </a:rPr>
              <a:t>spring pressure and fluid pressure from liquid being pumped.   </a:t>
            </a:r>
            <a:br>
              <a:rPr lang="en-US" sz="1900">
                <a:solidFill>
                  <a:srgbClr val="000000"/>
                </a:solidFill>
              </a:rPr>
            </a:br>
            <a:r>
              <a:rPr lang="en-US" sz="1900">
                <a:solidFill>
                  <a:srgbClr val="000000"/>
                </a:solidFill>
              </a:rPr>
              <a:t>Rotating element attached to shaft with an elastomer or gasket; </a:t>
            </a:r>
            <a:br>
              <a:rPr lang="en-US" sz="1900">
                <a:solidFill>
                  <a:srgbClr val="000000"/>
                </a:solidFill>
              </a:rPr>
            </a:br>
            <a:r>
              <a:rPr lang="en-US" sz="1900">
                <a:solidFill>
                  <a:srgbClr val="000000"/>
                </a:solidFill>
              </a:rPr>
              <a:t>stationary ring sealed to stuffing box with elastomer or gasket. </a:t>
            </a:r>
            <a:br>
              <a:rPr lang="en-US" sz="1900">
                <a:solidFill>
                  <a:srgbClr val="000000"/>
                </a:solidFill>
              </a:rPr>
            </a:br>
            <a:r>
              <a:rPr lang="en-US" sz="1900">
                <a:solidFill>
                  <a:srgbClr val="000000"/>
                </a:solidFill>
              </a:rPr>
              <a:t>Other areas also sealed.  Any place where rotating and stationary </a:t>
            </a:r>
            <a:br>
              <a:rPr lang="en-US" sz="1900">
                <a:solidFill>
                  <a:srgbClr val="000000"/>
                </a:solidFill>
              </a:rPr>
            </a:br>
            <a:r>
              <a:rPr lang="en-US" sz="1900">
                <a:solidFill>
                  <a:srgbClr val="000000"/>
                </a:solidFill>
              </a:rPr>
              <a:t>surfaces meet must be lubricated, but much less than packed seal. </a:t>
            </a:r>
          </a:p>
          <a:p>
            <a:pPr lvl="1" eaLnBrk="0" hangingPunct="0">
              <a:lnSpc>
                <a:spcPts val="2126"/>
              </a:lnSpc>
              <a:tabLst>
                <a:tab pos="462767" algn="l"/>
                <a:tab pos="925533" algn="l"/>
                <a:tab pos="1388300" algn="l"/>
              </a:tabLst>
            </a:pPr>
            <a:endParaRPr lang="en-US" sz="1900">
              <a:solidFill>
                <a:srgbClr val="000000"/>
              </a:solidFill>
            </a:endParaRPr>
          </a:p>
          <a:p>
            <a:pPr lvl="1" eaLnBrk="0" hangingPunct="0">
              <a:lnSpc>
                <a:spcPts val="2126"/>
              </a:lnSpc>
              <a:tabLst>
                <a:tab pos="462767" algn="l"/>
                <a:tab pos="925533" algn="l"/>
                <a:tab pos="1388300" algn="l"/>
              </a:tabLst>
            </a:pPr>
            <a:r>
              <a:rPr lang="en-US" sz="1900">
                <a:solidFill>
                  <a:srgbClr val="000000"/>
                </a:solidFill>
              </a:rPr>
              <a:t>Some mechanical seals fits with ports for sealing fluid/heat </a:t>
            </a:r>
            <a:br>
              <a:rPr lang="en-US" sz="1900">
                <a:solidFill>
                  <a:srgbClr val="000000"/>
                </a:solidFill>
              </a:rPr>
            </a:br>
            <a:r>
              <a:rPr lang="en-US" sz="1900">
                <a:solidFill>
                  <a:srgbClr val="000000"/>
                </a:solidFill>
              </a:rPr>
              <a:t>dissipation  Fluid may be vented to control device which may be </a:t>
            </a:r>
            <a:br>
              <a:rPr lang="en-US" sz="1900">
                <a:solidFill>
                  <a:srgbClr val="000000"/>
                </a:solidFill>
              </a:rPr>
            </a:br>
            <a:r>
              <a:rPr lang="en-US" sz="1900">
                <a:solidFill>
                  <a:srgbClr val="000000"/>
                </a:solidFill>
              </a:rPr>
              <a:t>independently regulated.</a:t>
            </a:r>
          </a:p>
          <a:p>
            <a:pPr eaLnBrk="0" hangingPunct="0">
              <a:lnSpc>
                <a:spcPts val="2126"/>
              </a:lnSpc>
              <a:tabLst>
                <a:tab pos="462767" algn="l"/>
                <a:tab pos="925533" algn="l"/>
                <a:tab pos="1388300" algn="l"/>
              </a:tabLst>
            </a:pPr>
            <a:endParaRPr lang="en-US" sz="1900">
              <a:solidFill>
                <a:srgbClr val="000000"/>
              </a:solidFill>
            </a:endParaRPr>
          </a:p>
          <a:p>
            <a:pPr eaLnBrk="0" hangingPunct="0">
              <a:lnSpc>
                <a:spcPts val="2126"/>
              </a:lnSpc>
              <a:tabLst>
                <a:tab pos="462767" algn="l"/>
                <a:tab pos="925533" algn="l"/>
                <a:tab pos="1388300" algn="l"/>
              </a:tabLst>
            </a:pPr>
            <a:r>
              <a:rPr lang="en-US" sz="1900">
                <a:solidFill>
                  <a:srgbClr val="000000"/>
                </a:solidFill>
              </a:rPr>
              <a:t>Limited to rotary shafts.  </a:t>
            </a:r>
          </a:p>
          <a:p>
            <a:pPr eaLnBrk="0" hangingPunct="0">
              <a:lnSpc>
                <a:spcPts val="2126"/>
              </a:lnSpc>
              <a:tabLst>
                <a:tab pos="462767" algn="l"/>
                <a:tab pos="925533" algn="l"/>
                <a:tab pos="1388300" algn="l"/>
              </a:tabLst>
            </a:pPr>
            <a:endParaRPr lang="en-US" sz="1900">
              <a:solidFill>
                <a:srgbClr val="000000"/>
              </a:solidFill>
            </a:endParaRPr>
          </a:p>
          <a:p>
            <a:pPr eaLnBrk="0" hangingPunct="0">
              <a:lnSpc>
                <a:spcPts val="2126"/>
              </a:lnSpc>
              <a:tabLst>
                <a:tab pos="462767" algn="l"/>
                <a:tab pos="925533" algn="l"/>
                <a:tab pos="1388300" algn="l"/>
              </a:tabLst>
            </a:pPr>
            <a:r>
              <a:rPr lang="en-US" sz="1400">
                <a:solidFill>
                  <a:srgbClr val="000000"/>
                </a:solidFill>
              </a:rPr>
              <a:t>Additional Info:  </a:t>
            </a:r>
          </a:p>
          <a:p>
            <a:pPr eaLnBrk="0" hangingPunct="0">
              <a:lnSpc>
                <a:spcPts val="1620"/>
              </a:lnSpc>
              <a:tabLst>
                <a:tab pos="462767" algn="l"/>
                <a:tab pos="925533" algn="l"/>
                <a:tab pos="1388300" algn="l"/>
              </a:tabLst>
            </a:pPr>
            <a:r>
              <a:rPr lang="en-US" sz="1400">
                <a:solidFill>
                  <a:srgbClr val="000000"/>
                </a:solidFill>
              </a:rPr>
              <a:t>- EPA Course #380 Student Manual  p. 2-6, 2-9.</a:t>
            </a:r>
          </a:p>
          <a:p>
            <a:pPr eaLnBrk="0" hangingPunct="0">
              <a:lnSpc>
                <a:spcPts val="1620"/>
              </a:lnSpc>
              <a:tabLst>
                <a:tab pos="462767" algn="l"/>
                <a:tab pos="925533" algn="l"/>
                <a:tab pos="1388300" algn="l"/>
              </a:tabLst>
            </a:pPr>
            <a:r>
              <a:rPr lang="en-US" sz="1400">
                <a:solidFill>
                  <a:srgbClr val="000000"/>
                </a:solidFill>
              </a:rPr>
              <a:t>- BW/IP International literature.</a:t>
            </a:r>
          </a:p>
        </p:txBody>
      </p:sp>
    </p:spTree>
    <p:extLst>
      <p:ext uri="{BB962C8B-B14F-4D97-AF65-F5344CB8AC3E}">
        <p14:creationId xmlns:p14="http://schemas.microsoft.com/office/powerpoint/2010/main" val="1775268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ln/>
        </p:spPr>
      </p:sp>
      <p:sp>
        <p:nvSpPr>
          <p:cNvPr id="177155" name="Notes Placeholder 2" descr="․⸬w "/>
          <p:cNvSpPr>
            <a:spLocks noGrp="1"/>
          </p:cNvSpPr>
          <p:nvPr>
            <p:ph type="body" idx="1"/>
          </p:nvPr>
        </p:nvSpPr>
        <p:spPr>
          <a:noFill/>
        </p:spPr>
        <p:txBody>
          <a:bodyPr/>
          <a:lstStyle/>
          <a:p>
            <a:r>
              <a:rPr lang="en-US"/>
              <a:t>The requirements among the regulations vary, For each element, this section outlines the typical but all LDAR programs consist of five basic ele-LDAR program requirements, common compliance ments, which are discussed in detail in Sections 5.1 problems found through field inspections, and a through 5.5. set of best practices used by facilities with effective </a:t>
            </a:r>
          </a:p>
          <a:p>
            <a:endParaRPr lang="en-US"/>
          </a:p>
        </p:txBody>
      </p:sp>
      <p:sp>
        <p:nvSpPr>
          <p:cNvPr id="177156" name="Header Placeholder 3"/>
          <p:cNvSpPr>
            <a:spLocks noGrp="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177157" name="Date Placeholder 4"/>
          <p:cNvSpPr>
            <a:spLocks noGrp="1"/>
          </p:cNvSpPr>
          <p:nvPr>
            <p:ph type="dt" sz="quarter" idx="1"/>
          </p:nvPr>
        </p:nvSpPr>
        <p:spPr>
          <a:noFill/>
          <a:ln>
            <a:miter lim="800000"/>
            <a:headEnd/>
            <a:tailEnd/>
          </a:ln>
        </p:spPr>
        <p:txBody>
          <a:bodyPr/>
          <a:lstStyle/>
          <a:p>
            <a:fld id="{2E1BDD8E-47A0-42FC-81CB-C67CAD844121}" type="datetime1">
              <a:rPr lang="en-US" smtClean="0">
                <a:latin typeface="Arial" pitchFamily="34" charset="0"/>
              </a:rPr>
              <a:pPr/>
              <a:t>4/20/2026</a:t>
            </a:fld>
            <a:endParaRPr lang="en-US">
              <a:latin typeface="Arial" pitchFamily="34" charset="0"/>
            </a:endParaRPr>
          </a:p>
        </p:txBody>
      </p:sp>
      <p:sp>
        <p:nvSpPr>
          <p:cNvPr id="177158" name="Slide Number Placeholder 5"/>
          <p:cNvSpPr>
            <a:spLocks noGrp="1"/>
          </p:cNvSpPr>
          <p:nvPr>
            <p:ph type="sldNum" sz="quarter" idx="5"/>
          </p:nvPr>
        </p:nvSpPr>
        <p:spPr>
          <a:noFill/>
          <a:ln>
            <a:miter lim="800000"/>
            <a:headEnd/>
            <a:tailEnd/>
          </a:ln>
        </p:spPr>
        <p:txBody>
          <a:bodyPr/>
          <a:lstStyle/>
          <a:p>
            <a:fld id="{97EE7D67-4660-4F59-9170-67E9DFB3C61F}" type="slidenum">
              <a:rPr lang="en-US" smtClean="0">
                <a:latin typeface="Arial" pitchFamily="34" charset="0"/>
              </a:rPr>
              <a:pPr/>
              <a:t>4</a:t>
            </a:fld>
            <a:endParaRPr lang="en-US">
              <a:latin typeface="Arial" pitchFamily="34" charset="0"/>
            </a:endParaRPr>
          </a:p>
        </p:txBody>
      </p:sp>
    </p:spTree>
    <p:extLst>
      <p:ext uri="{BB962C8B-B14F-4D97-AF65-F5344CB8AC3E}">
        <p14:creationId xmlns:p14="http://schemas.microsoft.com/office/powerpoint/2010/main" val="32586938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18115" name="Rectangle 3" descr="Brown marble"/>
          <p:cNvSpPr>
            <a:spLocks noGrp="1" noChangeArrowheads="1"/>
          </p:cNvSpPr>
          <p:nvPr>
            <p:ph type="dt" sz="quarter" idx="1"/>
          </p:nvPr>
        </p:nvSpPr>
        <p:spPr>
          <a:noFill/>
          <a:ln>
            <a:miter lim="800000"/>
            <a:headEnd/>
            <a:tailEnd/>
          </a:ln>
        </p:spPr>
        <p:txBody>
          <a:bodyPr/>
          <a:lstStyle/>
          <a:p>
            <a:fld id="{78497BAE-F203-4175-8E9F-1E7B4E3F937B}" type="datetime1">
              <a:rPr lang="en-US" smtClean="0">
                <a:latin typeface="Arial" pitchFamily="34" charset="0"/>
              </a:rPr>
              <a:pPr/>
              <a:t>4/20/2026</a:t>
            </a:fld>
            <a:endParaRPr lang="en-US">
              <a:latin typeface="Arial" pitchFamily="34" charset="0"/>
            </a:endParaRPr>
          </a:p>
        </p:txBody>
      </p:sp>
      <p:sp>
        <p:nvSpPr>
          <p:cNvPr id="218116" name="Rectangle 7" descr="Brown marble"/>
          <p:cNvSpPr>
            <a:spLocks noGrp="1" noChangeArrowheads="1"/>
          </p:cNvSpPr>
          <p:nvPr>
            <p:ph type="sldNum" sz="quarter" idx="5"/>
          </p:nvPr>
        </p:nvSpPr>
        <p:spPr>
          <a:noFill/>
          <a:ln>
            <a:miter lim="800000"/>
            <a:headEnd/>
            <a:tailEnd/>
          </a:ln>
        </p:spPr>
        <p:txBody>
          <a:bodyPr/>
          <a:lstStyle/>
          <a:p>
            <a:fld id="{7D9EA0E7-E1B5-4080-9D17-182E010D5A92}" type="slidenum">
              <a:rPr lang="en-US" smtClean="0">
                <a:latin typeface="Arial" pitchFamily="34" charset="0"/>
              </a:rPr>
              <a:pPr/>
              <a:t>40</a:t>
            </a:fld>
            <a:endParaRPr lang="en-US">
              <a:latin typeface="Arial" pitchFamily="34" charset="0"/>
            </a:endParaRPr>
          </a:p>
        </p:txBody>
      </p:sp>
      <p:sp>
        <p:nvSpPr>
          <p:cNvPr id="218117" name="Rectangle 2"/>
          <p:cNvSpPr>
            <a:spLocks noGrp="1" noRot="1" noChangeAspect="1" noChangeArrowheads="1" noTextEdit="1"/>
          </p:cNvSpPr>
          <p:nvPr>
            <p:ph type="sldImg"/>
          </p:nvPr>
        </p:nvSpPr>
        <p:spPr>
          <a:ln/>
        </p:spPr>
      </p:sp>
      <p:sp>
        <p:nvSpPr>
          <p:cNvPr id="218118" name="Rectangle 3" descr="낄⸪w "/>
          <p:cNvSpPr>
            <a:spLocks noGrp="1" noChangeArrowheads="1"/>
          </p:cNvSpPr>
          <p:nvPr>
            <p:ph type="body" idx="1"/>
          </p:nvPr>
        </p:nvSpPr>
        <p:spPr>
          <a:noFill/>
        </p:spPr>
        <p:txBody>
          <a:bodyPr/>
          <a:lstStyle/>
          <a:p>
            <a:endParaRPr lang="en-US"/>
          </a:p>
        </p:txBody>
      </p:sp>
      <p:sp>
        <p:nvSpPr>
          <p:cNvPr id="218119" name="Rectangle 4"/>
          <p:cNvSpPr>
            <a:spLocks noChangeArrowheads="1"/>
          </p:cNvSpPr>
          <p:nvPr/>
        </p:nvSpPr>
        <p:spPr bwMode="auto">
          <a:xfrm>
            <a:off x="457200" y="3783605"/>
            <a:ext cx="5880100" cy="4015518"/>
          </a:xfrm>
          <a:prstGeom prst="rect">
            <a:avLst/>
          </a:prstGeom>
          <a:noFill/>
          <a:ln w="12700">
            <a:noFill/>
            <a:miter lim="800000"/>
            <a:headEnd/>
            <a:tailEnd/>
          </a:ln>
          <a:effectLst/>
        </p:spPr>
        <p:txBody>
          <a:bodyPr wrap="none" lIns="19282" tIns="27317" rIns="19282" bIns="27317"/>
          <a:lstStyle/>
          <a:p>
            <a:pPr eaLnBrk="0" hangingPunct="0">
              <a:lnSpc>
                <a:spcPts val="2126"/>
              </a:lnSpc>
            </a:pPr>
            <a:r>
              <a:rPr lang="en-US" sz="1400">
                <a:solidFill>
                  <a:srgbClr val="000000"/>
                </a:solidFill>
              </a:rPr>
              <a:t>REF: Handbook, p 28.</a:t>
            </a:r>
            <a:endParaRPr lang="en-US" sz="1900">
              <a:solidFill>
                <a:srgbClr val="000000"/>
              </a:solidFill>
            </a:endParaRPr>
          </a:p>
          <a:p>
            <a:pPr eaLnBrk="0" hangingPunct="0">
              <a:lnSpc>
                <a:spcPts val="2126"/>
              </a:lnSpc>
            </a:pPr>
            <a:endParaRPr lang="en-US" sz="1900">
              <a:solidFill>
                <a:srgbClr val="000000"/>
              </a:solidFill>
            </a:endParaRPr>
          </a:p>
          <a:p>
            <a:pPr eaLnBrk="0" hangingPunct="0">
              <a:lnSpc>
                <a:spcPts val="2126"/>
              </a:lnSpc>
            </a:pPr>
            <a:r>
              <a:rPr lang="en-US" sz="1900" b="1">
                <a:solidFill>
                  <a:srgbClr val="000000"/>
                </a:solidFill>
              </a:rPr>
              <a:t>Double or Dual Mechanical Seal:</a:t>
            </a:r>
            <a:endParaRPr lang="en-US" sz="1900">
              <a:solidFill>
                <a:srgbClr val="000000"/>
              </a:solidFill>
            </a:endParaRPr>
          </a:p>
          <a:p>
            <a:pPr lvl="1" eaLnBrk="0" hangingPunct="0">
              <a:lnSpc>
                <a:spcPts val="2126"/>
              </a:lnSpc>
            </a:pPr>
            <a:r>
              <a:rPr lang="en-US" sz="1400">
                <a:solidFill>
                  <a:srgbClr val="000000"/>
                </a:solidFill>
              </a:rPr>
              <a:t>Function in same way as Single Mechanical Seal.  In back-to-back arrangement </a:t>
            </a:r>
            <a:br>
              <a:rPr lang="en-US" sz="1400">
                <a:solidFill>
                  <a:srgbClr val="000000"/>
                </a:solidFill>
              </a:rPr>
            </a:br>
            <a:r>
              <a:rPr lang="en-US" sz="1400">
                <a:solidFill>
                  <a:srgbClr val="000000"/>
                </a:solidFill>
              </a:rPr>
              <a:t>shown, cavity between seals filled with barrier fluid (sealing liquid) under </a:t>
            </a:r>
            <a:br>
              <a:rPr lang="en-US" sz="1400">
                <a:solidFill>
                  <a:srgbClr val="000000"/>
                </a:solidFill>
              </a:rPr>
            </a:br>
            <a:r>
              <a:rPr lang="en-US" sz="1400">
                <a:solidFill>
                  <a:srgbClr val="000000"/>
                </a:solidFill>
              </a:rPr>
              <a:t>pressure for seal and lubrication.  More durable than single mechanical seal.  </a:t>
            </a:r>
          </a:p>
          <a:p>
            <a:pPr eaLnBrk="0" hangingPunct="0">
              <a:lnSpc>
                <a:spcPts val="1620"/>
              </a:lnSpc>
            </a:pPr>
            <a:endParaRPr lang="en-US" sz="1400">
              <a:solidFill>
                <a:srgbClr val="000000"/>
              </a:solidFill>
            </a:endParaRPr>
          </a:p>
          <a:p>
            <a:pPr eaLnBrk="0" hangingPunct="0">
              <a:lnSpc>
                <a:spcPts val="2126"/>
              </a:lnSpc>
            </a:pPr>
            <a:r>
              <a:rPr lang="en-US" sz="1900">
                <a:solidFill>
                  <a:srgbClr val="000000"/>
                </a:solidFill>
              </a:rPr>
              <a:t>Dual Mechanical Seals are </a:t>
            </a:r>
            <a:r>
              <a:rPr lang="en-US" sz="1900" b="1">
                <a:solidFill>
                  <a:srgbClr val="000000"/>
                </a:solidFill>
              </a:rPr>
              <a:t>BACT</a:t>
            </a:r>
            <a:r>
              <a:rPr lang="en-US" sz="1900">
                <a:solidFill>
                  <a:srgbClr val="000000"/>
                </a:solidFill>
              </a:rPr>
              <a:t> according to EPA.</a:t>
            </a:r>
            <a:endParaRPr lang="en-US" sz="1400">
              <a:solidFill>
                <a:srgbClr val="000000"/>
              </a:solidFill>
            </a:endParaRPr>
          </a:p>
          <a:p>
            <a:pPr lvl="1" eaLnBrk="0" hangingPunct="0">
              <a:lnSpc>
                <a:spcPts val="2126"/>
              </a:lnSpc>
            </a:pPr>
            <a:r>
              <a:rPr lang="en-US" sz="1400">
                <a:solidFill>
                  <a:srgbClr val="000000"/>
                </a:solidFill>
              </a:rPr>
              <a:t>Terminology used is </a:t>
            </a:r>
            <a:r>
              <a:rPr lang="en-US" sz="1400" b="1">
                <a:solidFill>
                  <a:srgbClr val="000000"/>
                </a:solidFill>
              </a:rPr>
              <a:t>"no detectable emissions"</a:t>
            </a:r>
            <a:r>
              <a:rPr lang="en-US" sz="1400">
                <a:solidFill>
                  <a:srgbClr val="000000"/>
                </a:solidFill>
              </a:rPr>
              <a:t> type of seal.   Regulations </a:t>
            </a:r>
            <a:br>
              <a:rPr lang="en-US" sz="1400">
                <a:solidFill>
                  <a:srgbClr val="000000"/>
                </a:solidFill>
              </a:rPr>
            </a:br>
            <a:r>
              <a:rPr lang="en-US" sz="1400">
                <a:solidFill>
                  <a:srgbClr val="000000"/>
                </a:solidFill>
              </a:rPr>
              <a:t>stipulate less frequent monitoring compared with packed or single mechanical </a:t>
            </a:r>
            <a:br>
              <a:rPr lang="en-US" sz="1400">
                <a:solidFill>
                  <a:srgbClr val="000000"/>
                </a:solidFill>
              </a:rPr>
            </a:br>
            <a:r>
              <a:rPr lang="en-US" sz="1400">
                <a:solidFill>
                  <a:srgbClr val="000000"/>
                </a:solidFill>
              </a:rPr>
              <a:t>seals, but failure sensor and alarm required.</a:t>
            </a:r>
            <a:endParaRPr lang="en-US" sz="1900">
              <a:solidFill>
                <a:srgbClr val="000000"/>
              </a:solidFill>
            </a:endParaRPr>
          </a:p>
          <a:p>
            <a:pPr eaLnBrk="0" hangingPunct="0">
              <a:lnSpc>
                <a:spcPts val="2126"/>
              </a:lnSpc>
            </a:pPr>
            <a:endParaRPr lang="en-US" sz="1900">
              <a:solidFill>
                <a:srgbClr val="000000"/>
              </a:solidFill>
            </a:endParaRPr>
          </a:p>
          <a:p>
            <a:pPr eaLnBrk="0" hangingPunct="0">
              <a:lnSpc>
                <a:spcPts val="2126"/>
              </a:lnSpc>
            </a:pPr>
            <a:r>
              <a:rPr lang="en-US" sz="1400">
                <a:solidFill>
                  <a:srgbClr val="000000"/>
                </a:solidFill>
              </a:rPr>
              <a:t>Seals can also be arranged in </a:t>
            </a:r>
            <a:r>
              <a:rPr lang="en-US" sz="1400" b="1">
                <a:solidFill>
                  <a:srgbClr val="000000"/>
                </a:solidFill>
              </a:rPr>
              <a:t>tandem</a:t>
            </a:r>
            <a:r>
              <a:rPr lang="en-US" sz="1400">
                <a:solidFill>
                  <a:srgbClr val="000000"/>
                </a:solidFill>
              </a:rPr>
              <a:t>, where one seal is a backup, or </a:t>
            </a:r>
            <a:br>
              <a:rPr lang="en-US" sz="1400" b="1">
                <a:solidFill>
                  <a:srgbClr val="000000"/>
                </a:solidFill>
              </a:rPr>
            </a:br>
            <a:r>
              <a:rPr lang="en-US" sz="1400" b="1">
                <a:solidFill>
                  <a:srgbClr val="000000"/>
                </a:solidFill>
              </a:rPr>
              <a:t>face-to-face</a:t>
            </a:r>
            <a:r>
              <a:rPr lang="en-US" sz="1400">
                <a:solidFill>
                  <a:srgbClr val="000000"/>
                </a:solidFill>
              </a:rPr>
              <a:t>.   Sealing or barrier fluid usually at lower pressure than fluid being </a:t>
            </a:r>
            <a:br>
              <a:rPr lang="en-US" sz="1400">
                <a:solidFill>
                  <a:srgbClr val="000000"/>
                </a:solidFill>
              </a:rPr>
            </a:br>
            <a:r>
              <a:rPr lang="en-US" sz="1400">
                <a:solidFill>
                  <a:srgbClr val="000000"/>
                </a:solidFill>
              </a:rPr>
              <a:t>pumped, so potential for leakage of process fluid into barrier fluid chamber and </a:t>
            </a:r>
            <a:br>
              <a:rPr lang="en-US" sz="1400">
                <a:solidFill>
                  <a:srgbClr val="000000"/>
                </a:solidFill>
              </a:rPr>
            </a:br>
            <a:r>
              <a:rPr lang="en-US" sz="1400">
                <a:solidFill>
                  <a:srgbClr val="000000"/>
                </a:solidFill>
              </a:rPr>
              <a:t>into atmosphere.  Barrier fluid reservoir may be vented to VOC control device.  </a:t>
            </a:r>
          </a:p>
          <a:p>
            <a:pPr eaLnBrk="0" latinLnBrk="1" hangingPunct="0">
              <a:lnSpc>
                <a:spcPts val="1620"/>
              </a:lnSpc>
            </a:pPr>
            <a:endParaRPr lang="en-US" sz="1400">
              <a:solidFill>
                <a:srgbClr val="000000"/>
              </a:solidFill>
            </a:endParaRPr>
          </a:p>
        </p:txBody>
      </p:sp>
    </p:spTree>
    <p:extLst>
      <p:ext uri="{BB962C8B-B14F-4D97-AF65-F5344CB8AC3E}">
        <p14:creationId xmlns:p14="http://schemas.microsoft.com/office/powerpoint/2010/main" val="2074154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19139" name="Rectangle 3" descr="Brown marble"/>
          <p:cNvSpPr>
            <a:spLocks noGrp="1" noChangeArrowheads="1"/>
          </p:cNvSpPr>
          <p:nvPr>
            <p:ph type="dt" sz="quarter" idx="1"/>
          </p:nvPr>
        </p:nvSpPr>
        <p:spPr>
          <a:noFill/>
          <a:ln>
            <a:miter lim="800000"/>
            <a:headEnd/>
            <a:tailEnd/>
          </a:ln>
        </p:spPr>
        <p:txBody>
          <a:bodyPr/>
          <a:lstStyle/>
          <a:p>
            <a:fld id="{94D8BC14-03D7-4C69-AE77-D26368A5D91F}" type="datetime1">
              <a:rPr lang="en-US" smtClean="0">
                <a:latin typeface="Arial" pitchFamily="34" charset="0"/>
              </a:rPr>
              <a:pPr/>
              <a:t>4/20/2026</a:t>
            </a:fld>
            <a:endParaRPr lang="en-US">
              <a:latin typeface="Arial" pitchFamily="34" charset="0"/>
            </a:endParaRPr>
          </a:p>
        </p:txBody>
      </p:sp>
      <p:sp>
        <p:nvSpPr>
          <p:cNvPr id="219140" name="Rectangle 7" descr="Brown marble"/>
          <p:cNvSpPr>
            <a:spLocks noGrp="1" noChangeArrowheads="1"/>
          </p:cNvSpPr>
          <p:nvPr>
            <p:ph type="sldNum" sz="quarter" idx="5"/>
          </p:nvPr>
        </p:nvSpPr>
        <p:spPr>
          <a:noFill/>
          <a:ln>
            <a:miter lim="800000"/>
            <a:headEnd/>
            <a:tailEnd/>
          </a:ln>
        </p:spPr>
        <p:txBody>
          <a:bodyPr/>
          <a:lstStyle/>
          <a:p>
            <a:fld id="{8FDAE253-1074-4B9E-83A5-BE775D7AA787}" type="slidenum">
              <a:rPr lang="en-US" smtClean="0">
                <a:latin typeface="Arial" pitchFamily="34" charset="0"/>
              </a:rPr>
              <a:pPr/>
              <a:t>41</a:t>
            </a:fld>
            <a:endParaRPr lang="en-US">
              <a:latin typeface="Arial" pitchFamily="34" charset="0"/>
            </a:endParaRPr>
          </a:p>
        </p:txBody>
      </p:sp>
      <p:sp>
        <p:nvSpPr>
          <p:cNvPr id="219141" name="Rectangle 2"/>
          <p:cNvSpPr>
            <a:spLocks noGrp="1" noRot="1" noChangeAspect="1" noChangeArrowheads="1" noTextEdit="1"/>
          </p:cNvSpPr>
          <p:nvPr>
            <p:ph type="sldImg"/>
          </p:nvPr>
        </p:nvSpPr>
        <p:spPr>
          <a:xfrm>
            <a:off x="1962150" y="612775"/>
            <a:ext cx="2959100" cy="2219325"/>
          </a:xfrm>
          <a:ln/>
        </p:spPr>
      </p:sp>
      <p:sp>
        <p:nvSpPr>
          <p:cNvPr id="219142" name="Rectangle 3" descr="낄⸪w "/>
          <p:cNvSpPr>
            <a:spLocks noGrp="1" noChangeArrowheads="1"/>
          </p:cNvSpPr>
          <p:nvPr>
            <p:ph type="body" idx="1"/>
          </p:nvPr>
        </p:nvSpPr>
        <p:spPr>
          <a:xfrm>
            <a:off x="685800" y="3061914"/>
            <a:ext cx="5486400" cy="5708654"/>
          </a:xfrm>
          <a:noFill/>
        </p:spPr>
        <p:txBody>
          <a:bodyPr lIns="91369" tIns="45684" rIns="91369" bIns="45684"/>
          <a:lstStyle/>
          <a:p>
            <a:r>
              <a:rPr lang="en-US"/>
              <a:t>This one has a double mechanical seal (I think), so emissions should be low or none.  If this is a BACT component, inspection frequency may be less per district rules.  </a:t>
            </a:r>
          </a:p>
        </p:txBody>
      </p:sp>
    </p:spTree>
    <p:extLst>
      <p:ext uri="{BB962C8B-B14F-4D97-AF65-F5344CB8AC3E}">
        <p14:creationId xmlns:p14="http://schemas.microsoft.com/office/powerpoint/2010/main" val="24615085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20163" name="Rectangle 3" descr="Brown marble"/>
          <p:cNvSpPr>
            <a:spLocks noGrp="1" noChangeArrowheads="1"/>
          </p:cNvSpPr>
          <p:nvPr>
            <p:ph type="dt" sz="quarter" idx="1"/>
          </p:nvPr>
        </p:nvSpPr>
        <p:spPr>
          <a:noFill/>
          <a:ln>
            <a:miter lim="800000"/>
            <a:headEnd/>
            <a:tailEnd/>
          </a:ln>
        </p:spPr>
        <p:txBody>
          <a:bodyPr/>
          <a:lstStyle/>
          <a:p>
            <a:fld id="{19D6DA0F-9AC6-4194-A78B-E773F18E2469}" type="datetime1">
              <a:rPr lang="en-US" smtClean="0">
                <a:latin typeface="Arial" pitchFamily="34" charset="0"/>
              </a:rPr>
              <a:pPr/>
              <a:t>4/20/2026</a:t>
            </a:fld>
            <a:endParaRPr lang="en-US">
              <a:latin typeface="Arial" pitchFamily="34" charset="0"/>
            </a:endParaRPr>
          </a:p>
        </p:txBody>
      </p:sp>
      <p:sp>
        <p:nvSpPr>
          <p:cNvPr id="220164" name="Rectangle 7" descr="Brown marble"/>
          <p:cNvSpPr>
            <a:spLocks noGrp="1" noChangeArrowheads="1"/>
          </p:cNvSpPr>
          <p:nvPr>
            <p:ph type="sldNum" sz="quarter" idx="5"/>
          </p:nvPr>
        </p:nvSpPr>
        <p:spPr>
          <a:noFill/>
          <a:ln>
            <a:miter lim="800000"/>
            <a:headEnd/>
            <a:tailEnd/>
          </a:ln>
        </p:spPr>
        <p:txBody>
          <a:bodyPr/>
          <a:lstStyle/>
          <a:p>
            <a:fld id="{1C7B2EDF-B5DD-453C-B4A3-927563FBE31A}" type="slidenum">
              <a:rPr lang="en-US" smtClean="0">
                <a:latin typeface="Arial" pitchFamily="34" charset="0"/>
              </a:rPr>
              <a:pPr/>
              <a:t>42</a:t>
            </a:fld>
            <a:endParaRPr lang="en-US">
              <a:latin typeface="Arial" pitchFamily="34" charset="0"/>
            </a:endParaRPr>
          </a:p>
        </p:txBody>
      </p:sp>
      <p:sp>
        <p:nvSpPr>
          <p:cNvPr id="220165" name="Rectangle 2"/>
          <p:cNvSpPr>
            <a:spLocks noGrp="1" noRot="1" noChangeAspect="1" noChangeArrowheads="1" noTextEdit="1"/>
          </p:cNvSpPr>
          <p:nvPr>
            <p:ph type="sldImg"/>
          </p:nvPr>
        </p:nvSpPr>
        <p:spPr>
          <a:ln/>
        </p:spPr>
      </p:sp>
      <p:sp>
        <p:nvSpPr>
          <p:cNvPr id="220166" name="Rectangle 3" descr="낄⸪w "/>
          <p:cNvSpPr>
            <a:spLocks noGrp="1" noChangeArrowheads="1"/>
          </p:cNvSpPr>
          <p:nvPr>
            <p:ph type="body" idx="1"/>
          </p:nvPr>
        </p:nvSpPr>
        <p:spPr>
          <a:noFill/>
        </p:spPr>
        <p:txBody>
          <a:bodyPr/>
          <a:lstStyle/>
          <a:p>
            <a:endParaRPr lang="en-US" dirty="0"/>
          </a:p>
        </p:txBody>
      </p:sp>
      <p:sp>
        <p:nvSpPr>
          <p:cNvPr id="220167" name="Rectangle 4"/>
          <p:cNvSpPr>
            <a:spLocks noChangeArrowheads="1"/>
          </p:cNvSpPr>
          <p:nvPr/>
        </p:nvSpPr>
        <p:spPr bwMode="auto">
          <a:xfrm>
            <a:off x="355600" y="3705761"/>
            <a:ext cx="6502400" cy="4544218"/>
          </a:xfrm>
          <a:prstGeom prst="rect">
            <a:avLst/>
          </a:prstGeom>
          <a:noFill/>
          <a:ln w="12700">
            <a:noFill/>
            <a:miter lim="800000"/>
            <a:headEnd/>
            <a:tailEnd/>
          </a:ln>
          <a:effectLst/>
        </p:spPr>
        <p:txBody>
          <a:bodyPr wrap="none" lIns="19282" tIns="27317" rIns="19282" bIns="27317"/>
          <a:lstStyle/>
          <a:p>
            <a:pPr eaLnBrk="0" hangingPunct="0">
              <a:lnSpc>
                <a:spcPts val="2126"/>
              </a:lnSpc>
              <a:tabLst>
                <a:tab pos="462767" algn="l"/>
                <a:tab pos="925533" algn="l"/>
                <a:tab pos="1388300" algn="l"/>
              </a:tabLst>
            </a:pPr>
            <a:r>
              <a:rPr lang="en-US" sz="1400">
                <a:solidFill>
                  <a:srgbClr val="000000"/>
                </a:solidFill>
              </a:rPr>
              <a:t>REF: p. 29.</a:t>
            </a:r>
            <a:endParaRPr lang="en-US" sz="1900">
              <a:solidFill>
                <a:srgbClr val="000000"/>
              </a:solidFill>
            </a:endParaRPr>
          </a:p>
          <a:p>
            <a:pPr eaLnBrk="0" hangingPunct="0">
              <a:lnSpc>
                <a:spcPts val="2126"/>
              </a:lnSpc>
              <a:tabLst>
                <a:tab pos="462767" algn="l"/>
                <a:tab pos="925533" algn="l"/>
                <a:tab pos="1388300" algn="l"/>
              </a:tabLst>
            </a:pPr>
            <a:endParaRPr lang="en-US" sz="1900">
              <a:solidFill>
                <a:srgbClr val="000000"/>
              </a:solidFill>
            </a:endParaRPr>
          </a:p>
          <a:p>
            <a:pPr eaLnBrk="0" hangingPunct="0">
              <a:lnSpc>
                <a:spcPts val="2126"/>
              </a:lnSpc>
              <a:tabLst>
                <a:tab pos="462767" algn="l"/>
                <a:tab pos="925533" algn="l"/>
                <a:tab pos="1388300" algn="l"/>
              </a:tabLst>
            </a:pPr>
            <a:r>
              <a:rPr lang="en-US" sz="1900" b="1" i="1">
                <a:solidFill>
                  <a:srgbClr val="000000"/>
                </a:solidFill>
              </a:rPr>
              <a:t>Describe diagram:</a:t>
            </a:r>
            <a:endParaRPr lang="en-US" sz="1900">
              <a:solidFill>
                <a:srgbClr val="000000"/>
              </a:solidFill>
            </a:endParaRPr>
          </a:p>
          <a:p>
            <a:pPr eaLnBrk="0" hangingPunct="0">
              <a:lnSpc>
                <a:spcPts val="2024"/>
              </a:lnSpc>
              <a:tabLst>
                <a:tab pos="462767" algn="l"/>
                <a:tab pos="925533" algn="l"/>
                <a:tab pos="1388300" algn="l"/>
              </a:tabLst>
            </a:pPr>
            <a:r>
              <a:rPr lang="en-US" sz="1900">
                <a:solidFill>
                  <a:srgbClr val="000000"/>
                </a:solidFill>
              </a:rPr>
              <a:t>Single moving part, a combined rotor-impeller assembly driven by </a:t>
            </a:r>
            <a:br>
              <a:rPr lang="en-US" sz="1900">
                <a:solidFill>
                  <a:srgbClr val="000000"/>
                </a:solidFill>
              </a:rPr>
            </a:br>
            <a:r>
              <a:rPr lang="en-US" sz="1900">
                <a:solidFill>
                  <a:srgbClr val="000000"/>
                </a:solidFill>
              </a:rPr>
              <a:t>the magnetic field of an induction motor.  Stator windings prevented </a:t>
            </a:r>
            <a:br>
              <a:rPr lang="en-US" sz="1900">
                <a:solidFill>
                  <a:srgbClr val="000000"/>
                </a:solidFill>
              </a:rPr>
            </a:br>
            <a:r>
              <a:rPr lang="en-US" sz="1900">
                <a:solidFill>
                  <a:srgbClr val="000000"/>
                </a:solidFill>
              </a:rPr>
              <a:t>from contacting process fluid by corrosion-resistant liner.  Process </a:t>
            </a:r>
            <a:br>
              <a:rPr lang="en-US" sz="1900">
                <a:solidFill>
                  <a:srgbClr val="000000"/>
                </a:solidFill>
              </a:rPr>
            </a:br>
            <a:r>
              <a:rPr lang="en-US" sz="1900">
                <a:solidFill>
                  <a:srgbClr val="000000"/>
                </a:solidFill>
              </a:rPr>
              <a:t>fluid is sealing fluid.</a:t>
            </a:r>
          </a:p>
          <a:p>
            <a:pPr eaLnBrk="0" hangingPunct="0">
              <a:lnSpc>
                <a:spcPts val="2024"/>
              </a:lnSpc>
              <a:tabLst>
                <a:tab pos="462767" algn="l"/>
                <a:tab pos="925533" algn="l"/>
                <a:tab pos="1388300" algn="l"/>
              </a:tabLst>
            </a:pPr>
            <a:endParaRPr lang="en-US" sz="1900">
              <a:solidFill>
                <a:srgbClr val="000000"/>
              </a:solidFill>
            </a:endParaRPr>
          </a:p>
          <a:p>
            <a:pPr eaLnBrk="0" hangingPunct="0">
              <a:lnSpc>
                <a:spcPts val="2024"/>
              </a:lnSpc>
              <a:tabLst>
                <a:tab pos="462767" algn="l"/>
                <a:tab pos="925533" algn="l"/>
                <a:tab pos="1388300" algn="l"/>
              </a:tabLst>
            </a:pPr>
            <a:r>
              <a:rPr lang="en-US" sz="1900">
                <a:solidFill>
                  <a:srgbClr val="000000"/>
                </a:solidFill>
              </a:rPr>
              <a:t>Organic solvents, light oils, toxics.  Abrasives cannot be tolerated.  </a:t>
            </a:r>
            <a:br>
              <a:rPr lang="en-US" sz="1900">
                <a:solidFill>
                  <a:srgbClr val="000000"/>
                </a:solidFill>
              </a:rPr>
            </a:br>
            <a:r>
              <a:rPr lang="en-US" sz="1900">
                <a:solidFill>
                  <a:srgbClr val="000000"/>
                </a:solidFill>
              </a:rPr>
              <a:t>Tend to raise temperature of process fluid, so not good for </a:t>
            </a:r>
            <a:br>
              <a:rPr lang="en-US" sz="1900">
                <a:solidFill>
                  <a:srgbClr val="000000"/>
                </a:solidFill>
              </a:rPr>
            </a:br>
            <a:r>
              <a:rPr lang="en-US" sz="1900">
                <a:solidFill>
                  <a:srgbClr val="000000"/>
                </a:solidFill>
              </a:rPr>
              <a:t>flammables. </a:t>
            </a:r>
          </a:p>
          <a:p>
            <a:pPr eaLnBrk="0" hangingPunct="0">
              <a:lnSpc>
                <a:spcPts val="2024"/>
              </a:lnSpc>
              <a:tabLst>
                <a:tab pos="462767" algn="l"/>
                <a:tab pos="925533" algn="l"/>
                <a:tab pos="1388300" algn="l"/>
              </a:tabLst>
            </a:pPr>
            <a:r>
              <a:rPr lang="en-US" sz="1900">
                <a:solidFill>
                  <a:srgbClr val="000000"/>
                </a:solidFill>
              </a:rPr>
              <a:t>(</a:t>
            </a:r>
            <a:r>
              <a:rPr lang="en-US" sz="1400">
                <a:solidFill>
                  <a:srgbClr val="000000"/>
                </a:solidFill>
              </a:rPr>
              <a:t>REF:  "Eliminate Pump Seals with Magnet Drives", Plant Engineering, Jan 24, 1991, </a:t>
            </a:r>
            <a:br>
              <a:rPr lang="en-US" sz="1400">
                <a:solidFill>
                  <a:srgbClr val="000000"/>
                </a:solidFill>
              </a:rPr>
            </a:br>
            <a:r>
              <a:rPr lang="en-US" sz="1400">
                <a:solidFill>
                  <a:srgbClr val="000000"/>
                </a:solidFill>
              </a:rPr>
              <a:t>pp. 36-41)</a:t>
            </a:r>
            <a:endParaRPr lang="en-US" sz="1900">
              <a:solidFill>
                <a:srgbClr val="000000"/>
              </a:solidFill>
            </a:endParaRPr>
          </a:p>
          <a:p>
            <a:pPr eaLnBrk="0" hangingPunct="0">
              <a:lnSpc>
                <a:spcPts val="2024"/>
              </a:lnSpc>
              <a:tabLst>
                <a:tab pos="462767" algn="l"/>
                <a:tab pos="925533" algn="l"/>
                <a:tab pos="1388300" algn="l"/>
              </a:tabLst>
            </a:pPr>
            <a:endParaRPr lang="en-US" sz="1900">
              <a:solidFill>
                <a:srgbClr val="000000"/>
              </a:solidFill>
            </a:endParaRPr>
          </a:p>
          <a:p>
            <a:pPr eaLnBrk="0" hangingPunct="0">
              <a:lnSpc>
                <a:spcPts val="2024"/>
              </a:lnSpc>
              <a:tabLst>
                <a:tab pos="462767" algn="l"/>
                <a:tab pos="925533" algn="l"/>
                <a:tab pos="1388300" algn="l"/>
              </a:tabLst>
            </a:pPr>
            <a:r>
              <a:rPr lang="en-US" sz="1900">
                <a:solidFill>
                  <a:srgbClr val="000000"/>
                </a:solidFill>
              </a:rPr>
              <a:t>Used when leakage would result in loss of valuable product or when </a:t>
            </a:r>
            <a:br>
              <a:rPr lang="en-US" sz="1900">
                <a:solidFill>
                  <a:srgbClr val="000000"/>
                </a:solidFill>
              </a:rPr>
            </a:br>
            <a:r>
              <a:rPr lang="en-US" sz="1900">
                <a:solidFill>
                  <a:srgbClr val="000000"/>
                </a:solidFill>
              </a:rPr>
              <a:t>toxic air emissions are a concern; e.g. facilities handling RCRA </a:t>
            </a:r>
            <a:br>
              <a:rPr lang="en-US" sz="1900">
                <a:solidFill>
                  <a:srgbClr val="000000"/>
                </a:solidFill>
              </a:rPr>
            </a:br>
            <a:r>
              <a:rPr lang="en-US" sz="1900">
                <a:solidFill>
                  <a:srgbClr val="000000"/>
                </a:solidFill>
              </a:rPr>
              <a:t>hazardous waste.</a:t>
            </a:r>
          </a:p>
        </p:txBody>
      </p:sp>
    </p:spTree>
    <p:extLst>
      <p:ext uri="{BB962C8B-B14F-4D97-AF65-F5344CB8AC3E}">
        <p14:creationId xmlns:p14="http://schemas.microsoft.com/office/powerpoint/2010/main" val="6133897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21187" name="Rectangle 3" descr="Brown marble"/>
          <p:cNvSpPr>
            <a:spLocks noGrp="1" noChangeArrowheads="1"/>
          </p:cNvSpPr>
          <p:nvPr>
            <p:ph type="dt" sz="quarter" idx="1"/>
          </p:nvPr>
        </p:nvSpPr>
        <p:spPr>
          <a:noFill/>
          <a:ln>
            <a:miter lim="800000"/>
            <a:headEnd/>
            <a:tailEnd/>
          </a:ln>
        </p:spPr>
        <p:txBody>
          <a:bodyPr/>
          <a:lstStyle/>
          <a:p>
            <a:fld id="{B8BB6D65-6D00-455E-A4F8-AAF14E8DC003}" type="datetime1">
              <a:rPr lang="en-US" smtClean="0">
                <a:latin typeface="Arial" pitchFamily="34" charset="0"/>
              </a:rPr>
              <a:pPr/>
              <a:t>4/20/2026</a:t>
            </a:fld>
            <a:endParaRPr lang="en-US">
              <a:latin typeface="Arial" pitchFamily="34" charset="0"/>
            </a:endParaRPr>
          </a:p>
        </p:txBody>
      </p:sp>
      <p:sp>
        <p:nvSpPr>
          <p:cNvPr id="221188" name="Rectangle 7" descr="Brown marble"/>
          <p:cNvSpPr>
            <a:spLocks noGrp="1" noChangeArrowheads="1"/>
          </p:cNvSpPr>
          <p:nvPr>
            <p:ph type="sldNum" sz="quarter" idx="5"/>
          </p:nvPr>
        </p:nvSpPr>
        <p:spPr>
          <a:noFill/>
          <a:ln>
            <a:miter lim="800000"/>
            <a:headEnd/>
            <a:tailEnd/>
          </a:ln>
        </p:spPr>
        <p:txBody>
          <a:bodyPr/>
          <a:lstStyle/>
          <a:p>
            <a:fld id="{9BB6E617-CF90-46DF-9E3B-53C6CE9609EB}" type="slidenum">
              <a:rPr lang="en-US" smtClean="0">
                <a:latin typeface="Arial" pitchFamily="34" charset="0"/>
              </a:rPr>
              <a:pPr/>
              <a:t>43</a:t>
            </a:fld>
            <a:endParaRPr lang="en-US">
              <a:latin typeface="Arial" pitchFamily="34" charset="0"/>
            </a:endParaRPr>
          </a:p>
        </p:txBody>
      </p:sp>
      <p:sp>
        <p:nvSpPr>
          <p:cNvPr id="221189" name="Rectangle 1026"/>
          <p:cNvSpPr>
            <a:spLocks noGrp="1" noRot="1" noChangeAspect="1" noChangeArrowheads="1" noTextEdit="1"/>
          </p:cNvSpPr>
          <p:nvPr>
            <p:ph type="sldImg"/>
          </p:nvPr>
        </p:nvSpPr>
        <p:spPr>
          <a:ln/>
        </p:spPr>
      </p:sp>
      <p:sp>
        <p:nvSpPr>
          <p:cNvPr id="221190" name="Rectangle 1027" descr="낄⸪w "/>
          <p:cNvSpPr>
            <a:spLocks noGrp="1" noChangeArrowheads="1"/>
          </p:cNvSpPr>
          <p:nvPr>
            <p:ph type="body" idx="1"/>
          </p:nvPr>
        </p:nvSpPr>
        <p:spPr>
          <a:noFill/>
        </p:spPr>
        <p:txBody>
          <a:bodyPr/>
          <a:lstStyle/>
          <a:p>
            <a:endParaRPr lang="en-US"/>
          </a:p>
        </p:txBody>
      </p:sp>
      <p:sp>
        <p:nvSpPr>
          <p:cNvPr id="221191" name="Rectangle 1028"/>
          <p:cNvSpPr>
            <a:spLocks noChangeArrowheads="1"/>
          </p:cNvSpPr>
          <p:nvPr/>
        </p:nvSpPr>
        <p:spPr bwMode="auto">
          <a:xfrm>
            <a:off x="457201" y="3783606"/>
            <a:ext cx="5892800" cy="2766751"/>
          </a:xfrm>
          <a:prstGeom prst="rect">
            <a:avLst/>
          </a:prstGeom>
          <a:noFill/>
          <a:ln w="12700">
            <a:noFill/>
            <a:miter lim="800000"/>
            <a:headEnd/>
            <a:tailEnd/>
          </a:ln>
          <a:effectLst/>
        </p:spPr>
        <p:txBody>
          <a:bodyPr wrap="none" lIns="19282" tIns="27317" rIns="19282" bIns="27317"/>
          <a:lstStyle/>
          <a:p>
            <a:pPr eaLnBrk="0" hangingPunct="0">
              <a:lnSpc>
                <a:spcPts val="2126"/>
              </a:lnSpc>
              <a:buClr>
                <a:srgbClr val="000000"/>
              </a:buClr>
              <a:buFont typeface="Arial" pitchFamily="34" charset="0"/>
              <a:buChar char="•"/>
              <a:tabLst>
                <a:tab pos="462767" algn="l"/>
                <a:tab pos="925533" algn="l"/>
                <a:tab pos="1388300" algn="l"/>
              </a:tabLst>
            </a:pPr>
            <a:r>
              <a:rPr lang="en-US" sz="1400">
                <a:solidFill>
                  <a:srgbClr val="000000"/>
                </a:solidFill>
              </a:rPr>
              <a:t>REF:  Handbook, p. 29.</a:t>
            </a:r>
            <a:br>
              <a:rPr lang="en-US" sz="1900">
                <a:solidFill>
                  <a:srgbClr val="000000"/>
                </a:solidFill>
              </a:rPr>
            </a:br>
            <a:br>
              <a:rPr lang="en-US" sz="1900" b="1" i="1">
                <a:solidFill>
                  <a:srgbClr val="000000"/>
                </a:solidFill>
              </a:rPr>
            </a:br>
            <a:r>
              <a:rPr lang="en-US" sz="1900" b="1" i="1">
                <a:solidFill>
                  <a:srgbClr val="000000"/>
                </a:solidFill>
              </a:rPr>
              <a:t>Describe Operation:</a:t>
            </a:r>
            <a:endParaRPr lang="en-US" sz="1900">
              <a:solidFill>
                <a:srgbClr val="000000"/>
              </a:solidFill>
            </a:endParaRPr>
          </a:p>
          <a:p>
            <a:pPr lvl="1" eaLnBrk="0" hangingPunct="0">
              <a:lnSpc>
                <a:spcPts val="2126"/>
              </a:lnSpc>
              <a:buClr>
                <a:srgbClr val="000000"/>
              </a:buClr>
              <a:buFont typeface="Arial" pitchFamily="34" charset="0"/>
              <a:buChar char="•"/>
              <a:tabLst>
                <a:tab pos="462767" algn="l"/>
                <a:tab pos="925533" algn="l"/>
                <a:tab pos="1388300" algn="l"/>
              </a:tabLst>
            </a:pPr>
            <a:r>
              <a:rPr lang="en-US" sz="1900">
                <a:solidFill>
                  <a:srgbClr val="000000"/>
                </a:solidFill>
              </a:rPr>
              <a:t>Shaft seals not exposed to process liquid.  </a:t>
            </a:r>
          </a:p>
          <a:p>
            <a:pPr lvl="1" eaLnBrk="0" hangingPunct="0">
              <a:lnSpc>
                <a:spcPts val="2126"/>
              </a:lnSpc>
              <a:buClr>
                <a:srgbClr val="000000"/>
              </a:buClr>
              <a:buFont typeface="Arial" pitchFamily="34" charset="0"/>
              <a:buChar char="•"/>
              <a:tabLst>
                <a:tab pos="462767" algn="l"/>
                <a:tab pos="925533" algn="l"/>
                <a:tab pos="1388300" algn="l"/>
              </a:tabLst>
            </a:pPr>
            <a:r>
              <a:rPr lang="en-US" sz="1900">
                <a:solidFill>
                  <a:srgbClr val="000000"/>
                </a:solidFill>
              </a:rPr>
              <a:t>Typically air powered, so inherently explosion proof.</a:t>
            </a:r>
          </a:p>
          <a:p>
            <a:pPr lvl="1" eaLnBrk="0" hangingPunct="0">
              <a:lnSpc>
                <a:spcPts val="2126"/>
              </a:lnSpc>
              <a:buClr>
                <a:srgbClr val="000000"/>
              </a:buClr>
              <a:buFont typeface="Arial" pitchFamily="34" charset="0"/>
              <a:buChar char="•"/>
              <a:tabLst>
                <a:tab pos="462767" algn="l"/>
                <a:tab pos="925533" algn="l"/>
                <a:tab pos="1388300" algn="l"/>
              </a:tabLst>
            </a:pPr>
            <a:r>
              <a:rPr lang="en-US" sz="1900">
                <a:solidFill>
                  <a:srgbClr val="000000"/>
                </a:solidFill>
              </a:rPr>
              <a:t>Used for hazardous or toxic materials</a:t>
            </a:r>
            <a:r>
              <a:rPr lang="en-US" sz="1400">
                <a:solidFill>
                  <a:srgbClr val="000000"/>
                </a:solidFill>
              </a:rPr>
              <a:t>.</a:t>
            </a:r>
            <a:endParaRPr lang="en-US" sz="1900">
              <a:solidFill>
                <a:srgbClr val="000000"/>
              </a:solidFill>
            </a:endParaRPr>
          </a:p>
          <a:p>
            <a:pPr lvl="1" eaLnBrk="0" hangingPunct="0">
              <a:lnSpc>
                <a:spcPts val="2126"/>
              </a:lnSpc>
              <a:buClr>
                <a:srgbClr val="000000"/>
              </a:buClr>
              <a:buFont typeface="Arial" pitchFamily="34" charset="0"/>
              <a:buChar char="•"/>
              <a:tabLst>
                <a:tab pos="462767" algn="l"/>
                <a:tab pos="925533" algn="l"/>
                <a:tab pos="1388300" algn="l"/>
              </a:tabLst>
            </a:pPr>
            <a:r>
              <a:rPr lang="en-US" sz="1900">
                <a:solidFill>
                  <a:srgbClr val="000000"/>
                </a:solidFill>
              </a:rPr>
              <a:t>BACT</a:t>
            </a:r>
            <a:br>
              <a:rPr lang="en-US" sz="1900">
                <a:solidFill>
                  <a:srgbClr val="000000"/>
                </a:solidFill>
              </a:rPr>
            </a:br>
            <a:br>
              <a:rPr lang="en-US" sz="1900">
                <a:solidFill>
                  <a:srgbClr val="000000"/>
                </a:solidFill>
              </a:rPr>
            </a:br>
            <a:r>
              <a:rPr lang="en-US" sz="1900">
                <a:solidFill>
                  <a:srgbClr val="000000"/>
                </a:solidFill>
              </a:rPr>
              <a:t>(</a:t>
            </a:r>
            <a:r>
              <a:rPr lang="en-US" sz="1400">
                <a:solidFill>
                  <a:srgbClr val="000000"/>
                </a:solidFill>
              </a:rPr>
              <a:t>REF:  "Eliminate Pump Seals with Magnet Drives", Plant Engineering, </a:t>
            </a:r>
            <a:br>
              <a:rPr lang="en-US" sz="1400">
                <a:solidFill>
                  <a:srgbClr val="000000"/>
                </a:solidFill>
              </a:rPr>
            </a:br>
            <a:r>
              <a:rPr lang="en-US" sz="1400">
                <a:solidFill>
                  <a:srgbClr val="000000"/>
                </a:solidFill>
              </a:rPr>
              <a:t>Jan 24, 1991, pp. 36-41)</a:t>
            </a:r>
          </a:p>
        </p:txBody>
      </p:sp>
    </p:spTree>
    <p:extLst>
      <p:ext uri="{BB962C8B-B14F-4D97-AF65-F5344CB8AC3E}">
        <p14:creationId xmlns:p14="http://schemas.microsoft.com/office/powerpoint/2010/main" val="111956139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22211" name="Rectangle 3" descr="Brown marble"/>
          <p:cNvSpPr>
            <a:spLocks noGrp="1" noChangeArrowheads="1"/>
          </p:cNvSpPr>
          <p:nvPr>
            <p:ph type="dt" sz="quarter" idx="1"/>
          </p:nvPr>
        </p:nvSpPr>
        <p:spPr>
          <a:noFill/>
          <a:ln>
            <a:miter lim="800000"/>
            <a:headEnd/>
            <a:tailEnd/>
          </a:ln>
        </p:spPr>
        <p:txBody>
          <a:bodyPr/>
          <a:lstStyle/>
          <a:p>
            <a:fld id="{B25E8436-2311-4EA6-ACE6-487846C0C72C}" type="datetime1">
              <a:rPr lang="en-US" smtClean="0">
                <a:latin typeface="Arial" pitchFamily="34" charset="0"/>
              </a:rPr>
              <a:pPr/>
              <a:t>4/20/2026</a:t>
            </a:fld>
            <a:endParaRPr lang="en-US">
              <a:latin typeface="Arial" pitchFamily="34" charset="0"/>
            </a:endParaRPr>
          </a:p>
        </p:txBody>
      </p:sp>
      <p:sp>
        <p:nvSpPr>
          <p:cNvPr id="222212" name="Rectangle 7" descr="Brown marble"/>
          <p:cNvSpPr>
            <a:spLocks noGrp="1" noChangeArrowheads="1"/>
          </p:cNvSpPr>
          <p:nvPr>
            <p:ph type="sldNum" sz="quarter" idx="5"/>
          </p:nvPr>
        </p:nvSpPr>
        <p:spPr>
          <a:noFill/>
          <a:ln>
            <a:miter lim="800000"/>
            <a:headEnd/>
            <a:tailEnd/>
          </a:ln>
        </p:spPr>
        <p:txBody>
          <a:bodyPr/>
          <a:lstStyle/>
          <a:p>
            <a:fld id="{27B76C2F-8093-4FBA-AC12-B3B08A2B0012}" type="slidenum">
              <a:rPr lang="en-US" smtClean="0">
                <a:latin typeface="Arial" pitchFamily="34" charset="0"/>
              </a:rPr>
              <a:pPr/>
              <a:t>44</a:t>
            </a:fld>
            <a:endParaRPr lang="en-US">
              <a:latin typeface="Arial" pitchFamily="34" charset="0"/>
            </a:endParaRPr>
          </a:p>
        </p:txBody>
      </p:sp>
      <p:sp>
        <p:nvSpPr>
          <p:cNvPr id="222213" name="Rectangle 2"/>
          <p:cNvSpPr>
            <a:spLocks noGrp="1" noRot="1" noChangeAspect="1" noChangeArrowheads="1" noTextEdit="1"/>
          </p:cNvSpPr>
          <p:nvPr>
            <p:ph type="sldImg"/>
          </p:nvPr>
        </p:nvSpPr>
        <p:spPr>
          <a:ln/>
        </p:spPr>
      </p:sp>
      <p:sp>
        <p:nvSpPr>
          <p:cNvPr id="222214" name="Rectangle 3" descr="낄⸪w "/>
          <p:cNvSpPr>
            <a:spLocks noGrp="1" noChangeArrowheads="1"/>
          </p:cNvSpPr>
          <p:nvPr>
            <p:ph type="body" idx="1"/>
          </p:nvPr>
        </p:nvSpPr>
        <p:spPr>
          <a:noFill/>
        </p:spPr>
        <p:txBody>
          <a:bodyPr/>
          <a:lstStyle/>
          <a:p>
            <a:endParaRPr lang="en-US"/>
          </a:p>
        </p:txBody>
      </p:sp>
      <p:sp>
        <p:nvSpPr>
          <p:cNvPr id="222215" name="Rectangle 4"/>
          <p:cNvSpPr>
            <a:spLocks noChangeArrowheads="1"/>
          </p:cNvSpPr>
          <p:nvPr/>
        </p:nvSpPr>
        <p:spPr bwMode="auto">
          <a:xfrm>
            <a:off x="457200" y="3783605"/>
            <a:ext cx="6108700" cy="3926321"/>
          </a:xfrm>
          <a:prstGeom prst="rect">
            <a:avLst/>
          </a:prstGeom>
          <a:noFill/>
          <a:ln w="12700">
            <a:noFill/>
            <a:miter lim="800000"/>
            <a:headEnd/>
            <a:tailEnd/>
          </a:ln>
          <a:effectLst/>
        </p:spPr>
        <p:txBody>
          <a:bodyPr wrap="none" lIns="19282" tIns="27317" rIns="19282" bIns="27317"/>
          <a:lstStyle/>
          <a:p>
            <a:pPr eaLnBrk="0" hangingPunct="0">
              <a:lnSpc>
                <a:spcPts val="2126"/>
              </a:lnSpc>
              <a:tabLst>
                <a:tab pos="462767" algn="l"/>
                <a:tab pos="925533" algn="l"/>
                <a:tab pos="1388300" algn="l"/>
              </a:tabLst>
            </a:pPr>
            <a:r>
              <a:rPr lang="en-US" sz="1400">
                <a:solidFill>
                  <a:srgbClr val="000000"/>
                </a:solidFill>
              </a:rPr>
              <a:t>REF:  EPA Course #380, Instructor Manual, p. 2-71.</a:t>
            </a:r>
            <a:endParaRPr lang="en-US" sz="1900" b="1" i="1">
              <a:solidFill>
                <a:srgbClr val="000000"/>
              </a:solidFill>
            </a:endParaRPr>
          </a:p>
          <a:p>
            <a:pPr eaLnBrk="0" hangingPunct="0">
              <a:lnSpc>
                <a:spcPts val="2126"/>
              </a:lnSpc>
              <a:tabLst>
                <a:tab pos="462767" algn="l"/>
                <a:tab pos="925533" algn="l"/>
                <a:tab pos="1388300" algn="l"/>
              </a:tabLst>
            </a:pPr>
            <a:endParaRPr lang="en-US" sz="1900" b="1" i="1">
              <a:solidFill>
                <a:srgbClr val="000000"/>
              </a:solidFill>
            </a:endParaRPr>
          </a:p>
          <a:p>
            <a:pPr eaLnBrk="0" hangingPunct="0">
              <a:lnSpc>
                <a:spcPts val="2126"/>
              </a:lnSpc>
              <a:tabLst>
                <a:tab pos="462767" algn="l"/>
                <a:tab pos="925533" algn="l"/>
                <a:tab pos="1388300" algn="l"/>
              </a:tabLst>
            </a:pPr>
            <a:r>
              <a:rPr lang="en-US" sz="1900" b="1" i="1">
                <a:solidFill>
                  <a:srgbClr val="000000"/>
                </a:solidFill>
              </a:rPr>
              <a:t>Describe Operation:</a:t>
            </a:r>
            <a:endParaRPr lang="en-US" sz="1900">
              <a:solidFill>
                <a:srgbClr val="000000"/>
              </a:solidFill>
            </a:endParaRPr>
          </a:p>
          <a:p>
            <a:pPr eaLnBrk="0" hangingPunct="0">
              <a:lnSpc>
                <a:spcPts val="2126"/>
              </a:lnSpc>
              <a:tabLst>
                <a:tab pos="462767" algn="l"/>
                <a:tab pos="925533" algn="l"/>
                <a:tab pos="1388300" algn="l"/>
              </a:tabLst>
            </a:pPr>
            <a:r>
              <a:rPr lang="en-US" sz="1900">
                <a:solidFill>
                  <a:srgbClr val="000000"/>
                </a:solidFill>
              </a:rPr>
              <a:t>Do not have shaft seal.  Pump rotor (torque ring) magnetically </a:t>
            </a:r>
            <a:br>
              <a:rPr lang="en-US" sz="1900">
                <a:solidFill>
                  <a:srgbClr val="000000"/>
                </a:solidFill>
              </a:rPr>
            </a:br>
            <a:r>
              <a:rPr lang="en-US" sz="1900">
                <a:solidFill>
                  <a:srgbClr val="000000"/>
                </a:solidFill>
              </a:rPr>
              <a:t>coupled to motor.  Magnetic flux passes through containment </a:t>
            </a:r>
            <a:br>
              <a:rPr lang="en-US" sz="1900">
                <a:solidFill>
                  <a:srgbClr val="000000"/>
                </a:solidFill>
              </a:rPr>
            </a:br>
            <a:r>
              <a:rPr lang="en-US" sz="1900">
                <a:solidFill>
                  <a:srgbClr val="000000"/>
                </a:solidFill>
              </a:rPr>
              <a:t>shell via outer magnetic ring to turn impeller shaft. </a:t>
            </a:r>
          </a:p>
          <a:p>
            <a:pPr eaLnBrk="0" hangingPunct="0">
              <a:lnSpc>
                <a:spcPts val="2126"/>
              </a:lnSpc>
              <a:tabLst>
                <a:tab pos="462767" algn="l"/>
                <a:tab pos="925533" algn="l"/>
                <a:tab pos="1388300" algn="l"/>
              </a:tabLst>
            </a:pPr>
            <a:r>
              <a:rPr lang="en-US" sz="1400">
                <a:solidFill>
                  <a:srgbClr val="000000"/>
                </a:solidFill>
              </a:rPr>
              <a:t>(REF:  "Eliminate Pump Seals with Magnet Drives", Plant Engineering, Jan 24, </a:t>
            </a:r>
            <a:br>
              <a:rPr lang="en-US" sz="1400">
                <a:solidFill>
                  <a:srgbClr val="000000"/>
                </a:solidFill>
              </a:rPr>
            </a:br>
            <a:r>
              <a:rPr lang="en-US" sz="1400">
                <a:solidFill>
                  <a:srgbClr val="000000"/>
                </a:solidFill>
              </a:rPr>
              <a:t>1991, pp. 36-41)</a:t>
            </a:r>
          </a:p>
          <a:p>
            <a:pPr eaLnBrk="0" hangingPunct="0">
              <a:lnSpc>
                <a:spcPts val="2126"/>
              </a:lnSpc>
              <a:tabLst>
                <a:tab pos="462767" algn="l"/>
                <a:tab pos="925533" algn="l"/>
                <a:tab pos="1388300" algn="l"/>
              </a:tabLst>
            </a:pPr>
            <a:endParaRPr lang="en-US" sz="1900">
              <a:solidFill>
                <a:srgbClr val="000000"/>
              </a:solidFill>
            </a:endParaRPr>
          </a:p>
          <a:p>
            <a:pPr eaLnBrk="0" hangingPunct="0">
              <a:lnSpc>
                <a:spcPts val="2126"/>
              </a:lnSpc>
              <a:tabLst>
                <a:tab pos="462767" algn="l"/>
                <a:tab pos="925533" algn="l"/>
                <a:tab pos="1388300" algn="l"/>
              </a:tabLst>
            </a:pPr>
            <a:endParaRPr lang="en-US" sz="1900">
              <a:solidFill>
                <a:srgbClr val="000000"/>
              </a:solidFill>
            </a:endParaRPr>
          </a:p>
          <a:p>
            <a:pPr eaLnBrk="0" hangingPunct="0">
              <a:lnSpc>
                <a:spcPts val="2126"/>
              </a:lnSpc>
              <a:tabLst>
                <a:tab pos="462767" algn="l"/>
                <a:tab pos="925533" algn="l"/>
                <a:tab pos="1388300" algn="l"/>
              </a:tabLst>
            </a:pPr>
            <a:r>
              <a:rPr lang="en-US" sz="1900">
                <a:solidFill>
                  <a:srgbClr val="000000"/>
                </a:solidFill>
              </a:rPr>
              <a:t>Considered "No Detectable Emission" technology by USEPA.</a:t>
            </a:r>
            <a:endParaRPr lang="en-US" sz="1400">
              <a:solidFill>
                <a:srgbClr val="000000"/>
              </a:solidFill>
            </a:endParaRPr>
          </a:p>
          <a:p>
            <a:pPr eaLnBrk="0" hangingPunct="0">
              <a:lnSpc>
                <a:spcPts val="1620"/>
              </a:lnSpc>
              <a:tabLst>
                <a:tab pos="462767" algn="l"/>
                <a:tab pos="925533" algn="l"/>
                <a:tab pos="1388300" algn="l"/>
              </a:tabLst>
            </a:pPr>
            <a:endParaRPr lang="en-US" sz="1400">
              <a:solidFill>
                <a:srgbClr val="000000"/>
              </a:solidFill>
            </a:endParaRPr>
          </a:p>
          <a:p>
            <a:pPr eaLnBrk="0" hangingPunct="0">
              <a:lnSpc>
                <a:spcPts val="2126"/>
              </a:lnSpc>
              <a:tabLst>
                <a:tab pos="462767" algn="l"/>
                <a:tab pos="925533" algn="l"/>
                <a:tab pos="1388300" algn="l"/>
              </a:tabLst>
            </a:pPr>
            <a:r>
              <a:rPr lang="en-US" sz="1900">
                <a:solidFill>
                  <a:srgbClr val="000000"/>
                </a:solidFill>
              </a:rPr>
              <a:t>Used when leakage would result in loss of valuable product or </a:t>
            </a:r>
            <a:br>
              <a:rPr lang="en-US" sz="1900">
                <a:solidFill>
                  <a:srgbClr val="000000"/>
                </a:solidFill>
              </a:rPr>
            </a:br>
            <a:r>
              <a:rPr lang="en-US" sz="1900">
                <a:solidFill>
                  <a:srgbClr val="000000"/>
                </a:solidFill>
              </a:rPr>
              <a:t>when toxic air emissions are a concern; e.g. facilities handling </a:t>
            </a:r>
            <a:br>
              <a:rPr lang="en-US" sz="1900">
                <a:solidFill>
                  <a:srgbClr val="000000"/>
                </a:solidFill>
              </a:rPr>
            </a:br>
            <a:r>
              <a:rPr lang="en-US" sz="1900">
                <a:solidFill>
                  <a:srgbClr val="000000"/>
                </a:solidFill>
              </a:rPr>
              <a:t>RCRA hazardous waste.</a:t>
            </a:r>
          </a:p>
        </p:txBody>
      </p:sp>
    </p:spTree>
    <p:extLst>
      <p:ext uri="{BB962C8B-B14F-4D97-AF65-F5344CB8AC3E}">
        <p14:creationId xmlns:p14="http://schemas.microsoft.com/office/powerpoint/2010/main" val="29868146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23235" name="Rectangle 3" descr="Brown marble"/>
          <p:cNvSpPr>
            <a:spLocks noGrp="1" noChangeArrowheads="1"/>
          </p:cNvSpPr>
          <p:nvPr>
            <p:ph type="dt" sz="quarter" idx="1"/>
          </p:nvPr>
        </p:nvSpPr>
        <p:spPr>
          <a:noFill/>
          <a:ln>
            <a:miter lim="800000"/>
            <a:headEnd/>
            <a:tailEnd/>
          </a:ln>
        </p:spPr>
        <p:txBody>
          <a:bodyPr/>
          <a:lstStyle/>
          <a:p>
            <a:fld id="{C91301DF-4867-4450-8C7A-8A0450DB7196}" type="datetime1">
              <a:rPr lang="en-US" smtClean="0">
                <a:latin typeface="Arial" pitchFamily="34" charset="0"/>
              </a:rPr>
              <a:pPr/>
              <a:t>4/20/2026</a:t>
            </a:fld>
            <a:endParaRPr lang="en-US">
              <a:latin typeface="Arial" pitchFamily="34" charset="0"/>
            </a:endParaRPr>
          </a:p>
        </p:txBody>
      </p:sp>
      <p:sp>
        <p:nvSpPr>
          <p:cNvPr id="223236" name="Rectangle 7" descr="Brown marble"/>
          <p:cNvSpPr>
            <a:spLocks noGrp="1" noChangeArrowheads="1"/>
          </p:cNvSpPr>
          <p:nvPr>
            <p:ph type="sldNum" sz="quarter" idx="5"/>
          </p:nvPr>
        </p:nvSpPr>
        <p:spPr>
          <a:noFill/>
          <a:ln>
            <a:miter lim="800000"/>
            <a:headEnd/>
            <a:tailEnd/>
          </a:ln>
        </p:spPr>
        <p:txBody>
          <a:bodyPr/>
          <a:lstStyle/>
          <a:p>
            <a:fld id="{3A582768-5FA3-4E85-8D46-27DBFAC2F772}" type="slidenum">
              <a:rPr lang="en-US" smtClean="0">
                <a:latin typeface="Arial" pitchFamily="34" charset="0"/>
              </a:rPr>
              <a:pPr/>
              <a:t>45</a:t>
            </a:fld>
            <a:endParaRPr lang="en-US">
              <a:latin typeface="Arial" pitchFamily="34" charset="0"/>
            </a:endParaRPr>
          </a:p>
        </p:txBody>
      </p:sp>
      <p:sp>
        <p:nvSpPr>
          <p:cNvPr id="223237" name="Rectangle 2"/>
          <p:cNvSpPr>
            <a:spLocks noGrp="1" noRot="1" noChangeAspect="1" noChangeArrowheads="1" noTextEdit="1"/>
          </p:cNvSpPr>
          <p:nvPr>
            <p:ph type="sldImg"/>
          </p:nvPr>
        </p:nvSpPr>
        <p:spPr>
          <a:ln/>
        </p:spPr>
      </p:sp>
      <p:sp>
        <p:nvSpPr>
          <p:cNvPr id="223238" name="Rectangle 3" descr="낄⸪w "/>
          <p:cNvSpPr>
            <a:spLocks noGrp="1" noChangeArrowheads="1"/>
          </p:cNvSpPr>
          <p:nvPr>
            <p:ph type="body" idx="1"/>
          </p:nvPr>
        </p:nvSpPr>
        <p:spPr>
          <a:noFill/>
        </p:spPr>
        <p:txBody>
          <a:bodyPr/>
          <a:lstStyle/>
          <a:p>
            <a:endParaRPr lang="en-US"/>
          </a:p>
        </p:txBody>
      </p:sp>
      <p:sp>
        <p:nvSpPr>
          <p:cNvPr id="223239" name="Rectangle 4"/>
          <p:cNvSpPr>
            <a:spLocks noChangeArrowheads="1"/>
          </p:cNvSpPr>
          <p:nvPr/>
        </p:nvSpPr>
        <p:spPr bwMode="auto">
          <a:xfrm>
            <a:off x="457200" y="3783605"/>
            <a:ext cx="6108700" cy="3926321"/>
          </a:xfrm>
          <a:prstGeom prst="rect">
            <a:avLst/>
          </a:prstGeom>
          <a:noFill/>
          <a:ln w="12700">
            <a:noFill/>
            <a:miter lim="800000"/>
            <a:headEnd/>
            <a:tailEnd/>
          </a:ln>
          <a:effectLst/>
        </p:spPr>
        <p:txBody>
          <a:bodyPr wrap="none" lIns="19282" tIns="27317" rIns="19282" bIns="27317"/>
          <a:lstStyle/>
          <a:p>
            <a:pPr eaLnBrk="0" hangingPunct="0">
              <a:lnSpc>
                <a:spcPts val="2126"/>
              </a:lnSpc>
              <a:tabLst>
                <a:tab pos="462767" algn="l"/>
                <a:tab pos="925533" algn="l"/>
                <a:tab pos="1388300" algn="l"/>
              </a:tabLst>
            </a:pPr>
            <a:r>
              <a:rPr lang="en-US" sz="1400">
                <a:solidFill>
                  <a:srgbClr val="000000"/>
                </a:solidFill>
              </a:rPr>
              <a:t>REF:  EPA Course #380, Instructor Manual, p. 2-71.</a:t>
            </a:r>
            <a:endParaRPr lang="en-US" sz="1900" b="1" i="1">
              <a:solidFill>
                <a:srgbClr val="000000"/>
              </a:solidFill>
            </a:endParaRPr>
          </a:p>
          <a:p>
            <a:pPr eaLnBrk="0" hangingPunct="0">
              <a:lnSpc>
                <a:spcPts val="2126"/>
              </a:lnSpc>
              <a:tabLst>
                <a:tab pos="462767" algn="l"/>
                <a:tab pos="925533" algn="l"/>
                <a:tab pos="1388300" algn="l"/>
              </a:tabLst>
            </a:pPr>
            <a:endParaRPr lang="en-US" sz="1900" b="1" i="1">
              <a:solidFill>
                <a:srgbClr val="000000"/>
              </a:solidFill>
            </a:endParaRPr>
          </a:p>
          <a:p>
            <a:pPr eaLnBrk="0" hangingPunct="0">
              <a:lnSpc>
                <a:spcPts val="2126"/>
              </a:lnSpc>
              <a:tabLst>
                <a:tab pos="462767" algn="l"/>
                <a:tab pos="925533" algn="l"/>
                <a:tab pos="1388300" algn="l"/>
              </a:tabLst>
            </a:pPr>
            <a:r>
              <a:rPr lang="en-US" sz="1900" b="1" i="1">
                <a:solidFill>
                  <a:srgbClr val="000000"/>
                </a:solidFill>
              </a:rPr>
              <a:t>Describe Operation:</a:t>
            </a:r>
            <a:endParaRPr lang="en-US" sz="1900">
              <a:solidFill>
                <a:srgbClr val="000000"/>
              </a:solidFill>
            </a:endParaRPr>
          </a:p>
          <a:p>
            <a:pPr eaLnBrk="0" hangingPunct="0">
              <a:lnSpc>
                <a:spcPts val="2126"/>
              </a:lnSpc>
              <a:tabLst>
                <a:tab pos="462767" algn="l"/>
                <a:tab pos="925533" algn="l"/>
                <a:tab pos="1388300" algn="l"/>
              </a:tabLst>
            </a:pPr>
            <a:r>
              <a:rPr lang="en-US" sz="1900">
                <a:solidFill>
                  <a:srgbClr val="000000"/>
                </a:solidFill>
              </a:rPr>
              <a:t>Do not have shaft seal.  Pump rotor (torque ring) magnetically </a:t>
            </a:r>
            <a:br>
              <a:rPr lang="en-US" sz="1900">
                <a:solidFill>
                  <a:srgbClr val="000000"/>
                </a:solidFill>
              </a:rPr>
            </a:br>
            <a:r>
              <a:rPr lang="en-US" sz="1900">
                <a:solidFill>
                  <a:srgbClr val="000000"/>
                </a:solidFill>
              </a:rPr>
              <a:t>coupled to motor.  Magnetic flux passes through containment </a:t>
            </a:r>
            <a:br>
              <a:rPr lang="en-US" sz="1900">
                <a:solidFill>
                  <a:srgbClr val="000000"/>
                </a:solidFill>
              </a:rPr>
            </a:br>
            <a:r>
              <a:rPr lang="en-US" sz="1900">
                <a:solidFill>
                  <a:srgbClr val="000000"/>
                </a:solidFill>
              </a:rPr>
              <a:t>shell via outer magnetic ring to turn impeller shaft. </a:t>
            </a:r>
          </a:p>
          <a:p>
            <a:pPr eaLnBrk="0" hangingPunct="0">
              <a:lnSpc>
                <a:spcPts val="2126"/>
              </a:lnSpc>
              <a:tabLst>
                <a:tab pos="462767" algn="l"/>
                <a:tab pos="925533" algn="l"/>
                <a:tab pos="1388300" algn="l"/>
              </a:tabLst>
            </a:pPr>
            <a:r>
              <a:rPr lang="en-US" sz="1400">
                <a:solidFill>
                  <a:srgbClr val="000000"/>
                </a:solidFill>
              </a:rPr>
              <a:t>(REF:  "Eliminate Pump Seals with Magnet Drives", Plant Engineering, Jan 24, </a:t>
            </a:r>
            <a:br>
              <a:rPr lang="en-US" sz="1400">
                <a:solidFill>
                  <a:srgbClr val="000000"/>
                </a:solidFill>
              </a:rPr>
            </a:br>
            <a:r>
              <a:rPr lang="en-US" sz="1400">
                <a:solidFill>
                  <a:srgbClr val="000000"/>
                </a:solidFill>
              </a:rPr>
              <a:t>1991, pp. 36-41)</a:t>
            </a:r>
          </a:p>
          <a:p>
            <a:pPr eaLnBrk="0" hangingPunct="0">
              <a:lnSpc>
                <a:spcPts val="2126"/>
              </a:lnSpc>
              <a:tabLst>
                <a:tab pos="462767" algn="l"/>
                <a:tab pos="925533" algn="l"/>
                <a:tab pos="1388300" algn="l"/>
              </a:tabLst>
            </a:pPr>
            <a:endParaRPr lang="en-US" sz="1900">
              <a:solidFill>
                <a:srgbClr val="000000"/>
              </a:solidFill>
            </a:endParaRPr>
          </a:p>
          <a:p>
            <a:pPr eaLnBrk="0" hangingPunct="0">
              <a:lnSpc>
                <a:spcPts val="2126"/>
              </a:lnSpc>
              <a:tabLst>
                <a:tab pos="462767" algn="l"/>
                <a:tab pos="925533" algn="l"/>
                <a:tab pos="1388300" algn="l"/>
              </a:tabLst>
            </a:pPr>
            <a:endParaRPr lang="en-US" sz="1900">
              <a:solidFill>
                <a:srgbClr val="000000"/>
              </a:solidFill>
            </a:endParaRPr>
          </a:p>
          <a:p>
            <a:pPr eaLnBrk="0" hangingPunct="0">
              <a:lnSpc>
                <a:spcPts val="2126"/>
              </a:lnSpc>
              <a:tabLst>
                <a:tab pos="462767" algn="l"/>
                <a:tab pos="925533" algn="l"/>
                <a:tab pos="1388300" algn="l"/>
              </a:tabLst>
            </a:pPr>
            <a:r>
              <a:rPr lang="en-US" sz="1900">
                <a:solidFill>
                  <a:srgbClr val="000000"/>
                </a:solidFill>
              </a:rPr>
              <a:t>Considered "No Detectable Emission" technology by USEPA.</a:t>
            </a:r>
            <a:endParaRPr lang="en-US" sz="1400">
              <a:solidFill>
                <a:srgbClr val="000000"/>
              </a:solidFill>
            </a:endParaRPr>
          </a:p>
          <a:p>
            <a:pPr eaLnBrk="0" hangingPunct="0">
              <a:lnSpc>
                <a:spcPts val="1620"/>
              </a:lnSpc>
              <a:tabLst>
                <a:tab pos="462767" algn="l"/>
                <a:tab pos="925533" algn="l"/>
                <a:tab pos="1388300" algn="l"/>
              </a:tabLst>
            </a:pPr>
            <a:endParaRPr lang="en-US" sz="1400">
              <a:solidFill>
                <a:srgbClr val="000000"/>
              </a:solidFill>
            </a:endParaRPr>
          </a:p>
          <a:p>
            <a:pPr eaLnBrk="0" hangingPunct="0">
              <a:lnSpc>
                <a:spcPts val="2126"/>
              </a:lnSpc>
              <a:tabLst>
                <a:tab pos="462767" algn="l"/>
                <a:tab pos="925533" algn="l"/>
                <a:tab pos="1388300" algn="l"/>
              </a:tabLst>
            </a:pPr>
            <a:r>
              <a:rPr lang="en-US" sz="1900">
                <a:solidFill>
                  <a:srgbClr val="000000"/>
                </a:solidFill>
              </a:rPr>
              <a:t>Used when leakage would result in loss of valuable product or </a:t>
            </a:r>
            <a:br>
              <a:rPr lang="en-US" sz="1900">
                <a:solidFill>
                  <a:srgbClr val="000000"/>
                </a:solidFill>
              </a:rPr>
            </a:br>
            <a:r>
              <a:rPr lang="en-US" sz="1900">
                <a:solidFill>
                  <a:srgbClr val="000000"/>
                </a:solidFill>
              </a:rPr>
              <a:t>when toxic air emissions are a concern; e.g. facilities handling </a:t>
            </a:r>
            <a:br>
              <a:rPr lang="en-US" sz="1900">
                <a:solidFill>
                  <a:srgbClr val="000000"/>
                </a:solidFill>
              </a:rPr>
            </a:br>
            <a:r>
              <a:rPr lang="en-US" sz="1900">
                <a:solidFill>
                  <a:srgbClr val="000000"/>
                </a:solidFill>
              </a:rPr>
              <a:t>RCRA hazardous waste.</a:t>
            </a:r>
          </a:p>
        </p:txBody>
      </p:sp>
    </p:spTree>
    <p:extLst>
      <p:ext uri="{BB962C8B-B14F-4D97-AF65-F5344CB8AC3E}">
        <p14:creationId xmlns:p14="http://schemas.microsoft.com/office/powerpoint/2010/main" val="152995492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24259" name="Rectangle 3" descr="Brown marble"/>
          <p:cNvSpPr>
            <a:spLocks noGrp="1" noChangeArrowheads="1"/>
          </p:cNvSpPr>
          <p:nvPr>
            <p:ph type="dt" sz="quarter" idx="1"/>
          </p:nvPr>
        </p:nvSpPr>
        <p:spPr>
          <a:noFill/>
          <a:ln>
            <a:miter lim="800000"/>
            <a:headEnd/>
            <a:tailEnd/>
          </a:ln>
        </p:spPr>
        <p:txBody>
          <a:bodyPr/>
          <a:lstStyle/>
          <a:p>
            <a:fld id="{2A1AFB53-14BB-46DA-902B-E878B489371B}" type="datetime1">
              <a:rPr lang="en-US" smtClean="0">
                <a:latin typeface="Arial" pitchFamily="34" charset="0"/>
              </a:rPr>
              <a:pPr/>
              <a:t>4/20/2026</a:t>
            </a:fld>
            <a:endParaRPr lang="en-US">
              <a:latin typeface="Arial" pitchFamily="34" charset="0"/>
            </a:endParaRPr>
          </a:p>
        </p:txBody>
      </p:sp>
      <p:sp>
        <p:nvSpPr>
          <p:cNvPr id="224260" name="Rectangle 7" descr="Brown marble"/>
          <p:cNvSpPr>
            <a:spLocks noGrp="1" noChangeArrowheads="1"/>
          </p:cNvSpPr>
          <p:nvPr>
            <p:ph type="sldNum" sz="quarter" idx="5"/>
          </p:nvPr>
        </p:nvSpPr>
        <p:spPr>
          <a:noFill/>
          <a:ln>
            <a:miter lim="800000"/>
            <a:headEnd/>
            <a:tailEnd/>
          </a:ln>
        </p:spPr>
        <p:txBody>
          <a:bodyPr/>
          <a:lstStyle/>
          <a:p>
            <a:fld id="{8E046BF0-CCE2-4BA5-BDE4-03BA34954594}" type="slidenum">
              <a:rPr lang="en-US" smtClean="0">
                <a:latin typeface="Arial" pitchFamily="34" charset="0"/>
              </a:rPr>
              <a:pPr/>
              <a:t>46</a:t>
            </a:fld>
            <a:endParaRPr lang="en-US">
              <a:latin typeface="Arial" pitchFamily="34" charset="0"/>
            </a:endParaRPr>
          </a:p>
        </p:txBody>
      </p:sp>
      <p:sp>
        <p:nvSpPr>
          <p:cNvPr id="224261" name="Rectangle 2"/>
          <p:cNvSpPr>
            <a:spLocks noGrp="1" noRot="1" noChangeAspect="1" noChangeArrowheads="1" noTextEdit="1"/>
          </p:cNvSpPr>
          <p:nvPr>
            <p:ph type="sldImg"/>
          </p:nvPr>
        </p:nvSpPr>
        <p:spPr>
          <a:ln/>
        </p:spPr>
      </p:sp>
      <p:sp>
        <p:nvSpPr>
          <p:cNvPr id="224262" name="Rectangle 3" descr="낄⸪w "/>
          <p:cNvSpPr>
            <a:spLocks noGrp="1" noChangeArrowheads="1"/>
          </p:cNvSpPr>
          <p:nvPr>
            <p:ph type="body" idx="1"/>
          </p:nvPr>
        </p:nvSpPr>
        <p:spPr>
          <a:noFill/>
        </p:spPr>
        <p:txBody>
          <a:bodyPr/>
          <a:lstStyle/>
          <a:p>
            <a:r>
              <a:rPr lang="en-US"/>
              <a:t>Compressors are really pumps for gasses so they work pretty much the same</a:t>
            </a:r>
          </a:p>
        </p:txBody>
      </p:sp>
      <p:sp>
        <p:nvSpPr>
          <p:cNvPr id="224263" name="Rectangle 4"/>
          <p:cNvSpPr>
            <a:spLocks noChangeArrowheads="1"/>
          </p:cNvSpPr>
          <p:nvPr/>
        </p:nvSpPr>
        <p:spPr bwMode="auto">
          <a:xfrm>
            <a:off x="381000" y="3783607"/>
            <a:ext cx="6070600" cy="2202372"/>
          </a:xfrm>
          <a:prstGeom prst="rect">
            <a:avLst/>
          </a:prstGeom>
          <a:noFill/>
          <a:ln w="12700">
            <a:noFill/>
            <a:miter lim="800000"/>
            <a:headEnd/>
            <a:tailEnd/>
          </a:ln>
          <a:effectLst/>
        </p:spPr>
        <p:txBody>
          <a:bodyPr wrap="none" lIns="19282" tIns="27317" rIns="19282" bIns="27317"/>
          <a:lstStyle/>
          <a:p>
            <a:pPr eaLnBrk="0" hangingPunct="0">
              <a:lnSpc>
                <a:spcPts val="2126"/>
              </a:lnSpc>
              <a:spcAft>
                <a:spcPts val="1012"/>
              </a:spcAft>
              <a:tabLst>
                <a:tab pos="462767" algn="l"/>
                <a:tab pos="925533" algn="l"/>
                <a:tab pos="1388300" algn="l"/>
              </a:tabLst>
            </a:pPr>
            <a:r>
              <a:rPr lang="en-US" sz="1900" b="1" i="1">
                <a:solidFill>
                  <a:srgbClr val="000000"/>
                </a:solidFill>
              </a:rPr>
              <a:t>Read list, adding details:</a:t>
            </a:r>
            <a:endParaRPr lang="en-US" sz="1900">
              <a:solidFill>
                <a:srgbClr val="000000"/>
              </a:solidFill>
              <a:latin typeface="Arial" pitchFamily="34" charset="0"/>
            </a:endParaRPr>
          </a:p>
          <a:p>
            <a:pPr eaLnBrk="0" hangingPunct="0">
              <a:lnSpc>
                <a:spcPts val="2126"/>
              </a:lnSpc>
              <a:spcAft>
                <a:spcPts val="1012"/>
              </a:spcAft>
              <a:tabLst>
                <a:tab pos="462767" algn="l"/>
                <a:tab pos="925533" algn="l"/>
                <a:tab pos="1388300" algn="l"/>
              </a:tabLst>
            </a:pPr>
            <a:r>
              <a:rPr lang="en-US" sz="1900" b="1">
                <a:solidFill>
                  <a:srgbClr val="000000"/>
                </a:solidFill>
              </a:rPr>
              <a:t>Centrifugal</a:t>
            </a:r>
            <a:r>
              <a:rPr lang="en-US" sz="1900">
                <a:solidFill>
                  <a:srgbClr val="000000"/>
                </a:solidFill>
              </a:rPr>
              <a:t> most common.  Rotating element/blades increase </a:t>
            </a:r>
            <a:br>
              <a:rPr lang="en-US" sz="1900">
                <a:solidFill>
                  <a:srgbClr val="000000"/>
                </a:solidFill>
              </a:rPr>
            </a:br>
            <a:r>
              <a:rPr lang="en-US" sz="1900">
                <a:solidFill>
                  <a:srgbClr val="000000"/>
                </a:solidFill>
              </a:rPr>
              <a:t>pressure of gas by centrifugal force.</a:t>
            </a:r>
          </a:p>
          <a:p>
            <a:pPr eaLnBrk="0" hangingPunct="0">
              <a:lnSpc>
                <a:spcPts val="2126"/>
              </a:lnSpc>
              <a:spcAft>
                <a:spcPts val="1012"/>
              </a:spcAft>
              <a:tabLst>
                <a:tab pos="462767" algn="l"/>
                <a:tab pos="925533" algn="l"/>
                <a:tab pos="1388300" algn="l"/>
              </a:tabLst>
            </a:pPr>
            <a:r>
              <a:rPr lang="en-US" sz="1900" b="1">
                <a:solidFill>
                  <a:srgbClr val="000000"/>
                </a:solidFill>
              </a:rPr>
              <a:t>Reciprocating</a:t>
            </a:r>
            <a:r>
              <a:rPr lang="en-US" sz="1900">
                <a:solidFill>
                  <a:srgbClr val="000000"/>
                </a:solidFill>
              </a:rPr>
              <a:t> increase pressure by confining gas in cavity and </a:t>
            </a:r>
            <a:br>
              <a:rPr lang="en-US" sz="1900">
                <a:solidFill>
                  <a:srgbClr val="000000"/>
                </a:solidFill>
              </a:rPr>
            </a:br>
            <a:r>
              <a:rPr lang="en-US" sz="1900">
                <a:solidFill>
                  <a:srgbClr val="000000"/>
                </a:solidFill>
              </a:rPr>
              <a:t>progressively decreasing volume. </a:t>
            </a:r>
          </a:p>
          <a:p>
            <a:pPr eaLnBrk="0" hangingPunct="0">
              <a:lnSpc>
                <a:spcPts val="2126"/>
              </a:lnSpc>
              <a:spcAft>
                <a:spcPts val="1012"/>
              </a:spcAft>
              <a:tabLst>
                <a:tab pos="462767" algn="l"/>
                <a:tab pos="925533" algn="l"/>
                <a:tab pos="1388300" algn="l"/>
              </a:tabLst>
            </a:pPr>
            <a:r>
              <a:rPr lang="en-US" sz="1400">
                <a:solidFill>
                  <a:srgbClr val="000000"/>
                </a:solidFill>
              </a:rPr>
              <a:t>REF: Handbook, p 29.</a:t>
            </a:r>
          </a:p>
        </p:txBody>
      </p:sp>
    </p:spTree>
    <p:extLst>
      <p:ext uri="{BB962C8B-B14F-4D97-AF65-F5344CB8AC3E}">
        <p14:creationId xmlns:p14="http://schemas.microsoft.com/office/powerpoint/2010/main" val="21039630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25283" name="Rectangle 3" descr="Brown marble"/>
          <p:cNvSpPr>
            <a:spLocks noGrp="1" noChangeArrowheads="1"/>
          </p:cNvSpPr>
          <p:nvPr>
            <p:ph type="dt" sz="quarter" idx="1"/>
          </p:nvPr>
        </p:nvSpPr>
        <p:spPr>
          <a:noFill/>
          <a:ln>
            <a:miter lim="800000"/>
            <a:headEnd/>
            <a:tailEnd/>
          </a:ln>
        </p:spPr>
        <p:txBody>
          <a:bodyPr/>
          <a:lstStyle/>
          <a:p>
            <a:fld id="{E1DBA92C-771B-41AC-9F30-F75E49F5A8CA}" type="datetime1">
              <a:rPr lang="en-US" smtClean="0">
                <a:latin typeface="Arial" pitchFamily="34" charset="0"/>
              </a:rPr>
              <a:pPr/>
              <a:t>4/20/2026</a:t>
            </a:fld>
            <a:endParaRPr lang="en-US">
              <a:latin typeface="Arial" pitchFamily="34" charset="0"/>
            </a:endParaRPr>
          </a:p>
        </p:txBody>
      </p:sp>
      <p:sp>
        <p:nvSpPr>
          <p:cNvPr id="225284" name="Rectangle 7" descr="Brown marble"/>
          <p:cNvSpPr>
            <a:spLocks noGrp="1" noChangeArrowheads="1"/>
          </p:cNvSpPr>
          <p:nvPr>
            <p:ph type="sldNum" sz="quarter" idx="5"/>
          </p:nvPr>
        </p:nvSpPr>
        <p:spPr>
          <a:noFill/>
          <a:ln>
            <a:miter lim="800000"/>
            <a:headEnd/>
            <a:tailEnd/>
          </a:ln>
        </p:spPr>
        <p:txBody>
          <a:bodyPr/>
          <a:lstStyle/>
          <a:p>
            <a:fld id="{33C775EE-2BD8-46F4-8ED2-30F0C5A49DE5}" type="slidenum">
              <a:rPr lang="en-US" smtClean="0">
                <a:latin typeface="Arial" pitchFamily="34" charset="0"/>
              </a:rPr>
              <a:pPr/>
              <a:t>47</a:t>
            </a:fld>
            <a:endParaRPr lang="en-US">
              <a:latin typeface="Arial" pitchFamily="34" charset="0"/>
            </a:endParaRPr>
          </a:p>
        </p:txBody>
      </p:sp>
      <p:sp>
        <p:nvSpPr>
          <p:cNvPr id="225285" name="Rectangle 2"/>
          <p:cNvSpPr>
            <a:spLocks noGrp="1" noRot="1" noChangeAspect="1" noChangeArrowheads="1" noTextEdit="1"/>
          </p:cNvSpPr>
          <p:nvPr>
            <p:ph type="sldImg"/>
          </p:nvPr>
        </p:nvSpPr>
        <p:spPr>
          <a:ln/>
        </p:spPr>
      </p:sp>
      <p:sp>
        <p:nvSpPr>
          <p:cNvPr id="225286" name="Rectangle 3" descr="낄⸪w "/>
          <p:cNvSpPr>
            <a:spLocks noGrp="1" noChangeArrowheads="1"/>
          </p:cNvSpPr>
          <p:nvPr>
            <p:ph type="body" idx="1"/>
          </p:nvPr>
        </p:nvSpPr>
        <p:spPr>
          <a:noFill/>
        </p:spPr>
        <p:txBody>
          <a:bodyPr/>
          <a:lstStyle/>
          <a:p>
            <a:r>
              <a:rPr lang="en-US"/>
              <a:t>There are several types of seals   and since they are meant to keep gases in they have to be tighter than pump seals</a:t>
            </a:r>
          </a:p>
        </p:txBody>
      </p:sp>
      <p:sp>
        <p:nvSpPr>
          <p:cNvPr id="225287" name="Rectangle 4"/>
          <p:cNvSpPr>
            <a:spLocks noChangeArrowheads="1"/>
          </p:cNvSpPr>
          <p:nvPr/>
        </p:nvSpPr>
        <p:spPr bwMode="auto">
          <a:xfrm>
            <a:off x="304801" y="3783605"/>
            <a:ext cx="6273800" cy="2022355"/>
          </a:xfrm>
          <a:prstGeom prst="rect">
            <a:avLst/>
          </a:prstGeom>
          <a:noFill/>
          <a:ln w="12700">
            <a:noFill/>
            <a:miter lim="800000"/>
            <a:headEnd/>
            <a:tailEnd/>
          </a:ln>
          <a:effectLst/>
        </p:spPr>
        <p:txBody>
          <a:bodyPr wrap="none" lIns="19282" tIns="27317" rIns="19282" bIns="27317"/>
          <a:lstStyle/>
          <a:p>
            <a:pPr eaLnBrk="0" hangingPunct="0">
              <a:lnSpc>
                <a:spcPts val="2126"/>
              </a:lnSpc>
              <a:tabLst>
                <a:tab pos="462767" algn="l"/>
                <a:tab pos="925533" algn="l"/>
                <a:tab pos="1388300" algn="l"/>
              </a:tabLst>
            </a:pPr>
            <a:endParaRPr lang="en-US" sz="1900" b="1">
              <a:solidFill>
                <a:srgbClr val="000000"/>
              </a:solidFill>
            </a:endParaRPr>
          </a:p>
          <a:p>
            <a:pPr eaLnBrk="0" hangingPunct="0">
              <a:lnSpc>
                <a:spcPts val="2126"/>
              </a:lnSpc>
              <a:tabLst>
                <a:tab pos="462767" algn="l"/>
                <a:tab pos="925533" algn="l"/>
                <a:tab pos="1388300" algn="l"/>
              </a:tabLst>
            </a:pPr>
            <a:r>
              <a:rPr lang="en-US" sz="1900" b="1">
                <a:solidFill>
                  <a:srgbClr val="000000"/>
                </a:solidFill>
              </a:rPr>
              <a:t>Types of Compressor Seals:  </a:t>
            </a:r>
            <a:r>
              <a:rPr lang="en-US" sz="1900" b="1" i="1">
                <a:solidFill>
                  <a:srgbClr val="000000"/>
                </a:solidFill>
              </a:rPr>
              <a:t>Read list from slide</a:t>
            </a:r>
            <a:endParaRPr lang="en-US" sz="1900" i="1">
              <a:solidFill>
                <a:srgbClr val="000000"/>
              </a:solidFill>
            </a:endParaRPr>
          </a:p>
          <a:p>
            <a:pPr eaLnBrk="0" hangingPunct="0">
              <a:lnSpc>
                <a:spcPts val="2126"/>
              </a:lnSpc>
              <a:tabLst>
                <a:tab pos="462767" algn="l"/>
                <a:tab pos="925533" algn="l"/>
                <a:tab pos="1388300" algn="l"/>
              </a:tabLst>
            </a:pPr>
            <a:endParaRPr lang="en-US" sz="1900" i="1">
              <a:solidFill>
                <a:srgbClr val="000000"/>
              </a:solidFill>
            </a:endParaRPr>
          </a:p>
          <a:p>
            <a:pPr eaLnBrk="0" hangingPunct="0">
              <a:lnSpc>
                <a:spcPts val="2126"/>
              </a:lnSpc>
              <a:tabLst>
                <a:tab pos="462767" algn="l"/>
                <a:tab pos="925533" algn="l"/>
                <a:tab pos="1388300" algn="l"/>
              </a:tabLst>
            </a:pPr>
            <a:r>
              <a:rPr lang="en-US" sz="1900">
                <a:solidFill>
                  <a:srgbClr val="000000"/>
                </a:solidFill>
              </a:rPr>
              <a:t>These are pictured on p. 30, Fig 3-6. "Typical designs of </a:t>
            </a:r>
            <a:br>
              <a:rPr lang="en-US" sz="1900">
                <a:solidFill>
                  <a:srgbClr val="000000"/>
                </a:solidFill>
              </a:rPr>
            </a:br>
            <a:r>
              <a:rPr lang="en-US" sz="1900">
                <a:solidFill>
                  <a:srgbClr val="000000"/>
                </a:solidFill>
              </a:rPr>
              <a:t>mechanical compressor seals.   Brief discussion of each type to </a:t>
            </a:r>
            <a:br>
              <a:rPr lang="en-US" sz="1900">
                <a:solidFill>
                  <a:srgbClr val="000000"/>
                </a:solidFill>
              </a:rPr>
            </a:br>
            <a:r>
              <a:rPr lang="en-US" sz="1900">
                <a:solidFill>
                  <a:srgbClr val="000000"/>
                </a:solidFill>
              </a:rPr>
              <a:t>follow (next slides).</a:t>
            </a:r>
          </a:p>
          <a:p>
            <a:pPr eaLnBrk="0" latinLnBrk="1" hangingPunct="0">
              <a:lnSpc>
                <a:spcPts val="2126"/>
              </a:lnSpc>
              <a:tabLst>
                <a:tab pos="462767" algn="l"/>
                <a:tab pos="925533" algn="l"/>
                <a:tab pos="1388300" algn="l"/>
              </a:tabLst>
            </a:pPr>
            <a:endParaRPr lang="en-US" sz="1900">
              <a:solidFill>
                <a:srgbClr val="000000"/>
              </a:solidFill>
            </a:endParaRPr>
          </a:p>
        </p:txBody>
      </p:sp>
    </p:spTree>
    <p:extLst>
      <p:ext uri="{BB962C8B-B14F-4D97-AF65-F5344CB8AC3E}">
        <p14:creationId xmlns:p14="http://schemas.microsoft.com/office/powerpoint/2010/main" val="15052024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26307" name="Rectangle 3" descr="Brown marble"/>
          <p:cNvSpPr>
            <a:spLocks noGrp="1" noChangeArrowheads="1"/>
          </p:cNvSpPr>
          <p:nvPr>
            <p:ph type="dt" sz="quarter" idx="1"/>
          </p:nvPr>
        </p:nvSpPr>
        <p:spPr>
          <a:noFill/>
          <a:ln>
            <a:miter lim="800000"/>
            <a:headEnd/>
            <a:tailEnd/>
          </a:ln>
        </p:spPr>
        <p:txBody>
          <a:bodyPr/>
          <a:lstStyle/>
          <a:p>
            <a:fld id="{AA7AFE30-5A4E-4445-B971-8A11ADA2EB04}" type="datetime1">
              <a:rPr lang="en-US" smtClean="0">
                <a:latin typeface="Arial" pitchFamily="34" charset="0"/>
              </a:rPr>
              <a:pPr/>
              <a:t>4/20/2026</a:t>
            </a:fld>
            <a:endParaRPr lang="en-US">
              <a:latin typeface="Arial" pitchFamily="34" charset="0"/>
            </a:endParaRPr>
          </a:p>
        </p:txBody>
      </p:sp>
      <p:sp>
        <p:nvSpPr>
          <p:cNvPr id="226308" name="Rectangle 7" descr="Brown marble"/>
          <p:cNvSpPr>
            <a:spLocks noGrp="1" noChangeArrowheads="1"/>
          </p:cNvSpPr>
          <p:nvPr>
            <p:ph type="sldNum" sz="quarter" idx="5"/>
          </p:nvPr>
        </p:nvSpPr>
        <p:spPr>
          <a:noFill/>
          <a:ln>
            <a:miter lim="800000"/>
            <a:headEnd/>
            <a:tailEnd/>
          </a:ln>
        </p:spPr>
        <p:txBody>
          <a:bodyPr/>
          <a:lstStyle/>
          <a:p>
            <a:fld id="{E564323C-5075-4E14-A624-F8C6820906E7}" type="slidenum">
              <a:rPr lang="en-US" smtClean="0">
                <a:latin typeface="Arial" pitchFamily="34" charset="0"/>
              </a:rPr>
              <a:pPr/>
              <a:t>48</a:t>
            </a:fld>
            <a:endParaRPr lang="en-US">
              <a:latin typeface="Arial" pitchFamily="34" charset="0"/>
            </a:endParaRPr>
          </a:p>
        </p:txBody>
      </p:sp>
      <p:sp>
        <p:nvSpPr>
          <p:cNvPr id="226309" name="Rectangle 1026"/>
          <p:cNvSpPr>
            <a:spLocks noGrp="1" noRot="1" noChangeAspect="1" noChangeArrowheads="1" noTextEdit="1"/>
          </p:cNvSpPr>
          <p:nvPr>
            <p:ph type="sldImg"/>
          </p:nvPr>
        </p:nvSpPr>
        <p:spPr>
          <a:ln/>
        </p:spPr>
      </p:sp>
      <p:sp>
        <p:nvSpPr>
          <p:cNvPr id="226310" name="Rectangle 1028" descr="낄⸪w "/>
          <p:cNvSpPr>
            <a:spLocks noGrp="1" noChangeArrowheads="1"/>
          </p:cNvSpPr>
          <p:nvPr>
            <p:ph type="body" idx="1"/>
          </p:nvPr>
        </p:nvSpPr>
        <p:spPr>
          <a:noFill/>
        </p:spPr>
        <p:txBody>
          <a:bodyPr/>
          <a:lstStyle/>
          <a:p>
            <a:pPr>
              <a:lnSpc>
                <a:spcPts val="1620"/>
              </a:lnSpc>
              <a:spcBef>
                <a:spcPct val="0"/>
              </a:spcBef>
              <a:tabLst>
                <a:tab pos="462767" algn="l"/>
                <a:tab pos="925533" algn="l"/>
                <a:tab pos="1388300" algn="l"/>
              </a:tabLst>
            </a:pPr>
            <a:r>
              <a:rPr lang="en-US" sz="1700">
                <a:solidFill>
                  <a:srgbClr val="000000"/>
                </a:solidFill>
              </a:rPr>
              <a:t>REF:  Handbook p. 31.</a:t>
            </a:r>
          </a:p>
          <a:p>
            <a:pPr>
              <a:lnSpc>
                <a:spcPts val="1620"/>
              </a:lnSpc>
              <a:spcBef>
                <a:spcPct val="0"/>
              </a:spcBef>
              <a:tabLst>
                <a:tab pos="462767" algn="l"/>
                <a:tab pos="925533" algn="l"/>
                <a:tab pos="1388300" algn="l"/>
              </a:tabLst>
            </a:pPr>
            <a:endParaRPr lang="en-US" sz="1700">
              <a:solidFill>
                <a:srgbClr val="000000"/>
              </a:solidFill>
            </a:endParaRPr>
          </a:p>
          <a:p>
            <a:pPr>
              <a:lnSpc>
                <a:spcPts val="2126"/>
              </a:lnSpc>
              <a:spcBef>
                <a:spcPct val="0"/>
              </a:spcBef>
              <a:tabLst>
                <a:tab pos="462767" algn="l"/>
                <a:tab pos="925533" algn="l"/>
                <a:tab pos="1388300" algn="l"/>
              </a:tabLst>
            </a:pPr>
            <a:r>
              <a:rPr lang="en-US" sz="2100" b="1">
                <a:solidFill>
                  <a:srgbClr val="000000"/>
                </a:solidFill>
              </a:rPr>
              <a:t>Labyrinth Seal:  </a:t>
            </a:r>
            <a:r>
              <a:rPr lang="en-US" sz="2100">
                <a:solidFill>
                  <a:srgbClr val="000000"/>
                </a:solidFill>
              </a:rPr>
              <a:t>Series of close-tolerance, interlocking teeth.  </a:t>
            </a:r>
            <a:br>
              <a:rPr lang="en-US" sz="2100">
                <a:solidFill>
                  <a:srgbClr val="000000"/>
                </a:solidFill>
              </a:rPr>
            </a:br>
            <a:r>
              <a:rPr lang="en-US" sz="2100">
                <a:solidFill>
                  <a:srgbClr val="000000"/>
                </a:solidFill>
              </a:rPr>
              <a:t>Fairly high leak potential.</a:t>
            </a:r>
          </a:p>
          <a:p>
            <a:pPr marL="231383" lvl="1" indent="0">
              <a:lnSpc>
                <a:spcPts val="2126"/>
              </a:lnSpc>
              <a:spcBef>
                <a:spcPts val="506"/>
              </a:spcBef>
              <a:tabLst>
                <a:tab pos="462767" algn="l"/>
                <a:tab pos="925533" algn="l"/>
                <a:tab pos="1388300" algn="l"/>
              </a:tabLst>
            </a:pPr>
            <a:endParaRPr lang="en-US" sz="2100">
              <a:solidFill>
                <a:srgbClr val="000000"/>
              </a:solidFill>
            </a:endParaRPr>
          </a:p>
          <a:p>
            <a:pPr>
              <a:lnSpc>
                <a:spcPts val="2126"/>
              </a:lnSpc>
              <a:spcBef>
                <a:spcPct val="0"/>
              </a:spcBef>
              <a:tabLst>
                <a:tab pos="462767" algn="l"/>
                <a:tab pos="925533" algn="l"/>
                <a:tab pos="1388300" algn="l"/>
              </a:tabLst>
            </a:pPr>
            <a:r>
              <a:rPr lang="en-US" sz="2100" b="1">
                <a:solidFill>
                  <a:srgbClr val="000000"/>
                </a:solidFill>
              </a:rPr>
              <a:t>Restrictive Ring:</a:t>
            </a:r>
            <a:r>
              <a:rPr lang="en-US" sz="1700">
                <a:solidFill>
                  <a:srgbClr val="000000"/>
                </a:solidFill>
              </a:rPr>
              <a:t>    </a:t>
            </a:r>
            <a:r>
              <a:rPr lang="en-US" sz="2100">
                <a:solidFill>
                  <a:srgbClr val="000000"/>
                </a:solidFill>
              </a:rPr>
              <a:t>Series of stationary carbon rings with close </a:t>
            </a:r>
            <a:br>
              <a:rPr lang="en-US" sz="2100">
                <a:solidFill>
                  <a:srgbClr val="000000"/>
                </a:solidFill>
              </a:rPr>
            </a:br>
            <a:r>
              <a:rPr lang="en-US" sz="2100">
                <a:solidFill>
                  <a:srgbClr val="000000"/>
                </a:solidFill>
              </a:rPr>
              <a:t>shaft tolerance.   Lower leak rates than labyrinth.</a:t>
            </a:r>
          </a:p>
        </p:txBody>
      </p:sp>
    </p:spTree>
    <p:extLst>
      <p:ext uri="{BB962C8B-B14F-4D97-AF65-F5344CB8AC3E}">
        <p14:creationId xmlns:p14="http://schemas.microsoft.com/office/powerpoint/2010/main" val="26902033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27331" name="Rectangle 3" descr="Brown marble"/>
          <p:cNvSpPr>
            <a:spLocks noGrp="1" noChangeArrowheads="1"/>
          </p:cNvSpPr>
          <p:nvPr>
            <p:ph type="dt" sz="quarter" idx="1"/>
          </p:nvPr>
        </p:nvSpPr>
        <p:spPr>
          <a:noFill/>
          <a:ln>
            <a:miter lim="800000"/>
            <a:headEnd/>
            <a:tailEnd/>
          </a:ln>
        </p:spPr>
        <p:txBody>
          <a:bodyPr/>
          <a:lstStyle/>
          <a:p>
            <a:fld id="{39CF062F-5C37-45B7-99C9-C3334B9F6DD1}" type="datetime1">
              <a:rPr lang="en-US" smtClean="0">
                <a:latin typeface="Arial" pitchFamily="34" charset="0"/>
              </a:rPr>
              <a:pPr/>
              <a:t>4/20/2026</a:t>
            </a:fld>
            <a:endParaRPr lang="en-US">
              <a:latin typeface="Arial" pitchFamily="34" charset="0"/>
            </a:endParaRPr>
          </a:p>
        </p:txBody>
      </p:sp>
      <p:sp>
        <p:nvSpPr>
          <p:cNvPr id="227332" name="Rectangle 7" descr="Brown marble"/>
          <p:cNvSpPr>
            <a:spLocks noGrp="1" noChangeArrowheads="1"/>
          </p:cNvSpPr>
          <p:nvPr>
            <p:ph type="sldNum" sz="quarter" idx="5"/>
          </p:nvPr>
        </p:nvSpPr>
        <p:spPr>
          <a:noFill/>
          <a:ln>
            <a:miter lim="800000"/>
            <a:headEnd/>
            <a:tailEnd/>
          </a:ln>
        </p:spPr>
        <p:txBody>
          <a:bodyPr/>
          <a:lstStyle/>
          <a:p>
            <a:fld id="{4F8FA3EC-6613-43F3-A72F-7CAE77BA41F3}" type="slidenum">
              <a:rPr lang="en-US" smtClean="0">
                <a:latin typeface="Arial" pitchFamily="34" charset="0"/>
              </a:rPr>
              <a:pPr/>
              <a:t>49</a:t>
            </a:fld>
            <a:endParaRPr lang="en-US">
              <a:latin typeface="Arial" pitchFamily="34" charset="0"/>
            </a:endParaRPr>
          </a:p>
        </p:txBody>
      </p:sp>
      <p:sp>
        <p:nvSpPr>
          <p:cNvPr id="227333" name="Rectangle 1026"/>
          <p:cNvSpPr>
            <a:spLocks noGrp="1" noRot="1" noChangeAspect="1" noChangeArrowheads="1" noTextEdit="1"/>
          </p:cNvSpPr>
          <p:nvPr>
            <p:ph type="sldImg"/>
          </p:nvPr>
        </p:nvSpPr>
        <p:spPr>
          <a:xfrm>
            <a:off x="1489075" y="542925"/>
            <a:ext cx="3803650" cy="2852738"/>
          </a:xfrm>
          <a:ln/>
        </p:spPr>
      </p:sp>
      <p:sp>
        <p:nvSpPr>
          <p:cNvPr id="227334" name="Rectangle 1028" descr="낄⸪w "/>
          <p:cNvSpPr>
            <a:spLocks noGrp="1" noChangeArrowheads="1"/>
          </p:cNvSpPr>
          <p:nvPr>
            <p:ph type="body" idx="1"/>
          </p:nvPr>
        </p:nvSpPr>
        <p:spPr>
          <a:xfrm>
            <a:off x="835026" y="4138774"/>
            <a:ext cx="5337175" cy="4631793"/>
          </a:xfrm>
          <a:noFill/>
        </p:spPr>
        <p:txBody>
          <a:bodyPr/>
          <a:lstStyle/>
          <a:p>
            <a:pPr>
              <a:spcBef>
                <a:spcPct val="0"/>
              </a:spcBef>
              <a:tabLst>
                <a:tab pos="462767" algn="l"/>
                <a:tab pos="925533" algn="l"/>
                <a:tab pos="1388300" algn="l"/>
              </a:tabLst>
            </a:pPr>
            <a:r>
              <a:rPr lang="en-US" sz="1200" dirty="0">
                <a:solidFill>
                  <a:srgbClr val="000000"/>
                </a:solidFill>
              </a:rPr>
              <a:t>REF: Handbook p.30.</a:t>
            </a:r>
          </a:p>
          <a:p>
            <a:pPr>
              <a:spcBef>
                <a:spcPct val="0"/>
              </a:spcBef>
              <a:tabLst>
                <a:tab pos="462767" algn="l"/>
                <a:tab pos="925533" algn="l"/>
                <a:tab pos="1388300" algn="l"/>
              </a:tabLst>
            </a:pPr>
            <a:endParaRPr lang="en-US" sz="1700" dirty="0">
              <a:solidFill>
                <a:srgbClr val="000000"/>
              </a:solidFill>
            </a:endParaRPr>
          </a:p>
          <a:p>
            <a:pPr>
              <a:spcBef>
                <a:spcPct val="0"/>
              </a:spcBef>
              <a:tabLst>
                <a:tab pos="462767" algn="l"/>
                <a:tab pos="925533" algn="l"/>
                <a:tab pos="1388300" algn="l"/>
              </a:tabLst>
            </a:pPr>
            <a:r>
              <a:rPr lang="en-US" b="1" i="1" dirty="0">
                <a:solidFill>
                  <a:srgbClr val="000000"/>
                </a:solidFill>
              </a:rPr>
              <a:t>Review slide:</a:t>
            </a:r>
          </a:p>
          <a:p>
            <a:pPr>
              <a:spcBef>
                <a:spcPct val="0"/>
              </a:spcBef>
              <a:tabLst>
                <a:tab pos="462767" algn="l"/>
                <a:tab pos="925533" algn="l"/>
                <a:tab pos="1388300" algn="l"/>
              </a:tabLst>
            </a:pPr>
            <a:r>
              <a:rPr lang="en-US" dirty="0">
                <a:solidFill>
                  <a:srgbClr val="000000"/>
                </a:solidFill>
              </a:rPr>
              <a:t>Seal is film of oil that flows between rotating shaft and stationary gland.  Oil leaves system contaminated with process gas.  Oil returned to reservoir and VOCs/VHAPs released to atmosphere or vented to control device. (REF: Handbook p.31.)</a:t>
            </a:r>
          </a:p>
          <a:p>
            <a:pPr>
              <a:spcBef>
                <a:spcPct val="0"/>
              </a:spcBef>
              <a:tabLst>
                <a:tab pos="462767" algn="l"/>
                <a:tab pos="925533" algn="l"/>
                <a:tab pos="1388300" algn="l"/>
              </a:tabLst>
            </a:pPr>
            <a:endParaRPr lang="en-US" dirty="0">
              <a:solidFill>
                <a:srgbClr val="000000"/>
              </a:solidFill>
            </a:endParaRPr>
          </a:p>
          <a:p>
            <a:pPr>
              <a:spcBef>
                <a:spcPct val="0"/>
              </a:spcBef>
              <a:tabLst>
                <a:tab pos="462767" algn="l"/>
                <a:tab pos="925533" algn="l"/>
                <a:tab pos="1388300" algn="l"/>
              </a:tabLst>
            </a:pPr>
            <a:endParaRPr lang="en-US" dirty="0">
              <a:solidFill>
                <a:srgbClr val="000000"/>
              </a:solidFill>
            </a:endParaRPr>
          </a:p>
          <a:p>
            <a:pPr>
              <a:spcBef>
                <a:spcPct val="0"/>
              </a:spcBef>
              <a:spcAft>
                <a:spcPts val="506"/>
              </a:spcAft>
              <a:tabLst>
                <a:tab pos="462767" algn="l"/>
                <a:tab pos="925533" algn="l"/>
                <a:tab pos="1388300" algn="l"/>
              </a:tabLst>
            </a:pPr>
            <a:r>
              <a:rPr lang="en-US" b="1" i="1" dirty="0">
                <a:solidFill>
                  <a:srgbClr val="000000"/>
                </a:solidFill>
              </a:rPr>
              <a:t>No slides of  following:</a:t>
            </a:r>
          </a:p>
          <a:p>
            <a:pPr>
              <a:spcBef>
                <a:spcPct val="0"/>
              </a:spcBef>
              <a:spcAft>
                <a:spcPts val="506"/>
              </a:spcAft>
              <a:tabLst>
                <a:tab pos="462767" algn="l"/>
                <a:tab pos="925533" algn="l"/>
                <a:tab pos="1388300" algn="l"/>
              </a:tabLst>
            </a:pPr>
            <a:r>
              <a:rPr lang="en-US" b="1" dirty="0">
                <a:solidFill>
                  <a:srgbClr val="000000"/>
                </a:solidFill>
              </a:rPr>
              <a:t>Mechanical Seals:</a:t>
            </a:r>
            <a:r>
              <a:rPr lang="en-US" dirty="0">
                <a:solidFill>
                  <a:srgbClr val="000000"/>
                </a:solidFill>
              </a:rPr>
              <a:t> Rotary compressors.  Similar to pump </a:t>
            </a:r>
            <a:r>
              <a:rPr lang="en-US" dirty="0" err="1">
                <a:solidFill>
                  <a:srgbClr val="000000"/>
                </a:solidFill>
              </a:rPr>
              <a:t>mechancal</a:t>
            </a:r>
            <a:r>
              <a:rPr lang="en-US" dirty="0">
                <a:solidFill>
                  <a:srgbClr val="000000"/>
                </a:solidFill>
              </a:rPr>
              <a:t> seals.  Lowest leak rates for compressor seals.      </a:t>
            </a:r>
            <a:br>
              <a:rPr lang="en-US" dirty="0">
                <a:solidFill>
                  <a:srgbClr val="000000"/>
                </a:solidFill>
              </a:rPr>
            </a:br>
            <a:r>
              <a:rPr lang="en-US" dirty="0">
                <a:solidFill>
                  <a:srgbClr val="000000"/>
                </a:solidFill>
              </a:rPr>
              <a:t>(REF: Handbook p.31.)</a:t>
            </a:r>
          </a:p>
          <a:p>
            <a:pPr>
              <a:spcBef>
                <a:spcPct val="0"/>
              </a:spcBef>
              <a:tabLst>
                <a:tab pos="462767" algn="l"/>
                <a:tab pos="925533" algn="l"/>
                <a:tab pos="1388300" algn="l"/>
              </a:tabLst>
            </a:pPr>
            <a:r>
              <a:rPr lang="en-US" b="1" dirty="0">
                <a:solidFill>
                  <a:srgbClr val="000000"/>
                </a:solidFill>
              </a:rPr>
              <a:t>Packed seals:  </a:t>
            </a:r>
            <a:r>
              <a:rPr lang="en-US" dirty="0">
                <a:solidFill>
                  <a:srgbClr val="000000"/>
                </a:solidFill>
              </a:rPr>
              <a:t>Reciprocating compressors (REF: Handbook p.31.)</a:t>
            </a:r>
          </a:p>
          <a:p>
            <a:pPr>
              <a:spcBef>
                <a:spcPct val="0"/>
              </a:spcBef>
              <a:tabLst>
                <a:tab pos="462767" algn="l"/>
                <a:tab pos="925533" algn="l"/>
                <a:tab pos="1388300" algn="l"/>
              </a:tabLst>
            </a:pPr>
            <a:r>
              <a:rPr lang="en-US" b="1" dirty="0">
                <a:solidFill>
                  <a:srgbClr val="000000"/>
                </a:solidFill>
              </a:rPr>
              <a:t>All compressor seals leak somewhat.</a:t>
            </a:r>
            <a:r>
              <a:rPr lang="en-US" dirty="0">
                <a:solidFill>
                  <a:srgbClr val="000000"/>
                </a:solidFill>
              </a:rPr>
              <a:t>  Many are equipped with closed vent systems to duct emissions to control device. If so equipped, compressor may have to be monitored more frequently than if not equipped with CVS.  The venting systems and control devices are also regulated as discussed earlier. </a:t>
            </a:r>
          </a:p>
        </p:txBody>
      </p:sp>
    </p:spTree>
    <p:extLst>
      <p:ext uri="{BB962C8B-B14F-4D97-AF65-F5344CB8AC3E}">
        <p14:creationId xmlns:p14="http://schemas.microsoft.com/office/powerpoint/2010/main" val="3234060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178179" name="Rectangle 3" descr="Brown marble"/>
          <p:cNvSpPr>
            <a:spLocks noGrp="1" noChangeArrowheads="1"/>
          </p:cNvSpPr>
          <p:nvPr>
            <p:ph type="dt" sz="quarter" idx="1"/>
          </p:nvPr>
        </p:nvSpPr>
        <p:spPr>
          <a:noFill/>
          <a:ln>
            <a:miter lim="800000"/>
            <a:headEnd/>
            <a:tailEnd/>
          </a:ln>
        </p:spPr>
        <p:txBody>
          <a:bodyPr/>
          <a:lstStyle/>
          <a:p>
            <a:fld id="{8684801F-DBFC-44B9-A2AA-9ED8F80E10CD}" type="datetime1">
              <a:rPr lang="en-US" smtClean="0">
                <a:latin typeface="Arial" pitchFamily="34" charset="0"/>
              </a:rPr>
              <a:pPr/>
              <a:t>4/20/2026</a:t>
            </a:fld>
            <a:endParaRPr lang="en-US">
              <a:latin typeface="Arial" pitchFamily="34" charset="0"/>
            </a:endParaRPr>
          </a:p>
        </p:txBody>
      </p:sp>
      <p:sp>
        <p:nvSpPr>
          <p:cNvPr id="178180" name="Rectangle 7" descr="Brown marble"/>
          <p:cNvSpPr>
            <a:spLocks noGrp="1" noChangeArrowheads="1"/>
          </p:cNvSpPr>
          <p:nvPr>
            <p:ph type="sldNum" sz="quarter" idx="5"/>
          </p:nvPr>
        </p:nvSpPr>
        <p:spPr>
          <a:noFill/>
          <a:ln>
            <a:miter lim="800000"/>
            <a:headEnd/>
            <a:tailEnd/>
          </a:ln>
        </p:spPr>
        <p:txBody>
          <a:bodyPr/>
          <a:lstStyle/>
          <a:p>
            <a:fld id="{3E30E720-8F13-4B2B-A4AA-C6571E46386F}" type="slidenum">
              <a:rPr lang="en-US" smtClean="0">
                <a:latin typeface="Arial" pitchFamily="34" charset="0"/>
              </a:rPr>
              <a:pPr/>
              <a:t>5</a:t>
            </a:fld>
            <a:endParaRPr lang="en-US">
              <a:latin typeface="Arial" pitchFamily="34" charset="0"/>
            </a:endParaRPr>
          </a:p>
        </p:txBody>
      </p:sp>
      <p:sp>
        <p:nvSpPr>
          <p:cNvPr id="178181" name="Rectangle 1026"/>
          <p:cNvSpPr>
            <a:spLocks noGrp="1" noRot="1" noChangeAspect="1" noChangeArrowheads="1" noTextEdit="1"/>
          </p:cNvSpPr>
          <p:nvPr>
            <p:ph type="sldImg"/>
          </p:nvPr>
        </p:nvSpPr>
        <p:spPr>
          <a:ln/>
        </p:spPr>
      </p:sp>
      <p:sp>
        <p:nvSpPr>
          <p:cNvPr id="178182" name="Rectangle 1027" descr="낄⸪w "/>
          <p:cNvSpPr>
            <a:spLocks noGrp="1" noChangeArrowheads="1"/>
          </p:cNvSpPr>
          <p:nvPr>
            <p:ph type="body" idx="1"/>
          </p:nvPr>
        </p:nvSpPr>
        <p:spPr>
          <a:noFill/>
        </p:spPr>
        <p:txBody>
          <a:bodyPr/>
          <a:lstStyle/>
          <a:p>
            <a:endParaRPr lang="en-US" dirty="0"/>
          </a:p>
          <a:p>
            <a:r>
              <a:rPr lang="en-US" dirty="0"/>
              <a:t>EPA has determined that leaking equipment, such as valves, pumps, and connectors, are the largest source of emissions of volatile organic compounds (VOCs) and volatile hazardous air pollutants (VHAPs) from petroleum refineries and chemical manufacturing facilities. The Agency has estimated that approximately 70,367 tons per year of VOCs and 9,357 tons per year of HAPs have been emitted from equipment leaks. Emissions from equipment leaks exceed emissions from storage vessels, wastewater, transfer operations, or process vents. </a:t>
            </a:r>
          </a:p>
          <a:p>
            <a:r>
              <a:rPr lang="en-US" dirty="0"/>
              <a:t>VOCs contribute to the formation of ground-level ozone. Ozone is a major component of smog, and causes or aggravates respiratory disease, particularly in children, asthmatics, and healthy adults who participate in moderate exercise. Many areas of the United States, particularly those areas where refineries and chemical facilities are located, do not meet the National Ambient Air Quality Standard (NAAQS) for ozone. Ozone can be transported in the atmosphere and contribute to nonattainment in downwind areas. </a:t>
            </a:r>
          </a:p>
          <a:p>
            <a:r>
              <a:rPr lang="en-US" dirty="0"/>
              <a:t>Some species of VOCs are also classified as VHAPs. Some known or suspected effects of exposure to VHAPs include cancer, reproductive eff </a:t>
            </a:r>
            <a:r>
              <a:rPr lang="en-US" dirty="0" err="1"/>
              <a:t>ects</a:t>
            </a:r>
            <a:r>
              <a:rPr lang="en-US" dirty="0"/>
              <a:t>, and birth defects. The highest concentrations of VHAPs tend to be closest to the emission source, where the highest public exposure levels are also often detected. Some common VHAPs emitted from refineries and chemical plants include acetaldehyde, benzene, formaldehyde, methylene chloride, naphthalene, toluene, and xylene </a:t>
            </a:r>
          </a:p>
        </p:txBody>
      </p:sp>
    </p:spTree>
    <p:extLst>
      <p:ext uri="{BB962C8B-B14F-4D97-AF65-F5344CB8AC3E}">
        <p14:creationId xmlns:p14="http://schemas.microsoft.com/office/powerpoint/2010/main" val="3478657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28355" name="Rectangle 3" descr="Brown marble"/>
          <p:cNvSpPr>
            <a:spLocks noGrp="1" noChangeArrowheads="1"/>
          </p:cNvSpPr>
          <p:nvPr>
            <p:ph type="dt" sz="quarter" idx="1"/>
          </p:nvPr>
        </p:nvSpPr>
        <p:spPr>
          <a:noFill/>
          <a:ln>
            <a:miter lim="800000"/>
            <a:headEnd/>
            <a:tailEnd/>
          </a:ln>
        </p:spPr>
        <p:txBody>
          <a:bodyPr/>
          <a:lstStyle/>
          <a:p>
            <a:fld id="{B1EB5AB1-C4A3-49EF-B5FA-40D1E675F7DF}" type="datetime1">
              <a:rPr lang="en-US" smtClean="0">
                <a:latin typeface="Arial" pitchFamily="34" charset="0"/>
              </a:rPr>
              <a:pPr/>
              <a:t>4/20/2026</a:t>
            </a:fld>
            <a:endParaRPr lang="en-US">
              <a:latin typeface="Arial" pitchFamily="34" charset="0"/>
            </a:endParaRPr>
          </a:p>
        </p:txBody>
      </p:sp>
      <p:sp>
        <p:nvSpPr>
          <p:cNvPr id="228356" name="Rectangle 7" descr="Brown marble"/>
          <p:cNvSpPr>
            <a:spLocks noGrp="1" noChangeArrowheads="1"/>
          </p:cNvSpPr>
          <p:nvPr>
            <p:ph type="sldNum" sz="quarter" idx="5"/>
          </p:nvPr>
        </p:nvSpPr>
        <p:spPr>
          <a:noFill/>
          <a:ln>
            <a:miter lim="800000"/>
            <a:headEnd/>
            <a:tailEnd/>
          </a:ln>
        </p:spPr>
        <p:txBody>
          <a:bodyPr/>
          <a:lstStyle/>
          <a:p>
            <a:fld id="{CC3F6370-0B84-42D1-A63C-82DCD5DA50EE}" type="slidenum">
              <a:rPr lang="en-US" smtClean="0">
                <a:latin typeface="Arial" pitchFamily="34" charset="0"/>
              </a:rPr>
              <a:pPr/>
              <a:t>50</a:t>
            </a:fld>
            <a:endParaRPr lang="en-US">
              <a:latin typeface="Arial" pitchFamily="34" charset="0"/>
            </a:endParaRPr>
          </a:p>
        </p:txBody>
      </p:sp>
      <p:sp>
        <p:nvSpPr>
          <p:cNvPr id="228357" name="Rectangle 2"/>
          <p:cNvSpPr>
            <a:spLocks noGrp="1" noRot="1" noChangeAspect="1" noChangeArrowheads="1" noTextEdit="1"/>
          </p:cNvSpPr>
          <p:nvPr>
            <p:ph type="sldImg"/>
          </p:nvPr>
        </p:nvSpPr>
        <p:spPr>
          <a:xfrm>
            <a:off x="1962150" y="612775"/>
            <a:ext cx="2959100" cy="2219325"/>
          </a:xfrm>
          <a:solidFill>
            <a:srgbClr val="FFFFFF"/>
          </a:solidFill>
          <a:ln/>
        </p:spPr>
      </p:sp>
      <p:sp>
        <p:nvSpPr>
          <p:cNvPr id="228358" name="Rectangle 3" descr="낄⸪w "/>
          <p:cNvSpPr>
            <a:spLocks noGrp="1" noChangeArrowheads="1"/>
          </p:cNvSpPr>
          <p:nvPr>
            <p:ph type="body" idx="1"/>
          </p:nvPr>
        </p:nvSpPr>
        <p:spPr>
          <a:xfrm>
            <a:off x="685800" y="3061914"/>
            <a:ext cx="5486400" cy="5708654"/>
          </a:xfrm>
          <a:solidFill>
            <a:srgbClr val="FFFFFF"/>
          </a:solidFill>
        </p:spPr>
        <p:txBody>
          <a:bodyPr lIns="91369" tIns="45684" rIns="91369" bIns="45684"/>
          <a:lstStyle/>
          <a:p>
            <a:r>
              <a:rPr lang="en-US"/>
              <a:t>These are more prone to leak than many other components., except maybe PRVs.</a:t>
            </a:r>
          </a:p>
        </p:txBody>
      </p:sp>
    </p:spTree>
    <p:extLst>
      <p:ext uri="{BB962C8B-B14F-4D97-AF65-F5344CB8AC3E}">
        <p14:creationId xmlns:p14="http://schemas.microsoft.com/office/powerpoint/2010/main" val="165530272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29379" name="Rectangle 3" descr="Brown marble"/>
          <p:cNvSpPr>
            <a:spLocks noGrp="1" noChangeArrowheads="1"/>
          </p:cNvSpPr>
          <p:nvPr>
            <p:ph type="dt" sz="quarter" idx="1"/>
          </p:nvPr>
        </p:nvSpPr>
        <p:spPr>
          <a:noFill/>
          <a:ln>
            <a:miter lim="800000"/>
            <a:headEnd/>
            <a:tailEnd/>
          </a:ln>
        </p:spPr>
        <p:txBody>
          <a:bodyPr/>
          <a:lstStyle/>
          <a:p>
            <a:fld id="{818A3952-B2C5-4F6E-A274-8A034E2D456D}" type="datetime1">
              <a:rPr lang="en-US" smtClean="0">
                <a:latin typeface="Arial" pitchFamily="34" charset="0"/>
              </a:rPr>
              <a:pPr/>
              <a:t>4/20/2026</a:t>
            </a:fld>
            <a:endParaRPr lang="en-US">
              <a:latin typeface="Arial" pitchFamily="34" charset="0"/>
            </a:endParaRPr>
          </a:p>
        </p:txBody>
      </p:sp>
      <p:sp>
        <p:nvSpPr>
          <p:cNvPr id="229380" name="Rectangle 7" descr="Brown marble"/>
          <p:cNvSpPr>
            <a:spLocks noGrp="1" noChangeArrowheads="1"/>
          </p:cNvSpPr>
          <p:nvPr>
            <p:ph type="sldNum" sz="quarter" idx="5"/>
          </p:nvPr>
        </p:nvSpPr>
        <p:spPr>
          <a:noFill/>
          <a:ln>
            <a:miter lim="800000"/>
            <a:headEnd/>
            <a:tailEnd/>
          </a:ln>
        </p:spPr>
        <p:txBody>
          <a:bodyPr/>
          <a:lstStyle/>
          <a:p>
            <a:fld id="{646D3CCD-F161-4892-8A56-B6EF7EC8ED55}" type="slidenum">
              <a:rPr lang="en-US" smtClean="0">
                <a:latin typeface="Arial" pitchFamily="34" charset="0"/>
              </a:rPr>
              <a:pPr/>
              <a:t>51</a:t>
            </a:fld>
            <a:endParaRPr lang="en-US">
              <a:latin typeface="Arial" pitchFamily="34" charset="0"/>
            </a:endParaRPr>
          </a:p>
        </p:txBody>
      </p:sp>
      <p:sp>
        <p:nvSpPr>
          <p:cNvPr id="229381" name="Rectangle 2"/>
          <p:cNvSpPr>
            <a:spLocks noGrp="1" noRot="1" noChangeAspect="1" noChangeArrowheads="1" noTextEdit="1"/>
          </p:cNvSpPr>
          <p:nvPr>
            <p:ph type="sldImg"/>
          </p:nvPr>
        </p:nvSpPr>
        <p:spPr>
          <a:ln/>
        </p:spPr>
      </p:sp>
      <p:sp>
        <p:nvSpPr>
          <p:cNvPr id="229382" name="Rectangle 3" descr="낄⸪w "/>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256267148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30403" name="Rectangle 3" descr="Brown marble"/>
          <p:cNvSpPr>
            <a:spLocks noGrp="1" noChangeArrowheads="1"/>
          </p:cNvSpPr>
          <p:nvPr>
            <p:ph type="dt" sz="quarter" idx="1"/>
          </p:nvPr>
        </p:nvSpPr>
        <p:spPr>
          <a:noFill/>
          <a:ln>
            <a:miter lim="800000"/>
            <a:headEnd/>
            <a:tailEnd/>
          </a:ln>
        </p:spPr>
        <p:txBody>
          <a:bodyPr/>
          <a:lstStyle/>
          <a:p>
            <a:fld id="{11315723-A6BE-46F7-AF22-310244EFA67A}" type="datetime1">
              <a:rPr lang="en-US" smtClean="0">
                <a:latin typeface="Arial" pitchFamily="34" charset="0"/>
              </a:rPr>
              <a:pPr/>
              <a:t>4/20/2026</a:t>
            </a:fld>
            <a:endParaRPr lang="en-US">
              <a:latin typeface="Arial" pitchFamily="34" charset="0"/>
            </a:endParaRPr>
          </a:p>
        </p:txBody>
      </p:sp>
      <p:sp>
        <p:nvSpPr>
          <p:cNvPr id="230404" name="Rectangle 7" descr="Brown marble"/>
          <p:cNvSpPr>
            <a:spLocks noGrp="1" noChangeArrowheads="1"/>
          </p:cNvSpPr>
          <p:nvPr>
            <p:ph type="sldNum" sz="quarter" idx="5"/>
          </p:nvPr>
        </p:nvSpPr>
        <p:spPr>
          <a:noFill/>
          <a:ln>
            <a:miter lim="800000"/>
            <a:headEnd/>
            <a:tailEnd/>
          </a:ln>
        </p:spPr>
        <p:txBody>
          <a:bodyPr/>
          <a:lstStyle/>
          <a:p>
            <a:fld id="{0C295F9C-2108-41F6-94C2-34FA4357A53A}" type="slidenum">
              <a:rPr lang="en-US" smtClean="0">
                <a:latin typeface="Arial" pitchFamily="34" charset="0"/>
              </a:rPr>
              <a:pPr/>
              <a:t>52</a:t>
            </a:fld>
            <a:endParaRPr lang="en-US">
              <a:latin typeface="Arial" pitchFamily="34" charset="0"/>
            </a:endParaRPr>
          </a:p>
        </p:txBody>
      </p:sp>
      <p:sp>
        <p:nvSpPr>
          <p:cNvPr id="230405" name="Rectangle 2"/>
          <p:cNvSpPr>
            <a:spLocks noGrp="1" noRot="1" noChangeAspect="1" noChangeArrowheads="1" noTextEdit="1"/>
          </p:cNvSpPr>
          <p:nvPr>
            <p:ph type="sldImg"/>
          </p:nvPr>
        </p:nvSpPr>
        <p:spPr>
          <a:ln/>
        </p:spPr>
      </p:sp>
      <p:sp>
        <p:nvSpPr>
          <p:cNvPr id="230406" name="Rectangle 3" descr="낄⸪w "/>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79537455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31427" name="Rectangle 3" descr="Brown marble"/>
          <p:cNvSpPr>
            <a:spLocks noGrp="1" noChangeArrowheads="1"/>
          </p:cNvSpPr>
          <p:nvPr>
            <p:ph type="dt" sz="quarter" idx="1"/>
          </p:nvPr>
        </p:nvSpPr>
        <p:spPr>
          <a:noFill/>
          <a:ln>
            <a:miter lim="800000"/>
            <a:headEnd/>
            <a:tailEnd/>
          </a:ln>
        </p:spPr>
        <p:txBody>
          <a:bodyPr/>
          <a:lstStyle/>
          <a:p>
            <a:fld id="{1DA9006A-499F-481C-B578-2EA2DDED62BC}" type="datetime1">
              <a:rPr lang="en-US" smtClean="0">
                <a:latin typeface="Arial" pitchFamily="34" charset="0"/>
              </a:rPr>
              <a:pPr/>
              <a:t>4/20/2026</a:t>
            </a:fld>
            <a:endParaRPr lang="en-US">
              <a:latin typeface="Arial" pitchFamily="34" charset="0"/>
            </a:endParaRPr>
          </a:p>
        </p:txBody>
      </p:sp>
      <p:sp>
        <p:nvSpPr>
          <p:cNvPr id="231428" name="Rectangle 7" descr="Brown marble"/>
          <p:cNvSpPr>
            <a:spLocks noGrp="1" noChangeArrowheads="1"/>
          </p:cNvSpPr>
          <p:nvPr>
            <p:ph type="sldNum" sz="quarter" idx="5"/>
          </p:nvPr>
        </p:nvSpPr>
        <p:spPr>
          <a:noFill/>
          <a:ln>
            <a:miter lim="800000"/>
            <a:headEnd/>
            <a:tailEnd/>
          </a:ln>
        </p:spPr>
        <p:txBody>
          <a:bodyPr/>
          <a:lstStyle/>
          <a:p>
            <a:fld id="{7D714DDB-CAD3-4DFF-AFD3-37BE2A3A40C4}" type="slidenum">
              <a:rPr lang="en-US" smtClean="0">
                <a:latin typeface="Arial" pitchFamily="34" charset="0"/>
              </a:rPr>
              <a:pPr/>
              <a:t>53</a:t>
            </a:fld>
            <a:endParaRPr lang="en-US">
              <a:latin typeface="Arial" pitchFamily="34" charset="0"/>
            </a:endParaRPr>
          </a:p>
        </p:txBody>
      </p:sp>
      <p:sp>
        <p:nvSpPr>
          <p:cNvPr id="231429" name="Rectangle 2"/>
          <p:cNvSpPr>
            <a:spLocks noGrp="1" noRot="1" noChangeAspect="1" noChangeArrowheads="1" noTextEdit="1"/>
          </p:cNvSpPr>
          <p:nvPr>
            <p:ph type="sldImg"/>
          </p:nvPr>
        </p:nvSpPr>
        <p:spPr>
          <a:ln/>
        </p:spPr>
      </p:sp>
      <p:sp>
        <p:nvSpPr>
          <p:cNvPr id="231430" name="Rectangle 3" descr="낄⸪w "/>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282714418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32451" name="Rectangle 3" descr="Brown marble"/>
          <p:cNvSpPr>
            <a:spLocks noGrp="1" noChangeArrowheads="1"/>
          </p:cNvSpPr>
          <p:nvPr>
            <p:ph type="dt" sz="quarter" idx="1"/>
          </p:nvPr>
        </p:nvSpPr>
        <p:spPr>
          <a:noFill/>
          <a:ln>
            <a:miter lim="800000"/>
            <a:headEnd/>
            <a:tailEnd/>
          </a:ln>
        </p:spPr>
        <p:txBody>
          <a:bodyPr/>
          <a:lstStyle/>
          <a:p>
            <a:fld id="{8D9582C4-1B81-49C1-8B19-365A5F5CADD8}" type="datetime1">
              <a:rPr lang="en-US" smtClean="0">
                <a:latin typeface="Arial" pitchFamily="34" charset="0"/>
              </a:rPr>
              <a:pPr/>
              <a:t>4/20/2026</a:t>
            </a:fld>
            <a:endParaRPr lang="en-US">
              <a:latin typeface="Arial" pitchFamily="34" charset="0"/>
            </a:endParaRPr>
          </a:p>
        </p:txBody>
      </p:sp>
      <p:sp>
        <p:nvSpPr>
          <p:cNvPr id="232452" name="Rectangle 7" descr="Brown marble"/>
          <p:cNvSpPr>
            <a:spLocks noGrp="1" noChangeArrowheads="1"/>
          </p:cNvSpPr>
          <p:nvPr>
            <p:ph type="sldNum" sz="quarter" idx="5"/>
          </p:nvPr>
        </p:nvSpPr>
        <p:spPr>
          <a:noFill/>
          <a:ln>
            <a:miter lim="800000"/>
            <a:headEnd/>
            <a:tailEnd/>
          </a:ln>
        </p:spPr>
        <p:txBody>
          <a:bodyPr/>
          <a:lstStyle/>
          <a:p>
            <a:fld id="{4F645FBD-592F-4313-B5D6-7D9368DDF177}" type="slidenum">
              <a:rPr lang="en-US" smtClean="0">
                <a:latin typeface="Arial" pitchFamily="34" charset="0"/>
              </a:rPr>
              <a:pPr/>
              <a:t>54</a:t>
            </a:fld>
            <a:endParaRPr lang="en-US">
              <a:latin typeface="Arial" pitchFamily="34" charset="0"/>
            </a:endParaRPr>
          </a:p>
        </p:txBody>
      </p:sp>
      <p:sp>
        <p:nvSpPr>
          <p:cNvPr id="232453" name="Rectangle 2"/>
          <p:cNvSpPr>
            <a:spLocks noGrp="1" noRot="1" noChangeAspect="1" noChangeArrowheads="1" noTextEdit="1"/>
          </p:cNvSpPr>
          <p:nvPr>
            <p:ph type="sldImg"/>
          </p:nvPr>
        </p:nvSpPr>
        <p:spPr>
          <a:ln/>
        </p:spPr>
      </p:sp>
      <p:sp>
        <p:nvSpPr>
          <p:cNvPr id="232454" name="Rectangle 3" descr="낄⸪w "/>
          <p:cNvSpPr>
            <a:spLocks noGrp="1" noChangeArrowheads="1"/>
          </p:cNvSpPr>
          <p:nvPr>
            <p:ph type="body" idx="1"/>
          </p:nvPr>
        </p:nvSpPr>
        <p:spPr>
          <a:noFill/>
        </p:spPr>
        <p:txBody>
          <a:bodyPr/>
          <a:lstStyle/>
          <a:p>
            <a:endParaRPr lang="en-US"/>
          </a:p>
        </p:txBody>
      </p:sp>
      <p:sp>
        <p:nvSpPr>
          <p:cNvPr id="232455" name="Rectangle 4"/>
          <p:cNvSpPr>
            <a:spLocks noChangeArrowheads="1"/>
          </p:cNvSpPr>
          <p:nvPr/>
        </p:nvSpPr>
        <p:spPr bwMode="auto">
          <a:xfrm>
            <a:off x="266700" y="3783605"/>
            <a:ext cx="6591300" cy="4312303"/>
          </a:xfrm>
          <a:prstGeom prst="rect">
            <a:avLst/>
          </a:prstGeom>
          <a:noFill/>
          <a:ln w="12700">
            <a:noFill/>
            <a:miter lim="800000"/>
            <a:headEnd/>
            <a:tailEnd/>
          </a:ln>
          <a:effectLst/>
        </p:spPr>
        <p:txBody>
          <a:bodyPr wrap="none" lIns="19282" tIns="27317" rIns="19282" bIns="27317"/>
          <a:lstStyle/>
          <a:p>
            <a:pPr eaLnBrk="0" hangingPunct="0">
              <a:lnSpc>
                <a:spcPts val="2227"/>
              </a:lnSpc>
              <a:tabLst>
                <a:tab pos="462767" algn="l"/>
                <a:tab pos="925533" algn="l"/>
                <a:tab pos="1388300" algn="l"/>
              </a:tabLst>
            </a:pPr>
            <a:r>
              <a:rPr lang="en-US" sz="1900">
                <a:solidFill>
                  <a:srgbClr val="000000"/>
                </a:solidFill>
              </a:rPr>
              <a:t> </a:t>
            </a:r>
            <a:r>
              <a:rPr lang="en-US" sz="1400">
                <a:solidFill>
                  <a:srgbClr val="000000"/>
                </a:solidFill>
              </a:rPr>
              <a:t>(REF: p. 31.)</a:t>
            </a:r>
            <a:endParaRPr lang="en-US" sz="1900" b="1" i="1">
              <a:solidFill>
                <a:srgbClr val="000000"/>
              </a:solidFill>
            </a:endParaRPr>
          </a:p>
          <a:p>
            <a:pPr eaLnBrk="0" hangingPunct="0">
              <a:lnSpc>
                <a:spcPts val="2227"/>
              </a:lnSpc>
              <a:tabLst>
                <a:tab pos="462767" algn="l"/>
                <a:tab pos="925533" algn="l"/>
                <a:tab pos="1388300" algn="l"/>
              </a:tabLst>
            </a:pPr>
            <a:endParaRPr lang="en-US" sz="1900" b="1" i="1">
              <a:solidFill>
                <a:srgbClr val="000000"/>
              </a:solidFill>
            </a:endParaRPr>
          </a:p>
          <a:p>
            <a:pPr eaLnBrk="0" hangingPunct="0">
              <a:lnSpc>
                <a:spcPts val="2227"/>
              </a:lnSpc>
              <a:tabLst>
                <a:tab pos="462767" algn="l"/>
                <a:tab pos="925533" algn="l"/>
                <a:tab pos="1388300" algn="l"/>
              </a:tabLst>
            </a:pPr>
            <a:r>
              <a:rPr lang="en-US" sz="1900" b="1" i="1">
                <a:solidFill>
                  <a:srgbClr val="000000"/>
                </a:solidFill>
              </a:rPr>
              <a:t>Review Diagram--Spring-Loaded  PRV: </a:t>
            </a:r>
            <a:endParaRPr lang="en-US" sz="1400">
              <a:solidFill>
                <a:srgbClr val="000000"/>
              </a:solidFill>
              <a:latin typeface="Arial" pitchFamily="34" charset="0"/>
            </a:endParaRPr>
          </a:p>
          <a:p>
            <a:pPr eaLnBrk="0" hangingPunct="0">
              <a:lnSpc>
                <a:spcPts val="2227"/>
              </a:lnSpc>
              <a:tabLst>
                <a:tab pos="462767" algn="l"/>
                <a:tab pos="925533" algn="l"/>
                <a:tab pos="1388300" algn="l"/>
              </a:tabLst>
            </a:pPr>
            <a:r>
              <a:rPr lang="en-US" sz="1900">
                <a:solidFill>
                  <a:srgbClr val="000000"/>
                </a:solidFill>
              </a:rPr>
              <a:t>Set at certain pressure, e.g., 1 lb.  Must be checked after release for </a:t>
            </a:r>
            <a:br>
              <a:rPr lang="en-US" sz="1900">
                <a:solidFill>
                  <a:srgbClr val="000000"/>
                </a:solidFill>
              </a:rPr>
            </a:br>
            <a:r>
              <a:rPr lang="en-US" sz="1900">
                <a:solidFill>
                  <a:srgbClr val="000000"/>
                </a:solidFill>
              </a:rPr>
              <a:t>proper reseating.  Simmering or popping noise indicates improper </a:t>
            </a:r>
            <a:br>
              <a:rPr lang="en-US" sz="1900">
                <a:solidFill>
                  <a:srgbClr val="000000"/>
                </a:solidFill>
              </a:rPr>
            </a:br>
            <a:r>
              <a:rPr lang="en-US" sz="1900">
                <a:solidFill>
                  <a:srgbClr val="000000"/>
                </a:solidFill>
              </a:rPr>
              <a:t>seating.  Some have cables that indicate PRV has blown. </a:t>
            </a:r>
            <a:endParaRPr lang="en-US" sz="1900" b="1" i="1">
              <a:solidFill>
                <a:srgbClr val="000000"/>
              </a:solidFill>
            </a:endParaRPr>
          </a:p>
          <a:p>
            <a:pPr eaLnBrk="0" hangingPunct="0">
              <a:lnSpc>
                <a:spcPts val="2227"/>
              </a:lnSpc>
              <a:tabLst>
                <a:tab pos="462767" algn="l"/>
                <a:tab pos="925533" algn="l"/>
                <a:tab pos="1388300" algn="l"/>
              </a:tabLst>
            </a:pPr>
            <a:endParaRPr lang="en-US" sz="1900" b="1" i="1">
              <a:solidFill>
                <a:srgbClr val="000000"/>
              </a:solidFill>
            </a:endParaRPr>
          </a:p>
          <a:p>
            <a:pPr eaLnBrk="0" hangingPunct="0">
              <a:lnSpc>
                <a:spcPts val="2227"/>
              </a:lnSpc>
              <a:tabLst>
                <a:tab pos="462767" algn="l"/>
                <a:tab pos="925533" algn="l"/>
                <a:tab pos="1388300" algn="l"/>
              </a:tabLst>
            </a:pPr>
            <a:endParaRPr lang="en-US" sz="1900" b="1" i="1">
              <a:solidFill>
                <a:srgbClr val="000000"/>
              </a:solidFill>
            </a:endParaRPr>
          </a:p>
          <a:p>
            <a:pPr eaLnBrk="0" hangingPunct="0">
              <a:lnSpc>
                <a:spcPts val="2227"/>
              </a:lnSpc>
              <a:tabLst>
                <a:tab pos="462767" algn="l"/>
                <a:tab pos="925533" algn="l"/>
                <a:tab pos="1388300" algn="l"/>
              </a:tabLst>
            </a:pPr>
            <a:endParaRPr lang="en-US" sz="1900" b="1" i="1">
              <a:solidFill>
                <a:srgbClr val="000000"/>
              </a:solidFill>
            </a:endParaRPr>
          </a:p>
          <a:p>
            <a:pPr eaLnBrk="0" hangingPunct="0">
              <a:lnSpc>
                <a:spcPts val="2227"/>
              </a:lnSpc>
              <a:tabLst>
                <a:tab pos="462767" algn="l"/>
                <a:tab pos="925533" algn="l"/>
                <a:tab pos="1388300" algn="l"/>
              </a:tabLst>
            </a:pPr>
            <a:r>
              <a:rPr lang="en-US" sz="1900" b="1" i="1">
                <a:solidFill>
                  <a:srgbClr val="000000"/>
                </a:solidFill>
              </a:rPr>
              <a:t>Show Photo Series:  </a:t>
            </a:r>
            <a:endParaRPr lang="en-US" sz="1900" b="1">
              <a:solidFill>
                <a:srgbClr val="000000"/>
              </a:solidFill>
            </a:endParaRPr>
          </a:p>
          <a:p>
            <a:pPr lvl="2" eaLnBrk="0" hangingPunct="0">
              <a:lnSpc>
                <a:spcPts val="2227"/>
              </a:lnSpc>
              <a:tabLst>
                <a:tab pos="462767" algn="l"/>
                <a:tab pos="925533" algn="l"/>
                <a:tab pos="1388300" algn="l"/>
              </a:tabLst>
            </a:pPr>
            <a:r>
              <a:rPr lang="en-US" sz="1900" b="1">
                <a:solidFill>
                  <a:srgbClr val="000000"/>
                </a:solidFill>
              </a:rPr>
              <a:t>Spring-Loaded  PRV</a:t>
            </a:r>
            <a:endParaRPr lang="en-US" sz="1400">
              <a:solidFill>
                <a:srgbClr val="000000"/>
              </a:solidFill>
            </a:endParaRPr>
          </a:p>
          <a:p>
            <a:pPr lvl="2" eaLnBrk="0" hangingPunct="0">
              <a:lnSpc>
                <a:spcPts val="2227"/>
              </a:lnSpc>
              <a:tabLst>
                <a:tab pos="462767" algn="l"/>
                <a:tab pos="925533" algn="l"/>
                <a:tab pos="1388300" algn="l"/>
              </a:tabLst>
            </a:pPr>
            <a:endParaRPr lang="en-US" sz="1900" b="1">
              <a:solidFill>
                <a:srgbClr val="000000"/>
              </a:solidFill>
            </a:endParaRPr>
          </a:p>
          <a:p>
            <a:pPr lvl="2" eaLnBrk="0" hangingPunct="0">
              <a:lnSpc>
                <a:spcPts val="2227"/>
              </a:lnSpc>
              <a:tabLst>
                <a:tab pos="462767" algn="l"/>
                <a:tab pos="925533" algn="l"/>
                <a:tab pos="1388300" algn="l"/>
              </a:tabLst>
            </a:pPr>
            <a:r>
              <a:rPr lang="en-US" sz="1900" b="1">
                <a:solidFill>
                  <a:srgbClr val="000000"/>
                </a:solidFill>
              </a:rPr>
              <a:t>Disassembled PRD- Photo</a:t>
            </a:r>
          </a:p>
          <a:p>
            <a:pPr eaLnBrk="0" hangingPunct="0">
              <a:lnSpc>
                <a:spcPts val="2227"/>
              </a:lnSpc>
              <a:tabLst>
                <a:tab pos="462767" algn="l"/>
                <a:tab pos="925533" algn="l"/>
                <a:tab pos="1388300" algn="l"/>
              </a:tabLst>
            </a:pPr>
            <a:endParaRPr lang="en-US" sz="1900" b="1">
              <a:solidFill>
                <a:srgbClr val="000000"/>
              </a:solidFill>
            </a:endParaRPr>
          </a:p>
          <a:p>
            <a:pPr lvl="1" eaLnBrk="0" latinLnBrk="1" hangingPunct="0">
              <a:lnSpc>
                <a:spcPts val="2227"/>
              </a:lnSpc>
              <a:tabLst>
                <a:tab pos="462767" algn="l"/>
                <a:tab pos="925533" algn="l"/>
                <a:tab pos="1388300" algn="l"/>
              </a:tabLst>
            </a:pPr>
            <a:endParaRPr lang="en-US" sz="1900" b="1">
              <a:solidFill>
                <a:srgbClr val="000000"/>
              </a:solidFill>
            </a:endParaRPr>
          </a:p>
        </p:txBody>
      </p:sp>
    </p:spTree>
    <p:extLst>
      <p:ext uri="{BB962C8B-B14F-4D97-AF65-F5344CB8AC3E}">
        <p14:creationId xmlns:p14="http://schemas.microsoft.com/office/powerpoint/2010/main" val="341398125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33475" name="Rectangle 3" descr="Brown marble"/>
          <p:cNvSpPr>
            <a:spLocks noGrp="1" noChangeArrowheads="1"/>
          </p:cNvSpPr>
          <p:nvPr>
            <p:ph type="dt" sz="quarter" idx="1"/>
          </p:nvPr>
        </p:nvSpPr>
        <p:spPr>
          <a:noFill/>
          <a:ln>
            <a:miter lim="800000"/>
            <a:headEnd/>
            <a:tailEnd/>
          </a:ln>
        </p:spPr>
        <p:txBody>
          <a:bodyPr/>
          <a:lstStyle/>
          <a:p>
            <a:fld id="{86BA456A-9F0C-453E-A12A-A3B11F58A8D4}" type="datetime1">
              <a:rPr lang="en-US" smtClean="0">
                <a:latin typeface="Arial" pitchFamily="34" charset="0"/>
              </a:rPr>
              <a:pPr/>
              <a:t>4/20/2026</a:t>
            </a:fld>
            <a:endParaRPr lang="en-US">
              <a:latin typeface="Arial" pitchFamily="34" charset="0"/>
            </a:endParaRPr>
          </a:p>
        </p:txBody>
      </p:sp>
      <p:sp>
        <p:nvSpPr>
          <p:cNvPr id="233476" name="Rectangle 7" descr="Brown marble"/>
          <p:cNvSpPr>
            <a:spLocks noGrp="1" noChangeArrowheads="1"/>
          </p:cNvSpPr>
          <p:nvPr>
            <p:ph type="sldNum" sz="quarter" idx="5"/>
          </p:nvPr>
        </p:nvSpPr>
        <p:spPr>
          <a:noFill/>
          <a:ln>
            <a:miter lim="800000"/>
            <a:headEnd/>
            <a:tailEnd/>
          </a:ln>
        </p:spPr>
        <p:txBody>
          <a:bodyPr/>
          <a:lstStyle/>
          <a:p>
            <a:fld id="{C4D37C04-1FE2-46B7-A3BE-57450942448C}" type="slidenum">
              <a:rPr lang="en-US" smtClean="0">
                <a:latin typeface="Arial" pitchFamily="34" charset="0"/>
              </a:rPr>
              <a:pPr/>
              <a:t>55</a:t>
            </a:fld>
            <a:endParaRPr lang="en-US">
              <a:latin typeface="Arial" pitchFamily="34" charset="0"/>
            </a:endParaRPr>
          </a:p>
        </p:txBody>
      </p:sp>
      <p:sp>
        <p:nvSpPr>
          <p:cNvPr id="233477" name="Rectangle 2"/>
          <p:cNvSpPr>
            <a:spLocks noGrp="1" noRot="1" noChangeAspect="1" noChangeArrowheads="1" noTextEdit="1"/>
          </p:cNvSpPr>
          <p:nvPr>
            <p:ph type="sldImg"/>
          </p:nvPr>
        </p:nvSpPr>
        <p:spPr>
          <a:ln/>
        </p:spPr>
      </p:sp>
      <p:sp>
        <p:nvSpPr>
          <p:cNvPr id="233478" name="Rectangle 3" descr="낄⸪w "/>
          <p:cNvSpPr>
            <a:spLocks noGrp="1" noChangeArrowheads="1"/>
          </p:cNvSpPr>
          <p:nvPr>
            <p:ph type="body" idx="1"/>
          </p:nvPr>
        </p:nvSpPr>
        <p:spPr>
          <a:noFill/>
        </p:spPr>
        <p:txBody>
          <a:bodyPr/>
          <a:lstStyle/>
          <a:p>
            <a:endParaRPr lang="en-US"/>
          </a:p>
        </p:txBody>
      </p:sp>
      <p:sp>
        <p:nvSpPr>
          <p:cNvPr id="233479" name="Rectangle 4"/>
          <p:cNvSpPr>
            <a:spLocks noChangeArrowheads="1"/>
          </p:cNvSpPr>
          <p:nvPr/>
        </p:nvSpPr>
        <p:spPr bwMode="auto">
          <a:xfrm>
            <a:off x="0" y="3783605"/>
            <a:ext cx="6591300" cy="4312303"/>
          </a:xfrm>
          <a:prstGeom prst="rect">
            <a:avLst/>
          </a:prstGeom>
          <a:noFill/>
          <a:ln w="12700">
            <a:noFill/>
            <a:miter lim="800000"/>
            <a:headEnd/>
            <a:tailEnd/>
          </a:ln>
          <a:effectLst/>
        </p:spPr>
        <p:txBody>
          <a:bodyPr wrap="none" lIns="19282" tIns="27317" rIns="19282" bIns="27317"/>
          <a:lstStyle/>
          <a:p>
            <a:pPr eaLnBrk="0" hangingPunct="0">
              <a:lnSpc>
                <a:spcPts val="2227"/>
              </a:lnSpc>
              <a:tabLst>
                <a:tab pos="462767" algn="l"/>
                <a:tab pos="925533" algn="l"/>
                <a:tab pos="1388300" algn="l"/>
              </a:tabLst>
            </a:pPr>
            <a:r>
              <a:rPr lang="en-US" sz="1900">
                <a:solidFill>
                  <a:srgbClr val="000000"/>
                </a:solidFill>
              </a:rPr>
              <a:t> </a:t>
            </a:r>
            <a:r>
              <a:rPr lang="en-US" sz="1400">
                <a:solidFill>
                  <a:srgbClr val="000000"/>
                </a:solidFill>
              </a:rPr>
              <a:t>(REF: p. 31.)</a:t>
            </a:r>
            <a:endParaRPr lang="en-US" sz="1900" b="1" i="1">
              <a:solidFill>
                <a:srgbClr val="000000"/>
              </a:solidFill>
            </a:endParaRPr>
          </a:p>
          <a:p>
            <a:pPr eaLnBrk="0" hangingPunct="0">
              <a:lnSpc>
                <a:spcPts val="2227"/>
              </a:lnSpc>
              <a:tabLst>
                <a:tab pos="462767" algn="l"/>
                <a:tab pos="925533" algn="l"/>
                <a:tab pos="1388300" algn="l"/>
              </a:tabLst>
            </a:pPr>
            <a:endParaRPr lang="en-US" sz="1900" b="1" i="1">
              <a:solidFill>
                <a:srgbClr val="000000"/>
              </a:solidFill>
            </a:endParaRPr>
          </a:p>
          <a:p>
            <a:pPr eaLnBrk="0" hangingPunct="0">
              <a:lnSpc>
                <a:spcPts val="2227"/>
              </a:lnSpc>
              <a:tabLst>
                <a:tab pos="462767" algn="l"/>
                <a:tab pos="925533" algn="l"/>
                <a:tab pos="1388300" algn="l"/>
              </a:tabLst>
            </a:pPr>
            <a:r>
              <a:rPr lang="en-US" sz="1900" b="1" i="1">
                <a:solidFill>
                  <a:srgbClr val="000000"/>
                </a:solidFill>
              </a:rPr>
              <a:t>Review Diagram--Spring-Loaded  PRV: </a:t>
            </a:r>
            <a:endParaRPr lang="en-US" sz="1400">
              <a:solidFill>
                <a:srgbClr val="000000"/>
              </a:solidFill>
              <a:latin typeface="Arial" pitchFamily="34" charset="0"/>
            </a:endParaRPr>
          </a:p>
          <a:p>
            <a:pPr eaLnBrk="0" hangingPunct="0">
              <a:lnSpc>
                <a:spcPts val="2227"/>
              </a:lnSpc>
              <a:tabLst>
                <a:tab pos="462767" algn="l"/>
                <a:tab pos="925533" algn="l"/>
                <a:tab pos="1388300" algn="l"/>
              </a:tabLst>
            </a:pPr>
            <a:r>
              <a:rPr lang="en-US" sz="1900">
                <a:solidFill>
                  <a:srgbClr val="000000"/>
                </a:solidFill>
              </a:rPr>
              <a:t>Set at certain pressure, e.g., 1 lb.  Must be checked after release for </a:t>
            </a:r>
            <a:br>
              <a:rPr lang="en-US" sz="1900">
                <a:solidFill>
                  <a:srgbClr val="000000"/>
                </a:solidFill>
              </a:rPr>
            </a:br>
            <a:r>
              <a:rPr lang="en-US" sz="1900">
                <a:solidFill>
                  <a:srgbClr val="000000"/>
                </a:solidFill>
              </a:rPr>
              <a:t>proper reseating.  Simmering or popping noise indicates improper </a:t>
            </a:r>
            <a:br>
              <a:rPr lang="en-US" sz="1900">
                <a:solidFill>
                  <a:srgbClr val="000000"/>
                </a:solidFill>
              </a:rPr>
            </a:br>
            <a:r>
              <a:rPr lang="en-US" sz="1900">
                <a:solidFill>
                  <a:srgbClr val="000000"/>
                </a:solidFill>
              </a:rPr>
              <a:t>seating.  Some have cables that indicate PRV has blown. </a:t>
            </a:r>
            <a:endParaRPr lang="en-US" sz="1900" b="1" i="1">
              <a:solidFill>
                <a:srgbClr val="000000"/>
              </a:solidFill>
            </a:endParaRPr>
          </a:p>
          <a:p>
            <a:pPr eaLnBrk="0" hangingPunct="0">
              <a:lnSpc>
                <a:spcPts val="2227"/>
              </a:lnSpc>
              <a:tabLst>
                <a:tab pos="462767" algn="l"/>
                <a:tab pos="925533" algn="l"/>
                <a:tab pos="1388300" algn="l"/>
              </a:tabLst>
            </a:pPr>
            <a:endParaRPr lang="en-US" sz="1900" b="1" i="1">
              <a:solidFill>
                <a:srgbClr val="000000"/>
              </a:solidFill>
            </a:endParaRPr>
          </a:p>
          <a:p>
            <a:pPr eaLnBrk="0" hangingPunct="0">
              <a:lnSpc>
                <a:spcPts val="2227"/>
              </a:lnSpc>
              <a:tabLst>
                <a:tab pos="462767" algn="l"/>
                <a:tab pos="925533" algn="l"/>
                <a:tab pos="1388300" algn="l"/>
              </a:tabLst>
            </a:pPr>
            <a:endParaRPr lang="en-US" sz="1900" b="1" i="1">
              <a:solidFill>
                <a:srgbClr val="000000"/>
              </a:solidFill>
            </a:endParaRPr>
          </a:p>
          <a:p>
            <a:pPr eaLnBrk="0" hangingPunct="0">
              <a:lnSpc>
                <a:spcPts val="2227"/>
              </a:lnSpc>
              <a:tabLst>
                <a:tab pos="462767" algn="l"/>
                <a:tab pos="925533" algn="l"/>
                <a:tab pos="1388300" algn="l"/>
              </a:tabLst>
            </a:pPr>
            <a:endParaRPr lang="en-US" sz="1900" b="1" i="1">
              <a:solidFill>
                <a:srgbClr val="000000"/>
              </a:solidFill>
            </a:endParaRPr>
          </a:p>
          <a:p>
            <a:pPr eaLnBrk="0" hangingPunct="0">
              <a:lnSpc>
                <a:spcPts val="2227"/>
              </a:lnSpc>
              <a:tabLst>
                <a:tab pos="462767" algn="l"/>
                <a:tab pos="925533" algn="l"/>
                <a:tab pos="1388300" algn="l"/>
              </a:tabLst>
            </a:pPr>
            <a:r>
              <a:rPr lang="en-US" sz="1900" b="1" i="1">
                <a:solidFill>
                  <a:srgbClr val="000000"/>
                </a:solidFill>
              </a:rPr>
              <a:t>Show Photo Series:  </a:t>
            </a:r>
            <a:endParaRPr lang="en-US" sz="1900" b="1">
              <a:solidFill>
                <a:srgbClr val="000000"/>
              </a:solidFill>
            </a:endParaRPr>
          </a:p>
          <a:p>
            <a:pPr lvl="2" eaLnBrk="0" hangingPunct="0">
              <a:lnSpc>
                <a:spcPts val="2227"/>
              </a:lnSpc>
              <a:tabLst>
                <a:tab pos="462767" algn="l"/>
                <a:tab pos="925533" algn="l"/>
                <a:tab pos="1388300" algn="l"/>
              </a:tabLst>
            </a:pPr>
            <a:r>
              <a:rPr lang="en-US" sz="1900" b="1">
                <a:solidFill>
                  <a:srgbClr val="000000"/>
                </a:solidFill>
              </a:rPr>
              <a:t>Spring-Loaded  PRV</a:t>
            </a:r>
            <a:endParaRPr lang="en-US" sz="1400">
              <a:solidFill>
                <a:srgbClr val="000000"/>
              </a:solidFill>
            </a:endParaRPr>
          </a:p>
          <a:p>
            <a:pPr lvl="2" eaLnBrk="0" hangingPunct="0">
              <a:lnSpc>
                <a:spcPts val="2227"/>
              </a:lnSpc>
              <a:tabLst>
                <a:tab pos="462767" algn="l"/>
                <a:tab pos="925533" algn="l"/>
                <a:tab pos="1388300" algn="l"/>
              </a:tabLst>
            </a:pPr>
            <a:endParaRPr lang="en-US" sz="1900" b="1">
              <a:solidFill>
                <a:srgbClr val="000000"/>
              </a:solidFill>
            </a:endParaRPr>
          </a:p>
          <a:p>
            <a:pPr lvl="2" eaLnBrk="0" hangingPunct="0">
              <a:lnSpc>
                <a:spcPts val="2227"/>
              </a:lnSpc>
              <a:tabLst>
                <a:tab pos="462767" algn="l"/>
                <a:tab pos="925533" algn="l"/>
                <a:tab pos="1388300" algn="l"/>
              </a:tabLst>
            </a:pPr>
            <a:r>
              <a:rPr lang="en-US" sz="1900" b="1">
                <a:solidFill>
                  <a:srgbClr val="000000"/>
                </a:solidFill>
              </a:rPr>
              <a:t>Disassembled PRD- Photo</a:t>
            </a:r>
          </a:p>
          <a:p>
            <a:pPr eaLnBrk="0" hangingPunct="0">
              <a:lnSpc>
                <a:spcPts val="2227"/>
              </a:lnSpc>
              <a:tabLst>
                <a:tab pos="462767" algn="l"/>
                <a:tab pos="925533" algn="l"/>
                <a:tab pos="1388300" algn="l"/>
              </a:tabLst>
            </a:pPr>
            <a:endParaRPr lang="en-US" sz="1900" b="1">
              <a:solidFill>
                <a:srgbClr val="000000"/>
              </a:solidFill>
            </a:endParaRPr>
          </a:p>
          <a:p>
            <a:pPr lvl="1" eaLnBrk="0" latinLnBrk="1" hangingPunct="0">
              <a:lnSpc>
                <a:spcPts val="2227"/>
              </a:lnSpc>
              <a:tabLst>
                <a:tab pos="462767" algn="l"/>
                <a:tab pos="925533" algn="l"/>
                <a:tab pos="1388300" algn="l"/>
              </a:tabLst>
            </a:pPr>
            <a:endParaRPr lang="en-US" sz="1900" b="1">
              <a:solidFill>
                <a:srgbClr val="000000"/>
              </a:solidFill>
            </a:endParaRPr>
          </a:p>
        </p:txBody>
      </p:sp>
    </p:spTree>
    <p:extLst>
      <p:ext uri="{BB962C8B-B14F-4D97-AF65-F5344CB8AC3E}">
        <p14:creationId xmlns:p14="http://schemas.microsoft.com/office/powerpoint/2010/main" val="6409613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34499" name="Rectangle 3" descr="Brown marble"/>
          <p:cNvSpPr>
            <a:spLocks noGrp="1" noChangeArrowheads="1"/>
          </p:cNvSpPr>
          <p:nvPr>
            <p:ph type="dt" sz="quarter" idx="1"/>
          </p:nvPr>
        </p:nvSpPr>
        <p:spPr>
          <a:noFill/>
          <a:ln>
            <a:miter lim="800000"/>
            <a:headEnd/>
            <a:tailEnd/>
          </a:ln>
        </p:spPr>
        <p:txBody>
          <a:bodyPr/>
          <a:lstStyle/>
          <a:p>
            <a:fld id="{A4798106-9228-4D47-9F90-0AFCC4CA9A91}" type="datetime1">
              <a:rPr lang="en-US" smtClean="0">
                <a:latin typeface="Arial" pitchFamily="34" charset="0"/>
              </a:rPr>
              <a:pPr/>
              <a:t>4/20/2026</a:t>
            </a:fld>
            <a:endParaRPr lang="en-US">
              <a:latin typeface="Arial" pitchFamily="34" charset="0"/>
            </a:endParaRPr>
          </a:p>
        </p:txBody>
      </p:sp>
      <p:sp>
        <p:nvSpPr>
          <p:cNvPr id="234500" name="Rectangle 7" descr="Brown marble"/>
          <p:cNvSpPr>
            <a:spLocks noGrp="1" noChangeArrowheads="1"/>
          </p:cNvSpPr>
          <p:nvPr>
            <p:ph type="sldNum" sz="quarter" idx="5"/>
          </p:nvPr>
        </p:nvSpPr>
        <p:spPr>
          <a:noFill/>
          <a:ln>
            <a:miter lim="800000"/>
            <a:headEnd/>
            <a:tailEnd/>
          </a:ln>
        </p:spPr>
        <p:txBody>
          <a:bodyPr/>
          <a:lstStyle/>
          <a:p>
            <a:fld id="{FA669F8F-942C-48BB-8480-3558127CFD17}" type="slidenum">
              <a:rPr lang="en-US" smtClean="0">
                <a:latin typeface="Arial" pitchFamily="34" charset="0"/>
              </a:rPr>
              <a:pPr/>
              <a:t>56</a:t>
            </a:fld>
            <a:endParaRPr lang="en-US">
              <a:latin typeface="Arial" pitchFamily="34" charset="0"/>
            </a:endParaRPr>
          </a:p>
        </p:txBody>
      </p:sp>
      <p:sp>
        <p:nvSpPr>
          <p:cNvPr id="234501" name="Rectangle 2050"/>
          <p:cNvSpPr>
            <a:spLocks noGrp="1" noRot="1" noChangeAspect="1" noChangeArrowheads="1" noTextEdit="1"/>
          </p:cNvSpPr>
          <p:nvPr>
            <p:ph type="sldImg"/>
          </p:nvPr>
        </p:nvSpPr>
        <p:spPr>
          <a:ln/>
        </p:spPr>
      </p:sp>
      <p:sp>
        <p:nvSpPr>
          <p:cNvPr id="234502" name="Rectangle 2051" descr="낄⸪w "/>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294978391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35523" name="Rectangle 3" descr="Brown marble"/>
          <p:cNvSpPr>
            <a:spLocks noGrp="1" noChangeArrowheads="1"/>
          </p:cNvSpPr>
          <p:nvPr>
            <p:ph type="dt" sz="quarter" idx="1"/>
          </p:nvPr>
        </p:nvSpPr>
        <p:spPr>
          <a:noFill/>
          <a:ln>
            <a:miter lim="800000"/>
            <a:headEnd/>
            <a:tailEnd/>
          </a:ln>
        </p:spPr>
        <p:txBody>
          <a:bodyPr/>
          <a:lstStyle/>
          <a:p>
            <a:fld id="{8020076D-DE8B-44E2-A294-50EE1F7E5771}" type="datetime1">
              <a:rPr lang="en-US" smtClean="0">
                <a:latin typeface="Arial" pitchFamily="34" charset="0"/>
              </a:rPr>
              <a:pPr/>
              <a:t>4/20/2026</a:t>
            </a:fld>
            <a:endParaRPr lang="en-US">
              <a:latin typeface="Arial" pitchFamily="34" charset="0"/>
            </a:endParaRPr>
          </a:p>
        </p:txBody>
      </p:sp>
      <p:sp>
        <p:nvSpPr>
          <p:cNvPr id="235524" name="Rectangle 7" descr="Brown marble"/>
          <p:cNvSpPr>
            <a:spLocks noGrp="1" noChangeArrowheads="1"/>
          </p:cNvSpPr>
          <p:nvPr>
            <p:ph type="sldNum" sz="quarter" idx="5"/>
          </p:nvPr>
        </p:nvSpPr>
        <p:spPr>
          <a:noFill/>
          <a:ln>
            <a:miter lim="800000"/>
            <a:headEnd/>
            <a:tailEnd/>
          </a:ln>
        </p:spPr>
        <p:txBody>
          <a:bodyPr/>
          <a:lstStyle/>
          <a:p>
            <a:fld id="{58B33D4C-C1AA-4784-86D1-D5E0D6F9AB07}" type="slidenum">
              <a:rPr lang="en-US" smtClean="0">
                <a:latin typeface="Arial" pitchFamily="34" charset="0"/>
              </a:rPr>
              <a:pPr/>
              <a:t>57</a:t>
            </a:fld>
            <a:endParaRPr lang="en-US">
              <a:latin typeface="Arial" pitchFamily="34" charset="0"/>
            </a:endParaRPr>
          </a:p>
        </p:txBody>
      </p:sp>
      <p:sp>
        <p:nvSpPr>
          <p:cNvPr id="235525" name="Rectangle 2"/>
          <p:cNvSpPr>
            <a:spLocks noGrp="1" noRot="1" noChangeAspect="1" noChangeArrowheads="1" noTextEdit="1"/>
          </p:cNvSpPr>
          <p:nvPr>
            <p:ph type="sldImg"/>
          </p:nvPr>
        </p:nvSpPr>
        <p:spPr>
          <a:ln/>
        </p:spPr>
      </p:sp>
      <p:sp>
        <p:nvSpPr>
          <p:cNvPr id="235526" name="Rectangle 3" descr="낄⸪w "/>
          <p:cNvSpPr>
            <a:spLocks noGrp="1" noChangeArrowheads="1"/>
          </p:cNvSpPr>
          <p:nvPr>
            <p:ph type="body" idx="1"/>
          </p:nvPr>
        </p:nvSpPr>
        <p:spPr>
          <a:noFill/>
        </p:spPr>
        <p:txBody>
          <a:bodyPr/>
          <a:lstStyle/>
          <a:p>
            <a:endParaRPr lang="en-US"/>
          </a:p>
        </p:txBody>
      </p:sp>
      <p:sp>
        <p:nvSpPr>
          <p:cNvPr id="235527" name="Rectangle 4"/>
          <p:cNvSpPr>
            <a:spLocks noChangeArrowheads="1"/>
          </p:cNvSpPr>
          <p:nvPr/>
        </p:nvSpPr>
        <p:spPr bwMode="auto">
          <a:xfrm>
            <a:off x="546100" y="3783606"/>
            <a:ext cx="6311900" cy="1970458"/>
          </a:xfrm>
          <a:prstGeom prst="rect">
            <a:avLst/>
          </a:prstGeom>
          <a:noFill/>
          <a:ln w="12700">
            <a:noFill/>
            <a:miter lim="800000"/>
            <a:headEnd/>
            <a:tailEnd/>
          </a:ln>
          <a:effectLst/>
        </p:spPr>
        <p:txBody>
          <a:bodyPr wrap="none" lIns="19282" tIns="27317" rIns="19282" bIns="27317"/>
          <a:lstStyle/>
          <a:p>
            <a:pPr eaLnBrk="0" hangingPunct="0">
              <a:lnSpc>
                <a:spcPts val="2227"/>
              </a:lnSpc>
              <a:tabLst>
                <a:tab pos="462767" algn="l"/>
                <a:tab pos="925533" algn="l"/>
                <a:tab pos="1388300" algn="l"/>
              </a:tabLst>
            </a:pPr>
            <a:r>
              <a:rPr lang="en-US" sz="1900" b="1" i="1">
                <a:solidFill>
                  <a:srgbClr val="000000"/>
                </a:solidFill>
              </a:rPr>
              <a:t>Describe Diagram -- Rupture Disk Upstream of a Relief Valve:</a:t>
            </a:r>
            <a:endParaRPr lang="en-US" sz="1400">
              <a:solidFill>
                <a:srgbClr val="000000"/>
              </a:solidFill>
            </a:endParaRPr>
          </a:p>
          <a:p>
            <a:pPr lvl="1" eaLnBrk="0" hangingPunct="0">
              <a:lnSpc>
                <a:spcPts val="2227"/>
              </a:lnSpc>
              <a:tabLst>
                <a:tab pos="462767" algn="l"/>
                <a:tab pos="925533" algn="l"/>
                <a:tab pos="1388300" algn="l"/>
              </a:tabLst>
            </a:pPr>
            <a:r>
              <a:rPr lang="en-US" sz="1900">
                <a:solidFill>
                  <a:srgbClr val="000000"/>
                </a:solidFill>
              </a:rPr>
              <a:t>Provides backup if disk ruptures.  Used where atmospheric venting </a:t>
            </a:r>
            <a:br>
              <a:rPr lang="en-US" sz="1900">
                <a:solidFill>
                  <a:srgbClr val="000000"/>
                </a:solidFill>
              </a:rPr>
            </a:br>
            <a:r>
              <a:rPr lang="en-US" sz="1900">
                <a:solidFill>
                  <a:srgbClr val="000000"/>
                </a:solidFill>
              </a:rPr>
              <a:t>undesirable.</a:t>
            </a:r>
          </a:p>
          <a:p>
            <a:pPr eaLnBrk="0" hangingPunct="0">
              <a:lnSpc>
                <a:spcPts val="2227"/>
              </a:lnSpc>
              <a:tabLst>
                <a:tab pos="462767" algn="l"/>
                <a:tab pos="925533" algn="l"/>
                <a:tab pos="1388300" algn="l"/>
              </a:tabLst>
            </a:pPr>
            <a:endParaRPr lang="en-US" sz="1400">
              <a:solidFill>
                <a:srgbClr val="000000"/>
              </a:solidFill>
            </a:endParaRPr>
          </a:p>
          <a:p>
            <a:pPr lvl="1" eaLnBrk="0" hangingPunct="0">
              <a:lnSpc>
                <a:spcPts val="1721"/>
              </a:lnSpc>
              <a:tabLst>
                <a:tab pos="462767" algn="l"/>
                <a:tab pos="925533" algn="l"/>
                <a:tab pos="1388300" algn="l"/>
              </a:tabLst>
            </a:pPr>
            <a:r>
              <a:rPr lang="en-US" sz="1400">
                <a:solidFill>
                  <a:srgbClr val="000000"/>
                </a:solidFill>
              </a:rPr>
              <a:t>REF:  Handbook p. 32.</a:t>
            </a:r>
          </a:p>
          <a:p>
            <a:pPr lvl="1" eaLnBrk="0" hangingPunct="0">
              <a:lnSpc>
                <a:spcPts val="1721"/>
              </a:lnSpc>
              <a:tabLst>
                <a:tab pos="462767" algn="l"/>
                <a:tab pos="925533" algn="l"/>
                <a:tab pos="1388300" algn="l"/>
              </a:tabLst>
            </a:pPr>
            <a:endParaRPr lang="en-US" sz="1400">
              <a:solidFill>
                <a:srgbClr val="000000"/>
              </a:solidFill>
            </a:endParaRPr>
          </a:p>
          <a:p>
            <a:pPr lvl="1" eaLnBrk="0" latinLnBrk="1" hangingPunct="0">
              <a:lnSpc>
                <a:spcPts val="1721"/>
              </a:lnSpc>
              <a:tabLst>
                <a:tab pos="462767" algn="l"/>
                <a:tab pos="925533" algn="l"/>
                <a:tab pos="1388300" algn="l"/>
              </a:tabLst>
            </a:pPr>
            <a:endParaRPr lang="en-US" sz="1400">
              <a:solidFill>
                <a:srgbClr val="000000"/>
              </a:solidFill>
            </a:endParaRPr>
          </a:p>
        </p:txBody>
      </p:sp>
    </p:spTree>
    <p:extLst>
      <p:ext uri="{BB962C8B-B14F-4D97-AF65-F5344CB8AC3E}">
        <p14:creationId xmlns:p14="http://schemas.microsoft.com/office/powerpoint/2010/main" val="204489390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36547" name="Rectangle 3" descr="Brown marble"/>
          <p:cNvSpPr>
            <a:spLocks noGrp="1" noChangeArrowheads="1"/>
          </p:cNvSpPr>
          <p:nvPr>
            <p:ph type="dt" sz="quarter" idx="1"/>
          </p:nvPr>
        </p:nvSpPr>
        <p:spPr>
          <a:noFill/>
          <a:ln>
            <a:miter lim="800000"/>
            <a:headEnd/>
            <a:tailEnd/>
          </a:ln>
        </p:spPr>
        <p:txBody>
          <a:bodyPr/>
          <a:lstStyle/>
          <a:p>
            <a:fld id="{043656BF-B7E4-4D16-8013-16CA0253A555}" type="datetime1">
              <a:rPr lang="en-US" smtClean="0">
                <a:latin typeface="Arial" pitchFamily="34" charset="0"/>
              </a:rPr>
              <a:pPr/>
              <a:t>4/20/2026</a:t>
            </a:fld>
            <a:endParaRPr lang="en-US">
              <a:latin typeface="Arial" pitchFamily="34" charset="0"/>
            </a:endParaRPr>
          </a:p>
        </p:txBody>
      </p:sp>
      <p:sp>
        <p:nvSpPr>
          <p:cNvPr id="236548" name="Rectangle 7" descr="Brown marble"/>
          <p:cNvSpPr>
            <a:spLocks noGrp="1" noChangeArrowheads="1"/>
          </p:cNvSpPr>
          <p:nvPr>
            <p:ph type="sldNum" sz="quarter" idx="5"/>
          </p:nvPr>
        </p:nvSpPr>
        <p:spPr>
          <a:noFill/>
          <a:ln>
            <a:miter lim="800000"/>
            <a:headEnd/>
            <a:tailEnd/>
          </a:ln>
        </p:spPr>
        <p:txBody>
          <a:bodyPr/>
          <a:lstStyle/>
          <a:p>
            <a:fld id="{577C3235-D26F-4A34-8CC5-38FBA7E54EEE}" type="slidenum">
              <a:rPr lang="en-US" smtClean="0">
                <a:latin typeface="Arial" pitchFamily="34" charset="0"/>
              </a:rPr>
              <a:pPr/>
              <a:t>58</a:t>
            </a:fld>
            <a:endParaRPr lang="en-US">
              <a:latin typeface="Arial" pitchFamily="34" charset="0"/>
            </a:endParaRPr>
          </a:p>
        </p:txBody>
      </p:sp>
      <p:sp>
        <p:nvSpPr>
          <p:cNvPr id="236549" name="Rectangle 2"/>
          <p:cNvSpPr>
            <a:spLocks noGrp="1" noRot="1" noChangeAspect="1" noChangeArrowheads="1" noTextEdit="1"/>
          </p:cNvSpPr>
          <p:nvPr>
            <p:ph type="sldImg"/>
          </p:nvPr>
        </p:nvSpPr>
        <p:spPr>
          <a:ln/>
        </p:spPr>
      </p:sp>
      <p:sp>
        <p:nvSpPr>
          <p:cNvPr id="236550" name="Rectangle 3" descr="낄⸪w "/>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421439702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37571" name="Rectangle 3" descr="Brown marble"/>
          <p:cNvSpPr>
            <a:spLocks noGrp="1" noChangeArrowheads="1"/>
          </p:cNvSpPr>
          <p:nvPr>
            <p:ph type="dt" sz="quarter" idx="1"/>
          </p:nvPr>
        </p:nvSpPr>
        <p:spPr>
          <a:noFill/>
          <a:ln>
            <a:miter lim="800000"/>
            <a:headEnd/>
            <a:tailEnd/>
          </a:ln>
        </p:spPr>
        <p:txBody>
          <a:bodyPr/>
          <a:lstStyle/>
          <a:p>
            <a:fld id="{6981760E-E1AB-4149-BF6C-4ECD44A2BA64}" type="datetime1">
              <a:rPr lang="en-US" smtClean="0">
                <a:latin typeface="Arial" pitchFamily="34" charset="0"/>
              </a:rPr>
              <a:pPr/>
              <a:t>4/20/2026</a:t>
            </a:fld>
            <a:endParaRPr lang="en-US">
              <a:latin typeface="Arial" pitchFamily="34" charset="0"/>
            </a:endParaRPr>
          </a:p>
        </p:txBody>
      </p:sp>
      <p:sp>
        <p:nvSpPr>
          <p:cNvPr id="237572" name="Rectangle 7" descr="Brown marble"/>
          <p:cNvSpPr>
            <a:spLocks noGrp="1" noChangeArrowheads="1"/>
          </p:cNvSpPr>
          <p:nvPr>
            <p:ph type="sldNum" sz="quarter" idx="5"/>
          </p:nvPr>
        </p:nvSpPr>
        <p:spPr>
          <a:noFill/>
          <a:ln>
            <a:miter lim="800000"/>
            <a:headEnd/>
            <a:tailEnd/>
          </a:ln>
        </p:spPr>
        <p:txBody>
          <a:bodyPr/>
          <a:lstStyle/>
          <a:p>
            <a:fld id="{F96976C8-2656-40BF-B7CD-608C3AA82A54}" type="slidenum">
              <a:rPr lang="en-US" smtClean="0">
                <a:latin typeface="Arial" pitchFamily="34" charset="0"/>
              </a:rPr>
              <a:pPr/>
              <a:t>59</a:t>
            </a:fld>
            <a:endParaRPr lang="en-US">
              <a:latin typeface="Arial" pitchFamily="34" charset="0"/>
            </a:endParaRPr>
          </a:p>
        </p:txBody>
      </p:sp>
      <p:sp>
        <p:nvSpPr>
          <p:cNvPr id="237573" name="Rectangle 2"/>
          <p:cNvSpPr>
            <a:spLocks noGrp="1" noRot="1" noChangeAspect="1" noChangeArrowheads="1" noTextEdit="1"/>
          </p:cNvSpPr>
          <p:nvPr>
            <p:ph type="sldImg"/>
          </p:nvPr>
        </p:nvSpPr>
        <p:spPr>
          <a:ln/>
        </p:spPr>
      </p:sp>
      <p:sp>
        <p:nvSpPr>
          <p:cNvPr id="237574" name="Rectangle 3" descr="낄⸪w "/>
          <p:cNvSpPr>
            <a:spLocks noGrp="1" noChangeArrowheads="1"/>
          </p:cNvSpPr>
          <p:nvPr>
            <p:ph type="body" idx="1"/>
          </p:nvPr>
        </p:nvSpPr>
        <p:spPr>
          <a:noFill/>
        </p:spPr>
        <p:txBody>
          <a:bodyPr/>
          <a:lstStyle/>
          <a:p>
            <a:endParaRPr lang="en-US"/>
          </a:p>
        </p:txBody>
      </p:sp>
      <p:sp>
        <p:nvSpPr>
          <p:cNvPr id="237575" name="Rectangle 4"/>
          <p:cNvSpPr>
            <a:spLocks noChangeArrowheads="1"/>
          </p:cNvSpPr>
          <p:nvPr/>
        </p:nvSpPr>
        <p:spPr bwMode="auto">
          <a:xfrm>
            <a:off x="0" y="3783605"/>
            <a:ext cx="6591300" cy="4312303"/>
          </a:xfrm>
          <a:prstGeom prst="rect">
            <a:avLst/>
          </a:prstGeom>
          <a:noFill/>
          <a:ln w="12700">
            <a:noFill/>
            <a:miter lim="800000"/>
            <a:headEnd/>
            <a:tailEnd/>
          </a:ln>
          <a:effectLst/>
        </p:spPr>
        <p:txBody>
          <a:bodyPr wrap="none" lIns="19282" tIns="27317" rIns="19282" bIns="27317"/>
          <a:lstStyle/>
          <a:p>
            <a:pPr eaLnBrk="0" hangingPunct="0">
              <a:lnSpc>
                <a:spcPts val="2227"/>
              </a:lnSpc>
              <a:tabLst>
                <a:tab pos="462767" algn="l"/>
                <a:tab pos="925533" algn="l"/>
                <a:tab pos="1388300" algn="l"/>
              </a:tabLst>
            </a:pPr>
            <a:r>
              <a:rPr lang="en-US" sz="1900">
                <a:solidFill>
                  <a:srgbClr val="000000"/>
                </a:solidFill>
              </a:rPr>
              <a:t> </a:t>
            </a:r>
            <a:endParaRPr lang="en-US" sz="1900" b="1">
              <a:solidFill>
                <a:srgbClr val="000000"/>
              </a:solidFill>
            </a:endParaRPr>
          </a:p>
        </p:txBody>
      </p:sp>
    </p:spTree>
    <p:extLst>
      <p:ext uri="{BB962C8B-B14F-4D97-AF65-F5344CB8AC3E}">
        <p14:creationId xmlns:p14="http://schemas.microsoft.com/office/powerpoint/2010/main" val="22301627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179203" name="Rectangle 3" descr="Brown marble"/>
          <p:cNvSpPr>
            <a:spLocks noGrp="1" noChangeArrowheads="1"/>
          </p:cNvSpPr>
          <p:nvPr>
            <p:ph type="dt" sz="quarter" idx="1"/>
          </p:nvPr>
        </p:nvSpPr>
        <p:spPr>
          <a:noFill/>
          <a:ln>
            <a:miter lim="800000"/>
            <a:headEnd/>
            <a:tailEnd/>
          </a:ln>
        </p:spPr>
        <p:txBody>
          <a:bodyPr/>
          <a:lstStyle/>
          <a:p>
            <a:fld id="{FE3308CE-8C7A-4674-932D-F2E56657901D}" type="datetime1">
              <a:rPr lang="en-US" smtClean="0">
                <a:latin typeface="Arial" pitchFamily="34" charset="0"/>
              </a:rPr>
              <a:pPr/>
              <a:t>4/20/2026</a:t>
            </a:fld>
            <a:endParaRPr lang="en-US">
              <a:latin typeface="Arial" pitchFamily="34" charset="0"/>
            </a:endParaRPr>
          </a:p>
        </p:txBody>
      </p:sp>
      <p:sp>
        <p:nvSpPr>
          <p:cNvPr id="179204" name="Rectangle 7" descr="Brown marble"/>
          <p:cNvSpPr>
            <a:spLocks noGrp="1" noChangeArrowheads="1"/>
          </p:cNvSpPr>
          <p:nvPr>
            <p:ph type="sldNum" sz="quarter" idx="5"/>
          </p:nvPr>
        </p:nvSpPr>
        <p:spPr>
          <a:noFill/>
          <a:ln>
            <a:miter lim="800000"/>
            <a:headEnd/>
            <a:tailEnd/>
          </a:ln>
        </p:spPr>
        <p:txBody>
          <a:bodyPr/>
          <a:lstStyle/>
          <a:p>
            <a:fld id="{9921EFAE-68AC-4424-B70A-38AFE7ABBAE9}" type="slidenum">
              <a:rPr lang="en-US" smtClean="0">
                <a:latin typeface="Arial" pitchFamily="34" charset="0"/>
              </a:rPr>
              <a:pPr/>
              <a:t>6</a:t>
            </a:fld>
            <a:endParaRPr lang="en-US">
              <a:latin typeface="Arial" pitchFamily="34" charset="0"/>
            </a:endParaRPr>
          </a:p>
        </p:txBody>
      </p:sp>
      <p:sp>
        <p:nvSpPr>
          <p:cNvPr id="179205" name="Rectangle 2"/>
          <p:cNvSpPr>
            <a:spLocks noGrp="1" noRot="1" noChangeAspect="1" noChangeArrowheads="1" noTextEdit="1"/>
          </p:cNvSpPr>
          <p:nvPr>
            <p:ph type="sldImg"/>
          </p:nvPr>
        </p:nvSpPr>
        <p:spPr>
          <a:xfrm>
            <a:off x="2400300" y="307975"/>
            <a:ext cx="1860550" cy="1395413"/>
          </a:xfrm>
          <a:ln/>
        </p:spPr>
      </p:sp>
      <p:sp>
        <p:nvSpPr>
          <p:cNvPr id="179206" name="Rectangle 3" descr="낄⸪w "/>
          <p:cNvSpPr>
            <a:spLocks noGrp="1" noChangeArrowheads="1"/>
          </p:cNvSpPr>
          <p:nvPr>
            <p:ph type="body" idx="1"/>
          </p:nvPr>
        </p:nvSpPr>
        <p:spPr>
          <a:xfrm>
            <a:off x="457201" y="1775846"/>
            <a:ext cx="6105525" cy="7043375"/>
          </a:xfrm>
          <a:noFill/>
        </p:spPr>
        <p:txBody>
          <a:bodyPr lIns="91100" tIns="45550" rIns="91100" bIns="45550"/>
          <a:lstStyle/>
          <a:p>
            <a:endParaRPr lang="en-US" dirty="0"/>
          </a:p>
          <a:p>
            <a:r>
              <a:rPr lang="en-US" dirty="0"/>
              <a:t>EPA has determined that leaking equipment, such as valves, pumps, and connectors, are the largest source of emissions of volatile organic compounds (VOCs) and volatile hazardous air pollutants (VHAPs) from petroleum refineries and chemical manufacturing facilities. The Agency has estimated that approximately 70,367 tons per year of VOCs and 9,357 tons per year of HAPs have been emitted from equipment leaks. Emissions from equipment leaks exceed emissions from storage vessels, wastewater, transfer operations, or process vents. </a:t>
            </a:r>
          </a:p>
          <a:p>
            <a:r>
              <a:rPr lang="en-US" dirty="0"/>
              <a:t>VOCs contribute to the formation of ground-level ozone. Ozone is a major component of smog, and causes or aggravates respiratory disease, particularly in children, asthmatics, and healthy adults who participate in moderate exercise. Many areas of the United States, particularly those areas where refineries and chemical facilities are located, do not meet the National Ambient Air Quality Standard (NAAQS) for ozone. Ozone can be transported in the atmosphere and contribute to nonattainment in downwind areas. </a:t>
            </a:r>
          </a:p>
          <a:p>
            <a:r>
              <a:rPr lang="en-US" dirty="0"/>
              <a:t>Some species of VOCs are also classified as VHAPs. Some known or suspected effects of exposure to VHAPs include cancer, reproductive effects, and birth defects. The highest concentrations of VHAPs tend to be closest to the emission source, where the highest public exposure levels are also often detected. Some common VHAPs emitted from refineries and chemical plants include acetaldehyde, benzene, formaldehyde, methylene chloride, naphthalene, toluene, and xylene </a:t>
            </a:r>
            <a:endParaRPr lang="en-US" dirty="0">
              <a:solidFill>
                <a:srgbClr val="000000"/>
              </a:solidFill>
            </a:endParaRPr>
          </a:p>
          <a:p>
            <a:pPr>
              <a:spcBef>
                <a:spcPct val="40000"/>
              </a:spcBef>
            </a:pPr>
            <a:endParaRPr lang="en-US" dirty="0">
              <a:solidFill>
                <a:srgbClr val="000000"/>
              </a:solidFill>
            </a:endParaRPr>
          </a:p>
          <a:p>
            <a:pPr>
              <a:spcBef>
                <a:spcPct val="40000"/>
              </a:spcBef>
            </a:pPr>
            <a:endParaRPr lang="en-US" dirty="0">
              <a:solidFill>
                <a:srgbClr val="000000"/>
              </a:solidFill>
            </a:endParaRPr>
          </a:p>
          <a:p>
            <a:pPr>
              <a:spcBef>
                <a:spcPct val="40000"/>
              </a:spcBef>
            </a:pPr>
            <a:endParaRPr lang="en-US" dirty="0">
              <a:solidFill>
                <a:srgbClr val="000000"/>
              </a:solidFill>
            </a:endParaRPr>
          </a:p>
          <a:p>
            <a:pPr>
              <a:spcBef>
                <a:spcPct val="40000"/>
              </a:spcBef>
            </a:pPr>
            <a:endParaRPr lang="en-US" dirty="0">
              <a:solidFill>
                <a:srgbClr val="000000"/>
              </a:solidFill>
            </a:endParaRPr>
          </a:p>
        </p:txBody>
      </p:sp>
    </p:spTree>
    <p:extLst>
      <p:ext uri="{BB962C8B-B14F-4D97-AF65-F5344CB8AC3E}">
        <p14:creationId xmlns:p14="http://schemas.microsoft.com/office/powerpoint/2010/main" val="52298081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38595" name="Rectangle 3" descr="Brown marble"/>
          <p:cNvSpPr>
            <a:spLocks noGrp="1" noChangeArrowheads="1"/>
          </p:cNvSpPr>
          <p:nvPr>
            <p:ph type="dt" sz="quarter" idx="1"/>
          </p:nvPr>
        </p:nvSpPr>
        <p:spPr>
          <a:noFill/>
          <a:ln>
            <a:miter lim="800000"/>
            <a:headEnd/>
            <a:tailEnd/>
          </a:ln>
        </p:spPr>
        <p:txBody>
          <a:bodyPr/>
          <a:lstStyle/>
          <a:p>
            <a:fld id="{20315D22-6781-4EDC-8662-FC7BE3326608}" type="datetime1">
              <a:rPr lang="en-US" smtClean="0">
                <a:latin typeface="Arial" pitchFamily="34" charset="0"/>
              </a:rPr>
              <a:pPr/>
              <a:t>4/20/2026</a:t>
            </a:fld>
            <a:endParaRPr lang="en-US">
              <a:latin typeface="Arial" pitchFamily="34" charset="0"/>
            </a:endParaRPr>
          </a:p>
        </p:txBody>
      </p:sp>
      <p:sp>
        <p:nvSpPr>
          <p:cNvPr id="238596" name="Rectangle 7" descr="Brown marble"/>
          <p:cNvSpPr>
            <a:spLocks noGrp="1" noChangeArrowheads="1"/>
          </p:cNvSpPr>
          <p:nvPr>
            <p:ph type="sldNum" sz="quarter" idx="5"/>
          </p:nvPr>
        </p:nvSpPr>
        <p:spPr>
          <a:noFill/>
          <a:ln>
            <a:miter lim="800000"/>
            <a:headEnd/>
            <a:tailEnd/>
          </a:ln>
        </p:spPr>
        <p:txBody>
          <a:bodyPr/>
          <a:lstStyle/>
          <a:p>
            <a:fld id="{B777B987-7745-4B33-8217-77B9D2CF75C1}" type="slidenum">
              <a:rPr lang="en-US" smtClean="0">
                <a:latin typeface="Arial" pitchFamily="34" charset="0"/>
              </a:rPr>
              <a:pPr/>
              <a:t>60</a:t>
            </a:fld>
            <a:endParaRPr lang="en-US">
              <a:latin typeface="Arial" pitchFamily="34" charset="0"/>
            </a:endParaRPr>
          </a:p>
        </p:txBody>
      </p:sp>
      <p:sp>
        <p:nvSpPr>
          <p:cNvPr id="238597" name="Rectangle 2"/>
          <p:cNvSpPr>
            <a:spLocks noGrp="1" noRot="1" noChangeAspect="1" noChangeArrowheads="1" noTextEdit="1"/>
          </p:cNvSpPr>
          <p:nvPr>
            <p:ph type="sldImg"/>
          </p:nvPr>
        </p:nvSpPr>
        <p:spPr>
          <a:ln/>
        </p:spPr>
      </p:sp>
      <p:sp>
        <p:nvSpPr>
          <p:cNvPr id="238598" name="Rectangle 3" descr="낄⸪w "/>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218435905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Slide Image Placeholder 1"/>
          <p:cNvSpPr>
            <a:spLocks noGrp="1" noRot="1" noChangeAspect="1" noTextEdit="1"/>
          </p:cNvSpPr>
          <p:nvPr>
            <p:ph type="sldImg"/>
          </p:nvPr>
        </p:nvSpPr>
        <p:spPr>
          <a:ln/>
        </p:spPr>
      </p:sp>
      <p:sp>
        <p:nvSpPr>
          <p:cNvPr id="239619" name="Notes Placeholder 2" descr="낄⸪w "/>
          <p:cNvSpPr>
            <a:spLocks noGrp="1"/>
          </p:cNvSpPr>
          <p:nvPr>
            <p:ph type="body" idx="1"/>
          </p:nvPr>
        </p:nvSpPr>
        <p:spPr>
          <a:noFill/>
        </p:spPr>
        <p:txBody>
          <a:bodyPr/>
          <a:lstStyle/>
          <a:p>
            <a:r>
              <a:rPr lang="en-US"/>
              <a:t>In the past bolted joints leaks have been a problem  and little was done to eliminate the problem</a:t>
            </a:r>
          </a:p>
          <a:p>
            <a:endParaRPr lang="en-US"/>
          </a:p>
          <a:p>
            <a:r>
              <a:rPr lang="en-US"/>
              <a:t>Recently new gasket materials and new bolting techniques have made improvements</a:t>
            </a:r>
          </a:p>
        </p:txBody>
      </p:sp>
      <p:sp>
        <p:nvSpPr>
          <p:cNvPr id="239620" name="Header Placeholder 3"/>
          <p:cNvSpPr>
            <a:spLocks noGrp="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39621" name="Date Placeholder 4"/>
          <p:cNvSpPr>
            <a:spLocks noGrp="1"/>
          </p:cNvSpPr>
          <p:nvPr>
            <p:ph type="dt" sz="quarter" idx="1"/>
          </p:nvPr>
        </p:nvSpPr>
        <p:spPr>
          <a:noFill/>
          <a:ln>
            <a:miter lim="800000"/>
            <a:headEnd/>
            <a:tailEnd/>
          </a:ln>
        </p:spPr>
        <p:txBody>
          <a:bodyPr/>
          <a:lstStyle/>
          <a:p>
            <a:fld id="{D3682DE0-FAC7-450F-AC88-D450EBDAED25}" type="datetime1">
              <a:rPr lang="en-US" smtClean="0">
                <a:latin typeface="Arial" pitchFamily="34" charset="0"/>
              </a:rPr>
              <a:pPr/>
              <a:t>4/20/2026</a:t>
            </a:fld>
            <a:endParaRPr lang="en-US">
              <a:latin typeface="Arial" pitchFamily="34" charset="0"/>
            </a:endParaRPr>
          </a:p>
        </p:txBody>
      </p:sp>
      <p:sp>
        <p:nvSpPr>
          <p:cNvPr id="239622" name="Slide Number Placeholder 5"/>
          <p:cNvSpPr>
            <a:spLocks noGrp="1"/>
          </p:cNvSpPr>
          <p:nvPr>
            <p:ph type="sldNum" sz="quarter" idx="5"/>
          </p:nvPr>
        </p:nvSpPr>
        <p:spPr>
          <a:noFill/>
          <a:ln>
            <a:miter lim="800000"/>
            <a:headEnd/>
            <a:tailEnd/>
          </a:ln>
        </p:spPr>
        <p:txBody>
          <a:bodyPr/>
          <a:lstStyle/>
          <a:p>
            <a:fld id="{D8978CCF-CB38-4B3D-9B37-D1A1772A989E}" type="slidenum">
              <a:rPr lang="en-US" smtClean="0">
                <a:latin typeface="Arial" pitchFamily="34" charset="0"/>
              </a:rPr>
              <a:pPr/>
              <a:t>62</a:t>
            </a:fld>
            <a:endParaRPr lang="en-US">
              <a:latin typeface="Arial" pitchFamily="34" charset="0"/>
            </a:endParaRPr>
          </a:p>
        </p:txBody>
      </p:sp>
    </p:spTree>
    <p:extLst>
      <p:ext uri="{BB962C8B-B14F-4D97-AF65-F5344CB8AC3E}">
        <p14:creationId xmlns:p14="http://schemas.microsoft.com/office/powerpoint/2010/main" val="130572194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a:ln/>
        </p:spPr>
      </p:sp>
      <p:sp>
        <p:nvSpPr>
          <p:cNvPr id="240643" name="Notes Placeholder 2" descr="낄⸪w "/>
          <p:cNvSpPr>
            <a:spLocks noGrp="1"/>
          </p:cNvSpPr>
          <p:nvPr>
            <p:ph type="body" idx="1"/>
          </p:nvPr>
        </p:nvSpPr>
        <p:spPr>
          <a:noFill/>
        </p:spPr>
        <p:txBody>
          <a:bodyPr/>
          <a:lstStyle/>
          <a:p>
            <a:r>
              <a:rPr lang="en-US"/>
              <a:t>Threaded joints can still leak if there is insufficient tightening or thread length for the pressure contained in the stream</a:t>
            </a:r>
          </a:p>
        </p:txBody>
      </p:sp>
      <p:sp>
        <p:nvSpPr>
          <p:cNvPr id="240644" name="Header Placeholder 3"/>
          <p:cNvSpPr>
            <a:spLocks noGrp="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40645" name="Date Placeholder 4"/>
          <p:cNvSpPr>
            <a:spLocks noGrp="1"/>
          </p:cNvSpPr>
          <p:nvPr>
            <p:ph type="dt" sz="quarter" idx="1"/>
          </p:nvPr>
        </p:nvSpPr>
        <p:spPr>
          <a:noFill/>
          <a:ln>
            <a:miter lim="800000"/>
            <a:headEnd/>
            <a:tailEnd/>
          </a:ln>
        </p:spPr>
        <p:txBody>
          <a:bodyPr/>
          <a:lstStyle/>
          <a:p>
            <a:fld id="{C1A9D927-D307-4DC4-B40F-B96A8F194A32}" type="datetime1">
              <a:rPr lang="en-US" smtClean="0">
                <a:latin typeface="Arial" pitchFamily="34" charset="0"/>
              </a:rPr>
              <a:pPr/>
              <a:t>4/20/2026</a:t>
            </a:fld>
            <a:endParaRPr lang="en-US">
              <a:latin typeface="Arial" pitchFamily="34" charset="0"/>
            </a:endParaRPr>
          </a:p>
        </p:txBody>
      </p:sp>
      <p:sp>
        <p:nvSpPr>
          <p:cNvPr id="240646" name="Slide Number Placeholder 5"/>
          <p:cNvSpPr>
            <a:spLocks noGrp="1"/>
          </p:cNvSpPr>
          <p:nvPr>
            <p:ph type="sldNum" sz="quarter" idx="5"/>
          </p:nvPr>
        </p:nvSpPr>
        <p:spPr>
          <a:noFill/>
          <a:ln>
            <a:miter lim="800000"/>
            <a:headEnd/>
            <a:tailEnd/>
          </a:ln>
        </p:spPr>
        <p:txBody>
          <a:bodyPr/>
          <a:lstStyle/>
          <a:p>
            <a:fld id="{06DC11C4-BFCA-4C81-937D-E1A3FC59599A}" type="slidenum">
              <a:rPr lang="en-US" smtClean="0">
                <a:latin typeface="Arial" pitchFamily="34" charset="0"/>
              </a:rPr>
              <a:pPr/>
              <a:t>63</a:t>
            </a:fld>
            <a:endParaRPr lang="en-US">
              <a:latin typeface="Arial" pitchFamily="34" charset="0"/>
            </a:endParaRPr>
          </a:p>
        </p:txBody>
      </p:sp>
    </p:spTree>
    <p:extLst>
      <p:ext uri="{BB962C8B-B14F-4D97-AF65-F5344CB8AC3E}">
        <p14:creationId xmlns:p14="http://schemas.microsoft.com/office/powerpoint/2010/main" val="291765810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Slide Image Placeholder 1"/>
          <p:cNvSpPr>
            <a:spLocks noGrp="1" noRot="1" noChangeAspect="1" noTextEdit="1"/>
          </p:cNvSpPr>
          <p:nvPr>
            <p:ph type="sldImg"/>
          </p:nvPr>
        </p:nvSpPr>
        <p:spPr>
          <a:ln/>
        </p:spPr>
      </p:sp>
      <p:sp>
        <p:nvSpPr>
          <p:cNvPr id="241667" name="Notes Placeholder 2" descr="낄⸪w "/>
          <p:cNvSpPr>
            <a:spLocks noGrp="1"/>
          </p:cNvSpPr>
          <p:nvPr>
            <p:ph type="body" idx="1"/>
          </p:nvPr>
        </p:nvSpPr>
        <p:spPr>
          <a:noFill/>
        </p:spPr>
        <p:txBody>
          <a:bodyPr/>
          <a:lstStyle/>
          <a:p>
            <a:r>
              <a:rPr lang="en-US"/>
              <a:t>Once a joint is welded it is no longer considered a joint and is therefore no longer in the system.</a:t>
            </a:r>
          </a:p>
          <a:p>
            <a:endParaRPr lang="en-US"/>
          </a:p>
          <a:p>
            <a:r>
              <a:rPr lang="en-US"/>
              <a:t>As a method of reducing components and hence leaks many new installations ore using welded joints rather than flanges or threaded joints</a:t>
            </a:r>
          </a:p>
          <a:p>
            <a:endParaRPr lang="en-US"/>
          </a:p>
          <a:p>
            <a:r>
              <a:rPr lang="en-US"/>
              <a:t>They can come in almost any size from 1 inch to greater than 48 inches</a:t>
            </a:r>
          </a:p>
        </p:txBody>
      </p:sp>
      <p:sp>
        <p:nvSpPr>
          <p:cNvPr id="241668" name="Header Placeholder 3"/>
          <p:cNvSpPr>
            <a:spLocks noGrp="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41669" name="Date Placeholder 4"/>
          <p:cNvSpPr>
            <a:spLocks noGrp="1"/>
          </p:cNvSpPr>
          <p:nvPr>
            <p:ph type="dt" sz="quarter" idx="1"/>
          </p:nvPr>
        </p:nvSpPr>
        <p:spPr>
          <a:noFill/>
          <a:ln>
            <a:miter lim="800000"/>
            <a:headEnd/>
            <a:tailEnd/>
          </a:ln>
        </p:spPr>
        <p:txBody>
          <a:bodyPr/>
          <a:lstStyle/>
          <a:p>
            <a:fld id="{E6CCCB19-9E17-455A-8AA6-EE13DE1E0AB1}" type="datetime1">
              <a:rPr lang="en-US" smtClean="0">
                <a:latin typeface="Arial" pitchFamily="34" charset="0"/>
              </a:rPr>
              <a:pPr/>
              <a:t>4/20/2026</a:t>
            </a:fld>
            <a:endParaRPr lang="en-US">
              <a:latin typeface="Arial" pitchFamily="34" charset="0"/>
            </a:endParaRPr>
          </a:p>
        </p:txBody>
      </p:sp>
      <p:sp>
        <p:nvSpPr>
          <p:cNvPr id="241670" name="Slide Number Placeholder 5"/>
          <p:cNvSpPr>
            <a:spLocks noGrp="1"/>
          </p:cNvSpPr>
          <p:nvPr>
            <p:ph type="sldNum" sz="quarter" idx="5"/>
          </p:nvPr>
        </p:nvSpPr>
        <p:spPr>
          <a:noFill/>
          <a:ln>
            <a:miter lim="800000"/>
            <a:headEnd/>
            <a:tailEnd/>
          </a:ln>
        </p:spPr>
        <p:txBody>
          <a:bodyPr/>
          <a:lstStyle/>
          <a:p>
            <a:fld id="{0BB82106-B186-4958-9202-2050AE63E7AE}" type="slidenum">
              <a:rPr lang="en-US" smtClean="0">
                <a:latin typeface="Arial" pitchFamily="34" charset="0"/>
              </a:rPr>
              <a:pPr/>
              <a:t>64</a:t>
            </a:fld>
            <a:endParaRPr lang="en-US">
              <a:latin typeface="Arial" pitchFamily="34" charset="0"/>
            </a:endParaRPr>
          </a:p>
        </p:txBody>
      </p:sp>
    </p:spTree>
    <p:extLst>
      <p:ext uri="{BB962C8B-B14F-4D97-AF65-F5344CB8AC3E}">
        <p14:creationId xmlns:p14="http://schemas.microsoft.com/office/powerpoint/2010/main" val="93284815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42691" name="Rectangle 3" descr="Brown marble"/>
          <p:cNvSpPr>
            <a:spLocks noGrp="1" noChangeArrowheads="1"/>
          </p:cNvSpPr>
          <p:nvPr>
            <p:ph type="dt" sz="quarter" idx="1"/>
          </p:nvPr>
        </p:nvSpPr>
        <p:spPr>
          <a:noFill/>
          <a:ln>
            <a:miter lim="800000"/>
            <a:headEnd/>
            <a:tailEnd/>
          </a:ln>
        </p:spPr>
        <p:txBody>
          <a:bodyPr/>
          <a:lstStyle/>
          <a:p>
            <a:fld id="{F56E6B71-07DD-42EF-A911-67B64E6E11FB}" type="datetime1">
              <a:rPr lang="en-US" smtClean="0">
                <a:latin typeface="Arial" pitchFamily="34" charset="0"/>
              </a:rPr>
              <a:pPr/>
              <a:t>4/20/2026</a:t>
            </a:fld>
            <a:endParaRPr lang="en-US">
              <a:latin typeface="Arial" pitchFamily="34" charset="0"/>
            </a:endParaRPr>
          </a:p>
        </p:txBody>
      </p:sp>
      <p:sp>
        <p:nvSpPr>
          <p:cNvPr id="242692" name="Rectangle 7" descr="Brown marble"/>
          <p:cNvSpPr>
            <a:spLocks noGrp="1" noChangeArrowheads="1"/>
          </p:cNvSpPr>
          <p:nvPr>
            <p:ph type="sldNum" sz="quarter" idx="5"/>
          </p:nvPr>
        </p:nvSpPr>
        <p:spPr>
          <a:noFill/>
          <a:ln>
            <a:miter lim="800000"/>
            <a:headEnd/>
            <a:tailEnd/>
          </a:ln>
        </p:spPr>
        <p:txBody>
          <a:bodyPr/>
          <a:lstStyle/>
          <a:p>
            <a:fld id="{8A95E2DC-90BA-4B2D-85B1-39AD0C13E8B3}" type="slidenum">
              <a:rPr lang="en-US" smtClean="0">
                <a:latin typeface="Arial" pitchFamily="34" charset="0"/>
              </a:rPr>
              <a:pPr/>
              <a:t>66</a:t>
            </a:fld>
            <a:endParaRPr lang="en-US">
              <a:latin typeface="Arial" pitchFamily="34" charset="0"/>
            </a:endParaRPr>
          </a:p>
        </p:txBody>
      </p:sp>
      <p:sp>
        <p:nvSpPr>
          <p:cNvPr id="242693" name="Rectangle 2"/>
          <p:cNvSpPr>
            <a:spLocks noGrp="1" noRot="1" noChangeAspect="1" noChangeArrowheads="1" noTextEdit="1"/>
          </p:cNvSpPr>
          <p:nvPr>
            <p:ph type="sldImg"/>
          </p:nvPr>
        </p:nvSpPr>
        <p:spPr>
          <a:ln/>
        </p:spPr>
      </p:sp>
      <p:sp>
        <p:nvSpPr>
          <p:cNvPr id="242694" name="Rectangle 3" descr="낄⸪w "/>
          <p:cNvSpPr>
            <a:spLocks noGrp="1" noChangeArrowheads="1"/>
          </p:cNvSpPr>
          <p:nvPr>
            <p:ph type="body" idx="1"/>
          </p:nvPr>
        </p:nvSpPr>
        <p:spPr>
          <a:noFill/>
        </p:spPr>
        <p:txBody>
          <a:bodyPr/>
          <a:lstStyle/>
          <a:p>
            <a:r>
              <a:rPr lang="en-US"/>
              <a:t>Counting the components is not necessary but to look at the individual components in the picture shows that in a short time the number of components can climb     It is on EPAs hit list of common errors in LDAR</a:t>
            </a:r>
          </a:p>
        </p:txBody>
      </p:sp>
    </p:spTree>
    <p:extLst>
      <p:ext uri="{BB962C8B-B14F-4D97-AF65-F5344CB8AC3E}">
        <p14:creationId xmlns:p14="http://schemas.microsoft.com/office/powerpoint/2010/main" val="368617857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43715" name="Rectangle 3" descr="Brown marble"/>
          <p:cNvSpPr>
            <a:spLocks noGrp="1" noChangeArrowheads="1"/>
          </p:cNvSpPr>
          <p:nvPr>
            <p:ph type="dt" sz="quarter" idx="1"/>
          </p:nvPr>
        </p:nvSpPr>
        <p:spPr>
          <a:noFill/>
          <a:ln>
            <a:miter lim="800000"/>
            <a:headEnd/>
            <a:tailEnd/>
          </a:ln>
        </p:spPr>
        <p:txBody>
          <a:bodyPr/>
          <a:lstStyle/>
          <a:p>
            <a:fld id="{ACC87666-C089-4B05-99CD-DB529FC51658}" type="datetime1">
              <a:rPr lang="en-US" smtClean="0">
                <a:latin typeface="Arial" pitchFamily="34" charset="0"/>
              </a:rPr>
              <a:pPr/>
              <a:t>4/20/2026</a:t>
            </a:fld>
            <a:endParaRPr lang="en-US">
              <a:latin typeface="Arial" pitchFamily="34" charset="0"/>
            </a:endParaRPr>
          </a:p>
        </p:txBody>
      </p:sp>
      <p:sp>
        <p:nvSpPr>
          <p:cNvPr id="243716" name="Rectangle 7" descr="Brown marble"/>
          <p:cNvSpPr>
            <a:spLocks noGrp="1" noChangeArrowheads="1"/>
          </p:cNvSpPr>
          <p:nvPr>
            <p:ph type="sldNum" sz="quarter" idx="5"/>
          </p:nvPr>
        </p:nvSpPr>
        <p:spPr>
          <a:noFill/>
          <a:ln>
            <a:miter lim="800000"/>
            <a:headEnd/>
            <a:tailEnd/>
          </a:ln>
        </p:spPr>
        <p:txBody>
          <a:bodyPr/>
          <a:lstStyle/>
          <a:p>
            <a:fld id="{1F3C1BCC-2045-4630-91B1-86B721A0FC17}" type="slidenum">
              <a:rPr lang="en-US" smtClean="0">
                <a:latin typeface="Arial" pitchFamily="34" charset="0"/>
              </a:rPr>
              <a:pPr/>
              <a:t>67</a:t>
            </a:fld>
            <a:endParaRPr lang="en-US">
              <a:latin typeface="Arial" pitchFamily="34" charset="0"/>
            </a:endParaRPr>
          </a:p>
        </p:txBody>
      </p:sp>
      <p:sp>
        <p:nvSpPr>
          <p:cNvPr id="243717" name="Rectangle 2"/>
          <p:cNvSpPr>
            <a:spLocks noGrp="1" noRot="1" noChangeAspect="1" noChangeArrowheads="1" noTextEdit="1"/>
          </p:cNvSpPr>
          <p:nvPr>
            <p:ph type="sldImg"/>
          </p:nvPr>
        </p:nvSpPr>
        <p:spPr>
          <a:ln/>
        </p:spPr>
      </p:sp>
      <p:sp>
        <p:nvSpPr>
          <p:cNvPr id="243718" name="Rectangle 3" descr="낄⸪w "/>
          <p:cNvSpPr>
            <a:spLocks noGrp="1" noChangeArrowheads="1"/>
          </p:cNvSpPr>
          <p:nvPr>
            <p:ph type="body" idx="1"/>
          </p:nvPr>
        </p:nvSpPr>
        <p:spPr>
          <a:xfrm>
            <a:off x="685800" y="3859828"/>
            <a:ext cx="5638800" cy="4910739"/>
          </a:xfrm>
          <a:noFill/>
        </p:spPr>
        <p:txBody>
          <a:bodyPr/>
          <a:lstStyle/>
          <a:p>
            <a:pPr>
              <a:lnSpc>
                <a:spcPts val="2126"/>
              </a:lnSpc>
            </a:pPr>
            <a:r>
              <a:rPr lang="en-US" b="1">
                <a:solidFill>
                  <a:srgbClr val="000000"/>
                </a:solidFill>
              </a:rPr>
              <a:t>Open-Ended Lines</a:t>
            </a:r>
            <a:r>
              <a:rPr lang="en-US">
                <a:solidFill>
                  <a:srgbClr val="000000"/>
                </a:solidFill>
              </a:rPr>
              <a:t> (aka open-ended valves):  If a short piece of pipe is attached to the end of a valve, but no pressure buildup, system is an open-ended line.   </a:t>
            </a:r>
            <a:r>
              <a:rPr lang="en-US" b="1">
                <a:solidFill>
                  <a:srgbClr val="000000"/>
                </a:solidFill>
              </a:rPr>
              <a:t>This setup may be considered a violation  It requires a second valve a cap or a plug</a:t>
            </a:r>
            <a:endParaRPr lang="en-US">
              <a:solidFill>
                <a:srgbClr val="000000"/>
              </a:solidFill>
            </a:endParaRPr>
          </a:p>
        </p:txBody>
      </p:sp>
    </p:spTree>
    <p:extLst>
      <p:ext uri="{BB962C8B-B14F-4D97-AF65-F5344CB8AC3E}">
        <p14:creationId xmlns:p14="http://schemas.microsoft.com/office/powerpoint/2010/main" val="140243764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44739" name="Rectangle 3" descr="Brown marble"/>
          <p:cNvSpPr>
            <a:spLocks noGrp="1" noChangeArrowheads="1"/>
          </p:cNvSpPr>
          <p:nvPr>
            <p:ph type="dt" sz="quarter" idx="1"/>
          </p:nvPr>
        </p:nvSpPr>
        <p:spPr>
          <a:noFill/>
          <a:ln>
            <a:miter lim="800000"/>
            <a:headEnd/>
            <a:tailEnd/>
          </a:ln>
        </p:spPr>
        <p:txBody>
          <a:bodyPr/>
          <a:lstStyle/>
          <a:p>
            <a:fld id="{9908411B-BA2D-4D4B-87EC-CAB148242D14}" type="datetime1">
              <a:rPr lang="en-US" smtClean="0">
                <a:latin typeface="Arial" pitchFamily="34" charset="0"/>
              </a:rPr>
              <a:pPr/>
              <a:t>4/20/2026</a:t>
            </a:fld>
            <a:endParaRPr lang="en-US">
              <a:latin typeface="Arial" pitchFamily="34" charset="0"/>
            </a:endParaRPr>
          </a:p>
        </p:txBody>
      </p:sp>
      <p:sp>
        <p:nvSpPr>
          <p:cNvPr id="244740" name="Rectangle 7" descr="Brown marble"/>
          <p:cNvSpPr>
            <a:spLocks noGrp="1" noChangeArrowheads="1"/>
          </p:cNvSpPr>
          <p:nvPr>
            <p:ph type="sldNum" sz="quarter" idx="5"/>
          </p:nvPr>
        </p:nvSpPr>
        <p:spPr>
          <a:noFill/>
          <a:ln>
            <a:miter lim="800000"/>
            <a:headEnd/>
            <a:tailEnd/>
          </a:ln>
        </p:spPr>
        <p:txBody>
          <a:bodyPr/>
          <a:lstStyle/>
          <a:p>
            <a:fld id="{8156480A-0AF0-4172-A277-A4F6FC007564}" type="slidenum">
              <a:rPr lang="en-US" smtClean="0">
                <a:latin typeface="Arial" pitchFamily="34" charset="0"/>
              </a:rPr>
              <a:pPr/>
              <a:t>68</a:t>
            </a:fld>
            <a:endParaRPr lang="en-US">
              <a:latin typeface="Arial" pitchFamily="34" charset="0"/>
            </a:endParaRPr>
          </a:p>
        </p:txBody>
      </p:sp>
      <p:sp>
        <p:nvSpPr>
          <p:cNvPr id="244741" name="Rectangle 2"/>
          <p:cNvSpPr>
            <a:spLocks noGrp="1" noRot="1" noChangeAspect="1" noChangeArrowheads="1" noTextEdit="1"/>
          </p:cNvSpPr>
          <p:nvPr>
            <p:ph type="sldImg"/>
          </p:nvPr>
        </p:nvSpPr>
        <p:spPr>
          <a:ln/>
        </p:spPr>
      </p:sp>
      <p:sp>
        <p:nvSpPr>
          <p:cNvPr id="244742" name="Rectangle 3" descr="낄⸪w "/>
          <p:cNvSpPr>
            <a:spLocks noGrp="1" noChangeArrowheads="1"/>
          </p:cNvSpPr>
          <p:nvPr>
            <p:ph type="body" idx="1"/>
          </p:nvPr>
        </p:nvSpPr>
        <p:spPr>
          <a:noFill/>
        </p:spPr>
        <p:txBody>
          <a:bodyPr/>
          <a:lstStyle/>
          <a:p>
            <a:pPr>
              <a:lnSpc>
                <a:spcPts val="2126"/>
              </a:lnSpc>
            </a:pPr>
            <a:r>
              <a:rPr lang="en-US">
                <a:solidFill>
                  <a:srgbClr val="000000"/>
                </a:solidFill>
              </a:rPr>
              <a:t>Two valves in series, both closed (double block and bleed?), the open end of the second valve is not considered an open-ended line.   </a:t>
            </a:r>
            <a:r>
              <a:rPr lang="en-US" b="1">
                <a:solidFill>
                  <a:srgbClr val="000000"/>
                </a:solidFill>
              </a:rPr>
              <a:t>However in this case the second valve has been left open  and it is a violation  </a:t>
            </a:r>
            <a:r>
              <a:rPr lang="en-US">
                <a:solidFill>
                  <a:srgbClr val="000000"/>
                </a:solidFill>
              </a:rPr>
              <a:t> System is 2 valves.  Plugs or caps at the end of a line are connectors or flanges.   NOTE:  Should be plug in end of pipe.</a:t>
            </a:r>
          </a:p>
          <a:p>
            <a:endParaRPr lang="en-US"/>
          </a:p>
          <a:p>
            <a:endParaRPr lang="en-US"/>
          </a:p>
        </p:txBody>
      </p:sp>
    </p:spTree>
    <p:extLst>
      <p:ext uri="{BB962C8B-B14F-4D97-AF65-F5344CB8AC3E}">
        <p14:creationId xmlns:p14="http://schemas.microsoft.com/office/powerpoint/2010/main" val="17308347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45763" name="Rectangle 3" descr="Brown marble"/>
          <p:cNvSpPr>
            <a:spLocks noGrp="1" noChangeArrowheads="1"/>
          </p:cNvSpPr>
          <p:nvPr>
            <p:ph type="dt" sz="quarter" idx="1"/>
          </p:nvPr>
        </p:nvSpPr>
        <p:spPr>
          <a:noFill/>
          <a:ln>
            <a:miter lim="800000"/>
            <a:headEnd/>
            <a:tailEnd/>
          </a:ln>
        </p:spPr>
        <p:txBody>
          <a:bodyPr/>
          <a:lstStyle/>
          <a:p>
            <a:fld id="{5DBBC439-F7AB-4E62-B6DF-44C6E6783DBB}" type="datetime1">
              <a:rPr lang="en-US" smtClean="0">
                <a:latin typeface="Arial" pitchFamily="34" charset="0"/>
              </a:rPr>
              <a:pPr/>
              <a:t>4/20/2026</a:t>
            </a:fld>
            <a:endParaRPr lang="en-US">
              <a:latin typeface="Arial" pitchFamily="34" charset="0"/>
            </a:endParaRPr>
          </a:p>
        </p:txBody>
      </p:sp>
      <p:sp>
        <p:nvSpPr>
          <p:cNvPr id="245764" name="Rectangle 7" descr="Brown marble"/>
          <p:cNvSpPr>
            <a:spLocks noGrp="1" noChangeArrowheads="1"/>
          </p:cNvSpPr>
          <p:nvPr>
            <p:ph type="sldNum" sz="quarter" idx="5"/>
          </p:nvPr>
        </p:nvSpPr>
        <p:spPr>
          <a:noFill/>
          <a:ln>
            <a:miter lim="800000"/>
            <a:headEnd/>
            <a:tailEnd/>
          </a:ln>
        </p:spPr>
        <p:txBody>
          <a:bodyPr/>
          <a:lstStyle/>
          <a:p>
            <a:fld id="{5184F916-70C5-4969-805C-B178484FCC86}" type="slidenum">
              <a:rPr lang="en-US" smtClean="0">
                <a:latin typeface="Arial" pitchFamily="34" charset="0"/>
              </a:rPr>
              <a:pPr/>
              <a:t>69</a:t>
            </a:fld>
            <a:endParaRPr lang="en-US">
              <a:latin typeface="Arial" pitchFamily="34" charset="0"/>
            </a:endParaRPr>
          </a:p>
        </p:txBody>
      </p:sp>
      <p:sp>
        <p:nvSpPr>
          <p:cNvPr id="245765" name="Rectangle 2"/>
          <p:cNvSpPr>
            <a:spLocks noGrp="1" noRot="1" noChangeAspect="1" noChangeArrowheads="1" noTextEdit="1"/>
          </p:cNvSpPr>
          <p:nvPr>
            <p:ph type="sldImg"/>
          </p:nvPr>
        </p:nvSpPr>
        <p:spPr>
          <a:xfrm>
            <a:off x="1962150" y="612775"/>
            <a:ext cx="2959100" cy="2219325"/>
          </a:xfrm>
          <a:ln/>
        </p:spPr>
      </p:sp>
      <p:sp>
        <p:nvSpPr>
          <p:cNvPr id="245766" name="Rectangle 3" descr="낄⸪w "/>
          <p:cNvSpPr>
            <a:spLocks noGrp="1" noChangeArrowheads="1"/>
          </p:cNvSpPr>
          <p:nvPr>
            <p:ph type="body" idx="1"/>
          </p:nvPr>
        </p:nvSpPr>
        <p:spPr>
          <a:xfrm>
            <a:off x="685800" y="3061914"/>
            <a:ext cx="5486400" cy="5708654"/>
          </a:xfrm>
          <a:noFill/>
        </p:spPr>
        <p:txBody>
          <a:bodyPr lIns="91369" tIns="45684" rIns="91369" bIns="45684"/>
          <a:lstStyle/>
          <a:p>
            <a:r>
              <a:rPr lang="en-US"/>
              <a:t>Work in groups</a:t>
            </a:r>
          </a:p>
        </p:txBody>
      </p:sp>
    </p:spTree>
    <p:extLst>
      <p:ext uri="{BB962C8B-B14F-4D97-AF65-F5344CB8AC3E}">
        <p14:creationId xmlns:p14="http://schemas.microsoft.com/office/powerpoint/2010/main" val="336421598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46787" name="Rectangle 3" descr="Brown marble"/>
          <p:cNvSpPr>
            <a:spLocks noGrp="1" noChangeArrowheads="1"/>
          </p:cNvSpPr>
          <p:nvPr>
            <p:ph type="dt" sz="quarter" idx="1"/>
          </p:nvPr>
        </p:nvSpPr>
        <p:spPr>
          <a:noFill/>
          <a:ln>
            <a:miter lim="800000"/>
            <a:headEnd/>
            <a:tailEnd/>
          </a:ln>
        </p:spPr>
        <p:txBody>
          <a:bodyPr/>
          <a:lstStyle/>
          <a:p>
            <a:fld id="{21E989DB-1F99-4001-8F18-40BDA85D1B64}" type="datetime1">
              <a:rPr lang="en-US" smtClean="0">
                <a:latin typeface="Arial" pitchFamily="34" charset="0"/>
              </a:rPr>
              <a:pPr/>
              <a:t>4/20/2026</a:t>
            </a:fld>
            <a:endParaRPr lang="en-US">
              <a:latin typeface="Arial" pitchFamily="34" charset="0"/>
            </a:endParaRPr>
          </a:p>
        </p:txBody>
      </p:sp>
      <p:sp>
        <p:nvSpPr>
          <p:cNvPr id="246788" name="Rectangle 7" descr="Brown marble"/>
          <p:cNvSpPr>
            <a:spLocks noGrp="1" noChangeArrowheads="1"/>
          </p:cNvSpPr>
          <p:nvPr>
            <p:ph type="sldNum" sz="quarter" idx="5"/>
          </p:nvPr>
        </p:nvSpPr>
        <p:spPr>
          <a:noFill/>
          <a:ln>
            <a:miter lim="800000"/>
            <a:headEnd/>
            <a:tailEnd/>
          </a:ln>
        </p:spPr>
        <p:txBody>
          <a:bodyPr/>
          <a:lstStyle/>
          <a:p>
            <a:fld id="{8616A05F-8810-4300-8FDB-991E2E4CF02C}" type="slidenum">
              <a:rPr lang="en-US" smtClean="0">
                <a:latin typeface="Arial" pitchFamily="34" charset="0"/>
              </a:rPr>
              <a:pPr/>
              <a:t>70</a:t>
            </a:fld>
            <a:endParaRPr lang="en-US">
              <a:latin typeface="Arial" pitchFamily="34" charset="0"/>
            </a:endParaRPr>
          </a:p>
        </p:txBody>
      </p:sp>
      <p:sp>
        <p:nvSpPr>
          <p:cNvPr id="246789" name="Rectangle 2"/>
          <p:cNvSpPr>
            <a:spLocks noGrp="1" noRot="1" noChangeAspect="1" noChangeArrowheads="1" noTextEdit="1"/>
          </p:cNvSpPr>
          <p:nvPr>
            <p:ph type="sldImg"/>
          </p:nvPr>
        </p:nvSpPr>
        <p:spPr>
          <a:xfrm>
            <a:off x="2273300" y="385763"/>
            <a:ext cx="2160588" cy="1622425"/>
          </a:xfrm>
          <a:ln/>
        </p:spPr>
      </p:sp>
      <p:sp>
        <p:nvSpPr>
          <p:cNvPr id="246790" name="Rectangle 3" descr="낄⸪w "/>
          <p:cNvSpPr>
            <a:spLocks noGrp="1" noChangeArrowheads="1"/>
          </p:cNvSpPr>
          <p:nvPr>
            <p:ph type="body" idx="1"/>
          </p:nvPr>
        </p:nvSpPr>
        <p:spPr>
          <a:xfrm>
            <a:off x="533401" y="2061278"/>
            <a:ext cx="6019800" cy="6277897"/>
          </a:xfrm>
          <a:noFill/>
        </p:spPr>
        <p:txBody>
          <a:bodyPr lIns="91369" tIns="45684" rIns="91369" bIns="45684"/>
          <a:lstStyle/>
          <a:p>
            <a:r>
              <a:rPr lang="en-US" sz="1200" dirty="0"/>
              <a:t>Why quantify Fugitive emission  EPA and agencies need them for permit and Title V fees</a:t>
            </a:r>
          </a:p>
          <a:p>
            <a:r>
              <a:rPr lang="en-US" sz="1200" dirty="0"/>
              <a:t>TRI requires it</a:t>
            </a:r>
          </a:p>
          <a:p>
            <a:r>
              <a:rPr lang="en-US" sz="1200" dirty="0" err="1"/>
              <a:t>Corperate</a:t>
            </a:r>
            <a:r>
              <a:rPr lang="en-US" sz="1200" dirty="0"/>
              <a:t> many times wants to know</a:t>
            </a:r>
          </a:p>
          <a:p>
            <a:endParaRPr lang="en-US" sz="1200" dirty="0"/>
          </a:p>
          <a:p>
            <a:r>
              <a:rPr lang="en-US" sz="1200" dirty="0"/>
              <a:t>Having an idea of how much components leak affects overall facility inventory and (increasing) regulatory strategies. To generate emission factors, some kind of sampling of actual emissions from each component is required.  This involves bagging components, measuring mass emissions collected in the bag, and correlating with portable instrument readings for each component.  Then the following data manipulation procedures can be applied:</a:t>
            </a:r>
          </a:p>
          <a:p>
            <a:r>
              <a:rPr lang="en-US" sz="1200" b="1" dirty="0"/>
              <a:t>Average Emission Factors:</a:t>
            </a:r>
          </a:p>
          <a:p>
            <a:r>
              <a:rPr lang="en-US" sz="1200" dirty="0"/>
              <a:t>- Apply one generic factor for a component to all such components</a:t>
            </a:r>
          </a:p>
          <a:p>
            <a:r>
              <a:rPr lang="en-US" sz="1200" dirty="0"/>
              <a:t>- Least accurate, but quickest.</a:t>
            </a:r>
          </a:p>
          <a:p>
            <a:r>
              <a:rPr lang="en-US" sz="1200" dirty="0"/>
              <a:t>- AP-42 has factors for petroleum refinery components; these have been used to estimate SOCMI emissions.  </a:t>
            </a:r>
          </a:p>
          <a:p>
            <a:r>
              <a:rPr lang="en-US" sz="1200" dirty="0"/>
              <a:t>- Newer, generally lower EFs  available from CAPCOA, EPA.</a:t>
            </a:r>
          </a:p>
          <a:p>
            <a:r>
              <a:rPr lang="en-US" sz="1200" i="1" dirty="0"/>
              <a:t>Illustrate with next  slide now, then back to this one.</a:t>
            </a:r>
            <a:endParaRPr lang="en-US" sz="1200" dirty="0"/>
          </a:p>
          <a:p>
            <a:r>
              <a:rPr lang="en-US" sz="1200" b="1" dirty="0"/>
              <a:t>Screening Value Ranges:  </a:t>
            </a:r>
          </a:p>
          <a:p>
            <a:r>
              <a:rPr lang="en-US" sz="1200" dirty="0"/>
              <a:t>- Use OVA to scan background concentration.  </a:t>
            </a:r>
          </a:p>
          <a:p>
            <a:r>
              <a:rPr lang="en-US" sz="1200" dirty="0"/>
              <a:t>- Greater than 10,000 ppm ="leaking" --&gt; Determine % of </a:t>
            </a:r>
            <a:br>
              <a:rPr lang="en-US" sz="1200" dirty="0"/>
            </a:br>
            <a:r>
              <a:rPr lang="en-US" sz="1200" dirty="0"/>
              <a:t>components leaking --&gt; Apply "leaking EF" --&gt; Total Emissions </a:t>
            </a:r>
            <a:br>
              <a:rPr lang="en-US" sz="1200" dirty="0"/>
            </a:br>
            <a:r>
              <a:rPr lang="en-US" sz="1200" dirty="0"/>
              <a:t>from "Leaking" Components.</a:t>
            </a:r>
          </a:p>
          <a:p>
            <a:r>
              <a:rPr lang="en-US" sz="1200" dirty="0"/>
              <a:t>- "Non-leaking" components --&gt; apply "non-leaking" EF = 2% of leaking </a:t>
            </a:r>
          </a:p>
          <a:p>
            <a:r>
              <a:rPr lang="en-US" sz="1200" i="1" dirty="0"/>
              <a:t>Illustrate with 2nd next slide now, then back to this one.</a:t>
            </a:r>
          </a:p>
          <a:p>
            <a:r>
              <a:rPr lang="en-US" sz="1200" b="1" dirty="0"/>
              <a:t>Correlation Equations:</a:t>
            </a:r>
          </a:p>
          <a:p>
            <a:r>
              <a:rPr lang="en-US" sz="1200" dirty="0"/>
              <a:t>-OVA-measured concentrations for each component </a:t>
            </a:r>
            <a:r>
              <a:rPr lang="en-US" sz="1200" dirty="0" err="1"/>
              <a:t>areentered</a:t>
            </a:r>
            <a:r>
              <a:rPr lang="en-US" sz="1200" dirty="0"/>
              <a:t> into an equation that correlates screening values within a certain </a:t>
            </a:r>
            <a:r>
              <a:rPr lang="en-US" sz="1200" dirty="0" err="1"/>
              <a:t>rangewith</a:t>
            </a:r>
            <a:r>
              <a:rPr lang="en-US" sz="1200" dirty="0"/>
              <a:t> emissions generated from bag sampling.  Components with screening values above or below this range are still counted as  either default zeros or pegged, each of which have an emission factor assigned.</a:t>
            </a:r>
            <a:endParaRPr lang="en-US" sz="1200" i="1" dirty="0"/>
          </a:p>
          <a:p>
            <a:r>
              <a:rPr lang="en-US" b="1" dirty="0"/>
              <a:t>Unit-Specific Correlation Equations:</a:t>
            </a:r>
          </a:p>
          <a:p>
            <a:r>
              <a:rPr lang="en-US" dirty="0"/>
              <a:t>I.e., facility does its own bagging study or equivalent to come up with unique correlation equations for particular components.</a:t>
            </a:r>
          </a:p>
          <a:p>
            <a:endParaRPr lang="en-US" sz="1200"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86322978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Slide Image Placeholder 1"/>
          <p:cNvSpPr>
            <a:spLocks noGrp="1" noRot="1" noChangeAspect="1" noTextEdit="1"/>
          </p:cNvSpPr>
          <p:nvPr>
            <p:ph type="sldImg"/>
          </p:nvPr>
        </p:nvSpPr>
        <p:spPr>
          <a:ln/>
        </p:spPr>
      </p:sp>
      <p:sp>
        <p:nvSpPr>
          <p:cNvPr id="247811" name="Notes Placeholder 2" descr="낄⸪w "/>
          <p:cNvSpPr>
            <a:spLocks noGrp="1"/>
          </p:cNvSpPr>
          <p:nvPr>
            <p:ph type="body" idx="1"/>
          </p:nvPr>
        </p:nvSpPr>
        <p:spPr>
          <a:noFill/>
        </p:spPr>
        <p:txBody>
          <a:bodyPr/>
          <a:lstStyle/>
          <a:p>
            <a:endParaRPr lang="en-US"/>
          </a:p>
        </p:txBody>
      </p:sp>
      <p:sp>
        <p:nvSpPr>
          <p:cNvPr id="247812" name="Header Placeholder 3"/>
          <p:cNvSpPr>
            <a:spLocks noGrp="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47813" name="Date Placeholder 4"/>
          <p:cNvSpPr>
            <a:spLocks noGrp="1"/>
          </p:cNvSpPr>
          <p:nvPr>
            <p:ph type="dt" sz="quarter" idx="1"/>
          </p:nvPr>
        </p:nvSpPr>
        <p:spPr>
          <a:noFill/>
          <a:ln>
            <a:miter lim="800000"/>
            <a:headEnd/>
            <a:tailEnd/>
          </a:ln>
        </p:spPr>
        <p:txBody>
          <a:bodyPr/>
          <a:lstStyle/>
          <a:p>
            <a:fld id="{361EB9D8-1944-439E-9B56-CE4574D220CE}" type="datetime1">
              <a:rPr lang="en-US" smtClean="0">
                <a:latin typeface="Arial" pitchFamily="34" charset="0"/>
              </a:rPr>
              <a:pPr/>
              <a:t>4/20/2026</a:t>
            </a:fld>
            <a:endParaRPr lang="en-US">
              <a:latin typeface="Arial" pitchFamily="34" charset="0"/>
            </a:endParaRPr>
          </a:p>
        </p:txBody>
      </p:sp>
      <p:sp>
        <p:nvSpPr>
          <p:cNvPr id="247814" name="Slide Number Placeholder 5"/>
          <p:cNvSpPr>
            <a:spLocks noGrp="1"/>
          </p:cNvSpPr>
          <p:nvPr>
            <p:ph type="sldNum" sz="quarter" idx="5"/>
          </p:nvPr>
        </p:nvSpPr>
        <p:spPr>
          <a:noFill/>
          <a:ln>
            <a:miter lim="800000"/>
            <a:headEnd/>
            <a:tailEnd/>
          </a:ln>
        </p:spPr>
        <p:txBody>
          <a:bodyPr/>
          <a:lstStyle/>
          <a:p>
            <a:fld id="{306AEF84-9554-4C7D-887C-EC1F90476E82}" type="slidenum">
              <a:rPr lang="en-US" smtClean="0">
                <a:latin typeface="Arial" pitchFamily="34" charset="0"/>
              </a:rPr>
              <a:pPr/>
              <a:t>71</a:t>
            </a:fld>
            <a:endParaRPr lang="en-US">
              <a:latin typeface="Arial" pitchFamily="34" charset="0"/>
            </a:endParaRPr>
          </a:p>
        </p:txBody>
      </p:sp>
    </p:spTree>
    <p:extLst>
      <p:ext uri="{BB962C8B-B14F-4D97-AF65-F5344CB8AC3E}">
        <p14:creationId xmlns:p14="http://schemas.microsoft.com/office/powerpoint/2010/main" val="15778187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180227" name="Rectangle 3" descr="Brown marble"/>
          <p:cNvSpPr>
            <a:spLocks noGrp="1" noChangeArrowheads="1"/>
          </p:cNvSpPr>
          <p:nvPr>
            <p:ph type="dt" sz="quarter" idx="1"/>
          </p:nvPr>
        </p:nvSpPr>
        <p:spPr>
          <a:noFill/>
          <a:ln>
            <a:miter lim="800000"/>
            <a:headEnd/>
            <a:tailEnd/>
          </a:ln>
        </p:spPr>
        <p:txBody>
          <a:bodyPr/>
          <a:lstStyle/>
          <a:p>
            <a:fld id="{A33B6099-CFDA-407B-9653-36C8DE7F95F6}" type="datetime1">
              <a:rPr lang="en-US" smtClean="0">
                <a:latin typeface="Arial" pitchFamily="34" charset="0"/>
              </a:rPr>
              <a:pPr/>
              <a:t>4/20/2026</a:t>
            </a:fld>
            <a:endParaRPr lang="en-US">
              <a:latin typeface="Arial" pitchFamily="34" charset="0"/>
            </a:endParaRPr>
          </a:p>
        </p:txBody>
      </p:sp>
      <p:sp>
        <p:nvSpPr>
          <p:cNvPr id="180228" name="Rectangle 7" descr="Brown marble"/>
          <p:cNvSpPr>
            <a:spLocks noGrp="1" noChangeArrowheads="1"/>
          </p:cNvSpPr>
          <p:nvPr>
            <p:ph type="sldNum" sz="quarter" idx="5"/>
          </p:nvPr>
        </p:nvSpPr>
        <p:spPr>
          <a:noFill/>
          <a:ln>
            <a:miter lim="800000"/>
            <a:headEnd/>
            <a:tailEnd/>
          </a:ln>
        </p:spPr>
        <p:txBody>
          <a:bodyPr/>
          <a:lstStyle/>
          <a:p>
            <a:fld id="{5BF32D8E-B27B-4ED4-909F-93582AABB101}" type="slidenum">
              <a:rPr lang="en-US" smtClean="0">
                <a:latin typeface="Arial" pitchFamily="34" charset="0"/>
              </a:rPr>
              <a:pPr/>
              <a:t>7</a:t>
            </a:fld>
            <a:endParaRPr lang="en-US">
              <a:latin typeface="Arial" pitchFamily="34" charset="0"/>
            </a:endParaRPr>
          </a:p>
        </p:txBody>
      </p:sp>
      <p:sp>
        <p:nvSpPr>
          <p:cNvPr id="180229" name="Rectangle 2"/>
          <p:cNvSpPr>
            <a:spLocks noGrp="1" noRot="1" noChangeAspect="1" noChangeArrowheads="1" noTextEdit="1"/>
          </p:cNvSpPr>
          <p:nvPr>
            <p:ph type="sldImg"/>
          </p:nvPr>
        </p:nvSpPr>
        <p:spPr>
          <a:xfrm>
            <a:off x="1884363" y="849313"/>
            <a:ext cx="3490912" cy="2619375"/>
          </a:xfrm>
          <a:ln/>
        </p:spPr>
      </p:sp>
      <p:sp>
        <p:nvSpPr>
          <p:cNvPr id="180230" name="Rectangle 3" descr="낄⸪w "/>
          <p:cNvSpPr>
            <a:spLocks noGrp="1" noChangeArrowheads="1"/>
          </p:cNvSpPr>
          <p:nvPr>
            <p:ph type="body" idx="1"/>
          </p:nvPr>
        </p:nvSpPr>
        <p:spPr>
          <a:xfrm>
            <a:off x="762000" y="3723600"/>
            <a:ext cx="5334000" cy="4193914"/>
          </a:xfrm>
          <a:noFill/>
        </p:spPr>
        <p:txBody>
          <a:bodyPr/>
          <a:lstStyle/>
          <a:p>
            <a:r>
              <a:rPr lang="en-US"/>
              <a:t>Some species of VOCs are also classified as VHAPs. Some known or suspected effects of exposure to VHAPs include cancer, reproductive effects, and birth defects. The highest concentrations of VHAPs tend to be closest to the emission source, where the highest public exposure levels are also often detected. Some common VHAPs emitted from refineries and chemical plants include acetaldehyde, benzene, formaldehyde, methylene chloride, naphthalene, toluene, and xylene </a:t>
            </a:r>
            <a:endParaRPr lang="en-US">
              <a:solidFill>
                <a:srgbClr val="000000"/>
              </a:solidFill>
            </a:endParaRPr>
          </a:p>
          <a:p>
            <a:endParaRPr lang="en-US"/>
          </a:p>
        </p:txBody>
      </p:sp>
    </p:spTree>
    <p:extLst>
      <p:ext uri="{BB962C8B-B14F-4D97-AF65-F5344CB8AC3E}">
        <p14:creationId xmlns:p14="http://schemas.microsoft.com/office/powerpoint/2010/main" val="364727586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t>Fugitive VOC Emissions Inspections</a:t>
            </a:r>
          </a:p>
        </p:txBody>
      </p:sp>
      <p:sp>
        <p:nvSpPr>
          <p:cNvPr id="5" name="Date Placeholder 4"/>
          <p:cNvSpPr>
            <a:spLocks noGrp="1"/>
          </p:cNvSpPr>
          <p:nvPr>
            <p:ph type="dt" idx="1"/>
          </p:nvPr>
        </p:nvSpPr>
        <p:spPr/>
        <p:txBody>
          <a:bodyPr/>
          <a:lstStyle/>
          <a:p>
            <a:pPr>
              <a:defRPr/>
            </a:pPr>
            <a:fld id="{85C51635-692B-4948-8B06-DABBEF988B44}" type="datetime1">
              <a:rPr lang="en-US" smtClean="0"/>
              <a:pPr>
                <a:defRPr/>
              </a:pPr>
              <a:t>4/20/2026</a:t>
            </a:fld>
            <a:endParaRPr lang="en-US"/>
          </a:p>
        </p:txBody>
      </p:sp>
      <p:sp>
        <p:nvSpPr>
          <p:cNvPr id="6" name="Slide Number Placeholder 5"/>
          <p:cNvSpPr>
            <a:spLocks noGrp="1"/>
          </p:cNvSpPr>
          <p:nvPr>
            <p:ph type="sldNum" sz="quarter" idx="5"/>
          </p:nvPr>
        </p:nvSpPr>
        <p:spPr/>
        <p:txBody>
          <a:bodyPr/>
          <a:lstStyle/>
          <a:p>
            <a:pPr>
              <a:defRPr/>
            </a:pPr>
            <a:fld id="{90EF0EE8-BCD0-4D8B-91DA-DF29F678A6A4}" type="slidenum">
              <a:rPr lang="en-US" smtClean="0"/>
              <a:pPr>
                <a:defRPr/>
              </a:pPr>
              <a:t>73</a:t>
            </a:fld>
            <a:endParaRPr lang="en-US"/>
          </a:p>
        </p:txBody>
      </p:sp>
    </p:spTree>
    <p:extLst>
      <p:ext uri="{BB962C8B-B14F-4D97-AF65-F5344CB8AC3E}">
        <p14:creationId xmlns:p14="http://schemas.microsoft.com/office/powerpoint/2010/main" val="135579077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t>Fugitive VOC Emissions Inspections</a:t>
            </a:r>
          </a:p>
        </p:txBody>
      </p:sp>
      <p:sp>
        <p:nvSpPr>
          <p:cNvPr id="5" name="Date Placeholder 4"/>
          <p:cNvSpPr>
            <a:spLocks noGrp="1"/>
          </p:cNvSpPr>
          <p:nvPr>
            <p:ph type="dt" idx="1"/>
          </p:nvPr>
        </p:nvSpPr>
        <p:spPr/>
        <p:txBody>
          <a:bodyPr/>
          <a:lstStyle/>
          <a:p>
            <a:pPr>
              <a:defRPr/>
            </a:pPr>
            <a:fld id="{85C51635-692B-4948-8B06-DABBEF988B44}" type="datetime1">
              <a:rPr lang="en-US" smtClean="0"/>
              <a:pPr>
                <a:defRPr/>
              </a:pPr>
              <a:t>4/20/2026</a:t>
            </a:fld>
            <a:endParaRPr lang="en-US"/>
          </a:p>
        </p:txBody>
      </p:sp>
      <p:sp>
        <p:nvSpPr>
          <p:cNvPr id="6" name="Slide Number Placeholder 5"/>
          <p:cNvSpPr>
            <a:spLocks noGrp="1"/>
          </p:cNvSpPr>
          <p:nvPr>
            <p:ph type="sldNum" sz="quarter" idx="5"/>
          </p:nvPr>
        </p:nvSpPr>
        <p:spPr/>
        <p:txBody>
          <a:bodyPr/>
          <a:lstStyle/>
          <a:p>
            <a:pPr>
              <a:defRPr/>
            </a:pPr>
            <a:fld id="{90EF0EE8-BCD0-4D8B-91DA-DF29F678A6A4}" type="slidenum">
              <a:rPr lang="en-US" smtClean="0"/>
              <a:pPr>
                <a:defRPr/>
              </a:pPr>
              <a:t>74</a:t>
            </a:fld>
            <a:endParaRPr lang="en-US"/>
          </a:p>
        </p:txBody>
      </p:sp>
    </p:spTree>
    <p:extLst>
      <p:ext uri="{BB962C8B-B14F-4D97-AF65-F5344CB8AC3E}">
        <p14:creationId xmlns:p14="http://schemas.microsoft.com/office/powerpoint/2010/main" val="7040615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Slide Image Placeholder 1"/>
          <p:cNvSpPr>
            <a:spLocks noGrp="1" noRot="1" noChangeAspect="1" noTextEdit="1"/>
          </p:cNvSpPr>
          <p:nvPr>
            <p:ph type="sldImg"/>
          </p:nvPr>
        </p:nvSpPr>
        <p:spPr>
          <a:ln/>
        </p:spPr>
      </p:sp>
      <p:sp>
        <p:nvSpPr>
          <p:cNvPr id="248835" name="Notes Placeholder 2" descr="낄⸪w "/>
          <p:cNvSpPr>
            <a:spLocks noGrp="1"/>
          </p:cNvSpPr>
          <p:nvPr>
            <p:ph type="body" idx="1"/>
          </p:nvPr>
        </p:nvSpPr>
        <p:spPr>
          <a:noFill/>
        </p:spPr>
        <p:txBody>
          <a:bodyPr/>
          <a:lstStyle/>
          <a:p>
            <a:r>
              <a:rPr lang="en-US"/>
              <a:t>A kilo pascal  one newton per sq meter     and about 1% of 1 atmosphere    so we are not talking a lot of vapor pressure</a:t>
            </a:r>
          </a:p>
        </p:txBody>
      </p:sp>
      <p:sp>
        <p:nvSpPr>
          <p:cNvPr id="248836" name="Header Placeholder 3"/>
          <p:cNvSpPr>
            <a:spLocks noGrp="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48837" name="Date Placeholder 4"/>
          <p:cNvSpPr>
            <a:spLocks noGrp="1"/>
          </p:cNvSpPr>
          <p:nvPr>
            <p:ph type="dt" sz="quarter" idx="1"/>
          </p:nvPr>
        </p:nvSpPr>
        <p:spPr>
          <a:noFill/>
          <a:ln>
            <a:miter lim="800000"/>
            <a:headEnd/>
            <a:tailEnd/>
          </a:ln>
        </p:spPr>
        <p:txBody>
          <a:bodyPr/>
          <a:lstStyle/>
          <a:p>
            <a:fld id="{5B72CFB9-AB0C-46EE-853F-ABA3CBA0C5C2}" type="datetime1">
              <a:rPr lang="en-US" smtClean="0">
                <a:latin typeface="Arial" pitchFamily="34" charset="0"/>
              </a:rPr>
              <a:pPr/>
              <a:t>4/20/2026</a:t>
            </a:fld>
            <a:endParaRPr lang="en-US">
              <a:latin typeface="Arial" pitchFamily="34" charset="0"/>
            </a:endParaRPr>
          </a:p>
        </p:txBody>
      </p:sp>
      <p:sp>
        <p:nvSpPr>
          <p:cNvPr id="248838" name="Slide Number Placeholder 5"/>
          <p:cNvSpPr>
            <a:spLocks noGrp="1"/>
          </p:cNvSpPr>
          <p:nvPr>
            <p:ph type="sldNum" sz="quarter" idx="5"/>
          </p:nvPr>
        </p:nvSpPr>
        <p:spPr>
          <a:noFill/>
          <a:ln>
            <a:miter lim="800000"/>
            <a:headEnd/>
            <a:tailEnd/>
          </a:ln>
        </p:spPr>
        <p:txBody>
          <a:bodyPr/>
          <a:lstStyle/>
          <a:p>
            <a:fld id="{2AF67BA8-5D87-45AB-A007-90A5C887E93D}" type="slidenum">
              <a:rPr lang="en-US" smtClean="0">
                <a:latin typeface="Arial" pitchFamily="34" charset="0"/>
              </a:rPr>
              <a:pPr/>
              <a:t>75</a:t>
            </a:fld>
            <a:endParaRPr lang="en-US">
              <a:latin typeface="Arial" pitchFamily="34" charset="0"/>
            </a:endParaRPr>
          </a:p>
        </p:txBody>
      </p:sp>
    </p:spTree>
    <p:extLst>
      <p:ext uri="{BB962C8B-B14F-4D97-AF65-F5344CB8AC3E}">
        <p14:creationId xmlns:p14="http://schemas.microsoft.com/office/powerpoint/2010/main" val="311123926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Slide Image Placeholder 1"/>
          <p:cNvSpPr>
            <a:spLocks noGrp="1" noRot="1" noChangeAspect="1" noTextEdit="1"/>
          </p:cNvSpPr>
          <p:nvPr>
            <p:ph type="sldImg"/>
          </p:nvPr>
        </p:nvSpPr>
        <p:spPr>
          <a:ln/>
        </p:spPr>
      </p:sp>
      <p:sp>
        <p:nvSpPr>
          <p:cNvPr id="249859" name="Notes Placeholder 2" descr="낄⸪w "/>
          <p:cNvSpPr>
            <a:spLocks noGrp="1"/>
          </p:cNvSpPr>
          <p:nvPr>
            <p:ph type="body" idx="1"/>
          </p:nvPr>
        </p:nvSpPr>
        <p:spPr>
          <a:noFill/>
        </p:spPr>
        <p:txBody>
          <a:bodyPr/>
          <a:lstStyle/>
          <a:p>
            <a:r>
              <a:rPr lang="en-US"/>
              <a:t>It is  the catch all for the rest of the liquid</a:t>
            </a:r>
          </a:p>
        </p:txBody>
      </p:sp>
      <p:sp>
        <p:nvSpPr>
          <p:cNvPr id="249860" name="Header Placeholder 3"/>
          <p:cNvSpPr>
            <a:spLocks noGrp="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49861" name="Date Placeholder 4"/>
          <p:cNvSpPr>
            <a:spLocks noGrp="1"/>
          </p:cNvSpPr>
          <p:nvPr>
            <p:ph type="dt" sz="quarter" idx="1"/>
          </p:nvPr>
        </p:nvSpPr>
        <p:spPr>
          <a:noFill/>
          <a:ln>
            <a:miter lim="800000"/>
            <a:headEnd/>
            <a:tailEnd/>
          </a:ln>
        </p:spPr>
        <p:txBody>
          <a:bodyPr/>
          <a:lstStyle/>
          <a:p>
            <a:fld id="{87C5923F-1DAC-4A71-9883-04F87C772CD2}" type="datetime1">
              <a:rPr lang="en-US" smtClean="0">
                <a:latin typeface="Arial" pitchFamily="34" charset="0"/>
              </a:rPr>
              <a:pPr/>
              <a:t>4/20/2026</a:t>
            </a:fld>
            <a:endParaRPr lang="en-US">
              <a:latin typeface="Arial" pitchFamily="34" charset="0"/>
            </a:endParaRPr>
          </a:p>
        </p:txBody>
      </p:sp>
      <p:sp>
        <p:nvSpPr>
          <p:cNvPr id="249862" name="Slide Number Placeholder 5"/>
          <p:cNvSpPr>
            <a:spLocks noGrp="1"/>
          </p:cNvSpPr>
          <p:nvPr>
            <p:ph type="sldNum" sz="quarter" idx="5"/>
          </p:nvPr>
        </p:nvSpPr>
        <p:spPr>
          <a:noFill/>
          <a:ln>
            <a:miter lim="800000"/>
            <a:headEnd/>
            <a:tailEnd/>
          </a:ln>
        </p:spPr>
        <p:txBody>
          <a:bodyPr/>
          <a:lstStyle/>
          <a:p>
            <a:fld id="{40AFD152-CDF9-4C09-9A57-4052848BB604}" type="slidenum">
              <a:rPr lang="en-US" smtClean="0">
                <a:latin typeface="Arial" pitchFamily="34" charset="0"/>
              </a:rPr>
              <a:pPr/>
              <a:t>76</a:t>
            </a:fld>
            <a:endParaRPr lang="en-US">
              <a:latin typeface="Arial" pitchFamily="34" charset="0"/>
            </a:endParaRPr>
          </a:p>
        </p:txBody>
      </p:sp>
    </p:spTree>
    <p:extLst>
      <p:ext uri="{BB962C8B-B14F-4D97-AF65-F5344CB8AC3E}">
        <p14:creationId xmlns:p14="http://schemas.microsoft.com/office/powerpoint/2010/main" val="80415434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50883" name="Rectangle 3" descr="Brown marble"/>
          <p:cNvSpPr>
            <a:spLocks noGrp="1" noChangeArrowheads="1"/>
          </p:cNvSpPr>
          <p:nvPr>
            <p:ph type="dt" sz="quarter" idx="1"/>
          </p:nvPr>
        </p:nvSpPr>
        <p:spPr>
          <a:noFill/>
          <a:ln>
            <a:miter lim="800000"/>
            <a:headEnd/>
            <a:tailEnd/>
          </a:ln>
        </p:spPr>
        <p:txBody>
          <a:bodyPr/>
          <a:lstStyle/>
          <a:p>
            <a:fld id="{81F2BFDD-A910-454C-B2C0-DAF101663907}" type="datetime1">
              <a:rPr lang="en-US" smtClean="0">
                <a:latin typeface="Arial" pitchFamily="34" charset="0"/>
              </a:rPr>
              <a:pPr/>
              <a:t>4/20/2026</a:t>
            </a:fld>
            <a:endParaRPr lang="en-US">
              <a:latin typeface="Arial" pitchFamily="34" charset="0"/>
            </a:endParaRPr>
          </a:p>
        </p:txBody>
      </p:sp>
      <p:sp>
        <p:nvSpPr>
          <p:cNvPr id="250884" name="Rectangle 7" descr="Brown marble"/>
          <p:cNvSpPr>
            <a:spLocks noGrp="1" noChangeArrowheads="1"/>
          </p:cNvSpPr>
          <p:nvPr>
            <p:ph type="sldNum" sz="quarter" idx="5"/>
          </p:nvPr>
        </p:nvSpPr>
        <p:spPr>
          <a:noFill/>
          <a:ln>
            <a:miter lim="800000"/>
            <a:headEnd/>
            <a:tailEnd/>
          </a:ln>
        </p:spPr>
        <p:txBody>
          <a:bodyPr/>
          <a:lstStyle/>
          <a:p>
            <a:fld id="{0C80D8DE-C69D-4711-93EF-1A641546A4D8}" type="slidenum">
              <a:rPr lang="en-US" smtClean="0">
                <a:latin typeface="Arial" pitchFamily="34" charset="0"/>
              </a:rPr>
              <a:pPr/>
              <a:t>77</a:t>
            </a:fld>
            <a:endParaRPr lang="en-US">
              <a:latin typeface="Arial" pitchFamily="34" charset="0"/>
            </a:endParaRPr>
          </a:p>
        </p:txBody>
      </p:sp>
      <p:sp>
        <p:nvSpPr>
          <p:cNvPr id="250885" name="Rectangle 2"/>
          <p:cNvSpPr>
            <a:spLocks noGrp="1" noRot="1" noChangeAspect="1" noChangeArrowheads="1" noTextEdit="1"/>
          </p:cNvSpPr>
          <p:nvPr>
            <p:ph type="sldImg"/>
          </p:nvPr>
        </p:nvSpPr>
        <p:spPr>
          <a:xfrm>
            <a:off x="1379538" y="617538"/>
            <a:ext cx="3979862" cy="2986087"/>
          </a:xfrm>
          <a:ln/>
        </p:spPr>
      </p:sp>
      <p:sp>
        <p:nvSpPr>
          <p:cNvPr id="250886" name="Rectangle 4" descr="낄⸪w "/>
          <p:cNvSpPr>
            <a:spLocks noGrp="1" noChangeArrowheads="1"/>
          </p:cNvSpPr>
          <p:nvPr>
            <p:ph type="body" idx="1"/>
          </p:nvPr>
        </p:nvSpPr>
        <p:spPr>
          <a:noFill/>
        </p:spPr>
        <p:txBody>
          <a:bodyPr/>
          <a:lstStyle/>
          <a:p>
            <a:pPr>
              <a:lnSpc>
                <a:spcPts val="1620"/>
              </a:lnSpc>
              <a:tabLst>
                <a:tab pos="462767" algn="l"/>
                <a:tab pos="925533" algn="l"/>
                <a:tab pos="1388300" algn="l"/>
              </a:tabLst>
            </a:pPr>
            <a:r>
              <a:rPr lang="en-US">
                <a:solidFill>
                  <a:srgbClr val="000000"/>
                </a:solidFill>
              </a:rPr>
              <a:t>These are most recent factors featured in </a:t>
            </a:r>
            <a:r>
              <a:rPr lang="en-US" u="sng">
                <a:solidFill>
                  <a:srgbClr val="000000"/>
                </a:solidFill>
              </a:rPr>
              <a:t>California Implementation for Estimating Mass Emissions of Fugitive Hydrocarbon Leaks at Petroleum Facilities</a:t>
            </a:r>
            <a:r>
              <a:rPr lang="en-US">
                <a:solidFill>
                  <a:srgbClr val="000000"/>
                </a:solidFill>
              </a:rPr>
              <a:t>, February 1999, CAPCOA and ARB/SSD.  (</a:t>
            </a:r>
            <a:r>
              <a:rPr lang="en-US"/>
              <a:t>http://www.arb.ca.gov/fugitive/fugitive.htm)</a:t>
            </a:r>
          </a:p>
          <a:p>
            <a:pPr>
              <a:lnSpc>
                <a:spcPts val="1620"/>
              </a:lnSpc>
              <a:tabLst>
                <a:tab pos="462767" algn="l"/>
                <a:tab pos="925533" algn="l"/>
                <a:tab pos="1388300" algn="l"/>
              </a:tabLst>
            </a:pPr>
            <a:endParaRPr lang="en-US"/>
          </a:p>
          <a:p>
            <a:pPr>
              <a:lnSpc>
                <a:spcPts val="1620"/>
              </a:lnSpc>
              <a:tabLst>
                <a:tab pos="462767" algn="l"/>
                <a:tab pos="925533" algn="l"/>
                <a:tab pos="1388300" algn="l"/>
              </a:tabLst>
            </a:pPr>
            <a:r>
              <a:rPr lang="en-US">
                <a:solidFill>
                  <a:srgbClr val="000000"/>
                </a:solidFill>
              </a:rPr>
              <a:t>Note which component has highest Emission Factor (Compressor) and which constitute the highest percent of total (Valves).   Even though most emissions from valves, only a small percentage of the hundreds or thousands of valves in a facility actually have significant leaks.  </a:t>
            </a:r>
            <a:r>
              <a:rPr lang="en-US" b="1" i="1">
                <a:solidFill>
                  <a:srgbClr val="000000"/>
                </a:solidFill>
              </a:rPr>
              <a:t>(TQ#    )</a:t>
            </a:r>
          </a:p>
          <a:p>
            <a:pPr>
              <a:lnSpc>
                <a:spcPts val="1620"/>
              </a:lnSpc>
              <a:tabLst>
                <a:tab pos="462767" algn="l"/>
                <a:tab pos="925533" algn="l"/>
                <a:tab pos="1388300" algn="l"/>
              </a:tabLst>
            </a:pPr>
            <a:endParaRPr lang="en-US" sz="1200">
              <a:solidFill>
                <a:srgbClr val="000000"/>
              </a:solidFill>
            </a:endParaRPr>
          </a:p>
          <a:p>
            <a:pPr>
              <a:lnSpc>
                <a:spcPts val="1620"/>
              </a:lnSpc>
              <a:tabLst>
                <a:tab pos="462767" algn="l"/>
                <a:tab pos="925533" algn="l"/>
                <a:tab pos="1388300" algn="l"/>
              </a:tabLst>
            </a:pPr>
            <a:r>
              <a:rPr lang="en-US" sz="1200">
                <a:solidFill>
                  <a:srgbClr val="000000"/>
                </a:solidFill>
              </a:rPr>
              <a:t>Old REF:  Handbook,  p. 65, Table 7-1.</a:t>
            </a:r>
          </a:p>
          <a:p>
            <a:pPr>
              <a:lnSpc>
                <a:spcPts val="2126"/>
              </a:lnSpc>
              <a:tabLst>
                <a:tab pos="462767" algn="l"/>
                <a:tab pos="925533" algn="l"/>
                <a:tab pos="1388300" algn="l"/>
              </a:tabLst>
            </a:pPr>
            <a:r>
              <a:rPr lang="en-US" sz="1000" b="1" i="1">
                <a:solidFill>
                  <a:srgbClr val="000000"/>
                </a:solidFill>
              </a:rPr>
              <a:t>    </a:t>
            </a:r>
          </a:p>
        </p:txBody>
      </p:sp>
    </p:spTree>
    <p:extLst>
      <p:ext uri="{BB962C8B-B14F-4D97-AF65-F5344CB8AC3E}">
        <p14:creationId xmlns:p14="http://schemas.microsoft.com/office/powerpoint/2010/main" val="213968543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51907" name="Rectangle 3" descr="Brown marble"/>
          <p:cNvSpPr>
            <a:spLocks noGrp="1" noChangeArrowheads="1"/>
          </p:cNvSpPr>
          <p:nvPr>
            <p:ph type="dt" sz="quarter" idx="1"/>
          </p:nvPr>
        </p:nvSpPr>
        <p:spPr>
          <a:noFill/>
          <a:ln>
            <a:miter lim="800000"/>
            <a:headEnd/>
            <a:tailEnd/>
          </a:ln>
        </p:spPr>
        <p:txBody>
          <a:bodyPr/>
          <a:lstStyle/>
          <a:p>
            <a:fld id="{6B63E670-4A95-4EDF-923B-F75B079F7E88}" type="datetime1">
              <a:rPr lang="en-US" smtClean="0">
                <a:latin typeface="Arial" pitchFamily="34" charset="0"/>
              </a:rPr>
              <a:pPr/>
              <a:t>4/20/2026</a:t>
            </a:fld>
            <a:endParaRPr lang="en-US">
              <a:latin typeface="Arial" pitchFamily="34" charset="0"/>
            </a:endParaRPr>
          </a:p>
        </p:txBody>
      </p:sp>
      <p:sp>
        <p:nvSpPr>
          <p:cNvPr id="251908" name="Rectangle 7" descr="Brown marble"/>
          <p:cNvSpPr>
            <a:spLocks noGrp="1" noChangeArrowheads="1"/>
          </p:cNvSpPr>
          <p:nvPr>
            <p:ph type="sldNum" sz="quarter" idx="5"/>
          </p:nvPr>
        </p:nvSpPr>
        <p:spPr>
          <a:noFill/>
          <a:ln>
            <a:miter lim="800000"/>
            <a:headEnd/>
            <a:tailEnd/>
          </a:ln>
        </p:spPr>
        <p:txBody>
          <a:bodyPr/>
          <a:lstStyle/>
          <a:p>
            <a:fld id="{188FEECE-6500-45BA-9F8D-9A8166E2C612}" type="slidenum">
              <a:rPr lang="en-US" smtClean="0">
                <a:latin typeface="Arial" pitchFamily="34" charset="0"/>
              </a:rPr>
              <a:pPr/>
              <a:t>78</a:t>
            </a:fld>
            <a:endParaRPr lang="en-US">
              <a:latin typeface="Arial" pitchFamily="34" charset="0"/>
            </a:endParaRPr>
          </a:p>
        </p:txBody>
      </p:sp>
      <p:sp>
        <p:nvSpPr>
          <p:cNvPr id="251909" name="Rectangle 2"/>
          <p:cNvSpPr>
            <a:spLocks noGrp="1" noRot="1" noChangeAspect="1" noChangeArrowheads="1" noTextEdit="1"/>
          </p:cNvSpPr>
          <p:nvPr>
            <p:ph type="sldImg"/>
          </p:nvPr>
        </p:nvSpPr>
        <p:spPr>
          <a:ln/>
        </p:spPr>
      </p:sp>
      <p:sp>
        <p:nvSpPr>
          <p:cNvPr id="251910" name="Rectangle 5" descr="낄⸪w "/>
          <p:cNvSpPr>
            <a:spLocks noGrp="1" noChangeArrowheads="1"/>
          </p:cNvSpPr>
          <p:nvPr>
            <p:ph type="body" idx="1"/>
          </p:nvPr>
        </p:nvSpPr>
        <p:spPr>
          <a:noFill/>
        </p:spPr>
        <p:txBody>
          <a:bodyPr/>
          <a:lstStyle/>
          <a:p>
            <a:pPr>
              <a:lnSpc>
                <a:spcPts val="2126"/>
              </a:lnSpc>
              <a:tabLst>
                <a:tab pos="462767" algn="l"/>
                <a:tab pos="925533" algn="l"/>
                <a:tab pos="1388300" algn="l"/>
              </a:tabLst>
            </a:pPr>
            <a:r>
              <a:rPr lang="en-US"/>
              <a:t>Based on assumption of only</a:t>
            </a:r>
            <a:r>
              <a:rPr lang="en-US" b="1"/>
              <a:t> 2 emission rates</a:t>
            </a:r>
            <a:r>
              <a:rPr lang="en-US"/>
              <a:t> and </a:t>
            </a:r>
            <a:r>
              <a:rPr lang="en-US" b="1"/>
              <a:t>2 populations </a:t>
            </a:r>
            <a:r>
              <a:rPr lang="en-US"/>
              <a:t>of components: </a:t>
            </a:r>
            <a:r>
              <a:rPr lang="en-US" b="1"/>
              <a:t>Leaking and Non-Leaking.</a:t>
            </a:r>
            <a:r>
              <a:rPr lang="en-US"/>
              <a:t>   Requires field screening to get percentages of leaking and non-leaking.  </a:t>
            </a:r>
          </a:p>
          <a:p>
            <a:pPr>
              <a:lnSpc>
                <a:spcPts val="2126"/>
              </a:lnSpc>
              <a:tabLst>
                <a:tab pos="462767" algn="l"/>
                <a:tab pos="925533" algn="l"/>
                <a:tab pos="1388300" algn="l"/>
              </a:tabLst>
            </a:pPr>
            <a:r>
              <a:rPr lang="en-US"/>
              <a:t>Q. Now which type of component has highest leak rate? </a:t>
            </a:r>
          </a:p>
          <a:p>
            <a:pPr>
              <a:lnSpc>
                <a:spcPts val="2126"/>
              </a:lnSpc>
              <a:tabLst>
                <a:tab pos="462767" algn="l"/>
                <a:tab pos="925533" algn="l"/>
                <a:tab pos="1388300" algn="l"/>
              </a:tabLst>
            </a:pPr>
            <a:r>
              <a:rPr lang="en-US"/>
              <a:t>There are at least 7 other inventory methods used by districts and industry groups.  In determining which emission factors to use, must refer to local authority.  </a:t>
            </a:r>
          </a:p>
          <a:p>
            <a:pPr>
              <a:lnSpc>
                <a:spcPts val="2126"/>
              </a:lnSpc>
              <a:tabLst>
                <a:tab pos="462767" algn="l"/>
                <a:tab pos="925533" algn="l"/>
                <a:tab pos="1388300" algn="l"/>
              </a:tabLst>
            </a:pPr>
            <a:r>
              <a:rPr lang="en-US"/>
              <a:t>CAPCOA Guidelines provide some statewide standardization.  Some emission factors are different from EPA, notably:  SV Ranges for Oil and Gas Production and Correlation Equation for Refineries and Marketing Terminals.</a:t>
            </a:r>
          </a:p>
          <a:p>
            <a:pPr>
              <a:lnSpc>
                <a:spcPts val="2126"/>
              </a:lnSpc>
              <a:tabLst>
                <a:tab pos="462767" algn="l"/>
                <a:tab pos="925533" algn="l"/>
                <a:tab pos="1388300" algn="l"/>
              </a:tabLst>
            </a:pPr>
            <a:r>
              <a:rPr lang="en-US"/>
              <a:t>These values might be multiplied by ROG/TOG to get more accurate estimate of reactive hydrocarbons for inventory purposes.  Usually, this means factoring out methane, so operator must know proportion of methane in process stream.</a:t>
            </a:r>
          </a:p>
          <a:p>
            <a:pPr>
              <a:lnSpc>
                <a:spcPts val="1620"/>
              </a:lnSpc>
              <a:tabLst>
                <a:tab pos="462767" algn="l"/>
                <a:tab pos="925533" algn="l"/>
                <a:tab pos="1388300" algn="l"/>
              </a:tabLst>
            </a:pPr>
            <a:endParaRPr lang="en-US" sz="800"/>
          </a:p>
          <a:p>
            <a:pPr>
              <a:lnSpc>
                <a:spcPts val="1620"/>
              </a:lnSpc>
              <a:tabLst>
                <a:tab pos="462767" algn="l"/>
                <a:tab pos="925533" algn="l"/>
                <a:tab pos="1388300" algn="l"/>
              </a:tabLst>
            </a:pPr>
            <a:r>
              <a:rPr lang="en-US" sz="1200"/>
              <a:t>Old REF: Control Techniques Handbook, p. 67, Table 7-2.</a:t>
            </a:r>
            <a:r>
              <a:rPr lang="en-US" sz="800"/>
              <a:t>  </a:t>
            </a:r>
          </a:p>
          <a:p>
            <a:pPr>
              <a:lnSpc>
                <a:spcPts val="1620"/>
              </a:lnSpc>
              <a:tabLst>
                <a:tab pos="462767" algn="l"/>
                <a:tab pos="925533" algn="l"/>
                <a:tab pos="1388300" algn="l"/>
              </a:tabLst>
            </a:pPr>
            <a:endParaRPr lang="en-US" sz="800"/>
          </a:p>
        </p:txBody>
      </p:sp>
    </p:spTree>
    <p:extLst>
      <p:ext uri="{BB962C8B-B14F-4D97-AF65-F5344CB8AC3E}">
        <p14:creationId xmlns:p14="http://schemas.microsoft.com/office/powerpoint/2010/main" val="389994740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52931" name="Rectangle 3" descr="Brown marble"/>
          <p:cNvSpPr>
            <a:spLocks noGrp="1" noChangeArrowheads="1"/>
          </p:cNvSpPr>
          <p:nvPr>
            <p:ph type="dt" sz="quarter" idx="1"/>
          </p:nvPr>
        </p:nvSpPr>
        <p:spPr>
          <a:noFill/>
          <a:ln>
            <a:miter lim="800000"/>
            <a:headEnd/>
            <a:tailEnd/>
          </a:ln>
        </p:spPr>
        <p:txBody>
          <a:bodyPr/>
          <a:lstStyle/>
          <a:p>
            <a:fld id="{903F35EF-BA2D-44AC-A870-B60DA6D879CC}" type="datetime1">
              <a:rPr lang="en-US" smtClean="0">
                <a:latin typeface="Arial" pitchFamily="34" charset="0"/>
              </a:rPr>
              <a:pPr/>
              <a:t>4/20/2026</a:t>
            </a:fld>
            <a:endParaRPr lang="en-US">
              <a:latin typeface="Arial" pitchFamily="34" charset="0"/>
            </a:endParaRPr>
          </a:p>
        </p:txBody>
      </p:sp>
      <p:sp>
        <p:nvSpPr>
          <p:cNvPr id="252932" name="Rectangle 7" descr="Brown marble"/>
          <p:cNvSpPr>
            <a:spLocks noGrp="1" noChangeArrowheads="1"/>
          </p:cNvSpPr>
          <p:nvPr>
            <p:ph type="sldNum" sz="quarter" idx="5"/>
          </p:nvPr>
        </p:nvSpPr>
        <p:spPr>
          <a:noFill/>
          <a:ln>
            <a:miter lim="800000"/>
            <a:headEnd/>
            <a:tailEnd/>
          </a:ln>
        </p:spPr>
        <p:txBody>
          <a:bodyPr/>
          <a:lstStyle/>
          <a:p>
            <a:fld id="{49F79156-311E-4C31-91DB-B47DE056E34E}" type="slidenum">
              <a:rPr lang="en-US" smtClean="0">
                <a:latin typeface="Arial" pitchFamily="34" charset="0"/>
              </a:rPr>
              <a:pPr/>
              <a:t>79</a:t>
            </a:fld>
            <a:endParaRPr lang="en-US">
              <a:latin typeface="Arial" pitchFamily="34" charset="0"/>
            </a:endParaRPr>
          </a:p>
        </p:txBody>
      </p:sp>
      <p:sp>
        <p:nvSpPr>
          <p:cNvPr id="252933" name="Rectangle 2"/>
          <p:cNvSpPr>
            <a:spLocks noGrp="1" noRot="1" noChangeAspect="1" noChangeArrowheads="1" noTextEdit="1"/>
          </p:cNvSpPr>
          <p:nvPr>
            <p:ph type="sldImg"/>
          </p:nvPr>
        </p:nvSpPr>
        <p:spPr>
          <a:ln/>
        </p:spPr>
      </p:sp>
      <p:sp>
        <p:nvSpPr>
          <p:cNvPr id="252934" name="Rectangle 3" descr="낄⸪w "/>
          <p:cNvSpPr>
            <a:spLocks noGrp="1" noChangeArrowheads="1"/>
          </p:cNvSpPr>
          <p:nvPr>
            <p:ph type="body" idx="1"/>
          </p:nvPr>
        </p:nvSpPr>
        <p:spPr>
          <a:noFill/>
        </p:spPr>
        <p:txBody>
          <a:bodyPr/>
          <a:lstStyle/>
          <a:p>
            <a:endParaRPr lang="en-US"/>
          </a:p>
        </p:txBody>
      </p:sp>
      <p:sp>
        <p:nvSpPr>
          <p:cNvPr id="252935" name="Rectangle 4"/>
          <p:cNvSpPr>
            <a:spLocks noChangeArrowheads="1"/>
          </p:cNvSpPr>
          <p:nvPr/>
        </p:nvSpPr>
        <p:spPr bwMode="auto">
          <a:xfrm>
            <a:off x="685799" y="4115665"/>
            <a:ext cx="5626100" cy="1211467"/>
          </a:xfrm>
          <a:prstGeom prst="rect">
            <a:avLst/>
          </a:prstGeom>
          <a:noFill/>
          <a:ln w="12700">
            <a:noFill/>
            <a:miter lim="800000"/>
            <a:headEnd/>
            <a:tailEnd/>
          </a:ln>
          <a:effectLst/>
        </p:spPr>
        <p:txBody>
          <a:bodyPr wrap="none" lIns="19282" tIns="27317" rIns="19282" bIns="27317"/>
          <a:lstStyle/>
          <a:p>
            <a:pPr eaLnBrk="0" hangingPunct="0">
              <a:lnSpc>
                <a:spcPts val="2126"/>
              </a:lnSpc>
              <a:tabLst>
                <a:tab pos="462767" algn="l"/>
                <a:tab pos="925533" algn="l"/>
                <a:tab pos="1388300" algn="l"/>
              </a:tabLst>
            </a:pPr>
            <a:r>
              <a:rPr lang="en-US" sz="1900" dirty="0">
                <a:solidFill>
                  <a:srgbClr val="000000"/>
                </a:solidFill>
              </a:rPr>
              <a:t>In this section we will look at the format and discuss the </a:t>
            </a:r>
            <a:br>
              <a:rPr lang="en-US" sz="1900" dirty="0">
                <a:solidFill>
                  <a:srgbClr val="000000"/>
                </a:solidFill>
              </a:rPr>
            </a:br>
            <a:r>
              <a:rPr lang="en-US" sz="1900" dirty="0">
                <a:solidFill>
                  <a:srgbClr val="000000"/>
                </a:solidFill>
              </a:rPr>
              <a:t>content language of typical fugitive VOC rules.</a:t>
            </a:r>
          </a:p>
          <a:p>
            <a:pPr eaLnBrk="0" hangingPunct="0">
              <a:lnSpc>
                <a:spcPts val="2126"/>
              </a:lnSpc>
              <a:tabLst>
                <a:tab pos="462767" algn="l"/>
                <a:tab pos="925533" algn="l"/>
                <a:tab pos="1388300" algn="l"/>
              </a:tabLst>
            </a:pPr>
            <a:endParaRPr lang="en-US" sz="1900" dirty="0">
              <a:solidFill>
                <a:srgbClr val="000000"/>
              </a:solidFill>
            </a:endParaRPr>
          </a:p>
          <a:p>
            <a:pPr eaLnBrk="0" latinLnBrk="1" hangingPunct="0">
              <a:lnSpc>
                <a:spcPts val="2126"/>
              </a:lnSpc>
              <a:tabLst>
                <a:tab pos="462767" algn="l"/>
                <a:tab pos="925533" algn="l"/>
                <a:tab pos="1388300" algn="l"/>
              </a:tabLst>
            </a:pPr>
            <a:endParaRPr lang="en-US" sz="1900" dirty="0">
              <a:solidFill>
                <a:srgbClr val="000000"/>
              </a:solidFill>
            </a:endParaRPr>
          </a:p>
        </p:txBody>
      </p:sp>
    </p:spTree>
    <p:extLst>
      <p:ext uri="{BB962C8B-B14F-4D97-AF65-F5344CB8AC3E}">
        <p14:creationId xmlns:p14="http://schemas.microsoft.com/office/powerpoint/2010/main" val="363725003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53955" name="Rectangle 3" descr="Brown marble"/>
          <p:cNvSpPr>
            <a:spLocks noGrp="1" noChangeArrowheads="1"/>
          </p:cNvSpPr>
          <p:nvPr>
            <p:ph type="dt" sz="quarter" idx="1"/>
          </p:nvPr>
        </p:nvSpPr>
        <p:spPr>
          <a:noFill/>
          <a:ln>
            <a:miter lim="800000"/>
            <a:headEnd/>
            <a:tailEnd/>
          </a:ln>
        </p:spPr>
        <p:txBody>
          <a:bodyPr/>
          <a:lstStyle/>
          <a:p>
            <a:fld id="{4AB897B1-5036-4B7E-B65B-69A4FEC329A5}" type="datetime1">
              <a:rPr lang="en-US" smtClean="0">
                <a:latin typeface="Arial" pitchFamily="34" charset="0"/>
              </a:rPr>
              <a:pPr/>
              <a:t>4/20/2026</a:t>
            </a:fld>
            <a:endParaRPr lang="en-US">
              <a:latin typeface="Arial" pitchFamily="34" charset="0"/>
            </a:endParaRPr>
          </a:p>
        </p:txBody>
      </p:sp>
      <p:sp>
        <p:nvSpPr>
          <p:cNvPr id="253956" name="Rectangle 7" descr="Brown marble"/>
          <p:cNvSpPr>
            <a:spLocks noGrp="1" noChangeArrowheads="1"/>
          </p:cNvSpPr>
          <p:nvPr>
            <p:ph type="sldNum" sz="quarter" idx="5"/>
          </p:nvPr>
        </p:nvSpPr>
        <p:spPr>
          <a:noFill/>
          <a:ln>
            <a:miter lim="800000"/>
            <a:headEnd/>
            <a:tailEnd/>
          </a:ln>
        </p:spPr>
        <p:txBody>
          <a:bodyPr/>
          <a:lstStyle/>
          <a:p>
            <a:fld id="{95D0CCF8-1F6C-481F-9929-8AAD971EC225}" type="slidenum">
              <a:rPr lang="en-US" smtClean="0">
                <a:latin typeface="Arial" pitchFamily="34" charset="0"/>
              </a:rPr>
              <a:pPr/>
              <a:t>80</a:t>
            </a:fld>
            <a:endParaRPr lang="en-US">
              <a:latin typeface="Arial" pitchFamily="34" charset="0"/>
            </a:endParaRPr>
          </a:p>
        </p:txBody>
      </p:sp>
      <p:sp>
        <p:nvSpPr>
          <p:cNvPr id="253957" name="Rectangle 2"/>
          <p:cNvSpPr>
            <a:spLocks noGrp="1" noRot="1" noChangeAspect="1" noChangeArrowheads="1" noTextEdit="1"/>
          </p:cNvSpPr>
          <p:nvPr>
            <p:ph type="sldImg"/>
          </p:nvPr>
        </p:nvSpPr>
        <p:spPr>
          <a:ln/>
        </p:spPr>
      </p:sp>
      <p:sp>
        <p:nvSpPr>
          <p:cNvPr id="253958" name="Rectangle 3" descr="낄⸪w "/>
          <p:cNvSpPr>
            <a:spLocks noGrp="1" noChangeArrowheads="1"/>
          </p:cNvSpPr>
          <p:nvPr>
            <p:ph type="body" idx="1"/>
          </p:nvPr>
        </p:nvSpPr>
        <p:spPr>
          <a:noFill/>
        </p:spPr>
        <p:txBody>
          <a:bodyPr/>
          <a:lstStyle/>
          <a:p>
            <a:r>
              <a:rPr lang="en-US"/>
              <a:t>This would include repair timing</a:t>
            </a:r>
          </a:p>
        </p:txBody>
      </p:sp>
      <p:sp>
        <p:nvSpPr>
          <p:cNvPr id="253959" name="Rectangle 4"/>
          <p:cNvSpPr>
            <a:spLocks noChangeArrowheads="1"/>
          </p:cNvSpPr>
          <p:nvPr/>
        </p:nvSpPr>
        <p:spPr bwMode="auto">
          <a:xfrm>
            <a:off x="520700" y="4172991"/>
            <a:ext cx="6337300" cy="2857570"/>
          </a:xfrm>
          <a:prstGeom prst="rect">
            <a:avLst/>
          </a:prstGeom>
          <a:noFill/>
          <a:ln w="12700">
            <a:noFill/>
            <a:miter lim="800000"/>
            <a:headEnd/>
            <a:tailEnd/>
          </a:ln>
          <a:effectLst/>
        </p:spPr>
        <p:txBody>
          <a:bodyPr wrap="none" lIns="19282" tIns="27317" rIns="19282" bIns="27317"/>
          <a:lstStyle/>
          <a:p>
            <a:pPr eaLnBrk="0" hangingPunct="0">
              <a:lnSpc>
                <a:spcPts val="2126"/>
              </a:lnSpc>
              <a:spcAft>
                <a:spcPts val="911"/>
              </a:spcAft>
              <a:tabLst>
                <a:tab pos="462767" algn="l"/>
                <a:tab pos="925533" algn="l"/>
                <a:tab pos="1388300" algn="l"/>
              </a:tabLst>
            </a:pPr>
            <a:r>
              <a:rPr lang="en-US" sz="1900" dirty="0">
                <a:solidFill>
                  <a:srgbClr val="000000"/>
                </a:solidFill>
              </a:rPr>
              <a:t>Generic Fugitive VOC Emissions Rule might contain these </a:t>
            </a:r>
            <a:br>
              <a:rPr lang="en-US" sz="1900" dirty="0">
                <a:solidFill>
                  <a:srgbClr val="000000"/>
                </a:solidFill>
              </a:rPr>
            </a:br>
            <a:r>
              <a:rPr lang="en-US" sz="1900" dirty="0">
                <a:solidFill>
                  <a:srgbClr val="000000"/>
                </a:solidFill>
              </a:rPr>
              <a:t>sections: </a:t>
            </a:r>
            <a:endParaRPr lang="en-US" sz="1400" dirty="0">
              <a:solidFill>
                <a:srgbClr val="000000"/>
              </a:solidFill>
              <a:latin typeface="Arial" pitchFamily="34" charset="0"/>
            </a:endParaRPr>
          </a:p>
          <a:p>
            <a:pPr eaLnBrk="0" hangingPunct="0">
              <a:lnSpc>
                <a:spcPts val="2126"/>
              </a:lnSpc>
              <a:spcAft>
                <a:spcPts val="911"/>
              </a:spcAft>
              <a:tabLst>
                <a:tab pos="462767" algn="l"/>
                <a:tab pos="925533" algn="l"/>
                <a:tab pos="1388300" algn="l"/>
              </a:tabLst>
            </a:pPr>
            <a:r>
              <a:rPr lang="en-US" sz="1900" b="1" i="1" dirty="0">
                <a:solidFill>
                  <a:srgbClr val="000000"/>
                </a:solidFill>
              </a:rPr>
              <a:t>Read list from slide</a:t>
            </a:r>
            <a:endParaRPr lang="en-US" sz="1400" dirty="0">
              <a:solidFill>
                <a:srgbClr val="000000"/>
              </a:solidFill>
              <a:latin typeface="Arial" pitchFamily="34" charset="0"/>
            </a:endParaRPr>
          </a:p>
          <a:p>
            <a:pPr eaLnBrk="0" hangingPunct="0">
              <a:lnSpc>
                <a:spcPts val="2126"/>
              </a:lnSpc>
              <a:spcAft>
                <a:spcPts val="911"/>
              </a:spcAft>
              <a:tabLst>
                <a:tab pos="462767" algn="l"/>
                <a:tab pos="925533" algn="l"/>
                <a:tab pos="1388300" algn="l"/>
              </a:tabLst>
            </a:pPr>
            <a:r>
              <a:rPr lang="en-US" sz="1900" b="1" dirty="0">
                <a:solidFill>
                  <a:srgbClr val="000000"/>
                </a:solidFill>
              </a:rPr>
              <a:t>Definitions </a:t>
            </a:r>
            <a:r>
              <a:rPr lang="en-US" sz="1900" dirty="0">
                <a:solidFill>
                  <a:srgbClr val="000000"/>
                </a:solidFill>
              </a:rPr>
              <a:t>usually near the beginning.  Include levels of VOC </a:t>
            </a:r>
            <a:br>
              <a:rPr lang="en-US" sz="1900" dirty="0">
                <a:solidFill>
                  <a:srgbClr val="000000"/>
                </a:solidFill>
              </a:rPr>
            </a:br>
            <a:r>
              <a:rPr lang="en-US" sz="1900" dirty="0">
                <a:solidFill>
                  <a:srgbClr val="000000"/>
                </a:solidFill>
              </a:rPr>
              <a:t>emissions that constitute a "leak" </a:t>
            </a:r>
          </a:p>
          <a:p>
            <a:pPr eaLnBrk="0" hangingPunct="0">
              <a:lnSpc>
                <a:spcPts val="2126"/>
              </a:lnSpc>
              <a:spcAft>
                <a:spcPts val="911"/>
              </a:spcAft>
              <a:tabLst>
                <a:tab pos="462767" algn="l"/>
                <a:tab pos="925533" algn="l"/>
                <a:tab pos="1388300" algn="l"/>
              </a:tabLst>
            </a:pPr>
            <a:r>
              <a:rPr lang="en-US" sz="1400" dirty="0">
                <a:solidFill>
                  <a:srgbClr val="000000"/>
                </a:solidFill>
              </a:rPr>
              <a:t>Glossary for this course starts on p. 134 in Portable Instrument User Manual.</a:t>
            </a:r>
          </a:p>
          <a:p>
            <a:pPr eaLnBrk="0" hangingPunct="0">
              <a:lnSpc>
                <a:spcPts val="1620"/>
              </a:lnSpc>
              <a:spcAft>
                <a:spcPts val="911"/>
              </a:spcAft>
              <a:tabLst>
                <a:tab pos="462767" algn="l"/>
                <a:tab pos="925533" algn="l"/>
                <a:tab pos="1388300" algn="l"/>
              </a:tabLst>
            </a:pPr>
            <a:endParaRPr lang="en-US" sz="1400" dirty="0">
              <a:solidFill>
                <a:srgbClr val="000000"/>
              </a:solidFill>
            </a:endParaRPr>
          </a:p>
          <a:p>
            <a:pPr eaLnBrk="0" hangingPunct="0">
              <a:lnSpc>
                <a:spcPts val="2126"/>
              </a:lnSpc>
              <a:spcAft>
                <a:spcPts val="911"/>
              </a:spcAft>
              <a:tabLst>
                <a:tab pos="462767" algn="l"/>
                <a:tab pos="925533" algn="l"/>
                <a:tab pos="1388300" algn="l"/>
              </a:tabLst>
            </a:pPr>
            <a:r>
              <a:rPr lang="en-US" sz="1900" dirty="0">
                <a:solidFill>
                  <a:srgbClr val="000000"/>
                </a:solidFill>
              </a:rPr>
              <a:t>Let's look at most of these sections in more detail.....</a:t>
            </a:r>
          </a:p>
        </p:txBody>
      </p:sp>
    </p:spTree>
    <p:extLst>
      <p:ext uri="{BB962C8B-B14F-4D97-AF65-F5344CB8AC3E}">
        <p14:creationId xmlns:p14="http://schemas.microsoft.com/office/powerpoint/2010/main" val="366786972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54979" name="Rectangle 3" descr="Brown marble"/>
          <p:cNvSpPr>
            <a:spLocks noGrp="1" noChangeArrowheads="1"/>
          </p:cNvSpPr>
          <p:nvPr>
            <p:ph type="dt" sz="quarter" idx="1"/>
          </p:nvPr>
        </p:nvSpPr>
        <p:spPr>
          <a:noFill/>
          <a:ln>
            <a:miter lim="800000"/>
            <a:headEnd/>
            <a:tailEnd/>
          </a:ln>
        </p:spPr>
        <p:txBody>
          <a:bodyPr/>
          <a:lstStyle/>
          <a:p>
            <a:fld id="{D3E7385B-13A3-4059-B37A-1F209FC764A3}" type="datetime1">
              <a:rPr lang="en-US" smtClean="0">
                <a:latin typeface="Arial" pitchFamily="34" charset="0"/>
              </a:rPr>
              <a:pPr/>
              <a:t>4/20/2026</a:t>
            </a:fld>
            <a:endParaRPr lang="en-US">
              <a:latin typeface="Arial" pitchFamily="34" charset="0"/>
            </a:endParaRPr>
          </a:p>
        </p:txBody>
      </p:sp>
      <p:sp>
        <p:nvSpPr>
          <p:cNvPr id="254980" name="Rectangle 7" descr="Brown marble"/>
          <p:cNvSpPr>
            <a:spLocks noGrp="1" noChangeArrowheads="1"/>
          </p:cNvSpPr>
          <p:nvPr>
            <p:ph type="sldNum" sz="quarter" idx="5"/>
          </p:nvPr>
        </p:nvSpPr>
        <p:spPr>
          <a:noFill/>
          <a:ln>
            <a:miter lim="800000"/>
            <a:headEnd/>
            <a:tailEnd/>
          </a:ln>
        </p:spPr>
        <p:txBody>
          <a:bodyPr/>
          <a:lstStyle/>
          <a:p>
            <a:fld id="{8BB7A64B-B572-4308-9C55-723D5F781C57}" type="slidenum">
              <a:rPr lang="en-US" smtClean="0">
                <a:latin typeface="Arial" pitchFamily="34" charset="0"/>
              </a:rPr>
              <a:pPr/>
              <a:t>81</a:t>
            </a:fld>
            <a:endParaRPr lang="en-US">
              <a:latin typeface="Arial" pitchFamily="34" charset="0"/>
            </a:endParaRPr>
          </a:p>
        </p:txBody>
      </p:sp>
      <p:sp>
        <p:nvSpPr>
          <p:cNvPr id="254981" name="Rectangle 2"/>
          <p:cNvSpPr>
            <a:spLocks noGrp="1" noRot="1" noChangeAspect="1" noChangeArrowheads="1" noTextEdit="1"/>
          </p:cNvSpPr>
          <p:nvPr>
            <p:ph type="sldImg"/>
          </p:nvPr>
        </p:nvSpPr>
        <p:spPr>
          <a:xfrm>
            <a:off x="1852613" y="719138"/>
            <a:ext cx="3484562" cy="2614612"/>
          </a:xfrm>
          <a:ln/>
        </p:spPr>
      </p:sp>
      <p:sp>
        <p:nvSpPr>
          <p:cNvPr id="8" name="Rectangle 4">
            <a:extLst>
              <a:ext uri="{FF2B5EF4-FFF2-40B4-BE49-F238E27FC236}">
                <a16:creationId xmlns:a16="http://schemas.microsoft.com/office/drawing/2014/main" id="{5A83CEF3-51C8-2147-AACD-92DAABFB46F7}"/>
              </a:ext>
            </a:extLst>
          </p:cNvPr>
          <p:cNvSpPr>
            <a:spLocks noGrp="1" noChangeArrowheads="1"/>
          </p:cNvSpPr>
          <p:nvPr>
            <p:ph type="body" idx="1"/>
          </p:nvPr>
        </p:nvSpPr>
        <p:spPr bwMode="auto">
          <a:xfrm>
            <a:off x="685187" y="3860041"/>
            <a:ext cx="5543669" cy="4910488"/>
          </a:xfrm>
          <a:prstGeom prst="rect">
            <a:avLst/>
          </a:prstGeom>
          <a:noFill/>
          <a:ln w="12700">
            <a:noFill/>
            <a:miter lim="800000"/>
            <a:headEnd/>
            <a:tailEnd/>
          </a:ln>
          <a:effectLst/>
        </p:spPr>
        <p:txBody>
          <a:bodyPr wrap="none" lIns="19282" tIns="27317" rIns="19282" bIns="27317"/>
          <a:lstStyle/>
          <a:p>
            <a:pPr>
              <a:lnSpc>
                <a:spcPts val="2126"/>
              </a:lnSpc>
              <a:tabLst>
                <a:tab pos="462767" algn="l"/>
                <a:tab pos="925533" algn="l"/>
                <a:tab pos="1388300" algn="l"/>
              </a:tabLst>
            </a:pPr>
            <a:r>
              <a:rPr lang="en-US" dirty="0">
                <a:solidFill>
                  <a:srgbClr val="000000"/>
                </a:solidFill>
              </a:rPr>
              <a:t>How do you determine if a regulation applies?  For federal regs, </a:t>
            </a:r>
            <a:br>
              <a:rPr lang="en-US" dirty="0">
                <a:solidFill>
                  <a:srgbClr val="000000"/>
                </a:solidFill>
              </a:rPr>
            </a:br>
            <a:r>
              <a:rPr lang="en-US" dirty="0">
                <a:solidFill>
                  <a:srgbClr val="000000"/>
                </a:solidFill>
              </a:rPr>
              <a:t>you have to look at the following:   </a:t>
            </a:r>
            <a:r>
              <a:rPr lang="en-US" b="1" i="1" dirty="0">
                <a:solidFill>
                  <a:srgbClr val="000000"/>
                </a:solidFill>
              </a:rPr>
              <a:t>Read Slide</a:t>
            </a:r>
            <a:endParaRPr lang="en-US" dirty="0">
              <a:solidFill>
                <a:srgbClr val="000000"/>
              </a:solidFill>
            </a:endParaRPr>
          </a:p>
          <a:p>
            <a:pPr>
              <a:lnSpc>
                <a:spcPts val="2126"/>
              </a:lnSpc>
              <a:tabLst>
                <a:tab pos="462767" algn="l"/>
                <a:tab pos="925533" algn="l"/>
                <a:tab pos="1388300" algn="l"/>
              </a:tabLst>
            </a:pPr>
            <a:r>
              <a:rPr lang="en-US" b="1" dirty="0">
                <a:solidFill>
                  <a:srgbClr val="000000"/>
                </a:solidFill>
              </a:rPr>
              <a:t>Source Category: </a:t>
            </a:r>
            <a:r>
              <a:rPr lang="en-US" dirty="0">
                <a:solidFill>
                  <a:srgbClr val="000000"/>
                </a:solidFill>
              </a:rPr>
              <a:t> Refineries, SOCMIs, etc.</a:t>
            </a:r>
          </a:p>
          <a:p>
            <a:pPr>
              <a:lnSpc>
                <a:spcPts val="2126"/>
              </a:lnSpc>
              <a:tabLst>
                <a:tab pos="462767" algn="l"/>
                <a:tab pos="925533" algn="l"/>
                <a:tab pos="1388300" algn="l"/>
              </a:tabLst>
            </a:pPr>
            <a:r>
              <a:rPr lang="en-US" b="1" dirty="0">
                <a:solidFill>
                  <a:srgbClr val="000000"/>
                </a:solidFill>
              </a:rPr>
              <a:t>Process Unit: </a:t>
            </a:r>
            <a:r>
              <a:rPr lang="en-US" dirty="0">
                <a:solidFill>
                  <a:srgbClr val="000000"/>
                </a:solidFill>
              </a:rPr>
              <a:t> Equipment assembled to produce a chemical as an intermediate</a:t>
            </a:r>
          </a:p>
          <a:p>
            <a:pPr>
              <a:lnSpc>
                <a:spcPts val="2126"/>
              </a:lnSpc>
              <a:tabLst>
                <a:tab pos="462767" algn="l"/>
                <a:tab pos="925533" algn="l"/>
                <a:tab pos="1388300" algn="l"/>
              </a:tabLst>
            </a:pPr>
            <a:r>
              <a:rPr lang="en-US" dirty="0">
                <a:solidFill>
                  <a:srgbClr val="000000"/>
                </a:solidFill>
              </a:rPr>
              <a:t>Or final product, which can operate independently if supplied with sufficient</a:t>
            </a:r>
          </a:p>
          <a:p>
            <a:pPr>
              <a:lnSpc>
                <a:spcPts val="2126"/>
              </a:lnSpc>
              <a:tabLst>
                <a:tab pos="462767" algn="l"/>
                <a:tab pos="925533" algn="l"/>
                <a:tab pos="1388300" algn="l"/>
              </a:tabLst>
            </a:pPr>
            <a:r>
              <a:rPr lang="en-US" dirty="0">
                <a:solidFill>
                  <a:srgbClr val="000000"/>
                </a:solidFill>
              </a:rPr>
              <a:t>storage facilities for the product.  E.g., fluid catalytic cracking unit.</a:t>
            </a:r>
          </a:p>
          <a:p>
            <a:pPr>
              <a:lnSpc>
                <a:spcPts val="2126"/>
              </a:lnSpc>
              <a:tabLst>
                <a:tab pos="462767" algn="l"/>
                <a:tab pos="925533" algn="l"/>
                <a:tab pos="1388300" algn="l"/>
              </a:tabLst>
            </a:pPr>
            <a:r>
              <a:rPr lang="en-US" dirty="0">
                <a:solidFill>
                  <a:srgbClr val="000000"/>
                </a:solidFill>
              </a:rPr>
              <a:t>Handbook p. 130 gives list of process units. In practice, helps delineate</a:t>
            </a:r>
          </a:p>
          <a:p>
            <a:pPr>
              <a:lnSpc>
                <a:spcPts val="2126"/>
              </a:lnSpc>
              <a:tabLst>
                <a:tab pos="462767" algn="l"/>
                <a:tab pos="925533" algn="l"/>
                <a:tab pos="1388300" algn="l"/>
              </a:tabLst>
            </a:pPr>
            <a:r>
              <a:rPr lang="en-US" dirty="0">
                <a:solidFill>
                  <a:srgbClr val="000000"/>
                </a:solidFill>
              </a:rPr>
              <a:t>equipment actually regulated in a larger facility.</a:t>
            </a:r>
          </a:p>
          <a:p>
            <a:pPr>
              <a:lnSpc>
                <a:spcPts val="2126"/>
              </a:lnSpc>
              <a:tabLst>
                <a:tab pos="462767" algn="l"/>
                <a:tab pos="925533" algn="l"/>
                <a:tab pos="1388300" algn="l"/>
              </a:tabLst>
            </a:pPr>
            <a:r>
              <a:rPr lang="en-US" b="1" dirty="0">
                <a:solidFill>
                  <a:srgbClr val="000000"/>
                </a:solidFill>
              </a:rPr>
              <a:t>Equipment:</a:t>
            </a:r>
            <a:r>
              <a:rPr lang="en-US" dirty="0">
                <a:solidFill>
                  <a:srgbClr val="000000"/>
                </a:solidFill>
              </a:rPr>
              <a:t> = valves, pumps, compressors, etc.</a:t>
            </a:r>
          </a:p>
          <a:p>
            <a:pPr>
              <a:lnSpc>
                <a:spcPts val="2126"/>
              </a:lnSpc>
              <a:tabLst>
                <a:tab pos="462767" algn="l"/>
                <a:tab pos="925533" algn="l"/>
                <a:tab pos="1388300" algn="l"/>
              </a:tabLst>
            </a:pPr>
            <a:r>
              <a:rPr lang="en-US" b="1" dirty="0">
                <a:solidFill>
                  <a:srgbClr val="000000"/>
                </a:solidFill>
              </a:rPr>
              <a:t>Process gas/fluid:</a:t>
            </a:r>
            <a:r>
              <a:rPr lang="en-US" dirty="0">
                <a:solidFill>
                  <a:srgbClr val="000000"/>
                </a:solidFill>
              </a:rPr>
              <a:t> = What's in the process stream.  </a:t>
            </a:r>
          </a:p>
          <a:p>
            <a:pPr>
              <a:lnSpc>
                <a:spcPts val="1620"/>
              </a:lnSpc>
              <a:tabLst>
                <a:tab pos="462767" algn="l"/>
                <a:tab pos="925533" algn="l"/>
                <a:tab pos="1388300" algn="l"/>
              </a:tabLst>
            </a:pPr>
            <a:r>
              <a:rPr lang="en-US" dirty="0">
                <a:solidFill>
                  <a:srgbClr val="000000"/>
                </a:solidFill>
              </a:rPr>
              <a:t>Rules generally apply to equipment "in VOC service;" EPA defines this as at</a:t>
            </a:r>
          </a:p>
          <a:p>
            <a:pPr>
              <a:lnSpc>
                <a:spcPts val="1620"/>
              </a:lnSpc>
              <a:tabLst>
                <a:tab pos="462767" algn="l"/>
                <a:tab pos="925533" algn="l"/>
                <a:tab pos="1388300" algn="l"/>
              </a:tabLst>
            </a:pPr>
            <a:r>
              <a:rPr lang="en-US" dirty="0">
                <a:solidFill>
                  <a:srgbClr val="000000"/>
                </a:solidFill>
              </a:rPr>
              <a:t>least 10% VOC by weight.  Presumption that ALL equipment is in VOC service</a:t>
            </a:r>
          </a:p>
          <a:p>
            <a:pPr>
              <a:lnSpc>
                <a:spcPts val="1620"/>
              </a:lnSpc>
              <a:tabLst>
                <a:tab pos="462767" algn="l"/>
                <a:tab pos="925533" algn="l"/>
                <a:tab pos="1388300" algn="l"/>
              </a:tabLst>
            </a:pPr>
            <a:r>
              <a:rPr lang="en-US" dirty="0">
                <a:solidFill>
                  <a:srgbClr val="000000"/>
                </a:solidFill>
              </a:rPr>
              <a:t>unless shown otherwise by source.  NSPS regulations further broken down into</a:t>
            </a:r>
          </a:p>
          <a:p>
            <a:pPr>
              <a:lnSpc>
                <a:spcPts val="1620"/>
              </a:lnSpc>
              <a:tabLst>
                <a:tab pos="462767" algn="l"/>
                <a:tab pos="925533" algn="l"/>
                <a:tab pos="1388300" algn="l"/>
              </a:tabLst>
            </a:pPr>
            <a:r>
              <a:rPr lang="en-US" dirty="0">
                <a:solidFill>
                  <a:srgbClr val="000000"/>
                </a:solidFill>
              </a:rPr>
              <a:t>Gas/Vapor, Light Liquid, Heavy Liquid, Liquid Service.  ASTM methods may</a:t>
            </a:r>
          </a:p>
          <a:p>
            <a:pPr>
              <a:lnSpc>
                <a:spcPts val="1620"/>
              </a:lnSpc>
              <a:tabLst>
                <a:tab pos="462767" algn="l"/>
                <a:tab pos="925533" algn="l"/>
                <a:tab pos="1388300" algn="l"/>
              </a:tabLst>
            </a:pPr>
            <a:r>
              <a:rPr lang="en-US" dirty="0">
                <a:solidFill>
                  <a:srgbClr val="000000"/>
                </a:solidFill>
              </a:rPr>
              <a:t>be used to confirm type of organic fluid in process.</a:t>
            </a:r>
          </a:p>
          <a:p>
            <a:pPr>
              <a:lnSpc>
                <a:spcPts val="2126"/>
              </a:lnSpc>
              <a:tabLst>
                <a:tab pos="462767" algn="l"/>
                <a:tab pos="925533" algn="l"/>
                <a:tab pos="1388300" algn="l"/>
              </a:tabLst>
            </a:pPr>
            <a:r>
              <a:rPr lang="en-US" dirty="0">
                <a:solidFill>
                  <a:srgbClr val="000000"/>
                </a:solidFill>
              </a:rPr>
              <a:t>REF: Handbook pp. 13-15</a:t>
            </a:r>
          </a:p>
          <a:p>
            <a:pPr>
              <a:lnSpc>
                <a:spcPts val="2126"/>
              </a:lnSpc>
              <a:tabLst>
                <a:tab pos="462767" algn="l"/>
                <a:tab pos="925533" algn="l"/>
                <a:tab pos="1388300" algn="l"/>
              </a:tabLst>
            </a:pPr>
            <a:endParaRPr lang="en-US" dirty="0">
              <a:solidFill>
                <a:srgbClr val="000000"/>
              </a:solidFill>
            </a:endParaRPr>
          </a:p>
        </p:txBody>
      </p:sp>
    </p:spTree>
    <p:extLst>
      <p:ext uri="{BB962C8B-B14F-4D97-AF65-F5344CB8AC3E}">
        <p14:creationId xmlns:p14="http://schemas.microsoft.com/office/powerpoint/2010/main" val="334258854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56003" name="Rectangle 3" descr="Brown marble"/>
          <p:cNvSpPr>
            <a:spLocks noGrp="1" noChangeArrowheads="1"/>
          </p:cNvSpPr>
          <p:nvPr>
            <p:ph type="dt" sz="quarter" idx="1"/>
          </p:nvPr>
        </p:nvSpPr>
        <p:spPr>
          <a:noFill/>
          <a:ln>
            <a:miter lim="800000"/>
            <a:headEnd/>
            <a:tailEnd/>
          </a:ln>
        </p:spPr>
        <p:txBody>
          <a:bodyPr/>
          <a:lstStyle/>
          <a:p>
            <a:fld id="{9BFF0421-515C-4688-81B1-FC8CF3614570}" type="datetime1">
              <a:rPr lang="en-US" smtClean="0">
                <a:latin typeface="Arial" pitchFamily="34" charset="0"/>
              </a:rPr>
              <a:pPr/>
              <a:t>4/20/2026</a:t>
            </a:fld>
            <a:endParaRPr lang="en-US">
              <a:latin typeface="Arial" pitchFamily="34" charset="0"/>
            </a:endParaRPr>
          </a:p>
        </p:txBody>
      </p:sp>
      <p:sp>
        <p:nvSpPr>
          <p:cNvPr id="256004" name="Rectangle 7" descr="Brown marble"/>
          <p:cNvSpPr>
            <a:spLocks noGrp="1" noChangeArrowheads="1"/>
          </p:cNvSpPr>
          <p:nvPr>
            <p:ph type="sldNum" sz="quarter" idx="5"/>
          </p:nvPr>
        </p:nvSpPr>
        <p:spPr>
          <a:noFill/>
          <a:ln>
            <a:miter lim="800000"/>
            <a:headEnd/>
            <a:tailEnd/>
          </a:ln>
        </p:spPr>
        <p:txBody>
          <a:bodyPr/>
          <a:lstStyle/>
          <a:p>
            <a:fld id="{F7790796-326D-4586-9DDF-5A267463D244}" type="slidenum">
              <a:rPr lang="en-US" smtClean="0">
                <a:latin typeface="Arial" pitchFamily="34" charset="0"/>
              </a:rPr>
              <a:pPr/>
              <a:t>82</a:t>
            </a:fld>
            <a:endParaRPr lang="en-US">
              <a:latin typeface="Arial" pitchFamily="34" charset="0"/>
            </a:endParaRPr>
          </a:p>
        </p:txBody>
      </p:sp>
      <p:sp>
        <p:nvSpPr>
          <p:cNvPr id="256005" name="Rectangle 2050"/>
          <p:cNvSpPr>
            <a:spLocks noGrp="1" noRot="1" noChangeAspect="1" noChangeArrowheads="1" noTextEdit="1"/>
          </p:cNvSpPr>
          <p:nvPr>
            <p:ph type="sldImg"/>
          </p:nvPr>
        </p:nvSpPr>
        <p:spPr>
          <a:xfrm>
            <a:off x="1346200" y="539750"/>
            <a:ext cx="3981450" cy="2986088"/>
          </a:xfrm>
          <a:ln/>
        </p:spPr>
      </p:sp>
      <p:sp>
        <p:nvSpPr>
          <p:cNvPr id="256006" name="Rectangle 2051" descr="낄⸪w "/>
          <p:cNvSpPr>
            <a:spLocks noGrp="1" noChangeArrowheads="1"/>
          </p:cNvSpPr>
          <p:nvPr>
            <p:ph type="body" idx="1"/>
          </p:nvPr>
        </p:nvSpPr>
        <p:spPr>
          <a:noFill/>
        </p:spPr>
        <p:txBody>
          <a:bodyPr/>
          <a:lstStyle/>
          <a:p>
            <a:pPr>
              <a:tabLst>
                <a:tab pos="462767" algn="l"/>
                <a:tab pos="925533" algn="l"/>
                <a:tab pos="1388300" algn="l"/>
              </a:tabLst>
            </a:pPr>
            <a:r>
              <a:rPr lang="en-US" sz="1200" dirty="0">
                <a:solidFill>
                  <a:srgbClr val="000000"/>
                </a:solidFill>
              </a:rPr>
              <a:t>These are the types of </a:t>
            </a:r>
            <a:r>
              <a:rPr lang="en-US" sz="1200" b="1" dirty="0">
                <a:solidFill>
                  <a:srgbClr val="000000"/>
                </a:solidFill>
              </a:rPr>
              <a:t>enforceable standards</a:t>
            </a:r>
            <a:r>
              <a:rPr lang="en-US" sz="1200" dirty="0">
                <a:solidFill>
                  <a:srgbClr val="000000"/>
                </a:solidFill>
              </a:rPr>
              <a:t> that apply to regulated equipment.  Essentially translate into </a:t>
            </a:r>
            <a:r>
              <a:rPr lang="en-US" sz="1200" b="1" dirty="0">
                <a:solidFill>
                  <a:srgbClr val="000000"/>
                </a:solidFill>
              </a:rPr>
              <a:t>regulatory strategies.</a:t>
            </a:r>
            <a:r>
              <a:rPr lang="en-US" sz="1200" dirty="0">
                <a:solidFill>
                  <a:srgbClr val="000000"/>
                </a:solidFill>
              </a:rPr>
              <a:t> </a:t>
            </a:r>
          </a:p>
          <a:p>
            <a:pPr>
              <a:tabLst>
                <a:tab pos="462767" algn="l"/>
                <a:tab pos="925533" algn="l"/>
                <a:tab pos="1388300" algn="l"/>
              </a:tabLst>
            </a:pPr>
            <a:r>
              <a:rPr lang="en-US" sz="1200" b="1" dirty="0">
                <a:solidFill>
                  <a:srgbClr val="000000"/>
                </a:solidFill>
              </a:rPr>
              <a:t>Performance Standards -</a:t>
            </a:r>
            <a:r>
              <a:rPr lang="en-US" sz="1200" dirty="0">
                <a:solidFill>
                  <a:srgbClr val="000000"/>
                </a:solidFill>
              </a:rPr>
              <a:t> Allowable emission limits over time or a % reduction. </a:t>
            </a:r>
          </a:p>
          <a:p>
            <a:pPr>
              <a:tabLst>
                <a:tab pos="462767" algn="l"/>
                <a:tab pos="925533" algn="l"/>
                <a:tab pos="1388300" algn="l"/>
              </a:tabLst>
            </a:pPr>
            <a:r>
              <a:rPr lang="en-US" sz="1200" dirty="0">
                <a:solidFill>
                  <a:srgbClr val="000000"/>
                </a:solidFill>
              </a:rPr>
              <a:t>For most components, this is impractical because bagging of each component would be required to determine compliance.  Certain components may be designated as "no detectable emissions" for purposes of compliance.  A reading of less than 500 ppm above background indicates such components are in compliance with "no detectable emissions" </a:t>
            </a:r>
            <a:br>
              <a:rPr lang="en-US" sz="1200" dirty="0">
                <a:solidFill>
                  <a:srgbClr val="000000"/>
                </a:solidFill>
              </a:rPr>
            </a:br>
            <a:r>
              <a:rPr lang="en-US" sz="1200" dirty="0">
                <a:solidFill>
                  <a:srgbClr val="000000"/>
                </a:solidFill>
              </a:rPr>
              <a:t>designation.  This is BACT that allows source to inspect components less frequently.</a:t>
            </a:r>
            <a:br>
              <a:rPr lang="en-US" sz="1200" dirty="0">
                <a:solidFill>
                  <a:srgbClr val="000000"/>
                </a:solidFill>
              </a:rPr>
            </a:br>
            <a:br>
              <a:rPr lang="en-US" sz="1200" dirty="0">
                <a:solidFill>
                  <a:srgbClr val="000000"/>
                </a:solidFill>
              </a:rPr>
            </a:br>
            <a:r>
              <a:rPr lang="en-US" sz="1200" b="1" dirty="0">
                <a:solidFill>
                  <a:srgbClr val="000000"/>
                </a:solidFill>
              </a:rPr>
              <a:t>Equipment Standards -</a:t>
            </a:r>
            <a:r>
              <a:rPr lang="en-US" sz="1200" dirty="0">
                <a:solidFill>
                  <a:srgbClr val="000000"/>
                </a:solidFill>
              </a:rPr>
              <a:t> Use, design, or operation of a particular piece of equipment. </a:t>
            </a:r>
          </a:p>
          <a:p>
            <a:pPr>
              <a:tabLst>
                <a:tab pos="462767" algn="l"/>
                <a:tab pos="925533" algn="l"/>
                <a:tab pos="1388300" algn="l"/>
              </a:tabLst>
            </a:pPr>
            <a:r>
              <a:rPr lang="en-US" sz="1200" dirty="0">
                <a:solidFill>
                  <a:srgbClr val="000000"/>
                </a:solidFill>
              </a:rPr>
              <a:t>E.g., an open-ended line equipped with cap, blind flange, plug, or 2nd valve.  Design would involve specifying operational parameters.  Operational standards would say that equipment is in compliance if operated in specified manner.</a:t>
            </a:r>
            <a:br>
              <a:rPr lang="en-US" sz="1200" dirty="0">
                <a:solidFill>
                  <a:srgbClr val="000000"/>
                </a:solidFill>
              </a:rPr>
            </a:br>
            <a:br>
              <a:rPr lang="en-US" sz="1200" dirty="0">
                <a:solidFill>
                  <a:srgbClr val="000000"/>
                </a:solidFill>
              </a:rPr>
            </a:br>
            <a:r>
              <a:rPr lang="en-US" sz="1200" b="1" dirty="0">
                <a:solidFill>
                  <a:srgbClr val="000000"/>
                </a:solidFill>
              </a:rPr>
              <a:t>Work Practice - </a:t>
            </a:r>
            <a:r>
              <a:rPr lang="en-US" sz="1200" dirty="0">
                <a:solidFill>
                  <a:srgbClr val="000000"/>
                </a:solidFill>
              </a:rPr>
              <a:t>Monitoring of components at regular intervals and repair, aka, "Leak Detection and Repair/LDAR." </a:t>
            </a:r>
            <a:r>
              <a:rPr lang="en-US" sz="1200" b="1" dirty="0">
                <a:solidFill>
                  <a:srgbClr val="000000"/>
                </a:solidFill>
              </a:rPr>
              <a:t>This is by far the most widely applied standard.</a:t>
            </a:r>
          </a:p>
          <a:p>
            <a:r>
              <a:rPr lang="en-US" sz="1200" dirty="0">
                <a:solidFill>
                  <a:srgbClr val="000000"/>
                </a:solidFill>
              </a:rPr>
              <a:t>Another type of work practice standard is "evidence of a leak" for pumps and valves carrying heavy liquid, PRDs, flanges, and connectors; e.g., discoloration. </a:t>
            </a:r>
            <a:r>
              <a:rPr lang="en-US" sz="1200" dirty="0"/>
              <a:t>This goes back to the MACT as </a:t>
            </a:r>
            <a:r>
              <a:rPr lang="en-US" sz="1200" dirty="0" err="1"/>
              <a:t>layed</a:t>
            </a:r>
            <a:r>
              <a:rPr lang="en-US" sz="1200" dirty="0"/>
              <a:t> out in the CCA 90</a:t>
            </a:r>
          </a:p>
          <a:p>
            <a:endParaRPr lang="en-US" sz="1200" dirty="0"/>
          </a:p>
          <a:p>
            <a:r>
              <a:rPr lang="en-US" sz="1200" dirty="0"/>
              <a:t>As we get better at LDAR we have found that the leaking rate can go down to almost nothing with the use of better packing and maintenance practices </a:t>
            </a:r>
          </a:p>
          <a:p>
            <a:endParaRPr lang="en-US" dirty="0"/>
          </a:p>
        </p:txBody>
      </p:sp>
      <p:sp>
        <p:nvSpPr>
          <p:cNvPr id="256007" name="Rectangle 2052"/>
          <p:cNvSpPr>
            <a:spLocks noChangeArrowheads="1"/>
          </p:cNvSpPr>
          <p:nvPr/>
        </p:nvSpPr>
        <p:spPr bwMode="auto">
          <a:xfrm>
            <a:off x="-1506450" y="2095335"/>
            <a:ext cx="6502400" cy="5123192"/>
          </a:xfrm>
          <a:prstGeom prst="rect">
            <a:avLst/>
          </a:prstGeom>
          <a:noFill/>
          <a:ln w="12700">
            <a:noFill/>
            <a:miter lim="800000"/>
            <a:headEnd/>
            <a:tailEnd/>
          </a:ln>
          <a:effectLst/>
        </p:spPr>
        <p:txBody>
          <a:bodyPr wrap="none" lIns="19282" tIns="27317" rIns="19282" bIns="27317"/>
          <a:lstStyle/>
          <a:p>
            <a:pPr eaLnBrk="0" hangingPunct="0">
              <a:lnSpc>
                <a:spcPts val="2024"/>
              </a:lnSpc>
              <a:tabLst>
                <a:tab pos="462767" algn="l"/>
                <a:tab pos="925533" algn="l"/>
                <a:tab pos="1388300" algn="l"/>
              </a:tabLst>
            </a:pPr>
            <a:endParaRPr lang="en-US" sz="1700" dirty="0">
              <a:solidFill>
                <a:srgbClr val="000000"/>
              </a:solidFill>
            </a:endParaRPr>
          </a:p>
        </p:txBody>
      </p:sp>
    </p:spTree>
    <p:extLst>
      <p:ext uri="{BB962C8B-B14F-4D97-AF65-F5344CB8AC3E}">
        <p14:creationId xmlns:p14="http://schemas.microsoft.com/office/powerpoint/2010/main" val="1418330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181251" name="Rectangle 3" descr="Brown marble"/>
          <p:cNvSpPr>
            <a:spLocks noGrp="1" noChangeArrowheads="1"/>
          </p:cNvSpPr>
          <p:nvPr>
            <p:ph type="dt" sz="quarter" idx="1"/>
          </p:nvPr>
        </p:nvSpPr>
        <p:spPr>
          <a:noFill/>
          <a:ln>
            <a:miter lim="800000"/>
            <a:headEnd/>
            <a:tailEnd/>
          </a:ln>
        </p:spPr>
        <p:txBody>
          <a:bodyPr/>
          <a:lstStyle/>
          <a:p>
            <a:fld id="{87C91748-19E6-4555-8C04-61EB282F4CF5}" type="datetime1">
              <a:rPr lang="en-US" smtClean="0">
                <a:latin typeface="Arial" pitchFamily="34" charset="0"/>
              </a:rPr>
              <a:pPr/>
              <a:t>4/20/2026</a:t>
            </a:fld>
            <a:endParaRPr lang="en-US">
              <a:latin typeface="Arial" pitchFamily="34" charset="0"/>
            </a:endParaRPr>
          </a:p>
        </p:txBody>
      </p:sp>
      <p:sp>
        <p:nvSpPr>
          <p:cNvPr id="181252" name="Rectangle 7" descr="Brown marble"/>
          <p:cNvSpPr>
            <a:spLocks noGrp="1" noChangeArrowheads="1"/>
          </p:cNvSpPr>
          <p:nvPr>
            <p:ph type="sldNum" sz="quarter" idx="5"/>
          </p:nvPr>
        </p:nvSpPr>
        <p:spPr>
          <a:noFill/>
          <a:ln>
            <a:miter lim="800000"/>
            <a:headEnd/>
            <a:tailEnd/>
          </a:ln>
        </p:spPr>
        <p:txBody>
          <a:bodyPr/>
          <a:lstStyle/>
          <a:p>
            <a:fld id="{507347E3-1DD3-4311-905D-D5E776788A97}" type="slidenum">
              <a:rPr lang="en-US" smtClean="0">
                <a:latin typeface="Arial" pitchFamily="34" charset="0"/>
              </a:rPr>
              <a:pPr/>
              <a:t>8</a:t>
            </a:fld>
            <a:endParaRPr lang="en-US">
              <a:latin typeface="Arial" pitchFamily="34" charset="0"/>
            </a:endParaRPr>
          </a:p>
        </p:txBody>
      </p:sp>
      <p:sp>
        <p:nvSpPr>
          <p:cNvPr id="181253" name="Rectangle 2"/>
          <p:cNvSpPr>
            <a:spLocks noGrp="1" noRot="1" noChangeAspect="1" noChangeArrowheads="1" noTextEdit="1"/>
          </p:cNvSpPr>
          <p:nvPr>
            <p:ph type="sldImg"/>
          </p:nvPr>
        </p:nvSpPr>
        <p:spPr>
          <a:ln/>
        </p:spPr>
      </p:sp>
      <p:sp>
        <p:nvSpPr>
          <p:cNvPr id="181254" name="Rectangle 3" descr="낄⸪w "/>
          <p:cNvSpPr>
            <a:spLocks noGrp="1" noChangeArrowheads="1"/>
          </p:cNvSpPr>
          <p:nvPr>
            <p:ph type="body" idx="1"/>
          </p:nvPr>
        </p:nvSpPr>
        <p:spPr>
          <a:noFill/>
        </p:spPr>
        <p:txBody>
          <a:bodyPr/>
          <a:lstStyle/>
          <a:p>
            <a:r>
              <a:rPr lang="en-US" sz="3200"/>
              <a:t>Where do leaks come from    well anywhere there is piping  such as</a:t>
            </a:r>
          </a:p>
        </p:txBody>
      </p:sp>
    </p:spTree>
    <p:extLst>
      <p:ext uri="{BB962C8B-B14F-4D97-AF65-F5344CB8AC3E}">
        <p14:creationId xmlns:p14="http://schemas.microsoft.com/office/powerpoint/2010/main" val="143604028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57027" name="Rectangle 3" descr="Brown marble"/>
          <p:cNvSpPr>
            <a:spLocks noGrp="1" noChangeArrowheads="1"/>
          </p:cNvSpPr>
          <p:nvPr>
            <p:ph type="dt" sz="quarter" idx="1"/>
          </p:nvPr>
        </p:nvSpPr>
        <p:spPr>
          <a:noFill/>
          <a:ln>
            <a:miter lim="800000"/>
            <a:headEnd/>
            <a:tailEnd/>
          </a:ln>
        </p:spPr>
        <p:txBody>
          <a:bodyPr/>
          <a:lstStyle/>
          <a:p>
            <a:fld id="{4A64C84A-B14D-4119-BC61-01709960B5C5}" type="datetime1">
              <a:rPr lang="en-US" smtClean="0">
                <a:latin typeface="Arial" pitchFamily="34" charset="0"/>
              </a:rPr>
              <a:pPr/>
              <a:t>4/20/2026</a:t>
            </a:fld>
            <a:endParaRPr lang="en-US">
              <a:latin typeface="Arial" pitchFamily="34" charset="0"/>
            </a:endParaRPr>
          </a:p>
        </p:txBody>
      </p:sp>
      <p:sp>
        <p:nvSpPr>
          <p:cNvPr id="257028" name="Rectangle 7" descr="Brown marble"/>
          <p:cNvSpPr>
            <a:spLocks noGrp="1" noChangeArrowheads="1"/>
          </p:cNvSpPr>
          <p:nvPr>
            <p:ph type="sldNum" sz="quarter" idx="5"/>
          </p:nvPr>
        </p:nvSpPr>
        <p:spPr>
          <a:noFill/>
          <a:ln>
            <a:miter lim="800000"/>
            <a:headEnd/>
            <a:tailEnd/>
          </a:ln>
        </p:spPr>
        <p:txBody>
          <a:bodyPr/>
          <a:lstStyle/>
          <a:p>
            <a:fld id="{A15DF910-2D30-4C28-A025-CE3B6564BAEC}" type="slidenum">
              <a:rPr lang="en-US" smtClean="0">
                <a:latin typeface="Arial" pitchFamily="34" charset="0"/>
              </a:rPr>
              <a:pPr/>
              <a:t>83</a:t>
            </a:fld>
            <a:endParaRPr lang="en-US">
              <a:latin typeface="Arial" pitchFamily="34" charset="0"/>
            </a:endParaRPr>
          </a:p>
        </p:txBody>
      </p:sp>
      <p:sp>
        <p:nvSpPr>
          <p:cNvPr id="257029" name="Rectangle 2"/>
          <p:cNvSpPr>
            <a:spLocks noGrp="1" noRot="1" noChangeAspect="1" noChangeArrowheads="1" noTextEdit="1"/>
          </p:cNvSpPr>
          <p:nvPr>
            <p:ph type="sldImg"/>
          </p:nvPr>
        </p:nvSpPr>
        <p:spPr>
          <a:ln/>
        </p:spPr>
      </p:sp>
      <p:sp>
        <p:nvSpPr>
          <p:cNvPr id="257030" name="Rectangle 3" descr="낄⸪w "/>
          <p:cNvSpPr>
            <a:spLocks noGrp="1" noChangeArrowheads="1"/>
          </p:cNvSpPr>
          <p:nvPr>
            <p:ph type="body" idx="1"/>
          </p:nvPr>
        </p:nvSpPr>
        <p:spPr>
          <a:noFill/>
        </p:spPr>
        <p:txBody>
          <a:bodyPr/>
          <a:lstStyle/>
          <a:p>
            <a:pPr>
              <a:lnSpc>
                <a:spcPts val="2126"/>
              </a:lnSpc>
              <a:tabLst>
                <a:tab pos="462767" algn="l"/>
                <a:tab pos="925533" algn="l"/>
                <a:tab pos="1388300" algn="l"/>
              </a:tabLst>
            </a:pPr>
            <a:r>
              <a:rPr lang="en-US" b="1" dirty="0">
                <a:solidFill>
                  <a:srgbClr val="000000"/>
                </a:solidFill>
              </a:rPr>
              <a:t>Focus on Work Practice Standards = LDAR</a:t>
            </a:r>
            <a:r>
              <a:rPr lang="en-US" dirty="0">
                <a:solidFill>
                  <a:srgbClr val="000000"/>
                </a:solidFill>
              </a:rPr>
              <a:t>.  2 phases of LDAR </a:t>
            </a:r>
            <a:br>
              <a:rPr lang="en-US" dirty="0">
                <a:solidFill>
                  <a:srgbClr val="000000"/>
                </a:solidFill>
              </a:rPr>
            </a:br>
            <a:r>
              <a:rPr lang="en-US" dirty="0">
                <a:solidFill>
                  <a:srgbClr val="000000"/>
                </a:solidFill>
              </a:rPr>
              <a:t>program - </a:t>
            </a:r>
            <a:r>
              <a:rPr lang="en-US" b="1" dirty="0">
                <a:solidFill>
                  <a:srgbClr val="000000"/>
                </a:solidFill>
              </a:rPr>
              <a:t>Detection</a:t>
            </a:r>
            <a:r>
              <a:rPr lang="en-US" dirty="0">
                <a:solidFill>
                  <a:srgbClr val="000000"/>
                </a:solidFill>
              </a:rPr>
              <a:t> and </a:t>
            </a:r>
            <a:r>
              <a:rPr lang="en-US" b="1" dirty="0">
                <a:solidFill>
                  <a:srgbClr val="000000"/>
                </a:solidFill>
              </a:rPr>
              <a:t>Repair</a:t>
            </a:r>
            <a:r>
              <a:rPr lang="en-US" dirty="0">
                <a:solidFill>
                  <a:srgbClr val="000000"/>
                </a:solidFill>
              </a:rPr>
              <a:t> or Replacement of leaking components.</a:t>
            </a:r>
          </a:p>
          <a:p>
            <a:pPr>
              <a:lnSpc>
                <a:spcPts val="2126"/>
              </a:lnSpc>
              <a:tabLst>
                <a:tab pos="462767" algn="l"/>
                <a:tab pos="925533" algn="l"/>
                <a:tab pos="1388300" algn="l"/>
              </a:tabLst>
            </a:pPr>
            <a:r>
              <a:rPr lang="en-US" dirty="0">
                <a:solidFill>
                  <a:srgbClr val="000000"/>
                </a:solidFill>
              </a:rPr>
              <a:t>Sections of a regulation that establish compliance points for an LDAR program are:  </a:t>
            </a:r>
            <a:r>
              <a:rPr lang="en-US" b="1" i="1" dirty="0">
                <a:solidFill>
                  <a:srgbClr val="000000"/>
                </a:solidFill>
              </a:rPr>
              <a:t>Read Slide ; elaborate from notes   </a:t>
            </a:r>
            <a:endParaRPr lang="en-US" dirty="0">
              <a:solidFill>
                <a:srgbClr val="000000"/>
              </a:solidFill>
            </a:endParaRPr>
          </a:p>
          <a:p>
            <a:pPr>
              <a:lnSpc>
                <a:spcPts val="2126"/>
              </a:lnSpc>
              <a:tabLst>
                <a:tab pos="462767" algn="l"/>
                <a:tab pos="925533" algn="l"/>
                <a:tab pos="1388300" algn="l"/>
              </a:tabLst>
            </a:pPr>
            <a:r>
              <a:rPr lang="en-US" dirty="0"/>
              <a:t>We will discuss  the standards later but remember the use of more frequency, a lower leak definition , faster repair  leads to less emissions</a:t>
            </a:r>
            <a:endParaRPr lang="en-US" dirty="0">
              <a:solidFill>
                <a:srgbClr val="000000"/>
              </a:solidFill>
            </a:endParaRPr>
          </a:p>
          <a:p>
            <a:pPr>
              <a:lnSpc>
                <a:spcPts val="2126"/>
              </a:lnSpc>
              <a:tabLst>
                <a:tab pos="462767" algn="l"/>
                <a:tab pos="925533" algn="l"/>
                <a:tab pos="1388300" algn="l"/>
              </a:tabLst>
            </a:pPr>
            <a:r>
              <a:rPr lang="en-US" b="1" dirty="0">
                <a:solidFill>
                  <a:srgbClr val="000000"/>
                </a:solidFill>
              </a:rPr>
              <a:t>Repair Interval: </a:t>
            </a:r>
            <a:r>
              <a:rPr lang="en-US" dirty="0">
                <a:solidFill>
                  <a:srgbClr val="000000"/>
                </a:solidFill>
              </a:rPr>
              <a:t> For valves, CFR  also specifies "first attempt" repair methods.  EPA regs may also have standards for equipment to be used, its design, and its operation; e.g. "no detectable emissions" (BACT), though this is usually optional.   Some California districts (e.g. SCAQMD) require that problem components be replaced with BACT components.</a:t>
            </a:r>
          </a:p>
          <a:p>
            <a:pPr>
              <a:lnSpc>
                <a:spcPts val="2126"/>
              </a:lnSpc>
              <a:tabLst>
                <a:tab pos="462767" algn="l"/>
                <a:tab pos="925533" algn="l"/>
                <a:tab pos="1388300" algn="l"/>
              </a:tabLst>
            </a:pPr>
            <a:r>
              <a:rPr lang="en-US" b="1" dirty="0">
                <a:solidFill>
                  <a:srgbClr val="000000"/>
                </a:solidFill>
              </a:rPr>
              <a:t>Percentage Leaking:</a:t>
            </a:r>
            <a:r>
              <a:rPr lang="en-US" dirty="0">
                <a:solidFill>
                  <a:srgbClr val="000000"/>
                </a:solidFill>
              </a:rPr>
              <a:t>  EPA has limit for different components. For </a:t>
            </a:r>
            <a:br>
              <a:rPr lang="en-US" dirty="0">
                <a:solidFill>
                  <a:srgbClr val="000000"/>
                </a:solidFill>
              </a:rPr>
            </a:br>
            <a:r>
              <a:rPr lang="en-US" dirty="0">
                <a:solidFill>
                  <a:srgbClr val="000000"/>
                </a:solidFill>
              </a:rPr>
              <a:t>VHAP, limited to 2% (or less in some districts, e.g. BAAQMD).  Percentage of those listed as "delayed repair" or "non-repairable" also limited (????%)</a:t>
            </a:r>
          </a:p>
          <a:p>
            <a:endParaRPr lang="en-US" dirty="0"/>
          </a:p>
        </p:txBody>
      </p:sp>
    </p:spTree>
    <p:extLst>
      <p:ext uri="{BB962C8B-B14F-4D97-AF65-F5344CB8AC3E}">
        <p14:creationId xmlns:p14="http://schemas.microsoft.com/office/powerpoint/2010/main" val="67870672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58051" name="Rectangle 3" descr="Brown marble"/>
          <p:cNvSpPr>
            <a:spLocks noGrp="1" noChangeArrowheads="1"/>
          </p:cNvSpPr>
          <p:nvPr>
            <p:ph type="dt" sz="quarter" idx="1"/>
          </p:nvPr>
        </p:nvSpPr>
        <p:spPr>
          <a:noFill/>
          <a:ln>
            <a:miter lim="800000"/>
            <a:headEnd/>
            <a:tailEnd/>
          </a:ln>
        </p:spPr>
        <p:txBody>
          <a:bodyPr/>
          <a:lstStyle/>
          <a:p>
            <a:fld id="{53FAAC1A-6058-49C5-92B7-3FDB97DACAB3}" type="datetime1">
              <a:rPr lang="en-US" smtClean="0">
                <a:latin typeface="Arial" pitchFamily="34" charset="0"/>
              </a:rPr>
              <a:pPr/>
              <a:t>4/20/2026</a:t>
            </a:fld>
            <a:endParaRPr lang="en-US" dirty="0">
              <a:latin typeface="Arial" pitchFamily="34" charset="0"/>
            </a:endParaRPr>
          </a:p>
        </p:txBody>
      </p:sp>
      <p:sp>
        <p:nvSpPr>
          <p:cNvPr id="258052" name="Rectangle 7" descr="Brown marble"/>
          <p:cNvSpPr>
            <a:spLocks noGrp="1" noChangeArrowheads="1"/>
          </p:cNvSpPr>
          <p:nvPr>
            <p:ph type="sldNum" sz="quarter" idx="5"/>
          </p:nvPr>
        </p:nvSpPr>
        <p:spPr>
          <a:noFill/>
          <a:ln>
            <a:miter lim="800000"/>
            <a:headEnd/>
            <a:tailEnd/>
          </a:ln>
        </p:spPr>
        <p:txBody>
          <a:bodyPr/>
          <a:lstStyle/>
          <a:p>
            <a:fld id="{97C02E1E-4D6B-4995-87AC-03C30C229F19}" type="slidenum">
              <a:rPr lang="en-US" smtClean="0">
                <a:latin typeface="Arial" pitchFamily="34" charset="0"/>
              </a:rPr>
              <a:pPr/>
              <a:t>84</a:t>
            </a:fld>
            <a:endParaRPr lang="en-US">
              <a:latin typeface="Arial" pitchFamily="34" charset="0"/>
            </a:endParaRPr>
          </a:p>
        </p:txBody>
      </p:sp>
      <p:sp>
        <p:nvSpPr>
          <p:cNvPr id="258053" name="Rectangle 2"/>
          <p:cNvSpPr>
            <a:spLocks noGrp="1" noRot="1" noChangeAspect="1" noChangeArrowheads="1" noTextEdit="1"/>
          </p:cNvSpPr>
          <p:nvPr>
            <p:ph type="sldImg"/>
          </p:nvPr>
        </p:nvSpPr>
        <p:spPr>
          <a:xfrm>
            <a:off x="2071688" y="461963"/>
            <a:ext cx="2763837" cy="2074862"/>
          </a:xfrm>
          <a:ln/>
        </p:spPr>
      </p:sp>
      <p:sp>
        <p:nvSpPr>
          <p:cNvPr id="258054" name="Rectangle 3" descr="낄⸪w "/>
          <p:cNvSpPr>
            <a:spLocks noGrp="1" noChangeArrowheads="1"/>
          </p:cNvSpPr>
          <p:nvPr>
            <p:ph type="body" idx="1"/>
          </p:nvPr>
        </p:nvSpPr>
        <p:spPr>
          <a:xfrm>
            <a:off x="447511" y="2688819"/>
            <a:ext cx="5757156" cy="6163602"/>
          </a:xfrm>
          <a:noFill/>
        </p:spPr>
        <p:txBody>
          <a:bodyPr/>
          <a:lstStyle/>
          <a:p>
            <a:pPr>
              <a:lnSpc>
                <a:spcPts val="1923"/>
              </a:lnSpc>
              <a:tabLst>
                <a:tab pos="282802" algn="l"/>
                <a:tab pos="925533" algn="l"/>
                <a:tab pos="1388300" algn="l"/>
              </a:tabLst>
            </a:pPr>
            <a:r>
              <a:rPr lang="en-US" b="1" i="1" dirty="0">
                <a:solidFill>
                  <a:srgbClr val="000000"/>
                </a:solidFill>
              </a:rPr>
              <a:t>Refer to local regulations if possible</a:t>
            </a:r>
          </a:p>
          <a:p>
            <a:pPr>
              <a:lnSpc>
                <a:spcPts val="1923"/>
              </a:lnSpc>
              <a:tabLst>
                <a:tab pos="282802" algn="l"/>
                <a:tab pos="925533" algn="l"/>
                <a:tab pos="1388300" algn="l"/>
              </a:tabLst>
            </a:pPr>
            <a:r>
              <a:rPr lang="en-US" sz="1200" b="1" dirty="0">
                <a:solidFill>
                  <a:srgbClr val="000000"/>
                </a:solidFill>
              </a:rPr>
              <a:t>Inspection Frequency</a:t>
            </a:r>
            <a:r>
              <a:rPr lang="en-US" sz="1200" dirty="0">
                <a:solidFill>
                  <a:srgbClr val="000000"/>
                </a:solidFill>
              </a:rPr>
              <a:t>; How often does the operator need to inspect components?  </a:t>
            </a:r>
          </a:p>
          <a:p>
            <a:pPr>
              <a:lnSpc>
                <a:spcPts val="1923"/>
              </a:lnSpc>
              <a:tabLst>
                <a:tab pos="282802" algn="l"/>
                <a:tab pos="925533" algn="l"/>
                <a:tab pos="1388300" algn="l"/>
              </a:tabLst>
            </a:pPr>
            <a:r>
              <a:rPr lang="en-US" sz="1200" dirty="0">
                <a:solidFill>
                  <a:srgbClr val="000000"/>
                </a:solidFill>
              </a:rPr>
              <a:t>1.</a:t>
            </a:r>
            <a:r>
              <a:rPr lang="en-US" sz="1200" b="1" dirty="0">
                <a:solidFill>
                  <a:srgbClr val="000000"/>
                </a:solidFill>
              </a:rPr>
              <a:t> Components typically are monitored monthly or quarterly.</a:t>
            </a:r>
            <a:r>
              <a:rPr lang="en-US" sz="1200" dirty="0">
                <a:solidFill>
                  <a:srgbClr val="000000"/>
                </a:solidFill>
              </a:rPr>
              <a:t>  </a:t>
            </a:r>
            <a:br>
              <a:rPr lang="en-US" sz="1200" dirty="0">
                <a:solidFill>
                  <a:srgbClr val="000000"/>
                </a:solidFill>
              </a:rPr>
            </a:br>
            <a:r>
              <a:rPr lang="en-US" sz="1200" dirty="0">
                <a:solidFill>
                  <a:srgbClr val="000000"/>
                </a:solidFill>
              </a:rPr>
              <a:t>Components that are consistently in compliance my be put on a semi-annual or annual schedule.   </a:t>
            </a:r>
          </a:p>
          <a:p>
            <a:pPr>
              <a:lnSpc>
                <a:spcPts val="1923"/>
              </a:lnSpc>
              <a:tabLst>
                <a:tab pos="282802" algn="l"/>
                <a:tab pos="925533" algn="l"/>
                <a:tab pos="1388300" algn="l"/>
              </a:tabLst>
            </a:pPr>
            <a:r>
              <a:rPr lang="en-US" sz="1200" b="1" dirty="0">
                <a:solidFill>
                  <a:srgbClr val="000000"/>
                </a:solidFill>
              </a:rPr>
              <a:t>Inaccessible components</a:t>
            </a:r>
            <a:r>
              <a:rPr lang="en-US" sz="1200" dirty="0">
                <a:solidFill>
                  <a:srgbClr val="000000"/>
                </a:solidFill>
              </a:rPr>
              <a:t> or </a:t>
            </a:r>
            <a:r>
              <a:rPr lang="en-US" sz="1200" b="1" dirty="0">
                <a:solidFill>
                  <a:srgbClr val="000000"/>
                </a:solidFill>
              </a:rPr>
              <a:t>Difficult-to-Monitor </a:t>
            </a:r>
            <a:r>
              <a:rPr lang="en-US" sz="1200" dirty="0">
                <a:solidFill>
                  <a:srgbClr val="000000"/>
                </a:solidFill>
              </a:rPr>
              <a:t>--&gt; annual inspections. Under EPA regs., components declared </a:t>
            </a:r>
            <a:r>
              <a:rPr lang="en-US" sz="1200" b="1" dirty="0">
                <a:solidFill>
                  <a:srgbClr val="000000"/>
                </a:solidFill>
              </a:rPr>
              <a:t>"no detectable emissions"</a:t>
            </a:r>
            <a:r>
              <a:rPr lang="en-US" sz="1200" dirty="0">
                <a:solidFill>
                  <a:srgbClr val="000000"/>
                </a:solidFill>
              </a:rPr>
              <a:t> type (i.e., BACT)  can skip monitoring periods if successive inspections reveal &lt;2% leakers.  This can significantly reduce costs of LDAR for 100's or 1000's of valves. </a:t>
            </a:r>
          </a:p>
          <a:p>
            <a:pPr>
              <a:lnSpc>
                <a:spcPts val="1923"/>
              </a:lnSpc>
              <a:tabLst>
                <a:tab pos="282802" algn="l"/>
                <a:tab pos="925533" algn="l"/>
                <a:tab pos="1388300" algn="l"/>
              </a:tabLst>
            </a:pPr>
            <a:r>
              <a:rPr lang="en-US" sz="1200" dirty="0">
                <a:solidFill>
                  <a:srgbClr val="000000"/>
                </a:solidFill>
              </a:rPr>
              <a:t>[OPTIONAL: Look at Skip Period table, page 51 of Handbook. Under "Skip Period" approach, penalty for not achieving performance levels is return to quarterly monitoring]</a:t>
            </a:r>
          </a:p>
          <a:p>
            <a:pPr>
              <a:lnSpc>
                <a:spcPts val="1923"/>
              </a:lnSpc>
              <a:tabLst>
                <a:tab pos="282802" algn="l"/>
                <a:tab pos="925533" algn="l"/>
                <a:tab pos="1388300" algn="l"/>
              </a:tabLst>
            </a:pPr>
            <a:r>
              <a:rPr lang="en-US" sz="1200" dirty="0">
                <a:solidFill>
                  <a:srgbClr val="000000"/>
                </a:solidFill>
              </a:rPr>
              <a:t>2</a:t>
            </a:r>
            <a:r>
              <a:rPr lang="en-US" sz="1200" b="1" dirty="0">
                <a:solidFill>
                  <a:srgbClr val="000000"/>
                </a:solidFill>
              </a:rPr>
              <a:t>. Daily or Weekly Inspections typically required for Pumps and Compressors.</a:t>
            </a:r>
            <a:r>
              <a:rPr lang="en-US" sz="1200" dirty="0">
                <a:solidFill>
                  <a:srgbClr val="000000"/>
                </a:solidFill>
              </a:rPr>
              <a:t>  SCAQMD require every 8 hours; BAAQMD requires every 24 hours.  Pumps and Compressors using "no detectable emissions" seals still must be inspected visually.  (REF: SCAQMD Rule 1173 Operators Handbook p.7, BAAQMD Regulation 8)</a:t>
            </a:r>
          </a:p>
          <a:p>
            <a:pPr>
              <a:lnSpc>
                <a:spcPts val="1923"/>
              </a:lnSpc>
              <a:tabLst>
                <a:tab pos="282802" algn="l"/>
                <a:tab pos="925533" algn="l"/>
                <a:tab pos="1388300" algn="l"/>
              </a:tabLst>
            </a:pPr>
            <a:r>
              <a:rPr lang="en-US" sz="1200" dirty="0">
                <a:solidFill>
                  <a:srgbClr val="000000"/>
                </a:solidFill>
              </a:rPr>
              <a:t>3.  </a:t>
            </a:r>
            <a:r>
              <a:rPr lang="en-US" sz="1200" b="1" dirty="0">
                <a:solidFill>
                  <a:srgbClr val="000000"/>
                </a:solidFill>
              </a:rPr>
              <a:t>Inspection Interval After Repair typically 15 days,</a:t>
            </a:r>
            <a:r>
              <a:rPr lang="en-US" sz="1200" dirty="0">
                <a:solidFill>
                  <a:srgbClr val="000000"/>
                </a:solidFill>
              </a:rPr>
              <a:t> but depends on rule and component. PRVs may have to be monitored no later than 5 days after pressure release per EPA (ARB RACT recommends 3 days).  Pump or valve in heavy liquid service and flange or other connector suspected of leaking must be monitored within 5 days.</a:t>
            </a:r>
          </a:p>
          <a:p>
            <a:pPr>
              <a:lnSpc>
                <a:spcPts val="1923"/>
              </a:lnSpc>
              <a:tabLst>
                <a:tab pos="282802" algn="l"/>
                <a:tab pos="925533" algn="l"/>
                <a:tab pos="1388300" algn="l"/>
              </a:tabLst>
            </a:pPr>
            <a:r>
              <a:rPr lang="en-US" sz="1200" dirty="0">
                <a:solidFill>
                  <a:srgbClr val="000000"/>
                </a:solidFill>
              </a:rPr>
              <a:t>4. </a:t>
            </a:r>
            <a:r>
              <a:rPr lang="en-US" sz="1200" b="1" dirty="0">
                <a:solidFill>
                  <a:srgbClr val="000000"/>
                </a:solidFill>
              </a:rPr>
              <a:t>Inspection After Turnaround</a:t>
            </a:r>
            <a:r>
              <a:rPr lang="en-US" sz="1200" dirty="0">
                <a:solidFill>
                  <a:srgbClr val="000000"/>
                </a:solidFill>
              </a:rPr>
              <a:t> allowed if component is "essential".  In this case, inspection must take place during some definite period after process shutdown and component repaired or (more likely) replaced.</a:t>
            </a:r>
          </a:p>
          <a:p>
            <a:pPr>
              <a:lnSpc>
                <a:spcPts val="1923"/>
              </a:lnSpc>
              <a:tabLst>
                <a:tab pos="282802" algn="l"/>
                <a:tab pos="925533" algn="l"/>
                <a:tab pos="1388300" algn="l"/>
              </a:tabLst>
            </a:pPr>
            <a:r>
              <a:rPr lang="en-US" sz="1200" dirty="0">
                <a:solidFill>
                  <a:srgbClr val="000000"/>
                </a:solidFill>
              </a:rPr>
              <a:t>REF: Handbook Ch 2.  Additional Information: - CAP Petroleum Refineries manual</a:t>
            </a:r>
            <a:endParaRPr lang="en-US" sz="1200" dirty="0"/>
          </a:p>
        </p:txBody>
      </p:sp>
    </p:spTree>
    <p:extLst>
      <p:ext uri="{BB962C8B-B14F-4D97-AF65-F5344CB8AC3E}">
        <p14:creationId xmlns:p14="http://schemas.microsoft.com/office/powerpoint/2010/main" val="352755782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59075" name="Rectangle 3" descr="Brown marble"/>
          <p:cNvSpPr>
            <a:spLocks noGrp="1" noChangeArrowheads="1"/>
          </p:cNvSpPr>
          <p:nvPr>
            <p:ph type="dt" sz="quarter" idx="1"/>
          </p:nvPr>
        </p:nvSpPr>
        <p:spPr>
          <a:noFill/>
          <a:ln>
            <a:miter lim="800000"/>
            <a:headEnd/>
            <a:tailEnd/>
          </a:ln>
        </p:spPr>
        <p:txBody>
          <a:bodyPr/>
          <a:lstStyle/>
          <a:p>
            <a:fld id="{096DDF21-3B66-4382-8A56-1A6942D443F4}" type="datetime1">
              <a:rPr lang="en-US" smtClean="0">
                <a:latin typeface="Arial" pitchFamily="34" charset="0"/>
              </a:rPr>
              <a:pPr/>
              <a:t>4/20/2026</a:t>
            </a:fld>
            <a:endParaRPr lang="en-US">
              <a:latin typeface="Arial" pitchFamily="34" charset="0"/>
            </a:endParaRPr>
          </a:p>
        </p:txBody>
      </p:sp>
      <p:sp>
        <p:nvSpPr>
          <p:cNvPr id="259076" name="Rectangle 7" descr="Brown marble"/>
          <p:cNvSpPr>
            <a:spLocks noGrp="1" noChangeArrowheads="1"/>
          </p:cNvSpPr>
          <p:nvPr>
            <p:ph type="sldNum" sz="quarter" idx="5"/>
          </p:nvPr>
        </p:nvSpPr>
        <p:spPr>
          <a:noFill/>
          <a:ln>
            <a:miter lim="800000"/>
            <a:headEnd/>
            <a:tailEnd/>
          </a:ln>
        </p:spPr>
        <p:txBody>
          <a:bodyPr/>
          <a:lstStyle/>
          <a:p>
            <a:fld id="{904099F1-B884-4C2C-850A-5C0CE9B88209}" type="slidenum">
              <a:rPr lang="en-US" smtClean="0">
                <a:latin typeface="Arial" pitchFamily="34" charset="0"/>
              </a:rPr>
              <a:pPr/>
              <a:t>85</a:t>
            </a:fld>
            <a:endParaRPr lang="en-US">
              <a:latin typeface="Arial" pitchFamily="34" charset="0"/>
            </a:endParaRPr>
          </a:p>
        </p:txBody>
      </p:sp>
      <p:sp>
        <p:nvSpPr>
          <p:cNvPr id="259077" name="Rectangle 4"/>
          <p:cNvSpPr>
            <a:spLocks noGrp="1" noRot="1" noChangeAspect="1" noChangeArrowheads="1" noTextEdit="1"/>
          </p:cNvSpPr>
          <p:nvPr>
            <p:ph type="sldImg"/>
          </p:nvPr>
        </p:nvSpPr>
        <p:spPr>
          <a:ln/>
        </p:spPr>
      </p:sp>
      <p:sp>
        <p:nvSpPr>
          <p:cNvPr id="259078" name="Rectangle 7" descr="낄⸪w "/>
          <p:cNvSpPr>
            <a:spLocks noGrp="1" noChangeArrowheads="1"/>
          </p:cNvSpPr>
          <p:nvPr>
            <p:ph type="body" idx="1"/>
          </p:nvPr>
        </p:nvSpPr>
        <p:spPr>
          <a:xfrm>
            <a:off x="381000" y="3939296"/>
            <a:ext cx="5486400" cy="4909117"/>
          </a:xfrm>
          <a:noFill/>
          <a:ln w="12700" cap="flat">
            <a:solidFill>
              <a:srgbClr val="000000"/>
            </a:solidFill>
            <a:miter lim="800000"/>
            <a:headEnd/>
            <a:tailEnd/>
          </a:ln>
        </p:spPr>
        <p:txBody>
          <a:bodyPr/>
          <a:lstStyle/>
          <a:p>
            <a:pPr>
              <a:lnSpc>
                <a:spcPts val="2126"/>
              </a:lnSpc>
              <a:spcBef>
                <a:spcPct val="0"/>
              </a:spcBef>
              <a:tabLst>
                <a:tab pos="462767" algn="l"/>
                <a:tab pos="925533" algn="l"/>
                <a:tab pos="1388300" algn="l"/>
              </a:tabLst>
            </a:pPr>
            <a:r>
              <a:rPr lang="en-US" sz="1600" b="1" dirty="0">
                <a:solidFill>
                  <a:srgbClr val="000000"/>
                </a:solidFill>
              </a:rPr>
              <a:t>10,000 ppm</a:t>
            </a:r>
            <a:r>
              <a:rPr lang="en-US" sz="1600" dirty="0">
                <a:solidFill>
                  <a:srgbClr val="000000"/>
                </a:solidFill>
              </a:rPr>
              <a:t> is NSPS and most local regs.  Trend is toward lower.</a:t>
            </a:r>
          </a:p>
          <a:p>
            <a:pPr marL="231383" lvl="1" indent="0">
              <a:lnSpc>
                <a:spcPts val="1620"/>
              </a:lnSpc>
              <a:spcBef>
                <a:spcPts val="506"/>
              </a:spcBef>
              <a:tabLst>
                <a:tab pos="462767" algn="l"/>
                <a:tab pos="925533" algn="l"/>
                <a:tab pos="1388300" algn="l"/>
              </a:tabLst>
            </a:pPr>
            <a:r>
              <a:rPr lang="en-US" sz="1600" b="1" dirty="0">
                <a:solidFill>
                  <a:srgbClr val="000000"/>
                </a:solidFill>
              </a:rPr>
              <a:t>NSPS</a:t>
            </a:r>
            <a:r>
              <a:rPr lang="en-US" sz="1600" dirty="0">
                <a:solidFill>
                  <a:srgbClr val="000000"/>
                </a:solidFill>
              </a:rPr>
              <a:t>:  "No detectable emissions" components must register &lt; 500 ppm above </a:t>
            </a:r>
            <a:br>
              <a:rPr lang="en-US" sz="1600" dirty="0">
                <a:solidFill>
                  <a:srgbClr val="000000"/>
                </a:solidFill>
              </a:rPr>
            </a:br>
            <a:r>
              <a:rPr lang="en-US" sz="1600" dirty="0">
                <a:solidFill>
                  <a:srgbClr val="000000"/>
                </a:solidFill>
              </a:rPr>
              <a:t>background or increased frequency of inspection required.</a:t>
            </a:r>
          </a:p>
          <a:p>
            <a:pPr marL="231383" lvl="1" indent="0">
              <a:lnSpc>
                <a:spcPts val="1620"/>
              </a:lnSpc>
              <a:spcBef>
                <a:spcPts val="506"/>
              </a:spcBef>
              <a:tabLst>
                <a:tab pos="462767" algn="l"/>
                <a:tab pos="925533" algn="l"/>
                <a:tab pos="1388300" algn="l"/>
              </a:tabLst>
            </a:pPr>
            <a:r>
              <a:rPr lang="en-US" sz="1600" b="1" dirty="0">
                <a:solidFill>
                  <a:srgbClr val="000000"/>
                </a:solidFill>
              </a:rPr>
              <a:t>HON:</a:t>
            </a:r>
            <a:r>
              <a:rPr lang="en-US" sz="1600" dirty="0">
                <a:solidFill>
                  <a:srgbClr val="000000"/>
                </a:solidFill>
              </a:rPr>
              <a:t>  Valves phase-in standard of 500 ppm.  Pumps phase-in standard of </a:t>
            </a:r>
            <a:br>
              <a:rPr lang="en-US" sz="1600" dirty="0">
                <a:solidFill>
                  <a:srgbClr val="000000"/>
                </a:solidFill>
              </a:rPr>
            </a:br>
            <a:r>
              <a:rPr lang="en-US" sz="1600" dirty="0">
                <a:solidFill>
                  <a:srgbClr val="000000"/>
                </a:solidFill>
              </a:rPr>
              <a:t>1000-5000 ppm (depends on application).</a:t>
            </a:r>
          </a:p>
          <a:p>
            <a:pPr marL="231383" lvl="1" indent="0">
              <a:lnSpc>
                <a:spcPts val="1620"/>
              </a:lnSpc>
              <a:spcBef>
                <a:spcPts val="506"/>
              </a:spcBef>
              <a:tabLst>
                <a:tab pos="462767" algn="l"/>
                <a:tab pos="925533" algn="l"/>
                <a:tab pos="1388300" algn="l"/>
              </a:tabLst>
            </a:pPr>
            <a:r>
              <a:rPr lang="en-US" sz="1600" dirty="0">
                <a:solidFill>
                  <a:srgbClr val="000000"/>
                </a:solidFill>
              </a:rPr>
              <a:t>EPA is using a lower def of leak as negotiated during enforcement  as low as 100 </a:t>
            </a:r>
            <a:r>
              <a:rPr lang="en-US" sz="1600" dirty="0" err="1">
                <a:solidFill>
                  <a:srgbClr val="000000"/>
                </a:solidFill>
              </a:rPr>
              <a:t>ppmv</a:t>
            </a:r>
            <a:endParaRPr lang="en-US" sz="1600" dirty="0">
              <a:solidFill>
                <a:srgbClr val="000000"/>
              </a:solidFill>
            </a:endParaRPr>
          </a:p>
          <a:p>
            <a:pPr marL="231383" lvl="1" indent="0">
              <a:lnSpc>
                <a:spcPts val="1620"/>
              </a:lnSpc>
              <a:spcBef>
                <a:spcPts val="506"/>
              </a:spcBef>
              <a:tabLst>
                <a:tab pos="462767" algn="l"/>
                <a:tab pos="925533" algn="l"/>
                <a:tab pos="1388300" algn="l"/>
              </a:tabLst>
            </a:pPr>
            <a:endParaRPr lang="en-US" sz="1600" dirty="0">
              <a:solidFill>
                <a:srgbClr val="000000"/>
              </a:solidFill>
            </a:endParaRPr>
          </a:p>
          <a:p>
            <a:pPr>
              <a:lnSpc>
                <a:spcPts val="2126"/>
              </a:lnSpc>
              <a:spcBef>
                <a:spcPct val="0"/>
              </a:spcBef>
              <a:tabLst>
                <a:tab pos="462767" algn="l"/>
                <a:tab pos="925533" algn="l"/>
                <a:tab pos="1388300" algn="l"/>
              </a:tabLst>
            </a:pPr>
            <a:r>
              <a:rPr lang="en-US" sz="1600" b="1" dirty="0">
                <a:solidFill>
                  <a:srgbClr val="000000"/>
                </a:solidFill>
              </a:rPr>
              <a:t>Liquid leaks</a:t>
            </a:r>
            <a:r>
              <a:rPr lang="en-US" sz="1600" dirty="0">
                <a:solidFill>
                  <a:srgbClr val="000000"/>
                </a:solidFill>
              </a:rPr>
              <a:t> very straightforward.  Count drops.</a:t>
            </a:r>
          </a:p>
          <a:p>
            <a:pPr>
              <a:lnSpc>
                <a:spcPts val="2126"/>
              </a:lnSpc>
              <a:spcBef>
                <a:spcPct val="0"/>
              </a:spcBef>
              <a:tabLst>
                <a:tab pos="462767" algn="l"/>
                <a:tab pos="925533" algn="l"/>
                <a:tab pos="1388300" algn="l"/>
              </a:tabLst>
            </a:pPr>
            <a:endParaRPr lang="en-US" sz="1600" dirty="0">
              <a:solidFill>
                <a:srgbClr val="000000"/>
              </a:solidFill>
            </a:endParaRPr>
          </a:p>
          <a:p>
            <a:pPr>
              <a:lnSpc>
                <a:spcPts val="2126"/>
              </a:lnSpc>
              <a:spcBef>
                <a:spcPct val="0"/>
              </a:spcBef>
              <a:tabLst>
                <a:tab pos="462767" algn="l"/>
                <a:tab pos="925533" algn="l"/>
                <a:tab pos="1388300" algn="l"/>
              </a:tabLst>
            </a:pPr>
            <a:r>
              <a:rPr lang="en-US" sz="1600" b="1" dirty="0">
                <a:solidFill>
                  <a:srgbClr val="000000"/>
                </a:solidFill>
              </a:rPr>
              <a:t>Other definitions</a:t>
            </a:r>
            <a:r>
              <a:rPr lang="en-US" sz="1600" dirty="0">
                <a:solidFill>
                  <a:srgbClr val="000000"/>
                </a:solidFill>
              </a:rPr>
              <a:t>:  Visual, audible, or olfactory</a:t>
            </a:r>
          </a:p>
          <a:p>
            <a:pPr marL="231383" lvl="1" indent="0">
              <a:lnSpc>
                <a:spcPts val="2126"/>
              </a:lnSpc>
              <a:spcBef>
                <a:spcPts val="506"/>
              </a:spcBef>
              <a:tabLst>
                <a:tab pos="462767" algn="l"/>
                <a:tab pos="925533" algn="l"/>
                <a:tab pos="1388300" algn="l"/>
              </a:tabLst>
            </a:pPr>
            <a:r>
              <a:rPr lang="en-US" sz="1600" dirty="0">
                <a:solidFill>
                  <a:srgbClr val="000000"/>
                </a:solidFill>
              </a:rPr>
              <a:t>Under EPA regs - </a:t>
            </a:r>
            <a:r>
              <a:rPr lang="en-US" sz="1600" b="1" dirty="0">
                <a:solidFill>
                  <a:srgbClr val="000000"/>
                </a:solidFill>
              </a:rPr>
              <a:t>discolored flange</a:t>
            </a:r>
            <a:r>
              <a:rPr lang="en-US" sz="1600" dirty="0">
                <a:solidFill>
                  <a:srgbClr val="000000"/>
                </a:solidFill>
              </a:rPr>
              <a:t> must be monitored within 5 days;  </a:t>
            </a:r>
          </a:p>
          <a:p>
            <a:pPr marL="231383" lvl="1" indent="0">
              <a:lnSpc>
                <a:spcPts val="1620"/>
              </a:lnSpc>
              <a:spcBef>
                <a:spcPts val="506"/>
              </a:spcBef>
              <a:tabLst>
                <a:tab pos="462767" algn="l"/>
                <a:tab pos="925533" algn="l"/>
                <a:tab pos="1388300" algn="l"/>
              </a:tabLst>
            </a:pPr>
            <a:r>
              <a:rPr lang="en-US" sz="1600" b="1" dirty="0">
                <a:solidFill>
                  <a:srgbClr val="000000"/>
                </a:solidFill>
              </a:rPr>
              <a:t>compressors</a:t>
            </a:r>
            <a:r>
              <a:rPr lang="en-US" sz="1600" dirty="0">
                <a:solidFill>
                  <a:srgbClr val="000000"/>
                </a:solidFill>
              </a:rPr>
              <a:t> - sensors for seal system or barrier fluid system indicate failure. </a:t>
            </a:r>
          </a:p>
        </p:txBody>
      </p:sp>
    </p:spTree>
    <p:extLst>
      <p:ext uri="{BB962C8B-B14F-4D97-AF65-F5344CB8AC3E}">
        <p14:creationId xmlns:p14="http://schemas.microsoft.com/office/powerpoint/2010/main" val="405492611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60099" name="Rectangle 3" descr="Brown marble"/>
          <p:cNvSpPr>
            <a:spLocks noGrp="1" noChangeArrowheads="1"/>
          </p:cNvSpPr>
          <p:nvPr>
            <p:ph type="dt" sz="quarter" idx="1"/>
          </p:nvPr>
        </p:nvSpPr>
        <p:spPr>
          <a:noFill/>
          <a:ln>
            <a:miter lim="800000"/>
            <a:headEnd/>
            <a:tailEnd/>
          </a:ln>
        </p:spPr>
        <p:txBody>
          <a:bodyPr/>
          <a:lstStyle/>
          <a:p>
            <a:fld id="{3E8B0B6D-2ACD-4F75-B369-6967CB6AD6F1}" type="datetime1">
              <a:rPr lang="en-US" smtClean="0">
                <a:latin typeface="Arial" pitchFamily="34" charset="0"/>
              </a:rPr>
              <a:pPr/>
              <a:t>4/20/2026</a:t>
            </a:fld>
            <a:endParaRPr lang="en-US">
              <a:latin typeface="Arial" pitchFamily="34" charset="0"/>
            </a:endParaRPr>
          </a:p>
        </p:txBody>
      </p:sp>
      <p:sp>
        <p:nvSpPr>
          <p:cNvPr id="260100" name="Rectangle 7" descr="Brown marble"/>
          <p:cNvSpPr>
            <a:spLocks noGrp="1" noChangeArrowheads="1"/>
          </p:cNvSpPr>
          <p:nvPr>
            <p:ph type="sldNum" sz="quarter" idx="5"/>
          </p:nvPr>
        </p:nvSpPr>
        <p:spPr>
          <a:noFill/>
          <a:ln>
            <a:miter lim="800000"/>
            <a:headEnd/>
            <a:tailEnd/>
          </a:ln>
        </p:spPr>
        <p:txBody>
          <a:bodyPr/>
          <a:lstStyle/>
          <a:p>
            <a:fld id="{9B4807B6-419D-4A55-90BA-C44DD74F9C37}" type="slidenum">
              <a:rPr lang="en-US" smtClean="0">
                <a:latin typeface="Arial" pitchFamily="34" charset="0"/>
              </a:rPr>
              <a:pPr/>
              <a:t>86</a:t>
            </a:fld>
            <a:endParaRPr lang="en-US">
              <a:latin typeface="Arial" pitchFamily="34" charset="0"/>
            </a:endParaRPr>
          </a:p>
        </p:txBody>
      </p:sp>
      <p:sp>
        <p:nvSpPr>
          <p:cNvPr id="260101" name="Rectangle 2"/>
          <p:cNvSpPr>
            <a:spLocks noGrp="1" noRot="1" noChangeAspect="1" noChangeArrowheads="1" noTextEdit="1"/>
          </p:cNvSpPr>
          <p:nvPr>
            <p:ph type="sldImg"/>
          </p:nvPr>
        </p:nvSpPr>
        <p:spPr>
          <a:xfrm>
            <a:off x="1654175" y="617538"/>
            <a:ext cx="3535363" cy="2652712"/>
          </a:xfrm>
          <a:solidFill>
            <a:srgbClr val="FFFFFF"/>
          </a:solidFill>
          <a:ln/>
        </p:spPr>
      </p:sp>
      <p:sp>
        <p:nvSpPr>
          <p:cNvPr id="260102" name="Rectangle 3" descr="낄⸪w "/>
          <p:cNvSpPr>
            <a:spLocks noGrp="1" noChangeArrowheads="1"/>
          </p:cNvSpPr>
          <p:nvPr>
            <p:ph type="body" idx="1"/>
          </p:nvPr>
        </p:nvSpPr>
        <p:spPr>
          <a:xfrm>
            <a:off x="914400" y="3431680"/>
            <a:ext cx="5410200" cy="4907496"/>
          </a:xfrm>
          <a:solidFill>
            <a:srgbClr val="FFFFFF"/>
          </a:solidFill>
        </p:spPr>
        <p:txBody>
          <a:bodyPr/>
          <a:lstStyle/>
          <a:p>
            <a:pPr>
              <a:spcBef>
                <a:spcPct val="0"/>
              </a:spcBef>
            </a:pPr>
            <a:r>
              <a:rPr lang="en-US">
                <a:solidFill>
                  <a:srgbClr val="000000"/>
                </a:solidFill>
              </a:rPr>
              <a:t>Standards for valves and also for pumps were phased in starting in 19???. </a:t>
            </a:r>
            <a:br>
              <a:rPr lang="en-US">
                <a:solidFill>
                  <a:srgbClr val="000000"/>
                </a:solidFill>
              </a:rPr>
            </a:br>
            <a:r>
              <a:rPr lang="en-US" sz="1200">
                <a:solidFill>
                  <a:srgbClr val="000000"/>
                </a:solidFill>
              </a:rPr>
              <a:t>(REF: APTI Course 050-94, Final HON Rule, July 1994, p.28.)</a:t>
            </a:r>
          </a:p>
          <a:p>
            <a:pPr>
              <a:spcBef>
                <a:spcPct val="0"/>
              </a:spcBef>
            </a:pPr>
            <a:endParaRPr lang="en-US" sz="1200">
              <a:solidFill>
                <a:srgbClr val="000000"/>
              </a:solidFill>
            </a:endParaRPr>
          </a:p>
          <a:p>
            <a:pPr>
              <a:spcBef>
                <a:spcPct val="0"/>
              </a:spcBef>
            </a:pPr>
            <a:r>
              <a:rPr lang="en-US" b="1">
                <a:solidFill>
                  <a:srgbClr val="000000"/>
                </a:solidFill>
              </a:rPr>
              <a:t>QIP=Quality Improvement Program: </a:t>
            </a:r>
            <a:r>
              <a:rPr lang="en-US">
                <a:solidFill>
                  <a:srgbClr val="000000"/>
                </a:solidFill>
              </a:rPr>
              <a:t>  </a:t>
            </a:r>
          </a:p>
          <a:p>
            <a:pPr>
              <a:spcBef>
                <a:spcPct val="0"/>
              </a:spcBef>
            </a:pPr>
            <a:r>
              <a:rPr lang="en-US">
                <a:solidFill>
                  <a:srgbClr val="000000"/>
                </a:solidFill>
              </a:rPr>
              <a:t>Consists of information gathering, determining superior performing </a:t>
            </a:r>
            <a:br>
              <a:rPr lang="en-US">
                <a:solidFill>
                  <a:srgbClr val="000000"/>
                </a:solidFill>
              </a:rPr>
            </a:br>
            <a:r>
              <a:rPr lang="en-US">
                <a:solidFill>
                  <a:srgbClr val="000000"/>
                </a:solidFill>
              </a:rPr>
              <a:t>technologies, and replacing poor performers with superior </a:t>
            </a:r>
            <a:br>
              <a:rPr lang="en-US">
                <a:solidFill>
                  <a:srgbClr val="000000"/>
                </a:solidFill>
              </a:rPr>
            </a:br>
            <a:r>
              <a:rPr lang="en-US">
                <a:solidFill>
                  <a:srgbClr val="000000"/>
                </a:solidFill>
              </a:rPr>
              <a:t>technologies until target performance level met.   Recognition that </a:t>
            </a:r>
            <a:br>
              <a:rPr lang="en-US">
                <a:solidFill>
                  <a:srgbClr val="000000"/>
                </a:solidFill>
              </a:rPr>
            </a:br>
            <a:r>
              <a:rPr lang="en-US">
                <a:solidFill>
                  <a:srgbClr val="000000"/>
                </a:solidFill>
              </a:rPr>
              <a:t>low leak definitions may not be easily achievable for each </a:t>
            </a:r>
            <a:br>
              <a:rPr lang="en-US">
                <a:solidFill>
                  <a:srgbClr val="000000"/>
                </a:solidFill>
              </a:rPr>
            </a:br>
            <a:r>
              <a:rPr lang="en-US">
                <a:solidFill>
                  <a:srgbClr val="000000"/>
                </a:solidFill>
              </a:rPr>
              <a:t>component.  Provisions allow plants to develop process-specific and </a:t>
            </a:r>
            <a:br>
              <a:rPr lang="en-US">
                <a:solidFill>
                  <a:srgbClr val="000000"/>
                </a:solidFill>
              </a:rPr>
            </a:br>
            <a:r>
              <a:rPr lang="en-US">
                <a:solidFill>
                  <a:srgbClr val="000000"/>
                </a:solidFill>
              </a:rPr>
              <a:t>cost-effective methods for improving emissions performance </a:t>
            </a:r>
            <a:br>
              <a:rPr lang="en-US">
                <a:solidFill>
                  <a:srgbClr val="000000"/>
                </a:solidFill>
              </a:rPr>
            </a:br>
            <a:r>
              <a:rPr lang="en-US">
                <a:solidFill>
                  <a:srgbClr val="000000"/>
                </a:solidFill>
              </a:rPr>
              <a:t>without violation "hammer" looming.</a:t>
            </a:r>
          </a:p>
          <a:p>
            <a:pPr>
              <a:spcBef>
                <a:spcPct val="0"/>
              </a:spcBef>
            </a:pPr>
            <a:r>
              <a:rPr lang="en-US" sz="1200">
                <a:solidFill>
                  <a:srgbClr val="000000"/>
                </a:solidFill>
              </a:rPr>
              <a:t>(REF: EPA Course #380, Reference Volume 1:  Equipment Leak Regulations, Section 1-3, "HON")</a:t>
            </a:r>
          </a:p>
          <a:p>
            <a:pPr>
              <a:spcBef>
                <a:spcPct val="0"/>
              </a:spcBef>
            </a:pPr>
            <a:endParaRPr lang="en-US" sz="1200">
              <a:solidFill>
                <a:srgbClr val="000000"/>
              </a:solidFill>
            </a:endParaRPr>
          </a:p>
          <a:p>
            <a:pPr>
              <a:spcBef>
                <a:spcPct val="0"/>
              </a:spcBef>
            </a:pPr>
            <a:r>
              <a:rPr lang="en-US" b="1">
                <a:solidFill>
                  <a:srgbClr val="000000"/>
                </a:solidFill>
              </a:rPr>
              <a:t>Pumps:  </a:t>
            </a:r>
          </a:p>
          <a:p>
            <a:pPr>
              <a:spcBef>
                <a:spcPct val="0"/>
              </a:spcBef>
            </a:pPr>
            <a:r>
              <a:rPr lang="en-US">
                <a:solidFill>
                  <a:srgbClr val="000000"/>
                </a:solidFill>
              </a:rPr>
              <a:t>Similar phase-in periods.   MONTHLY monitoring in all cases.   </a:t>
            </a:r>
            <a:br>
              <a:rPr lang="en-US">
                <a:solidFill>
                  <a:srgbClr val="000000"/>
                </a:solidFill>
              </a:rPr>
            </a:br>
            <a:r>
              <a:rPr lang="en-US">
                <a:solidFill>
                  <a:srgbClr val="000000"/>
                </a:solidFill>
              </a:rPr>
              <a:t>Phase II is 5000 ppm.  Phase III is 1000-5000 ppm depending on </a:t>
            </a:r>
            <a:br>
              <a:rPr lang="en-US">
                <a:solidFill>
                  <a:srgbClr val="000000"/>
                </a:solidFill>
              </a:rPr>
            </a:br>
            <a:r>
              <a:rPr lang="en-US">
                <a:solidFill>
                  <a:srgbClr val="000000"/>
                </a:solidFill>
              </a:rPr>
              <a:t>application.   Provision for QIP, but not for reduced LDAR.  </a:t>
            </a:r>
          </a:p>
          <a:p>
            <a:pPr>
              <a:spcBef>
                <a:spcPct val="0"/>
              </a:spcBef>
            </a:pPr>
            <a:endParaRPr lang="en-US">
              <a:solidFill>
                <a:srgbClr val="000000"/>
              </a:solidFill>
            </a:endParaRPr>
          </a:p>
          <a:p>
            <a:pPr>
              <a:spcBef>
                <a:spcPct val="0"/>
              </a:spcBef>
            </a:pPr>
            <a:r>
              <a:rPr lang="en-US">
                <a:solidFill>
                  <a:srgbClr val="000000"/>
                </a:solidFill>
              </a:rPr>
              <a:t>Other alternative approaches available for other components; e.g, flanges can be stretched to 6 mos and then to 1 year. </a:t>
            </a:r>
          </a:p>
          <a:p>
            <a:pPr>
              <a:spcBef>
                <a:spcPct val="0"/>
              </a:spcBef>
            </a:pPr>
            <a:endParaRPr lang="en-US">
              <a:solidFill>
                <a:srgbClr val="000000"/>
              </a:solidFill>
            </a:endParaRPr>
          </a:p>
          <a:p>
            <a:pPr>
              <a:spcBef>
                <a:spcPct val="0"/>
              </a:spcBef>
            </a:pPr>
            <a:endParaRPr lang="en-US">
              <a:solidFill>
                <a:srgbClr val="000000"/>
              </a:solidFill>
            </a:endParaRPr>
          </a:p>
          <a:p>
            <a:pPr>
              <a:spcBef>
                <a:spcPct val="0"/>
              </a:spcBef>
            </a:pPr>
            <a:endParaRPr lang="en-US">
              <a:solidFill>
                <a:srgbClr val="000000"/>
              </a:solidFill>
            </a:endParaRPr>
          </a:p>
          <a:p>
            <a:endParaRPr lang="en-US"/>
          </a:p>
        </p:txBody>
      </p:sp>
    </p:spTree>
    <p:extLst>
      <p:ext uri="{BB962C8B-B14F-4D97-AF65-F5344CB8AC3E}">
        <p14:creationId xmlns:p14="http://schemas.microsoft.com/office/powerpoint/2010/main" val="268501161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61123" name="Rectangle 3" descr="Brown marble"/>
          <p:cNvSpPr>
            <a:spLocks noGrp="1" noChangeArrowheads="1"/>
          </p:cNvSpPr>
          <p:nvPr>
            <p:ph type="dt" sz="quarter" idx="1"/>
          </p:nvPr>
        </p:nvSpPr>
        <p:spPr>
          <a:noFill/>
          <a:ln>
            <a:miter lim="800000"/>
            <a:headEnd/>
            <a:tailEnd/>
          </a:ln>
        </p:spPr>
        <p:txBody>
          <a:bodyPr/>
          <a:lstStyle/>
          <a:p>
            <a:fld id="{50AB9F14-E1DE-4AAE-B9B8-4898AC24ED4C}" type="datetime1">
              <a:rPr lang="en-US" smtClean="0">
                <a:latin typeface="Arial" pitchFamily="34" charset="0"/>
              </a:rPr>
              <a:pPr/>
              <a:t>4/20/2026</a:t>
            </a:fld>
            <a:endParaRPr lang="en-US">
              <a:latin typeface="Arial" pitchFamily="34" charset="0"/>
            </a:endParaRPr>
          </a:p>
        </p:txBody>
      </p:sp>
      <p:sp>
        <p:nvSpPr>
          <p:cNvPr id="261124" name="Rectangle 7" descr="Brown marble"/>
          <p:cNvSpPr>
            <a:spLocks noGrp="1" noChangeArrowheads="1"/>
          </p:cNvSpPr>
          <p:nvPr>
            <p:ph type="sldNum" sz="quarter" idx="5"/>
          </p:nvPr>
        </p:nvSpPr>
        <p:spPr>
          <a:noFill/>
          <a:ln>
            <a:miter lim="800000"/>
            <a:headEnd/>
            <a:tailEnd/>
          </a:ln>
        </p:spPr>
        <p:txBody>
          <a:bodyPr/>
          <a:lstStyle/>
          <a:p>
            <a:fld id="{FEE4DE7C-64D5-491A-8AE2-EED61C8875F9}" type="slidenum">
              <a:rPr lang="en-US" smtClean="0">
                <a:latin typeface="Arial" pitchFamily="34" charset="0"/>
              </a:rPr>
              <a:pPr/>
              <a:t>87</a:t>
            </a:fld>
            <a:endParaRPr lang="en-US">
              <a:latin typeface="Arial" pitchFamily="34" charset="0"/>
            </a:endParaRPr>
          </a:p>
        </p:txBody>
      </p:sp>
      <p:sp>
        <p:nvSpPr>
          <p:cNvPr id="261125" name="Rectangle 2"/>
          <p:cNvSpPr>
            <a:spLocks noGrp="1" noRot="1" noChangeAspect="1" noChangeArrowheads="1" noTextEdit="1"/>
          </p:cNvSpPr>
          <p:nvPr>
            <p:ph type="sldImg"/>
          </p:nvPr>
        </p:nvSpPr>
        <p:spPr>
          <a:xfrm>
            <a:off x="1635125" y="384175"/>
            <a:ext cx="3162300" cy="2373313"/>
          </a:xfrm>
          <a:ln/>
        </p:spPr>
      </p:sp>
      <p:sp>
        <p:nvSpPr>
          <p:cNvPr id="261126" name="Rectangle 3" descr="낄⸪w "/>
          <p:cNvSpPr>
            <a:spLocks noGrp="1" noChangeArrowheads="1"/>
          </p:cNvSpPr>
          <p:nvPr>
            <p:ph type="body" idx="1"/>
          </p:nvPr>
        </p:nvSpPr>
        <p:spPr>
          <a:xfrm>
            <a:off x="493273" y="2899362"/>
            <a:ext cx="5871454" cy="5809116"/>
          </a:xfrm>
          <a:noFill/>
        </p:spPr>
        <p:txBody>
          <a:bodyPr/>
          <a:lstStyle/>
          <a:p>
            <a:pPr>
              <a:tabLst>
                <a:tab pos="462767" algn="l"/>
                <a:tab pos="925533" algn="l"/>
                <a:tab pos="1388300" algn="l"/>
              </a:tabLst>
            </a:pPr>
            <a:r>
              <a:rPr lang="en-US" sz="1300" b="1" dirty="0">
                <a:solidFill>
                  <a:srgbClr val="000000"/>
                </a:solidFill>
              </a:rPr>
              <a:t>Basic standard</a:t>
            </a:r>
            <a:r>
              <a:rPr lang="en-US" sz="1300" dirty="0">
                <a:solidFill>
                  <a:srgbClr val="000000"/>
                </a:solidFill>
              </a:rPr>
              <a:t> (NSPS, many locals):  Most leaking components must be repaired within 15 days.</a:t>
            </a:r>
          </a:p>
          <a:p>
            <a:pPr>
              <a:tabLst>
                <a:tab pos="462767" algn="l"/>
                <a:tab pos="925533" algn="l"/>
                <a:tab pos="1388300" algn="l"/>
              </a:tabLst>
            </a:pPr>
            <a:r>
              <a:rPr lang="en-US" sz="1300" b="1" dirty="0">
                <a:solidFill>
                  <a:srgbClr val="000000"/>
                </a:solidFill>
              </a:rPr>
              <a:t>First attempt</a:t>
            </a:r>
            <a:r>
              <a:rPr lang="en-US" sz="1300" dirty="0">
                <a:solidFill>
                  <a:srgbClr val="000000"/>
                </a:solidFill>
              </a:rPr>
              <a:t> at repair must be made within 5 days and record kept.  For valves, types of repair specified in regs.</a:t>
            </a:r>
          </a:p>
          <a:p>
            <a:pPr>
              <a:tabLst>
                <a:tab pos="462767" algn="l"/>
                <a:tab pos="925533" algn="l"/>
                <a:tab pos="1388300" algn="l"/>
              </a:tabLst>
            </a:pPr>
            <a:r>
              <a:rPr lang="en-US" sz="1300" b="1" dirty="0">
                <a:solidFill>
                  <a:srgbClr val="000000"/>
                </a:solidFill>
              </a:rPr>
              <a:t>Range </a:t>
            </a:r>
            <a:r>
              <a:rPr lang="en-US" sz="1300" dirty="0">
                <a:solidFill>
                  <a:srgbClr val="000000"/>
                </a:solidFill>
              </a:rPr>
              <a:t>varies from 1 - 15 days</a:t>
            </a:r>
            <a:r>
              <a:rPr lang="en-US" sz="1300" b="1" dirty="0">
                <a:solidFill>
                  <a:srgbClr val="000000"/>
                </a:solidFill>
              </a:rPr>
              <a:t>:</a:t>
            </a:r>
            <a:r>
              <a:rPr lang="en-US" sz="1300" dirty="0">
                <a:solidFill>
                  <a:srgbClr val="000000"/>
                </a:solidFill>
              </a:rPr>
              <a:t>  </a:t>
            </a:r>
          </a:p>
          <a:p>
            <a:pPr>
              <a:tabLst>
                <a:tab pos="462767" algn="l"/>
                <a:tab pos="925533" algn="l"/>
                <a:tab pos="1388300" algn="l"/>
              </a:tabLst>
            </a:pPr>
            <a:r>
              <a:rPr lang="en-US" sz="1300" dirty="0">
                <a:solidFill>
                  <a:srgbClr val="000000"/>
                </a:solidFill>
              </a:rPr>
              <a:t>SCAQMD has 1-day deadline for leaks &gt;50,000 ppm and liquid leaks.   BAAQMD has 7-day deadline for leaks discovered by operator; 24 </a:t>
            </a:r>
            <a:r>
              <a:rPr lang="en-US" sz="1300" dirty="0" err="1">
                <a:solidFill>
                  <a:srgbClr val="000000"/>
                </a:solidFill>
              </a:rPr>
              <a:t>hrs</a:t>
            </a:r>
            <a:r>
              <a:rPr lang="en-US" sz="1300" dirty="0">
                <a:solidFill>
                  <a:srgbClr val="000000"/>
                </a:solidFill>
              </a:rPr>
              <a:t> for leaks discovered by district inspector.  (REF: SCAQMD Rule 1173 Operators Handbook p.11, BAAQMD Regulation 8)</a:t>
            </a:r>
          </a:p>
          <a:p>
            <a:pPr>
              <a:tabLst>
                <a:tab pos="462767" algn="l"/>
                <a:tab pos="925533" algn="l"/>
                <a:tab pos="1388300" algn="l"/>
              </a:tabLst>
            </a:pPr>
            <a:r>
              <a:rPr lang="en-US" sz="1300" b="1" dirty="0">
                <a:solidFill>
                  <a:srgbClr val="000000"/>
                </a:solidFill>
              </a:rPr>
              <a:t>Repeat Leakers:</a:t>
            </a:r>
            <a:r>
              <a:rPr lang="en-US" sz="1300" dirty="0">
                <a:solidFill>
                  <a:srgbClr val="000000"/>
                </a:solidFill>
              </a:rPr>
              <a:t>  Replacement optional under NSPS.  </a:t>
            </a:r>
          </a:p>
          <a:p>
            <a:pPr>
              <a:tabLst>
                <a:tab pos="462767" algn="l"/>
                <a:tab pos="925533" algn="l"/>
                <a:tab pos="1388300" algn="l"/>
              </a:tabLst>
            </a:pPr>
            <a:r>
              <a:rPr lang="en-US" sz="1300" dirty="0">
                <a:solidFill>
                  <a:srgbClr val="000000"/>
                </a:solidFill>
              </a:rPr>
              <a:t>Some California districts mandate BACT after valve leaks certain number of times during over a period.  ARB RACT recommends BACT after 5 repeat leaks over one year, or one leak for inaccessible component.  (REF: ARB RACT/BARCT SSD-93-002)</a:t>
            </a:r>
          </a:p>
          <a:p>
            <a:pPr>
              <a:tabLst>
                <a:tab pos="462767" algn="l"/>
                <a:tab pos="925533" algn="l"/>
                <a:tab pos="1388300" algn="l"/>
              </a:tabLst>
            </a:pPr>
            <a:r>
              <a:rPr lang="en-US" sz="1300" b="1" dirty="0">
                <a:solidFill>
                  <a:srgbClr val="000000"/>
                </a:solidFill>
              </a:rPr>
              <a:t>Delay of Repair</a:t>
            </a:r>
            <a:r>
              <a:rPr lang="en-US" sz="1300" dirty="0">
                <a:solidFill>
                  <a:srgbClr val="000000"/>
                </a:solidFill>
              </a:rPr>
              <a:t>:  Usually allowed until next shutdown of process, with time limits from 6 months to 5 years.  </a:t>
            </a:r>
          </a:p>
          <a:p>
            <a:r>
              <a:rPr lang="en-US" sz="1300" dirty="0">
                <a:solidFill>
                  <a:srgbClr val="000000"/>
                </a:solidFill>
              </a:rPr>
              <a:t>Other stipulations: </a:t>
            </a:r>
            <a:r>
              <a:rPr lang="en-US" sz="1300" u="sng" dirty="0">
                <a:solidFill>
                  <a:srgbClr val="000000"/>
                </a:solidFill>
              </a:rPr>
              <a:t> Allowed</a:t>
            </a:r>
            <a:r>
              <a:rPr lang="en-US" sz="1300" dirty="0">
                <a:solidFill>
                  <a:srgbClr val="000000"/>
                </a:solidFill>
              </a:rPr>
              <a:t> if repair technically infeasible without process unit shutdown.  </a:t>
            </a:r>
            <a:r>
              <a:rPr lang="en-US" sz="1300" u="sng" dirty="0">
                <a:solidFill>
                  <a:srgbClr val="000000"/>
                </a:solidFill>
              </a:rPr>
              <a:t>Allowed</a:t>
            </a:r>
            <a:r>
              <a:rPr lang="en-US" sz="1300" dirty="0">
                <a:solidFill>
                  <a:srgbClr val="000000"/>
                </a:solidFill>
              </a:rPr>
              <a:t> if equipment isolated from process and does not remain in VOC or VHAP service.  </a:t>
            </a:r>
            <a:r>
              <a:rPr lang="en-US" sz="1300" u="sng" dirty="0">
                <a:solidFill>
                  <a:srgbClr val="000000"/>
                </a:solidFill>
              </a:rPr>
              <a:t>Allowed</a:t>
            </a:r>
            <a:r>
              <a:rPr lang="en-US" sz="1300" dirty="0">
                <a:solidFill>
                  <a:srgbClr val="000000"/>
                </a:solidFill>
              </a:rPr>
              <a:t> if emissions from purging material from system for immediate repair are likely to be greater than fugitive emissions from delay.   Delay for valves may be allowed if spare parts not available, but source should have had enough on hand prior to repair. (REF: Handbook p.18) </a:t>
            </a:r>
            <a:r>
              <a:rPr lang="en-US" sz="1300" dirty="0"/>
              <a:t>DOR except for pumps  which if parts are not available can go beyond the first shut down</a:t>
            </a:r>
          </a:p>
          <a:p>
            <a:r>
              <a:rPr lang="en-US" sz="1300" b="1" dirty="0"/>
              <a:t>IT IS IMPORTANT TO NOTE THAT OTHER THAN FOR PUMPS IN THE DOR THERE IS NO DOR JUSTIFCATION FOR LACK OF PARTS</a:t>
            </a:r>
          </a:p>
          <a:p>
            <a:pPr>
              <a:tabLst>
                <a:tab pos="462767" algn="l"/>
                <a:tab pos="925533" algn="l"/>
                <a:tab pos="1388300" algn="l"/>
              </a:tabLst>
            </a:pPr>
            <a:r>
              <a:rPr lang="en-US" sz="1300" b="1" dirty="0">
                <a:solidFill>
                  <a:srgbClr val="000000"/>
                </a:solidFill>
              </a:rPr>
              <a:t>Percentage awaiting repair </a:t>
            </a:r>
            <a:r>
              <a:rPr lang="en-US" sz="1300" dirty="0">
                <a:solidFill>
                  <a:srgbClr val="000000"/>
                </a:solidFill>
              </a:rPr>
              <a:t>becoming more stringent:</a:t>
            </a:r>
          </a:p>
          <a:p>
            <a:pPr>
              <a:tabLst>
                <a:tab pos="462767" algn="l"/>
                <a:tab pos="925533" algn="l"/>
                <a:tab pos="1388300" algn="l"/>
              </a:tabLst>
            </a:pPr>
            <a:r>
              <a:rPr lang="en-US" sz="1300" dirty="0">
                <a:solidFill>
                  <a:srgbClr val="000000"/>
                </a:solidFill>
              </a:rPr>
              <a:t>E.g., BAAQMD will allow only 0.5% valves to be designated as "awaiting repair" starting 1997.  (REF: BAAQMD Regulation 8)</a:t>
            </a:r>
          </a:p>
        </p:txBody>
      </p:sp>
    </p:spTree>
    <p:extLst>
      <p:ext uri="{BB962C8B-B14F-4D97-AF65-F5344CB8AC3E}">
        <p14:creationId xmlns:p14="http://schemas.microsoft.com/office/powerpoint/2010/main" val="249026642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62147" name="Rectangle 3" descr="Brown marble"/>
          <p:cNvSpPr>
            <a:spLocks noGrp="1" noChangeArrowheads="1"/>
          </p:cNvSpPr>
          <p:nvPr>
            <p:ph type="dt" sz="quarter" idx="1"/>
          </p:nvPr>
        </p:nvSpPr>
        <p:spPr>
          <a:noFill/>
          <a:ln>
            <a:miter lim="800000"/>
            <a:headEnd/>
            <a:tailEnd/>
          </a:ln>
        </p:spPr>
        <p:txBody>
          <a:bodyPr/>
          <a:lstStyle/>
          <a:p>
            <a:fld id="{1CBCCAEB-5FDC-475A-85D0-65BD42685AFB}" type="datetime1">
              <a:rPr lang="en-US" smtClean="0">
                <a:latin typeface="Arial" pitchFamily="34" charset="0"/>
              </a:rPr>
              <a:pPr/>
              <a:t>4/20/2026</a:t>
            </a:fld>
            <a:endParaRPr lang="en-US">
              <a:latin typeface="Arial" pitchFamily="34" charset="0"/>
            </a:endParaRPr>
          </a:p>
        </p:txBody>
      </p:sp>
      <p:sp>
        <p:nvSpPr>
          <p:cNvPr id="262148" name="Rectangle 7" descr="Brown marble"/>
          <p:cNvSpPr>
            <a:spLocks noGrp="1" noChangeArrowheads="1"/>
          </p:cNvSpPr>
          <p:nvPr>
            <p:ph type="sldNum" sz="quarter" idx="5"/>
          </p:nvPr>
        </p:nvSpPr>
        <p:spPr>
          <a:noFill/>
          <a:ln>
            <a:miter lim="800000"/>
            <a:headEnd/>
            <a:tailEnd/>
          </a:ln>
        </p:spPr>
        <p:txBody>
          <a:bodyPr/>
          <a:lstStyle/>
          <a:p>
            <a:fld id="{EE92E282-5D77-4118-B473-65D2D3F49F71}" type="slidenum">
              <a:rPr lang="en-US" smtClean="0">
                <a:latin typeface="Arial" pitchFamily="34" charset="0"/>
              </a:rPr>
              <a:pPr/>
              <a:t>88</a:t>
            </a:fld>
            <a:endParaRPr lang="en-US">
              <a:latin typeface="Arial" pitchFamily="34" charset="0"/>
            </a:endParaRPr>
          </a:p>
        </p:txBody>
      </p:sp>
      <p:sp>
        <p:nvSpPr>
          <p:cNvPr id="262149" name="Rectangle 2"/>
          <p:cNvSpPr>
            <a:spLocks noGrp="1" noRot="1" noChangeAspect="1" noChangeArrowheads="1" noTextEdit="1"/>
          </p:cNvSpPr>
          <p:nvPr>
            <p:ph type="sldImg"/>
          </p:nvPr>
        </p:nvSpPr>
        <p:spPr>
          <a:xfrm>
            <a:off x="1962150" y="612775"/>
            <a:ext cx="2959100" cy="2219325"/>
          </a:xfrm>
          <a:ln/>
        </p:spPr>
      </p:sp>
      <p:sp>
        <p:nvSpPr>
          <p:cNvPr id="262150" name="Rectangle 3" descr="낄⸪w "/>
          <p:cNvSpPr>
            <a:spLocks noGrp="1" noChangeArrowheads="1"/>
          </p:cNvSpPr>
          <p:nvPr>
            <p:ph type="body" idx="1"/>
          </p:nvPr>
        </p:nvSpPr>
        <p:spPr>
          <a:xfrm>
            <a:off x="523876" y="2943525"/>
            <a:ext cx="5876925" cy="5708654"/>
          </a:xfrm>
          <a:noFill/>
        </p:spPr>
        <p:txBody>
          <a:bodyPr lIns="92547" tIns="46274" rIns="92547" bIns="46274"/>
          <a:lstStyle/>
          <a:p>
            <a:pPr>
              <a:lnSpc>
                <a:spcPct val="105000"/>
              </a:lnSpc>
              <a:spcBef>
                <a:spcPct val="15000"/>
              </a:spcBef>
              <a:tabLst>
                <a:tab pos="462767" algn="l"/>
                <a:tab pos="925533" algn="l"/>
                <a:tab pos="1388300" algn="l"/>
              </a:tabLst>
            </a:pPr>
            <a:r>
              <a:rPr lang="en-US"/>
              <a:t>What types of identification do you use/encounter?  E.g., SCAQMD has Identification Plan.  </a:t>
            </a:r>
          </a:p>
          <a:p>
            <a:pPr>
              <a:lnSpc>
                <a:spcPct val="105000"/>
              </a:lnSpc>
              <a:spcBef>
                <a:spcPct val="15000"/>
              </a:spcBef>
              <a:tabLst>
                <a:tab pos="462767" algn="l"/>
                <a:tab pos="925533" algn="l"/>
                <a:tab pos="1388300" algn="l"/>
              </a:tabLst>
            </a:pPr>
            <a:r>
              <a:rPr lang="en-US"/>
              <a:t>What are the pros and cons of different types?  </a:t>
            </a:r>
          </a:p>
          <a:p>
            <a:pPr>
              <a:lnSpc>
                <a:spcPct val="105000"/>
              </a:lnSpc>
              <a:spcBef>
                <a:spcPct val="15000"/>
              </a:spcBef>
              <a:tabLst>
                <a:tab pos="462767" algn="l"/>
                <a:tab pos="925533" algn="l"/>
                <a:tab pos="1388300" algn="l"/>
              </a:tabLst>
            </a:pPr>
            <a:r>
              <a:rPr lang="en-US"/>
              <a:t>What do you do if you don’t know whether or not to monitor?</a:t>
            </a:r>
            <a:endParaRPr lang="en-US" b="1">
              <a:solidFill>
                <a:srgbClr val="000000"/>
              </a:solidFill>
            </a:endParaRPr>
          </a:p>
          <a:p>
            <a:pPr>
              <a:lnSpc>
                <a:spcPct val="105000"/>
              </a:lnSpc>
              <a:spcBef>
                <a:spcPct val="15000"/>
              </a:spcBef>
              <a:tabLst>
                <a:tab pos="462767" algn="l"/>
                <a:tab pos="925533" algn="l"/>
                <a:tab pos="1388300" algn="l"/>
              </a:tabLst>
            </a:pPr>
            <a:r>
              <a:rPr lang="en-US" b="1">
                <a:solidFill>
                  <a:srgbClr val="000000"/>
                </a:solidFill>
              </a:rPr>
              <a:t>Identification code tag</a:t>
            </a:r>
            <a:r>
              <a:rPr lang="en-US">
                <a:solidFill>
                  <a:srgbClr val="000000"/>
                </a:solidFill>
              </a:rPr>
              <a:t>:</a:t>
            </a:r>
          </a:p>
          <a:p>
            <a:pPr>
              <a:lnSpc>
                <a:spcPct val="105000"/>
              </a:lnSpc>
              <a:spcBef>
                <a:spcPct val="15000"/>
              </a:spcBef>
              <a:tabLst>
                <a:tab pos="462767" algn="l"/>
                <a:tab pos="925533" algn="l"/>
                <a:tab pos="1388300" algn="l"/>
              </a:tabLst>
            </a:pPr>
            <a:r>
              <a:rPr lang="en-US">
                <a:solidFill>
                  <a:srgbClr val="000000"/>
                </a:solidFill>
              </a:rPr>
              <a:t>EPA has recommendations about Identification code numbers.  ID code may be designed to show type of component, location or process unit, composition of stream, etc.  Any logical system that works for facility and for leak contractor (if there is one) is sufficient.  </a:t>
            </a:r>
            <a:r>
              <a:rPr lang="en-US" u="sng">
                <a:solidFill>
                  <a:srgbClr val="000000"/>
                </a:solidFill>
              </a:rPr>
              <a:t>EPA only requires tagging for leakers</a:t>
            </a:r>
            <a:r>
              <a:rPr lang="en-US">
                <a:solidFill>
                  <a:srgbClr val="000000"/>
                </a:solidFill>
              </a:rPr>
              <a:t>.   </a:t>
            </a:r>
          </a:p>
          <a:p>
            <a:pPr>
              <a:lnSpc>
                <a:spcPct val="105000"/>
              </a:lnSpc>
              <a:spcBef>
                <a:spcPct val="15000"/>
              </a:spcBef>
              <a:tabLst>
                <a:tab pos="462767" algn="l"/>
                <a:tab pos="925533" algn="l"/>
                <a:tab pos="1388300" algn="l"/>
              </a:tabLst>
            </a:pPr>
            <a:r>
              <a:rPr lang="en-US" b="1">
                <a:solidFill>
                  <a:srgbClr val="000000"/>
                </a:solidFill>
              </a:rPr>
              <a:t>Inaccessible components:</a:t>
            </a:r>
            <a:endParaRPr lang="en-US">
              <a:solidFill>
                <a:srgbClr val="000000"/>
              </a:solidFill>
            </a:endParaRPr>
          </a:p>
          <a:p>
            <a:pPr>
              <a:lnSpc>
                <a:spcPct val="105000"/>
              </a:lnSpc>
              <a:spcBef>
                <a:spcPct val="15000"/>
              </a:spcBef>
              <a:tabLst>
                <a:tab pos="462767" algn="l"/>
                <a:tab pos="925533" algn="l"/>
                <a:tab pos="1388300" algn="l"/>
              </a:tabLst>
            </a:pPr>
            <a:r>
              <a:rPr lang="en-US">
                <a:solidFill>
                  <a:srgbClr val="000000"/>
                </a:solidFill>
              </a:rPr>
              <a:t>Access refers to whether or not components are "unsafe" or "difficult to monitor". Unsafe to monitor components cannot be reached without reaching up or out from ground or platform a certain distance (EPA - no more than 2 meters above platfom; BAAQMD policy - 6 feet out, 14 feet up.)   Important in determining frequency of monitoring.  </a:t>
            </a:r>
          </a:p>
          <a:p>
            <a:pPr latinLnBrk="1">
              <a:lnSpc>
                <a:spcPct val="105000"/>
              </a:lnSpc>
              <a:spcBef>
                <a:spcPct val="15000"/>
              </a:spcBef>
              <a:spcAft>
                <a:spcPts val="1012"/>
              </a:spcAft>
              <a:tabLst>
                <a:tab pos="462767" algn="l"/>
                <a:tab pos="925533" algn="l"/>
                <a:tab pos="1388300" algn="l"/>
              </a:tabLst>
            </a:pPr>
            <a:endParaRPr lang="en-US">
              <a:solidFill>
                <a:srgbClr val="000000"/>
              </a:solidFill>
            </a:endParaRPr>
          </a:p>
        </p:txBody>
      </p:sp>
    </p:spTree>
    <p:extLst>
      <p:ext uri="{BB962C8B-B14F-4D97-AF65-F5344CB8AC3E}">
        <p14:creationId xmlns:p14="http://schemas.microsoft.com/office/powerpoint/2010/main" val="111616103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63171" name="Rectangle 3" descr="Brown marble"/>
          <p:cNvSpPr>
            <a:spLocks noGrp="1" noChangeArrowheads="1"/>
          </p:cNvSpPr>
          <p:nvPr>
            <p:ph type="dt" sz="quarter" idx="1"/>
          </p:nvPr>
        </p:nvSpPr>
        <p:spPr>
          <a:noFill/>
          <a:ln>
            <a:miter lim="800000"/>
            <a:headEnd/>
            <a:tailEnd/>
          </a:ln>
        </p:spPr>
        <p:txBody>
          <a:bodyPr/>
          <a:lstStyle/>
          <a:p>
            <a:fld id="{F63C5C39-9138-4A24-93BB-6ED3D6DEF93A}" type="datetime1">
              <a:rPr lang="en-US" smtClean="0">
                <a:latin typeface="Arial" pitchFamily="34" charset="0"/>
              </a:rPr>
              <a:pPr/>
              <a:t>4/20/2026</a:t>
            </a:fld>
            <a:endParaRPr lang="en-US">
              <a:latin typeface="Arial" pitchFamily="34" charset="0"/>
            </a:endParaRPr>
          </a:p>
        </p:txBody>
      </p:sp>
      <p:sp>
        <p:nvSpPr>
          <p:cNvPr id="263172" name="Rectangle 7" descr="Brown marble"/>
          <p:cNvSpPr>
            <a:spLocks noGrp="1" noChangeArrowheads="1"/>
          </p:cNvSpPr>
          <p:nvPr>
            <p:ph type="sldNum" sz="quarter" idx="5"/>
          </p:nvPr>
        </p:nvSpPr>
        <p:spPr>
          <a:noFill/>
          <a:ln>
            <a:miter lim="800000"/>
            <a:headEnd/>
            <a:tailEnd/>
          </a:ln>
        </p:spPr>
        <p:txBody>
          <a:bodyPr/>
          <a:lstStyle/>
          <a:p>
            <a:fld id="{5614EDBD-B835-453F-BFA1-A3A2DDAC5AA7}" type="slidenum">
              <a:rPr lang="en-US" smtClean="0">
                <a:latin typeface="Arial" pitchFamily="34" charset="0"/>
              </a:rPr>
              <a:pPr/>
              <a:t>89</a:t>
            </a:fld>
            <a:endParaRPr lang="en-US">
              <a:latin typeface="Arial" pitchFamily="34" charset="0"/>
            </a:endParaRPr>
          </a:p>
        </p:txBody>
      </p:sp>
      <p:sp>
        <p:nvSpPr>
          <p:cNvPr id="263173" name="Rectangle 2"/>
          <p:cNvSpPr>
            <a:spLocks noGrp="1" noRot="1" noChangeAspect="1" noChangeArrowheads="1" noTextEdit="1"/>
          </p:cNvSpPr>
          <p:nvPr>
            <p:ph type="sldImg"/>
          </p:nvPr>
        </p:nvSpPr>
        <p:spPr>
          <a:ln/>
        </p:spPr>
      </p:sp>
      <p:sp>
        <p:nvSpPr>
          <p:cNvPr id="263174" name="Rectangle 3" descr="낄⸪w "/>
          <p:cNvSpPr>
            <a:spLocks noGrp="1" noChangeArrowheads="1"/>
          </p:cNvSpPr>
          <p:nvPr>
            <p:ph type="body" idx="1"/>
          </p:nvPr>
        </p:nvSpPr>
        <p:spPr>
          <a:noFill/>
        </p:spPr>
        <p:txBody>
          <a:bodyPr/>
          <a:lstStyle/>
          <a:p>
            <a:pPr>
              <a:lnSpc>
                <a:spcPts val="2126"/>
              </a:lnSpc>
              <a:tabLst>
                <a:tab pos="462767" algn="l"/>
                <a:tab pos="925533" algn="l"/>
                <a:tab pos="1388300" algn="l"/>
              </a:tabLst>
            </a:pPr>
            <a:r>
              <a:rPr lang="en-US" sz="1600" b="1" dirty="0">
                <a:solidFill>
                  <a:srgbClr val="000000"/>
                </a:solidFill>
              </a:rPr>
              <a:t>1. </a:t>
            </a:r>
            <a:r>
              <a:rPr lang="en-US" sz="1600" dirty="0">
                <a:solidFill>
                  <a:srgbClr val="000000"/>
                </a:solidFill>
              </a:rPr>
              <a:t> </a:t>
            </a:r>
            <a:r>
              <a:rPr lang="en-US" sz="1600" b="1" dirty="0">
                <a:solidFill>
                  <a:srgbClr val="000000"/>
                </a:solidFill>
              </a:rPr>
              <a:t>These records</a:t>
            </a:r>
            <a:r>
              <a:rPr lang="en-US" sz="1600" dirty="0">
                <a:solidFill>
                  <a:srgbClr val="000000"/>
                </a:solidFill>
              </a:rPr>
              <a:t> should be kept for all components.  </a:t>
            </a:r>
          </a:p>
          <a:p>
            <a:pPr>
              <a:lnSpc>
                <a:spcPts val="2126"/>
              </a:lnSpc>
              <a:tabLst>
                <a:tab pos="462767" algn="l"/>
                <a:tab pos="925533" algn="l"/>
                <a:tab pos="1388300" algn="l"/>
              </a:tabLst>
            </a:pPr>
            <a:r>
              <a:rPr lang="en-US" sz="1600" dirty="0">
                <a:solidFill>
                  <a:srgbClr val="000000"/>
                </a:solidFill>
              </a:rPr>
              <a:t>NSPS and NESHAPS explicitly requires records for equipment designated "no detectable emissions", PRVs in gas/vapor service, </a:t>
            </a:r>
            <a:r>
              <a:rPr lang="en-US" sz="1600" dirty="0" err="1">
                <a:solidFill>
                  <a:srgbClr val="000000"/>
                </a:solidFill>
              </a:rPr>
              <a:t>equip't</a:t>
            </a:r>
            <a:r>
              <a:rPr lang="en-US" sz="1600" dirty="0">
                <a:solidFill>
                  <a:srgbClr val="000000"/>
                </a:solidFill>
              </a:rPr>
              <a:t> in vacuum service.  Also list inaccessible/unsafe, difficult-to-monitor.  Closed-vent systems and control devices require special records (REF: Handbook p. 49).  Process stream determination needed for NESHAP.</a:t>
            </a:r>
          </a:p>
          <a:p>
            <a:pPr>
              <a:lnSpc>
                <a:spcPts val="2126"/>
              </a:lnSpc>
              <a:tabLst>
                <a:tab pos="462767" algn="l"/>
                <a:tab pos="925533" algn="l"/>
                <a:tab pos="1388300" algn="l"/>
              </a:tabLst>
            </a:pPr>
            <a:r>
              <a:rPr lang="en-US" sz="1600" b="1" dirty="0">
                <a:solidFill>
                  <a:srgbClr val="000000"/>
                </a:solidFill>
              </a:rPr>
              <a:t>2.  Dates: </a:t>
            </a:r>
            <a:r>
              <a:rPr lang="en-US" sz="1600" dirty="0">
                <a:solidFill>
                  <a:srgbClr val="000000"/>
                </a:solidFill>
              </a:rPr>
              <a:t>Should include monitoring dates for no detectable emissions components and for alternative standards.</a:t>
            </a:r>
          </a:p>
          <a:p>
            <a:pPr>
              <a:lnSpc>
                <a:spcPts val="2126"/>
              </a:lnSpc>
              <a:tabLst>
                <a:tab pos="462767" algn="l"/>
                <a:tab pos="925533" algn="l"/>
                <a:tab pos="1388300" algn="l"/>
              </a:tabLst>
            </a:pPr>
            <a:r>
              <a:rPr lang="en-US" sz="1600" b="1" dirty="0">
                <a:solidFill>
                  <a:srgbClr val="000000"/>
                </a:solidFill>
              </a:rPr>
              <a:t>3. </a:t>
            </a:r>
            <a:r>
              <a:rPr lang="en-US" sz="1600" dirty="0">
                <a:solidFill>
                  <a:srgbClr val="000000"/>
                </a:solidFill>
              </a:rPr>
              <a:t> </a:t>
            </a:r>
            <a:r>
              <a:rPr lang="en-US" sz="1600" b="1" dirty="0">
                <a:solidFill>
                  <a:srgbClr val="000000"/>
                </a:solidFill>
              </a:rPr>
              <a:t>Emission levels:</a:t>
            </a:r>
            <a:r>
              <a:rPr lang="en-US" sz="1600" dirty="0">
                <a:solidFill>
                  <a:srgbClr val="000000"/>
                </a:solidFill>
              </a:rPr>
              <a:t> Should include background level</a:t>
            </a:r>
          </a:p>
          <a:p>
            <a:pPr>
              <a:lnSpc>
                <a:spcPts val="2126"/>
              </a:lnSpc>
              <a:tabLst>
                <a:tab pos="462767" algn="l"/>
                <a:tab pos="925533" algn="l"/>
                <a:tab pos="1388300" algn="l"/>
              </a:tabLst>
            </a:pPr>
            <a:r>
              <a:rPr lang="en-US" sz="1600" b="1" dirty="0">
                <a:solidFill>
                  <a:srgbClr val="000000"/>
                </a:solidFill>
              </a:rPr>
              <a:t>6. </a:t>
            </a:r>
            <a:r>
              <a:rPr lang="en-US" sz="1600" dirty="0">
                <a:solidFill>
                  <a:srgbClr val="000000"/>
                </a:solidFill>
              </a:rPr>
              <a:t> If repair </a:t>
            </a:r>
            <a:r>
              <a:rPr lang="en-US" sz="1600" b="1" dirty="0">
                <a:solidFill>
                  <a:srgbClr val="000000"/>
                </a:solidFill>
              </a:rPr>
              <a:t>delayed</a:t>
            </a:r>
            <a:r>
              <a:rPr lang="en-US" sz="1600" dirty="0">
                <a:solidFill>
                  <a:srgbClr val="000000"/>
                </a:solidFill>
              </a:rPr>
              <a:t> till shutdown, signature of operator required. If process unit shutdowns occur while leak remains unrepaired, dates must be recorded.</a:t>
            </a:r>
          </a:p>
          <a:p>
            <a:pPr>
              <a:lnSpc>
                <a:spcPts val="2126"/>
              </a:lnSpc>
              <a:tabLst>
                <a:tab pos="462767" algn="l"/>
                <a:tab pos="925533" algn="l"/>
                <a:tab pos="1388300" algn="l"/>
              </a:tabLst>
            </a:pPr>
            <a:r>
              <a:rPr lang="en-US" sz="1600" b="1" dirty="0">
                <a:solidFill>
                  <a:srgbClr val="000000"/>
                </a:solidFill>
              </a:rPr>
              <a:t>8.  </a:t>
            </a:r>
            <a:r>
              <a:rPr lang="en-US" sz="1600" dirty="0">
                <a:solidFill>
                  <a:srgbClr val="000000"/>
                </a:solidFill>
              </a:rPr>
              <a:t>Obtain </a:t>
            </a:r>
            <a:r>
              <a:rPr lang="en-US" sz="1600" b="1" dirty="0">
                <a:solidFill>
                  <a:srgbClr val="000000"/>
                </a:solidFill>
              </a:rPr>
              <a:t>monitoring instrument records</a:t>
            </a:r>
            <a:r>
              <a:rPr lang="en-US" sz="1600" dirty="0">
                <a:solidFill>
                  <a:srgbClr val="000000"/>
                </a:solidFill>
              </a:rPr>
              <a:t> from facility or contractor. </a:t>
            </a:r>
          </a:p>
          <a:p>
            <a:endParaRPr lang="en-US" dirty="0"/>
          </a:p>
        </p:txBody>
      </p:sp>
    </p:spTree>
    <p:extLst>
      <p:ext uri="{BB962C8B-B14F-4D97-AF65-F5344CB8AC3E}">
        <p14:creationId xmlns:p14="http://schemas.microsoft.com/office/powerpoint/2010/main" val="94160824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64195" name="Rectangle 3" descr="Brown marble"/>
          <p:cNvSpPr>
            <a:spLocks noGrp="1" noChangeArrowheads="1"/>
          </p:cNvSpPr>
          <p:nvPr>
            <p:ph type="dt" sz="quarter" idx="1"/>
          </p:nvPr>
        </p:nvSpPr>
        <p:spPr>
          <a:noFill/>
          <a:ln>
            <a:miter lim="800000"/>
            <a:headEnd/>
            <a:tailEnd/>
          </a:ln>
        </p:spPr>
        <p:txBody>
          <a:bodyPr/>
          <a:lstStyle/>
          <a:p>
            <a:fld id="{3A6D8485-75BE-4326-886E-9BE3D2803E1F}" type="datetime1">
              <a:rPr lang="en-US" smtClean="0">
                <a:latin typeface="Arial" pitchFamily="34" charset="0"/>
              </a:rPr>
              <a:pPr/>
              <a:t>4/20/2026</a:t>
            </a:fld>
            <a:endParaRPr lang="en-US">
              <a:latin typeface="Arial" pitchFamily="34" charset="0"/>
            </a:endParaRPr>
          </a:p>
        </p:txBody>
      </p:sp>
      <p:sp>
        <p:nvSpPr>
          <p:cNvPr id="264196" name="Rectangle 7" descr="Brown marble"/>
          <p:cNvSpPr>
            <a:spLocks noGrp="1" noChangeArrowheads="1"/>
          </p:cNvSpPr>
          <p:nvPr>
            <p:ph type="sldNum" sz="quarter" idx="5"/>
          </p:nvPr>
        </p:nvSpPr>
        <p:spPr>
          <a:noFill/>
          <a:ln>
            <a:miter lim="800000"/>
            <a:headEnd/>
            <a:tailEnd/>
          </a:ln>
        </p:spPr>
        <p:txBody>
          <a:bodyPr/>
          <a:lstStyle/>
          <a:p>
            <a:fld id="{1C02A906-07CA-4498-957D-E1A58F7A58A7}" type="slidenum">
              <a:rPr lang="en-US" smtClean="0">
                <a:latin typeface="Arial" pitchFamily="34" charset="0"/>
              </a:rPr>
              <a:pPr/>
              <a:t>90</a:t>
            </a:fld>
            <a:endParaRPr lang="en-US">
              <a:latin typeface="Arial" pitchFamily="34" charset="0"/>
            </a:endParaRPr>
          </a:p>
        </p:txBody>
      </p:sp>
      <p:sp>
        <p:nvSpPr>
          <p:cNvPr id="264197" name="Rectangle 1026"/>
          <p:cNvSpPr>
            <a:spLocks noGrp="1" noRot="1" noChangeAspect="1" noChangeArrowheads="1" noTextEdit="1"/>
          </p:cNvSpPr>
          <p:nvPr>
            <p:ph type="sldImg"/>
          </p:nvPr>
        </p:nvSpPr>
        <p:spPr>
          <a:ln/>
        </p:spPr>
      </p:sp>
      <p:sp>
        <p:nvSpPr>
          <p:cNvPr id="264198" name="Rectangle 1027" descr="낄⸪w "/>
          <p:cNvSpPr>
            <a:spLocks noGrp="1" noChangeArrowheads="1"/>
          </p:cNvSpPr>
          <p:nvPr>
            <p:ph type="body" idx="1"/>
          </p:nvPr>
        </p:nvSpPr>
        <p:spPr>
          <a:xfrm>
            <a:off x="588617" y="3859828"/>
            <a:ext cx="5694868" cy="4910739"/>
          </a:xfrm>
          <a:noFill/>
        </p:spPr>
        <p:txBody>
          <a:bodyPr/>
          <a:lstStyle/>
          <a:p>
            <a:pPr>
              <a:lnSpc>
                <a:spcPts val="2429"/>
              </a:lnSpc>
              <a:tabLst>
                <a:tab pos="462767" algn="l"/>
                <a:tab pos="925533" algn="l"/>
                <a:tab pos="1388300" algn="l"/>
              </a:tabLst>
            </a:pPr>
            <a:r>
              <a:rPr lang="en-US" sz="1600" dirty="0">
                <a:solidFill>
                  <a:srgbClr val="000000"/>
                </a:solidFill>
              </a:rPr>
              <a:t>Under NSPS and NESHAP, the main reports that must be filed are:</a:t>
            </a:r>
          </a:p>
          <a:p>
            <a:pPr marL="231383" lvl="1">
              <a:lnSpc>
                <a:spcPts val="2227"/>
              </a:lnSpc>
              <a:spcBef>
                <a:spcPts val="506"/>
              </a:spcBef>
              <a:tabLst>
                <a:tab pos="462767" algn="l"/>
                <a:tab pos="925533" algn="l"/>
                <a:tab pos="1388300" algn="l"/>
              </a:tabLst>
            </a:pPr>
            <a:r>
              <a:rPr lang="en-US" sz="1600" b="1" dirty="0">
                <a:solidFill>
                  <a:srgbClr val="000000"/>
                </a:solidFill>
              </a:rPr>
              <a:t>Notification of Construction or Reconstruction</a:t>
            </a:r>
          </a:p>
          <a:p>
            <a:pPr marL="231383" lvl="1">
              <a:lnSpc>
                <a:spcPts val="2227"/>
              </a:lnSpc>
              <a:spcBef>
                <a:spcPts val="506"/>
              </a:spcBef>
              <a:tabLst>
                <a:tab pos="462767" algn="l"/>
                <a:tab pos="925533" algn="l"/>
                <a:tab pos="1388300" algn="l"/>
              </a:tabLst>
            </a:pPr>
            <a:r>
              <a:rPr lang="en-US" sz="1600" b="1" dirty="0">
                <a:solidFill>
                  <a:srgbClr val="000000"/>
                </a:solidFill>
              </a:rPr>
              <a:t>Initial Semiannual Reports</a:t>
            </a:r>
            <a:r>
              <a:rPr lang="en-US" sz="1600" dirty="0">
                <a:solidFill>
                  <a:srgbClr val="000000"/>
                </a:solidFill>
              </a:rPr>
              <a:t> (Appendix F, p.123)</a:t>
            </a:r>
          </a:p>
          <a:p>
            <a:pPr marL="231383" lvl="1">
              <a:lnSpc>
                <a:spcPts val="2227"/>
              </a:lnSpc>
              <a:spcBef>
                <a:spcPts val="506"/>
              </a:spcBef>
              <a:tabLst>
                <a:tab pos="462767" algn="l"/>
                <a:tab pos="925533" algn="l"/>
                <a:tab pos="1388300" algn="l"/>
              </a:tabLst>
            </a:pPr>
            <a:r>
              <a:rPr lang="en-US" sz="1600" b="1" dirty="0">
                <a:solidFill>
                  <a:srgbClr val="000000"/>
                </a:solidFill>
              </a:rPr>
              <a:t>Semiannual Reports</a:t>
            </a:r>
            <a:r>
              <a:rPr lang="en-US" sz="1600" dirty="0">
                <a:solidFill>
                  <a:srgbClr val="000000"/>
                </a:solidFill>
              </a:rPr>
              <a:t> (Appendices E, G, H, I, J)</a:t>
            </a:r>
          </a:p>
          <a:p>
            <a:pPr>
              <a:lnSpc>
                <a:spcPts val="2227"/>
              </a:lnSpc>
              <a:tabLst>
                <a:tab pos="462767" algn="l"/>
                <a:tab pos="925533" algn="l"/>
                <a:tab pos="1388300" algn="l"/>
              </a:tabLst>
            </a:pPr>
            <a:r>
              <a:rPr lang="en-US" sz="1600" b="1" dirty="0">
                <a:solidFill>
                  <a:srgbClr val="000000"/>
                </a:solidFill>
              </a:rPr>
              <a:t>Percentage of Valves Leaking</a:t>
            </a:r>
            <a:r>
              <a:rPr lang="en-US" sz="1600" dirty="0">
                <a:solidFill>
                  <a:srgbClr val="000000"/>
                </a:solidFill>
              </a:rPr>
              <a:t> necessary for NSPS sources using one of two </a:t>
            </a:r>
            <a:r>
              <a:rPr lang="en-US" sz="1600" b="1" dirty="0">
                <a:solidFill>
                  <a:srgbClr val="000000"/>
                </a:solidFill>
              </a:rPr>
              <a:t>alternative standards:</a:t>
            </a:r>
          </a:p>
          <a:p>
            <a:pPr marL="399507" lvl="1" indent="-448330">
              <a:lnSpc>
                <a:spcPts val="2227"/>
              </a:lnSpc>
              <a:spcBef>
                <a:spcPts val="506"/>
              </a:spcBef>
              <a:buAutoNum type="arabicParenR"/>
              <a:tabLst>
                <a:tab pos="462767" algn="l"/>
                <a:tab pos="925533" algn="l"/>
                <a:tab pos="1388300" algn="l"/>
              </a:tabLst>
            </a:pPr>
            <a:r>
              <a:rPr lang="en-US" sz="1600" dirty="0">
                <a:solidFill>
                  <a:srgbClr val="000000"/>
                </a:solidFill>
              </a:rPr>
              <a:t>Maximum 2% leakage determined by annual performance test,</a:t>
            </a:r>
          </a:p>
          <a:p>
            <a:pPr marL="399507" lvl="1" indent="-448330">
              <a:lnSpc>
                <a:spcPts val="2227"/>
              </a:lnSpc>
              <a:spcBef>
                <a:spcPts val="506"/>
              </a:spcBef>
              <a:buAutoNum type="arabicParenR"/>
              <a:tabLst>
                <a:tab pos="462767" algn="l"/>
                <a:tab pos="925533" algn="l"/>
                <a:tab pos="1388300" algn="l"/>
              </a:tabLst>
            </a:pPr>
            <a:r>
              <a:rPr lang="en-US" sz="1600" dirty="0">
                <a:solidFill>
                  <a:srgbClr val="000000"/>
                </a:solidFill>
              </a:rPr>
              <a:t>2) Skip-period LDAR, an alternative work practice standard</a:t>
            </a:r>
          </a:p>
          <a:p>
            <a:pPr marL="231383" lvl="1">
              <a:lnSpc>
                <a:spcPts val="2126"/>
              </a:lnSpc>
              <a:spcBef>
                <a:spcPts val="506"/>
              </a:spcBef>
              <a:tabLst>
                <a:tab pos="462767" algn="l"/>
                <a:tab pos="925533" algn="l"/>
                <a:tab pos="1388300" algn="l"/>
              </a:tabLst>
            </a:pPr>
            <a:r>
              <a:rPr lang="en-US" sz="1600" dirty="0">
                <a:solidFill>
                  <a:srgbClr val="000000"/>
                </a:solidFill>
              </a:rPr>
              <a:t>Skip Period approach gives plant flexibility to implement  its own LDAR program or to install valves with lower probabilities of leaking.</a:t>
            </a:r>
          </a:p>
          <a:p>
            <a:pPr marL="231383" lvl="1">
              <a:lnSpc>
                <a:spcPts val="1620"/>
              </a:lnSpc>
              <a:spcBef>
                <a:spcPts val="506"/>
              </a:spcBef>
              <a:tabLst>
                <a:tab pos="462767" algn="l"/>
                <a:tab pos="925533" algn="l"/>
                <a:tab pos="1388300" algn="l"/>
              </a:tabLst>
            </a:pPr>
            <a:endParaRPr lang="en-US" sz="1600" dirty="0">
              <a:solidFill>
                <a:srgbClr val="000000"/>
              </a:solidFill>
            </a:endParaRPr>
          </a:p>
          <a:p>
            <a:pPr marL="231383" lvl="1">
              <a:lnSpc>
                <a:spcPts val="2126"/>
              </a:lnSpc>
              <a:spcBef>
                <a:spcPts val="506"/>
              </a:spcBef>
              <a:tabLst>
                <a:tab pos="462767" algn="l"/>
                <a:tab pos="925533" algn="l"/>
                <a:tab pos="1388300" algn="l"/>
              </a:tabLst>
            </a:pPr>
            <a:r>
              <a:rPr lang="en-US" sz="1600" dirty="0">
                <a:solidFill>
                  <a:srgbClr val="000000"/>
                </a:solidFill>
              </a:rPr>
              <a:t>Penalty structure:  Under option 1), &gt;2% leaking components would result in violation and penalties.  Under option 2) the only penalty would be to return to routine quarterly monitoring. </a:t>
            </a:r>
          </a:p>
          <a:p>
            <a:endParaRPr lang="en-US" dirty="0"/>
          </a:p>
        </p:txBody>
      </p:sp>
    </p:spTree>
    <p:extLst>
      <p:ext uri="{BB962C8B-B14F-4D97-AF65-F5344CB8AC3E}">
        <p14:creationId xmlns:p14="http://schemas.microsoft.com/office/powerpoint/2010/main" val="330212663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65219" name="Rectangle 3" descr="Brown marble"/>
          <p:cNvSpPr>
            <a:spLocks noGrp="1" noChangeArrowheads="1"/>
          </p:cNvSpPr>
          <p:nvPr>
            <p:ph type="dt" sz="quarter" idx="1"/>
          </p:nvPr>
        </p:nvSpPr>
        <p:spPr>
          <a:noFill/>
          <a:ln>
            <a:miter lim="800000"/>
            <a:headEnd/>
            <a:tailEnd/>
          </a:ln>
        </p:spPr>
        <p:txBody>
          <a:bodyPr/>
          <a:lstStyle/>
          <a:p>
            <a:fld id="{AE355826-14DA-498A-9A65-F940608A9E03}" type="datetime1">
              <a:rPr lang="en-US" smtClean="0">
                <a:latin typeface="Arial" pitchFamily="34" charset="0"/>
              </a:rPr>
              <a:pPr/>
              <a:t>4/20/2026</a:t>
            </a:fld>
            <a:endParaRPr lang="en-US">
              <a:latin typeface="Arial" pitchFamily="34" charset="0"/>
            </a:endParaRPr>
          </a:p>
        </p:txBody>
      </p:sp>
      <p:sp>
        <p:nvSpPr>
          <p:cNvPr id="265220" name="Rectangle 7" descr="Brown marble"/>
          <p:cNvSpPr>
            <a:spLocks noGrp="1" noChangeArrowheads="1"/>
          </p:cNvSpPr>
          <p:nvPr>
            <p:ph type="sldNum" sz="quarter" idx="5"/>
          </p:nvPr>
        </p:nvSpPr>
        <p:spPr>
          <a:noFill/>
          <a:ln>
            <a:miter lim="800000"/>
            <a:headEnd/>
            <a:tailEnd/>
          </a:ln>
        </p:spPr>
        <p:txBody>
          <a:bodyPr/>
          <a:lstStyle/>
          <a:p>
            <a:fld id="{AB5AE332-4017-4E39-955C-85F6203AAD4A}" type="slidenum">
              <a:rPr lang="en-US" smtClean="0">
                <a:latin typeface="Arial" pitchFamily="34" charset="0"/>
              </a:rPr>
              <a:pPr/>
              <a:t>91</a:t>
            </a:fld>
            <a:endParaRPr lang="en-US">
              <a:latin typeface="Arial" pitchFamily="34" charset="0"/>
            </a:endParaRPr>
          </a:p>
        </p:txBody>
      </p:sp>
      <p:sp>
        <p:nvSpPr>
          <p:cNvPr id="265221" name="Rectangle 7170"/>
          <p:cNvSpPr>
            <a:spLocks noGrp="1" noRot="1" noChangeAspect="1" noChangeArrowheads="1" noTextEdit="1"/>
          </p:cNvSpPr>
          <p:nvPr>
            <p:ph type="sldImg"/>
          </p:nvPr>
        </p:nvSpPr>
        <p:spPr>
          <a:ln/>
        </p:spPr>
      </p:sp>
      <p:sp>
        <p:nvSpPr>
          <p:cNvPr id="265222" name="Rectangle 7171" descr="낄⸪w "/>
          <p:cNvSpPr>
            <a:spLocks noGrp="1" noChangeArrowheads="1"/>
          </p:cNvSpPr>
          <p:nvPr>
            <p:ph type="body" idx="1"/>
          </p:nvPr>
        </p:nvSpPr>
        <p:spPr>
          <a:noFill/>
        </p:spPr>
        <p:txBody>
          <a:bodyPr/>
          <a:lstStyle/>
          <a:p>
            <a:pPr>
              <a:lnSpc>
                <a:spcPts val="2126"/>
              </a:lnSpc>
              <a:spcBef>
                <a:spcPct val="0"/>
              </a:spcBef>
            </a:pPr>
            <a:r>
              <a:rPr lang="en-US" b="1" dirty="0">
                <a:solidFill>
                  <a:srgbClr val="000000"/>
                </a:solidFill>
              </a:rPr>
              <a:t>EPA Method 21</a:t>
            </a:r>
            <a:r>
              <a:rPr lang="en-US" dirty="0">
                <a:solidFill>
                  <a:srgbClr val="000000"/>
                </a:solidFill>
              </a:rPr>
              <a:t> used for fugitive leak monitoring and quantification for compliance.  See p 94 of Handbook.</a:t>
            </a:r>
          </a:p>
          <a:p>
            <a:pPr>
              <a:lnSpc>
                <a:spcPts val="2126"/>
              </a:lnSpc>
              <a:spcBef>
                <a:spcPct val="0"/>
              </a:spcBef>
            </a:pPr>
            <a:r>
              <a:rPr lang="en-US" dirty="0">
                <a:solidFill>
                  <a:srgbClr val="000000"/>
                </a:solidFill>
              </a:rPr>
              <a:t>For flares from associated control equipment, use Method 22 for VEE.</a:t>
            </a:r>
          </a:p>
          <a:p>
            <a:pPr>
              <a:lnSpc>
                <a:spcPts val="2126"/>
              </a:lnSpc>
              <a:spcBef>
                <a:spcPct val="0"/>
              </a:spcBef>
            </a:pPr>
            <a:r>
              <a:rPr lang="en-US" b="1" dirty="0">
                <a:solidFill>
                  <a:srgbClr val="000000"/>
                </a:solidFill>
              </a:rPr>
              <a:t>EPA Method 25</a:t>
            </a:r>
            <a:r>
              <a:rPr lang="en-US" dirty="0">
                <a:solidFill>
                  <a:srgbClr val="000000"/>
                </a:solidFill>
              </a:rPr>
              <a:t> for efficiency of control devices.</a:t>
            </a:r>
          </a:p>
          <a:p>
            <a:pPr>
              <a:lnSpc>
                <a:spcPts val="2126"/>
              </a:lnSpc>
              <a:spcBef>
                <a:spcPct val="0"/>
              </a:spcBef>
            </a:pPr>
            <a:r>
              <a:rPr lang="en-US" b="1" dirty="0">
                <a:solidFill>
                  <a:srgbClr val="000000"/>
                </a:solidFill>
              </a:rPr>
              <a:t>ASTM Methods</a:t>
            </a:r>
            <a:r>
              <a:rPr lang="en-US" dirty="0">
                <a:solidFill>
                  <a:srgbClr val="000000"/>
                </a:solidFill>
              </a:rPr>
              <a:t> pertinent to fugitive VOC inspections:</a:t>
            </a:r>
          </a:p>
          <a:p>
            <a:pPr lvl="1" indent="0">
              <a:lnSpc>
                <a:spcPts val="2126"/>
              </a:lnSpc>
              <a:spcBef>
                <a:spcPts val="506"/>
              </a:spcBef>
            </a:pPr>
            <a:r>
              <a:rPr lang="en-US" dirty="0">
                <a:solidFill>
                  <a:srgbClr val="000000"/>
                </a:solidFill>
              </a:rPr>
              <a:t>D-86: Initial boiling point; i.e., evaporation at 150ºC.</a:t>
            </a:r>
          </a:p>
          <a:p>
            <a:pPr lvl="1" indent="0">
              <a:lnSpc>
                <a:spcPts val="2126"/>
              </a:lnSpc>
              <a:spcBef>
                <a:spcPts val="506"/>
              </a:spcBef>
            </a:pPr>
            <a:r>
              <a:rPr lang="en-US" dirty="0">
                <a:solidFill>
                  <a:srgbClr val="000000"/>
                </a:solidFill>
              </a:rPr>
              <a:t>E-260, E-168, E-169:  Weight % VOCs .   </a:t>
            </a:r>
          </a:p>
          <a:p>
            <a:pPr lvl="1" indent="0">
              <a:lnSpc>
                <a:spcPts val="2126"/>
              </a:lnSpc>
              <a:spcBef>
                <a:spcPts val="506"/>
              </a:spcBef>
            </a:pPr>
            <a:r>
              <a:rPr lang="en-US" dirty="0">
                <a:solidFill>
                  <a:srgbClr val="000000"/>
                </a:solidFill>
              </a:rPr>
              <a:t>D-2267:  Weight % VHAPs .   </a:t>
            </a:r>
          </a:p>
          <a:p>
            <a:pPr lvl="1" indent="0">
              <a:lnSpc>
                <a:spcPts val="2126"/>
              </a:lnSpc>
              <a:spcBef>
                <a:spcPts val="506"/>
              </a:spcBef>
            </a:pPr>
            <a:r>
              <a:rPr lang="en-US" dirty="0">
                <a:solidFill>
                  <a:srgbClr val="000000"/>
                </a:solidFill>
              </a:rPr>
              <a:t>D-287: API gravity crude oil.</a:t>
            </a:r>
          </a:p>
          <a:p>
            <a:pPr lvl="1" indent="0">
              <a:lnSpc>
                <a:spcPts val="2126"/>
              </a:lnSpc>
              <a:spcBef>
                <a:spcPts val="506"/>
              </a:spcBef>
            </a:pPr>
            <a:r>
              <a:rPr lang="en-US" dirty="0">
                <a:solidFill>
                  <a:srgbClr val="000000"/>
                </a:solidFill>
              </a:rPr>
              <a:t>D-4457: Exempt compounds</a:t>
            </a:r>
          </a:p>
          <a:p>
            <a:pPr>
              <a:lnSpc>
                <a:spcPts val="2126"/>
              </a:lnSpc>
              <a:spcBef>
                <a:spcPct val="0"/>
              </a:spcBef>
            </a:pPr>
            <a:r>
              <a:rPr lang="en-US" b="1" dirty="0">
                <a:solidFill>
                  <a:srgbClr val="000000"/>
                </a:solidFill>
              </a:rPr>
              <a:t>Alternative Methods</a:t>
            </a:r>
            <a:r>
              <a:rPr lang="en-US" dirty="0">
                <a:solidFill>
                  <a:srgbClr val="000000"/>
                </a:solidFill>
              </a:rPr>
              <a:t>:    the main alternative  method is the infrared imaging         </a:t>
            </a:r>
          </a:p>
          <a:p>
            <a:pPr>
              <a:lnSpc>
                <a:spcPts val="2126"/>
              </a:lnSpc>
              <a:spcBef>
                <a:spcPct val="0"/>
              </a:spcBef>
            </a:pPr>
            <a:r>
              <a:rPr lang="en-US" dirty="0">
                <a:solidFill>
                  <a:srgbClr val="000000"/>
                </a:solidFill>
              </a:rPr>
              <a:t>e.g., engineering judgement. Source must prove validity of alternative.</a:t>
            </a:r>
          </a:p>
          <a:p>
            <a:pPr>
              <a:lnSpc>
                <a:spcPts val="2126"/>
              </a:lnSpc>
              <a:spcBef>
                <a:spcPct val="0"/>
              </a:spcBef>
            </a:pPr>
            <a:endParaRPr lang="en-US" dirty="0">
              <a:solidFill>
                <a:srgbClr val="000000"/>
              </a:solidFill>
            </a:endParaRPr>
          </a:p>
          <a:p>
            <a:pPr>
              <a:lnSpc>
                <a:spcPts val="2126"/>
              </a:lnSpc>
              <a:spcBef>
                <a:spcPct val="0"/>
              </a:spcBef>
            </a:pPr>
            <a:r>
              <a:rPr lang="en-US" dirty="0">
                <a:solidFill>
                  <a:srgbClr val="000000"/>
                </a:solidFill>
              </a:rPr>
              <a:t>Ring Sensors</a:t>
            </a:r>
          </a:p>
          <a:p>
            <a:pPr>
              <a:lnSpc>
                <a:spcPts val="2126"/>
              </a:lnSpc>
              <a:spcBef>
                <a:spcPct val="0"/>
              </a:spcBef>
            </a:pPr>
            <a:r>
              <a:rPr lang="en-US" dirty="0">
                <a:solidFill>
                  <a:srgbClr val="000000"/>
                </a:solidFill>
              </a:rPr>
              <a:t>HVCS</a:t>
            </a:r>
          </a:p>
        </p:txBody>
      </p:sp>
      <p:sp>
        <p:nvSpPr>
          <p:cNvPr id="265223" name="Rectangle 7172"/>
          <p:cNvSpPr>
            <a:spLocks noChangeArrowheads="1"/>
          </p:cNvSpPr>
          <p:nvPr/>
        </p:nvSpPr>
        <p:spPr bwMode="auto">
          <a:xfrm>
            <a:off x="647700" y="3859829"/>
            <a:ext cx="6210300" cy="3824149"/>
          </a:xfrm>
          <a:prstGeom prst="rect">
            <a:avLst/>
          </a:prstGeom>
          <a:noFill/>
          <a:ln w="12700">
            <a:noFill/>
            <a:miter lim="800000"/>
            <a:headEnd/>
            <a:tailEnd/>
          </a:ln>
          <a:effectLst/>
        </p:spPr>
        <p:txBody>
          <a:bodyPr wrap="none" lIns="19282" tIns="27317" rIns="19282" bIns="27317"/>
          <a:lstStyle/>
          <a:p>
            <a:pPr eaLnBrk="0" hangingPunct="0">
              <a:lnSpc>
                <a:spcPts val="2126"/>
              </a:lnSpc>
              <a:tabLst>
                <a:tab pos="462767" algn="l"/>
                <a:tab pos="925533" algn="l"/>
                <a:tab pos="1388300" algn="l"/>
              </a:tabLst>
            </a:pPr>
            <a:endParaRPr lang="en-US" sz="1400">
              <a:solidFill>
                <a:srgbClr val="000000"/>
              </a:solidFill>
            </a:endParaRPr>
          </a:p>
        </p:txBody>
      </p:sp>
    </p:spTree>
    <p:extLst>
      <p:ext uri="{BB962C8B-B14F-4D97-AF65-F5344CB8AC3E}">
        <p14:creationId xmlns:p14="http://schemas.microsoft.com/office/powerpoint/2010/main" val="11462559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66243" name="Rectangle 3" descr="Brown marble"/>
          <p:cNvSpPr>
            <a:spLocks noGrp="1" noChangeArrowheads="1"/>
          </p:cNvSpPr>
          <p:nvPr>
            <p:ph type="dt" sz="quarter" idx="1"/>
          </p:nvPr>
        </p:nvSpPr>
        <p:spPr>
          <a:noFill/>
          <a:ln>
            <a:miter lim="800000"/>
            <a:headEnd/>
            <a:tailEnd/>
          </a:ln>
        </p:spPr>
        <p:txBody>
          <a:bodyPr/>
          <a:lstStyle/>
          <a:p>
            <a:fld id="{82D9C67F-6E00-416E-B530-5A79B29E4D7C}" type="datetime1">
              <a:rPr lang="en-US" smtClean="0">
                <a:latin typeface="Arial" pitchFamily="34" charset="0"/>
              </a:rPr>
              <a:pPr/>
              <a:t>4/20/2026</a:t>
            </a:fld>
            <a:endParaRPr lang="en-US">
              <a:latin typeface="Arial" pitchFamily="34" charset="0"/>
            </a:endParaRPr>
          </a:p>
        </p:txBody>
      </p:sp>
      <p:sp>
        <p:nvSpPr>
          <p:cNvPr id="266244" name="Rectangle 7" descr="Brown marble"/>
          <p:cNvSpPr>
            <a:spLocks noGrp="1" noChangeArrowheads="1"/>
          </p:cNvSpPr>
          <p:nvPr>
            <p:ph type="sldNum" sz="quarter" idx="5"/>
          </p:nvPr>
        </p:nvSpPr>
        <p:spPr>
          <a:noFill/>
          <a:ln>
            <a:miter lim="800000"/>
            <a:headEnd/>
            <a:tailEnd/>
          </a:ln>
        </p:spPr>
        <p:txBody>
          <a:bodyPr/>
          <a:lstStyle/>
          <a:p>
            <a:fld id="{D1455482-DED7-4FF6-9785-4F8785262D81}" type="slidenum">
              <a:rPr lang="en-US" smtClean="0">
                <a:latin typeface="Arial" pitchFamily="34" charset="0"/>
              </a:rPr>
              <a:pPr/>
              <a:t>92</a:t>
            </a:fld>
            <a:endParaRPr lang="en-US">
              <a:latin typeface="Arial" pitchFamily="34" charset="0"/>
            </a:endParaRPr>
          </a:p>
        </p:txBody>
      </p:sp>
      <p:sp>
        <p:nvSpPr>
          <p:cNvPr id="266245" name="Rectangle 2"/>
          <p:cNvSpPr>
            <a:spLocks noGrp="1" noRot="1" noChangeAspect="1" noChangeArrowheads="1" noTextEdit="1"/>
          </p:cNvSpPr>
          <p:nvPr>
            <p:ph type="sldImg"/>
          </p:nvPr>
        </p:nvSpPr>
        <p:spPr>
          <a:ln/>
        </p:spPr>
      </p:sp>
      <p:sp>
        <p:nvSpPr>
          <p:cNvPr id="266246" name="Rectangle 4" descr="낄⸪w "/>
          <p:cNvSpPr>
            <a:spLocks noGrp="1" noChangeArrowheads="1"/>
          </p:cNvSpPr>
          <p:nvPr>
            <p:ph type="body" idx="1"/>
          </p:nvPr>
        </p:nvSpPr>
        <p:spPr>
          <a:noFill/>
        </p:spPr>
        <p:txBody>
          <a:bodyPr/>
          <a:lstStyle/>
          <a:p>
            <a:pPr>
              <a:lnSpc>
                <a:spcPts val="2126"/>
              </a:lnSpc>
              <a:tabLst>
                <a:tab pos="462767" algn="l"/>
                <a:tab pos="925533" algn="l"/>
                <a:tab pos="1388300" algn="l"/>
              </a:tabLst>
            </a:pPr>
            <a:r>
              <a:rPr lang="en-US" sz="1800" dirty="0">
                <a:solidFill>
                  <a:srgbClr val="000000"/>
                </a:solidFill>
              </a:rPr>
              <a:t>Topics to be covered in this section:  </a:t>
            </a:r>
            <a:r>
              <a:rPr lang="en-US" sz="1800" b="1" i="1" dirty="0">
                <a:solidFill>
                  <a:srgbClr val="000000"/>
                </a:solidFill>
              </a:rPr>
              <a:t>Read Slide</a:t>
            </a:r>
            <a:endParaRPr lang="en-US" sz="1800" dirty="0">
              <a:solidFill>
                <a:srgbClr val="000000"/>
              </a:solidFill>
            </a:endParaRPr>
          </a:p>
          <a:p>
            <a:pPr>
              <a:lnSpc>
                <a:spcPts val="2126"/>
              </a:lnSpc>
              <a:tabLst>
                <a:tab pos="462767" algn="l"/>
                <a:tab pos="925533" algn="l"/>
                <a:tab pos="1388300" algn="l"/>
              </a:tabLst>
            </a:pPr>
            <a:endParaRPr lang="en-US" sz="1800" dirty="0">
              <a:solidFill>
                <a:srgbClr val="000000"/>
              </a:solidFill>
            </a:endParaRPr>
          </a:p>
          <a:p>
            <a:pPr>
              <a:lnSpc>
                <a:spcPts val="2126"/>
              </a:lnSpc>
              <a:tabLst>
                <a:tab pos="462767" algn="l"/>
                <a:tab pos="925533" algn="l"/>
                <a:tab pos="1388300" algn="l"/>
              </a:tabLst>
            </a:pPr>
            <a:r>
              <a:rPr lang="en-US" sz="1800" dirty="0">
                <a:solidFill>
                  <a:srgbClr val="000000"/>
                </a:solidFill>
              </a:rPr>
              <a:t>Refer to Chapter 4 in Handbook.  Additional details can be </a:t>
            </a:r>
            <a:br>
              <a:rPr lang="en-US" sz="1800" dirty="0">
                <a:solidFill>
                  <a:srgbClr val="000000"/>
                </a:solidFill>
              </a:rPr>
            </a:br>
            <a:r>
              <a:rPr lang="en-US" sz="1800" dirty="0">
                <a:solidFill>
                  <a:srgbClr val="000000"/>
                </a:solidFill>
              </a:rPr>
              <a:t>found in </a:t>
            </a:r>
            <a:r>
              <a:rPr lang="en-US" sz="1800" u="sng" dirty="0">
                <a:solidFill>
                  <a:srgbClr val="000000"/>
                </a:solidFill>
              </a:rPr>
              <a:t>Portable Instrument User's Manua</a:t>
            </a:r>
            <a:r>
              <a:rPr lang="en-US" sz="1800" dirty="0">
                <a:solidFill>
                  <a:srgbClr val="000000"/>
                </a:solidFill>
              </a:rPr>
              <a:t>l.</a:t>
            </a:r>
          </a:p>
        </p:txBody>
      </p:sp>
    </p:spTree>
    <p:extLst>
      <p:ext uri="{BB962C8B-B14F-4D97-AF65-F5344CB8AC3E}">
        <p14:creationId xmlns:p14="http://schemas.microsoft.com/office/powerpoint/2010/main" val="3355562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182275" name="Rectangle 3" descr="Brown marble"/>
          <p:cNvSpPr>
            <a:spLocks noGrp="1" noChangeArrowheads="1"/>
          </p:cNvSpPr>
          <p:nvPr>
            <p:ph type="dt" sz="quarter" idx="1"/>
          </p:nvPr>
        </p:nvSpPr>
        <p:spPr>
          <a:noFill/>
          <a:ln>
            <a:miter lim="800000"/>
            <a:headEnd/>
            <a:tailEnd/>
          </a:ln>
        </p:spPr>
        <p:txBody>
          <a:bodyPr/>
          <a:lstStyle/>
          <a:p>
            <a:fld id="{28C463CF-6202-49CF-A038-9E4F29FC7687}" type="datetime1">
              <a:rPr lang="en-US" smtClean="0">
                <a:latin typeface="Arial" pitchFamily="34" charset="0"/>
              </a:rPr>
              <a:pPr/>
              <a:t>4/20/2026</a:t>
            </a:fld>
            <a:endParaRPr lang="en-US">
              <a:latin typeface="Arial" pitchFamily="34" charset="0"/>
            </a:endParaRPr>
          </a:p>
        </p:txBody>
      </p:sp>
      <p:sp>
        <p:nvSpPr>
          <p:cNvPr id="182276" name="Rectangle 7" descr="Brown marble"/>
          <p:cNvSpPr>
            <a:spLocks noGrp="1" noChangeArrowheads="1"/>
          </p:cNvSpPr>
          <p:nvPr>
            <p:ph type="sldNum" sz="quarter" idx="5"/>
          </p:nvPr>
        </p:nvSpPr>
        <p:spPr>
          <a:noFill/>
          <a:ln>
            <a:miter lim="800000"/>
            <a:headEnd/>
            <a:tailEnd/>
          </a:ln>
        </p:spPr>
        <p:txBody>
          <a:bodyPr/>
          <a:lstStyle/>
          <a:p>
            <a:fld id="{260A4D5B-256A-4CC8-9042-05FC00C01FF9}" type="slidenum">
              <a:rPr lang="en-US" smtClean="0">
                <a:latin typeface="Arial" pitchFamily="34" charset="0"/>
              </a:rPr>
              <a:pPr/>
              <a:t>9</a:t>
            </a:fld>
            <a:endParaRPr lang="en-US">
              <a:latin typeface="Arial" pitchFamily="34" charset="0"/>
            </a:endParaRPr>
          </a:p>
        </p:txBody>
      </p:sp>
      <p:sp>
        <p:nvSpPr>
          <p:cNvPr id="182277" name="Rectangle 2"/>
          <p:cNvSpPr>
            <a:spLocks noGrp="1" noRot="1" noChangeAspect="1" noChangeArrowheads="1" noTextEdit="1"/>
          </p:cNvSpPr>
          <p:nvPr>
            <p:ph type="sldImg"/>
          </p:nvPr>
        </p:nvSpPr>
        <p:spPr>
          <a:xfrm>
            <a:off x="1962150" y="612775"/>
            <a:ext cx="2959100" cy="2219325"/>
          </a:xfrm>
          <a:ln/>
        </p:spPr>
      </p:sp>
      <p:sp>
        <p:nvSpPr>
          <p:cNvPr id="182278" name="Rectangle 3" descr="낄⸪w "/>
          <p:cNvSpPr>
            <a:spLocks noGrp="1" noChangeArrowheads="1"/>
          </p:cNvSpPr>
          <p:nvPr>
            <p:ph type="body" idx="1"/>
          </p:nvPr>
        </p:nvSpPr>
        <p:spPr>
          <a:xfrm>
            <a:off x="685800" y="3061914"/>
            <a:ext cx="5486400" cy="5708654"/>
          </a:xfrm>
          <a:noFill/>
        </p:spPr>
        <p:txBody>
          <a:bodyPr lIns="91369" tIns="45684" rIns="91369" bIns="45684"/>
          <a:lstStyle/>
          <a:p>
            <a:r>
              <a:rPr lang="en-US"/>
              <a:t>Oilfields (based on 1996 database for California.)</a:t>
            </a:r>
          </a:p>
          <a:p>
            <a:r>
              <a:rPr lang="en-US"/>
              <a:t>The biggest source in California.</a:t>
            </a:r>
          </a:p>
        </p:txBody>
      </p:sp>
    </p:spTree>
    <p:extLst>
      <p:ext uri="{BB962C8B-B14F-4D97-AF65-F5344CB8AC3E}">
        <p14:creationId xmlns:p14="http://schemas.microsoft.com/office/powerpoint/2010/main" val="363351441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67267" name="Rectangle 3" descr="Brown marble"/>
          <p:cNvSpPr>
            <a:spLocks noGrp="1" noChangeArrowheads="1"/>
          </p:cNvSpPr>
          <p:nvPr>
            <p:ph type="dt" sz="quarter" idx="1"/>
          </p:nvPr>
        </p:nvSpPr>
        <p:spPr>
          <a:noFill/>
          <a:ln>
            <a:miter lim="800000"/>
            <a:headEnd/>
            <a:tailEnd/>
          </a:ln>
        </p:spPr>
        <p:txBody>
          <a:bodyPr/>
          <a:lstStyle/>
          <a:p>
            <a:fld id="{88652305-BD6F-49A4-ACB8-A619B51B5C0E}" type="datetime1">
              <a:rPr lang="en-US" smtClean="0">
                <a:latin typeface="Arial" pitchFamily="34" charset="0"/>
              </a:rPr>
              <a:pPr/>
              <a:t>4/20/2026</a:t>
            </a:fld>
            <a:endParaRPr lang="en-US">
              <a:latin typeface="Arial" pitchFamily="34" charset="0"/>
            </a:endParaRPr>
          </a:p>
        </p:txBody>
      </p:sp>
      <p:sp>
        <p:nvSpPr>
          <p:cNvPr id="267268" name="Rectangle 7" descr="Brown marble"/>
          <p:cNvSpPr>
            <a:spLocks noGrp="1" noChangeArrowheads="1"/>
          </p:cNvSpPr>
          <p:nvPr>
            <p:ph type="sldNum" sz="quarter" idx="5"/>
          </p:nvPr>
        </p:nvSpPr>
        <p:spPr>
          <a:noFill/>
          <a:ln>
            <a:miter lim="800000"/>
            <a:headEnd/>
            <a:tailEnd/>
          </a:ln>
        </p:spPr>
        <p:txBody>
          <a:bodyPr/>
          <a:lstStyle/>
          <a:p>
            <a:fld id="{5FD9DEFC-2263-480D-9CB4-ED5516E3B4D4}" type="slidenum">
              <a:rPr lang="en-US" smtClean="0">
                <a:latin typeface="Arial" pitchFamily="34" charset="0"/>
              </a:rPr>
              <a:pPr/>
              <a:t>93</a:t>
            </a:fld>
            <a:endParaRPr lang="en-US">
              <a:latin typeface="Arial" pitchFamily="34" charset="0"/>
            </a:endParaRPr>
          </a:p>
        </p:txBody>
      </p:sp>
      <p:sp>
        <p:nvSpPr>
          <p:cNvPr id="267269" name="Rectangle 2"/>
          <p:cNvSpPr>
            <a:spLocks noGrp="1" noRot="1" noChangeAspect="1" noChangeArrowheads="1" noTextEdit="1"/>
          </p:cNvSpPr>
          <p:nvPr>
            <p:ph type="sldImg"/>
          </p:nvPr>
        </p:nvSpPr>
        <p:spPr>
          <a:ln/>
        </p:spPr>
      </p:sp>
      <p:sp>
        <p:nvSpPr>
          <p:cNvPr id="267270" name="Rectangle 3" descr="낄⸪w "/>
          <p:cNvSpPr>
            <a:spLocks noGrp="1" noChangeArrowheads="1"/>
          </p:cNvSpPr>
          <p:nvPr>
            <p:ph type="body" idx="1"/>
          </p:nvPr>
        </p:nvSpPr>
        <p:spPr>
          <a:xfrm>
            <a:off x="685800" y="3859828"/>
            <a:ext cx="5486400" cy="4910739"/>
          </a:xfrm>
          <a:noFill/>
        </p:spPr>
        <p:txBody>
          <a:bodyPr/>
          <a:lstStyle/>
          <a:p>
            <a:pPr>
              <a:lnSpc>
                <a:spcPts val="2126"/>
              </a:lnSpc>
              <a:tabLst>
                <a:tab pos="462767" algn="l"/>
                <a:tab pos="925533" algn="l"/>
                <a:tab pos="1388300" algn="l"/>
              </a:tabLst>
            </a:pPr>
            <a:r>
              <a:rPr lang="en-US" sz="1800" dirty="0">
                <a:solidFill>
                  <a:srgbClr val="000000"/>
                </a:solidFill>
              </a:rPr>
              <a:t>Types of VOC Analyzers include:  </a:t>
            </a:r>
            <a:r>
              <a:rPr lang="en-US" sz="1800" b="1" i="1" dirty="0">
                <a:solidFill>
                  <a:srgbClr val="000000"/>
                </a:solidFill>
              </a:rPr>
              <a:t>Read Slide</a:t>
            </a:r>
            <a:endParaRPr lang="en-US" sz="1800" dirty="0">
              <a:solidFill>
                <a:srgbClr val="000000"/>
              </a:solidFill>
            </a:endParaRPr>
          </a:p>
          <a:p>
            <a:pPr>
              <a:lnSpc>
                <a:spcPts val="2126"/>
              </a:lnSpc>
              <a:tabLst>
                <a:tab pos="462767" algn="l"/>
                <a:tab pos="925533" algn="l"/>
                <a:tab pos="1388300" algn="l"/>
              </a:tabLst>
            </a:pPr>
            <a:endParaRPr lang="en-US" sz="1800" dirty="0">
              <a:solidFill>
                <a:srgbClr val="000000"/>
              </a:solidFill>
            </a:endParaRPr>
          </a:p>
          <a:p>
            <a:pPr>
              <a:lnSpc>
                <a:spcPts val="2126"/>
              </a:lnSpc>
              <a:tabLst>
                <a:tab pos="462767" algn="l"/>
                <a:tab pos="925533" algn="l"/>
                <a:tab pos="1388300" algn="l"/>
              </a:tabLst>
            </a:pPr>
            <a:r>
              <a:rPr lang="en-US" sz="1800" dirty="0">
                <a:solidFill>
                  <a:srgbClr val="000000"/>
                </a:solidFill>
              </a:rPr>
              <a:t>Infrared Analyzer is another type, but not often used for fugitive VOC inspections.  IR good for specific, known compounds; ones shown here better for general VOC emissions inspections.</a:t>
            </a:r>
          </a:p>
          <a:p>
            <a:endParaRPr lang="en-US" dirty="0"/>
          </a:p>
        </p:txBody>
      </p:sp>
    </p:spTree>
    <p:extLst>
      <p:ext uri="{BB962C8B-B14F-4D97-AF65-F5344CB8AC3E}">
        <p14:creationId xmlns:p14="http://schemas.microsoft.com/office/powerpoint/2010/main" val="272829946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Slide Image Placeholder 1"/>
          <p:cNvSpPr>
            <a:spLocks noGrp="1" noRot="1" noChangeAspect="1" noTextEdit="1"/>
          </p:cNvSpPr>
          <p:nvPr>
            <p:ph type="sldImg"/>
          </p:nvPr>
        </p:nvSpPr>
        <p:spPr>
          <a:ln/>
        </p:spPr>
      </p:sp>
      <p:sp>
        <p:nvSpPr>
          <p:cNvPr id="2867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11859164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69315" name="Rectangle 3" descr="Brown marble"/>
          <p:cNvSpPr>
            <a:spLocks noGrp="1" noChangeArrowheads="1"/>
          </p:cNvSpPr>
          <p:nvPr>
            <p:ph type="dt" sz="quarter" idx="1"/>
          </p:nvPr>
        </p:nvSpPr>
        <p:spPr>
          <a:noFill/>
          <a:ln>
            <a:miter lim="800000"/>
            <a:headEnd/>
            <a:tailEnd/>
          </a:ln>
        </p:spPr>
        <p:txBody>
          <a:bodyPr/>
          <a:lstStyle/>
          <a:p>
            <a:fld id="{4101A76C-F44D-4FE5-9B1E-545703F2DE5B}" type="datetime1">
              <a:rPr lang="en-US" smtClean="0">
                <a:latin typeface="Arial" pitchFamily="34" charset="0"/>
              </a:rPr>
              <a:pPr/>
              <a:t>4/20/2026</a:t>
            </a:fld>
            <a:endParaRPr lang="en-US">
              <a:latin typeface="Arial" pitchFamily="34" charset="0"/>
            </a:endParaRPr>
          </a:p>
        </p:txBody>
      </p:sp>
      <p:sp>
        <p:nvSpPr>
          <p:cNvPr id="269316" name="Rectangle 7" descr="Brown marble"/>
          <p:cNvSpPr>
            <a:spLocks noGrp="1" noChangeArrowheads="1"/>
          </p:cNvSpPr>
          <p:nvPr>
            <p:ph type="sldNum" sz="quarter" idx="5"/>
          </p:nvPr>
        </p:nvSpPr>
        <p:spPr>
          <a:noFill/>
          <a:ln>
            <a:miter lim="800000"/>
            <a:headEnd/>
            <a:tailEnd/>
          </a:ln>
        </p:spPr>
        <p:txBody>
          <a:bodyPr/>
          <a:lstStyle/>
          <a:p>
            <a:fld id="{B7B17EEC-E432-427F-8E76-E51D7440FC08}" type="slidenum">
              <a:rPr lang="en-US" smtClean="0">
                <a:latin typeface="Arial" pitchFamily="34" charset="0"/>
              </a:rPr>
              <a:pPr/>
              <a:t>95</a:t>
            </a:fld>
            <a:endParaRPr lang="en-US">
              <a:latin typeface="Arial" pitchFamily="34" charset="0"/>
            </a:endParaRPr>
          </a:p>
        </p:txBody>
      </p:sp>
      <p:sp>
        <p:nvSpPr>
          <p:cNvPr id="269317" name="Rectangle 2"/>
          <p:cNvSpPr>
            <a:spLocks noGrp="1" noRot="1" noChangeAspect="1" noChangeArrowheads="1" noTextEdit="1"/>
          </p:cNvSpPr>
          <p:nvPr>
            <p:ph type="sldImg"/>
          </p:nvPr>
        </p:nvSpPr>
        <p:spPr>
          <a:ln/>
        </p:spPr>
      </p:sp>
      <p:sp>
        <p:nvSpPr>
          <p:cNvPr id="269318" name="Rectangle 3" descr="낄⸪w "/>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21460170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70339" name="Rectangle 3" descr="Brown marble"/>
          <p:cNvSpPr>
            <a:spLocks noGrp="1" noChangeArrowheads="1"/>
          </p:cNvSpPr>
          <p:nvPr>
            <p:ph type="dt" sz="quarter" idx="1"/>
          </p:nvPr>
        </p:nvSpPr>
        <p:spPr>
          <a:noFill/>
          <a:ln>
            <a:miter lim="800000"/>
            <a:headEnd/>
            <a:tailEnd/>
          </a:ln>
        </p:spPr>
        <p:txBody>
          <a:bodyPr/>
          <a:lstStyle/>
          <a:p>
            <a:fld id="{D50316C9-8684-4DB6-80A9-7CADB849E2E5}" type="datetime1">
              <a:rPr lang="en-US" smtClean="0">
                <a:latin typeface="Arial" pitchFamily="34" charset="0"/>
              </a:rPr>
              <a:pPr/>
              <a:t>4/20/2026</a:t>
            </a:fld>
            <a:endParaRPr lang="en-US">
              <a:latin typeface="Arial" pitchFamily="34" charset="0"/>
            </a:endParaRPr>
          </a:p>
        </p:txBody>
      </p:sp>
      <p:sp>
        <p:nvSpPr>
          <p:cNvPr id="270340" name="Rectangle 7" descr="Brown marble"/>
          <p:cNvSpPr>
            <a:spLocks noGrp="1" noChangeArrowheads="1"/>
          </p:cNvSpPr>
          <p:nvPr>
            <p:ph type="sldNum" sz="quarter" idx="5"/>
          </p:nvPr>
        </p:nvSpPr>
        <p:spPr>
          <a:noFill/>
          <a:ln>
            <a:miter lim="800000"/>
            <a:headEnd/>
            <a:tailEnd/>
          </a:ln>
        </p:spPr>
        <p:txBody>
          <a:bodyPr/>
          <a:lstStyle/>
          <a:p>
            <a:fld id="{77C4244C-856E-4B84-99D0-D3FD69DF55EF}" type="slidenum">
              <a:rPr lang="en-US" smtClean="0">
                <a:latin typeface="Arial" pitchFamily="34" charset="0"/>
              </a:rPr>
              <a:pPr/>
              <a:t>96</a:t>
            </a:fld>
            <a:endParaRPr lang="en-US">
              <a:latin typeface="Arial" pitchFamily="34" charset="0"/>
            </a:endParaRPr>
          </a:p>
        </p:txBody>
      </p:sp>
      <p:sp>
        <p:nvSpPr>
          <p:cNvPr id="270341" name="Rectangle 2"/>
          <p:cNvSpPr>
            <a:spLocks noGrp="1" noRot="1" noChangeAspect="1" noChangeArrowheads="1" noTextEdit="1"/>
          </p:cNvSpPr>
          <p:nvPr>
            <p:ph type="sldImg"/>
          </p:nvPr>
        </p:nvSpPr>
        <p:spPr>
          <a:ln/>
        </p:spPr>
      </p:sp>
      <p:sp>
        <p:nvSpPr>
          <p:cNvPr id="270342" name="Rectangle 3" descr="낄⸪w "/>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319829621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71363" name="Rectangle 3" descr="Brown marble"/>
          <p:cNvSpPr>
            <a:spLocks noGrp="1" noChangeArrowheads="1"/>
          </p:cNvSpPr>
          <p:nvPr>
            <p:ph type="dt" sz="quarter" idx="1"/>
          </p:nvPr>
        </p:nvSpPr>
        <p:spPr>
          <a:noFill/>
          <a:ln>
            <a:miter lim="800000"/>
            <a:headEnd/>
            <a:tailEnd/>
          </a:ln>
        </p:spPr>
        <p:txBody>
          <a:bodyPr/>
          <a:lstStyle/>
          <a:p>
            <a:fld id="{C4E26ECC-9A80-428B-8E0C-BC3433A43E47}" type="datetime1">
              <a:rPr lang="en-US" smtClean="0">
                <a:latin typeface="Arial" pitchFamily="34" charset="0"/>
              </a:rPr>
              <a:pPr/>
              <a:t>4/20/2026</a:t>
            </a:fld>
            <a:endParaRPr lang="en-US">
              <a:latin typeface="Arial" pitchFamily="34" charset="0"/>
            </a:endParaRPr>
          </a:p>
        </p:txBody>
      </p:sp>
      <p:sp>
        <p:nvSpPr>
          <p:cNvPr id="271364" name="Rectangle 7" descr="Brown marble"/>
          <p:cNvSpPr>
            <a:spLocks noGrp="1" noChangeArrowheads="1"/>
          </p:cNvSpPr>
          <p:nvPr>
            <p:ph type="sldNum" sz="quarter" idx="5"/>
          </p:nvPr>
        </p:nvSpPr>
        <p:spPr>
          <a:noFill/>
          <a:ln>
            <a:miter lim="800000"/>
            <a:headEnd/>
            <a:tailEnd/>
          </a:ln>
        </p:spPr>
        <p:txBody>
          <a:bodyPr/>
          <a:lstStyle/>
          <a:p>
            <a:fld id="{5D16D15A-9DF0-4410-AF80-2520599CD83F}" type="slidenum">
              <a:rPr lang="en-US" smtClean="0">
                <a:latin typeface="Arial" pitchFamily="34" charset="0"/>
              </a:rPr>
              <a:pPr/>
              <a:t>97</a:t>
            </a:fld>
            <a:endParaRPr lang="en-US">
              <a:latin typeface="Arial" pitchFamily="34" charset="0"/>
            </a:endParaRPr>
          </a:p>
        </p:txBody>
      </p:sp>
      <p:sp>
        <p:nvSpPr>
          <p:cNvPr id="271365" name="Rectangle 2"/>
          <p:cNvSpPr>
            <a:spLocks noGrp="1" noRot="1" noChangeAspect="1" noChangeArrowheads="1" noTextEdit="1"/>
          </p:cNvSpPr>
          <p:nvPr>
            <p:ph type="sldImg"/>
          </p:nvPr>
        </p:nvSpPr>
        <p:spPr>
          <a:ln/>
        </p:spPr>
      </p:sp>
      <p:sp>
        <p:nvSpPr>
          <p:cNvPr id="271366" name="Rectangle 3" descr="낄⸪w "/>
          <p:cNvSpPr>
            <a:spLocks noGrp="1" noChangeArrowheads="1"/>
          </p:cNvSpPr>
          <p:nvPr>
            <p:ph type="body" idx="1"/>
          </p:nvPr>
        </p:nvSpPr>
        <p:spPr>
          <a:noFill/>
        </p:spPr>
        <p:txBody>
          <a:bodyPr/>
          <a:lstStyle/>
          <a:p>
            <a:pPr>
              <a:lnSpc>
                <a:spcPts val="2126"/>
              </a:lnSpc>
              <a:spcBef>
                <a:spcPct val="0"/>
              </a:spcBef>
              <a:tabLst>
                <a:tab pos="462767" algn="l"/>
                <a:tab pos="925533" algn="l"/>
                <a:tab pos="1388300" algn="l"/>
              </a:tabLst>
            </a:pPr>
            <a:r>
              <a:rPr lang="en-US" sz="2100" b="1" dirty="0">
                <a:solidFill>
                  <a:srgbClr val="000000"/>
                </a:solidFill>
              </a:rPr>
              <a:t>Photoionization Analyzer Operating Principles</a:t>
            </a:r>
          </a:p>
          <a:p>
            <a:pPr marL="115691" lvl="1" indent="347075">
              <a:lnSpc>
                <a:spcPts val="2126"/>
              </a:lnSpc>
              <a:spcBef>
                <a:spcPts val="506"/>
              </a:spcBef>
              <a:tabLst>
                <a:tab pos="462767" algn="l"/>
                <a:tab pos="925533" algn="l"/>
                <a:tab pos="1388300" algn="l"/>
              </a:tabLst>
            </a:pPr>
            <a:r>
              <a:rPr lang="en-US" sz="1700" dirty="0">
                <a:solidFill>
                  <a:srgbClr val="000000"/>
                </a:solidFill>
              </a:rPr>
              <a:t>1. Sample gas drawn in continuously</a:t>
            </a:r>
          </a:p>
          <a:p>
            <a:pPr marL="115691" lvl="1" indent="347075">
              <a:lnSpc>
                <a:spcPts val="1620"/>
              </a:lnSpc>
              <a:spcBef>
                <a:spcPts val="506"/>
              </a:spcBef>
              <a:tabLst>
                <a:tab pos="462767" algn="l"/>
                <a:tab pos="925533" algn="l"/>
                <a:tab pos="1388300" algn="l"/>
              </a:tabLst>
            </a:pPr>
            <a:r>
              <a:rPr lang="en-US" sz="1700" dirty="0">
                <a:solidFill>
                  <a:srgbClr val="000000"/>
                </a:solidFill>
              </a:rPr>
              <a:t>2. Organic vapor ionized by absorption of UV radiation</a:t>
            </a:r>
          </a:p>
          <a:p>
            <a:pPr marL="115691" lvl="1" indent="347075">
              <a:lnSpc>
                <a:spcPts val="1620"/>
              </a:lnSpc>
              <a:spcBef>
                <a:spcPts val="506"/>
              </a:spcBef>
              <a:tabLst>
                <a:tab pos="462767" algn="l"/>
                <a:tab pos="925533" algn="l"/>
                <a:tab pos="1388300" algn="l"/>
              </a:tabLst>
            </a:pPr>
            <a:r>
              <a:rPr lang="en-US" sz="1700" dirty="0">
                <a:solidFill>
                  <a:srgbClr val="000000"/>
                </a:solidFill>
              </a:rPr>
              <a:t>3. Positive ions collected on negative electrode</a:t>
            </a:r>
          </a:p>
          <a:p>
            <a:pPr marL="115691" lvl="1" indent="347075">
              <a:lnSpc>
                <a:spcPts val="1620"/>
              </a:lnSpc>
              <a:spcBef>
                <a:spcPts val="506"/>
              </a:spcBef>
              <a:tabLst>
                <a:tab pos="462767" algn="l"/>
                <a:tab pos="925533" algn="l"/>
                <a:tab pos="1388300" algn="l"/>
              </a:tabLst>
            </a:pPr>
            <a:r>
              <a:rPr lang="en-US" sz="1700" dirty="0">
                <a:solidFill>
                  <a:srgbClr val="000000"/>
                </a:solidFill>
              </a:rPr>
              <a:t>4. Current is amplified and measured</a:t>
            </a:r>
          </a:p>
          <a:p>
            <a:pPr>
              <a:lnSpc>
                <a:spcPts val="2126"/>
              </a:lnSpc>
              <a:spcBef>
                <a:spcPct val="0"/>
              </a:spcBef>
              <a:tabLst>
                <a:tab pos="462767" algn="l"/>
                <a:tab pos="925533" algn="l"/>
                <a:tab pos="1388300" algn="l"/>
              </a:tabLst>
            </a:pPr>
            <a:r>
              <a:rPr lang="en-US" sz="2100" b="1" dirty="0">
                <a:solidFill>
                  <a:srgbClr val="000000"/>
                </a:solidFill>
              </a:rPr>
              <a:t>Instrument Characteristics: </a:t>
            </a:r>
            <a:r>
              <a:rPr lang="en-US" sz="1700" dirty="0">
                <a:solidFill>
                  <a:srgbClr val="000000"/>
                </a:solidFill>
              </a:rPr>
              <a:t>PIDs equipped with UV lamp of specific eV energy. Generally all compounds with ionization </a:t>
            </a:r>
            <a:r>
              <a:rPr lang="en-US" sz="1700" dirty="0" err="1">
                <a:solidFill>
                  <a:srgbClr val="000000"/>
                </a:solidFill>
              </a:rPr>
              <a:t>potention</a:t>
            </a:r>
            <a:r>
              <a:rPr lang="en-US" sz="1700" dirty="0">
                <a:solidFill>
                  <a:srgbClr val="000000"/>
                </a:solidFill>
              </a:rPr>
              <a:t> less than the ionization energy of the lamp are detected.  Because the ionization potential of major components of air (O2, N2, CO, CO2, H2O) greater than ionization energy of lamp, no interference problems.</a:t>
            </a:r>
          </a:p>
          <a:p>
            <a:pPr>
              <a:lnSpc>
                <a:spcPts val="2126"/>
              </a:lnSpc>
              <a:spcBef>
                <a:spcPct val="0"/>
              </a:spcBef>
              <a:tabLst>
                <a:tab pos="462767" algn="l"/>
                <a:tab pos="925533" algn="l"/>
                <a:tab pos="1388300" algn="l"/>
              </a:tabLst>
            </a:pPr>
            <a:r>
              <a:rPr lang="en-US" sz="1700" dirty="0">
                <a:solidFill>
                  <a:srgbClr val="000000"/>
                </a:solidFill>
              </a:rPr>
              <a:t>Only small fraction of organic vapor ionized; therefore, response of PID instruments </a:t>
            </a:r>
            <a:r>
              <a:rPr lang="en-US" sz="1700" b="1" dirty="0">
                <a:solidFill>
                  <a:srgbClr val="000000"/>
                </a:solidFill>
              </a:rPr>
              <a:t>insensitive to sample gas flow rate. </a:t>
            </a:r>
            <a:r>
              <a:rPr lang="en-US" sz="1700" dirty="0">
                <a:solidFill>
                  <a:srgbClr val="000000"/>
                </a:solidFill>
              </a:rPr>
              <a:t>Also </a:t>
            </a:r>
            <a:r>
              <a:rPr lang="en-US" sz="1700" b="1" dirty="0">
                <a:solidFill>
                  <a:srgbClr val="000000"/>
                </a:solidFill>
              </a:rPr>
              <a:t>sensitive to air infiltration</a:t>
            </a:r>
            <a:r>
              <a:rPr lang="en-US" sz="1700" dirty="0">
                <a:solidFill>
                  <a:srgbClr val="000000"/>
                </a:solidFill>
              </a:rPr>
              <a:t> prior to detector. Most effective for low concentrations of </a:t>
            </a:r>
            <a:r>
              <a:rPr lang="en-US" sz="1700" b="1" dirty="0">
                <a:solidFill>
                  <a:srgbClr val="000000"/>
                </a:solidFill>
              </a:rPr>
              <a:t>aromatics</a:t>
            </a:r>
            <a:r>
              <a:rPr lang="en-US" sz="1700" dirty="0">
                <a:solidFill>
                  <a:srgbClr val="000000"/>
                </a:solidFill>
              </a:rPr>
              <a:t>.  Not effective for low molecular weight </a:t>
            </a:r>
            <a:r>
              <a:rPr lang="en-US" sz="1700" dirty="0" err="1">
                <a:solidFill>
                  <a:srgbClr val="000000"/>
                </a:solidFill>
              </a:rPr>
              <a:t>aliphatics</a:t>
            </a:r>
            <a:r>
              <a:rPr lang="en-US" sz="1700" dirty="0">
                <a:solidFill>
                  <a:srgbClr val="000000"/>
                </a:solidFill>
              </a:rPr>
              <a:t> such as methane and ethane.</a:t>
            </a:r>
          </a:p>
        </p:txBody>
      </p:sp>
    </p:spTree>
    <p:extLst>
      <p:ext uri="{BB962C8B-B14F-4D97-AF65-F5344CB8AC3E}">
        <p14:creationId xmlns:p14="http://schemas.microsoft.com/office/powerpoint/2010/main" val="124464632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72387" name="Rectangle 3" descr="Brown marble"/>
          <p:cNvSpPr>
            <a:spLocks noGrp="1" noChangeArrowheads="1"/>
          </p:cNvSpPr>
          <p:nvPr>
            <p:ph type="dt" sz="quarter" idx="1"/>
          </p:nvPr>
        </p:nvSpPr>
        <p:spPr>
          <a:noFill/>
          <a:ln>
            <a:miter lim="800000"/>
            <a:headEnd/>
            <a:tailEnd/>
          </a:ln>
        </p:spPr>
        <p:txBody>
          <a:bodyPr/>
          <a:lstStyle/>
          <a:p>
            <a:fld id="{9D202B32-FDBA-49B4-872C-94EF5F569F0D}" type="datetime1">
              <a:rPr lang="en-US" smtClean="0">
                <a:latin typeface="Arial" pitchFamily="34" charset="0"/>
              </a:rPr>
              <a:pPr/>
              <a:t>4/20/2026</a:t>
            </a:fld>
            <a:endParaRPr lang="en-US">
              <a:latin typeface="Arial" pitchFamily="34" charset="0"/>
            </a:endParaRPr>
          </a:p>
        </p:txBody>
      </p:sp>
      <p:sp>
        <p:nvSpPr>
          <p:cNvPr id="272388" name="Rectangle 7" descr="Brown marble"/>
          <p:cNvSpPr>
            <a:spLocks noGrp="1" noChangeArrowheads="1"/>
          </p:cNvSpPr>
          <p:nvPr>
            <p:ph type="sldNum" sz="quarter" idx="5"/>
          </p:nvPr>
        </p:nvSpPr>
        <p:spPr>
          <a:noFill/>
          <a:ln>
            <a:miter lim="800000"/>
            <a:headEnd/>
            <a:tailEnd/>
          </a:ln>
        </p:spPr>
        <p:txBody>
          <a:bodyPr/>
          <a:lstStyle/>
          <a:p>
            <a:fld id="{1A650432-5E33-42E0-9362-6933F115A9D7}" type="slidenum">
              <a:rPr lang="en-US" smtClean="0">
                <a:latin typeface="Arial" pitchFamily="34" charset="0"/>
              </a:rPr>
              <a:pPr/>
              <a:t>98</a:t>
            </a:fld>
            <a:endParaRPr lang="en-US">
              <a:latin typeface="Arial" pitchFamily="34" charset="0"/>
            </a:endParaRPr>
          </a:p>
        </p:txBody>
      </p:sp>
      <p:sp>
        <p:nvSpPr>
          <p:cNvPr id="272389" name="Rectangle 1026"/>
          <p:cNvSpPr>
            <a:spLocks noGrp="1" noRot="1" noChangeAspect="1" noChangeArrowheads="1" noTextEdit="1"/>
          </p:cNvSpPr>
          <p:nvPr>
            <p:ph type="sldImg"/>
          </p:nvPr>
        </p:nvSpPr>
        <p:spPr>
          <a:xfrm>
            <a:off x="1962150" y="612775"/>
            <a:ext cx="2959100" cy="2219325"/>
          </a:xfrm>
          <a:ln/>
        </p:spPr>
      </p:sp>
      <p:sp>
        <p:nvSpPr>
          <p:cNvPr id="272390" name="Rectangle 1027" descr="낄⸪w "/>
          <p:cNvSpPr>
            <a:spLocks noGrp="1" noChangeArrowheads="1"/>
          </p:cNvSpPr>
          <p:nvPr>
            <p:ph type="body" idx="1"/>
          </p:nvPr>
        </p:nvSpPr>
        <p:spPr>
          <a:xfrm>
            <a:off x="685800" y="3061914"/>
            <a:ext cx="5486400" cy="5708654"/>
          </a:xfrm>
          <a:noFill/>
        </p:spPr>
        <p:txBody>
          <a:bodyPr lIns="91369" tIns="45684" rIns="91369" bIns="45684"/>
          <a:lstStyle/>
          <a:p>
            <a:r>
              <a:rPr lang="en-US"/>
              <a:t>TVA will allow reading of carbon ions per unit time, but same conversion to volume/volume (ppm) is the normal approach.</a:t>
            </a:r>
          </a:p>
        </p:txBody>
      </p:sp>
    </p:spTree>
    <p:extLst>
      <p:ext uri="{BB962C8B-B14F-4D97-AF65-F5344CB8AC3E}">
        <p14:creationId xmlns:p14="http://schemas.microsoft.com/office/powerpoint/2010/main" val="95638152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73411" name="Rectangle 3" descr="Brown marble"/>
          <p:cNvSpPr>
            <a:spLocks noGrp="1" noChangeArrowheads="1"/>
          </p:cNvSpPr>
          <p:nvPr>
            <p:ph type="dt" sz="quarter" idx="1"/>
          </p:nvPr>
        </p:nvSpPr>
        <p:spPr>
          <a:noFill/>
          <a:ln>
            <a:miter lim="800000"/>
            <a:headEnd/>
            <a:tailEnd/>
          </a:ln>
        </p:spPr>
        <p:txBody>
          <a:bodyPr/>
          <a:lstStyle/>
          <a:p>
            <a:fld id="{25CDD70F-3B54-4D29-B8F6-D09EB694FF7E}" type="datetime1">
              <a:rPr lang="en-US" smtClean="0">
                <a:latin typeface="Arial" pitchFamily="34" charset="0"/>
              </a:rPr>
              <a:pPr/>
              <a:t>4/20/2026</a:t>
            </a:fld>
            <a:endParaRPr lang="en-US">
              <a:latin typeface="Arial" pitchFamily="34" charset="0"/>
            </a:endParaRPr>
          </a:p>
        </p:txBody>
      </p:sp>
      <p:sp>
        <p:nvSpPr>
          <p:cNvPr id="273412" name="Rectangle 7" descr="Brown marble"/>
          <p:cNvSpPr>
            <a:spLocks noGrp="1" noChangeArrowheads="1"/>
          </p:cNvSpPr>
          <p:nvPr>
            <p:ph type="sldNum" sz="quarter" idx="5"/>
          </p:nvPr>
        </p:nvSpPr>
        <p:spPr>
          <a:noFill/>
          <a:ln>
            <a:miter lim="800000"/>
            <a:headEnd/>
            <a:tailEnd/>
          </a:ln>
        </p:spPr>
        <p:txBody>
          <a:bodyPr/>
          <a:lstStyle/>
          <a:p>
            <a:fld id="{1A56394C-130F-4DAD-94C5-1C14F0401304}" type="slidenum">
              <a:rPr lang="en-US" smtClean="0">
                <a:latin typeface="Arial" pitchFamily="34" charset="0"/>
              </a:rPr>
              <a:pPr/>
              <a:t>99</a:t>
            </a:fld>
            <a:endParaRPr lang="en-US">
              <a:latin typeface="Arial" pitchFamily="34" charset="0"/>
            </a:endParaRPr>
          </a:p>
        </p:txBody>
      </p:sp>
      <p:sp>
        <p:nvSpPr>
          <p:cNvPr id="273413" name="Rectangle 2"/>
          <p:cNvSpPr>
            <a:spLocks noGrp="1" noRot="1" noChangeAspect="1" noChangeArrowheads="1" noTextEdit="1"/>
          </p:cNvSpPr>
          <p:nvPr>
            <p:ph type="sldImg"/>
          </p:nvPr>
        </p:nvSpPr>
        <p:spPr>
          <a:xfrm>
            <a:off x="1962150" y="612775"/>
            <a:ext cx="2959100" cy="2219325"/>
          </a:xfrm>
          <a:ln/>
        </p:spPr>
      </p:sp>
      <p:sp>
        <p:nvSpPr>
          <p:cNvPr id="273414" name="Rectangle 3" descr="낄⸪w "/>
          <p:cNvSpPr>
            <a:spLocks noGrp="1" noChangeArrowheads="1"/>
          </p:cNvSpPr>
          <p:nvPr>
            <p:ph type="body" idx="1"/>
          </p:nvPr>
        </p:nvSpPr>
        <p:spPr>
          <a:xfrm>
            <a:off x="685800" y="3061914"/>
            <a:ext cx="5486400" cy="5708654"/>
          </a:xfrm>
          <a:noFill/>
        </p:spPr>
        <p:txBody>
          <a:bodyPr lIns="91369" tIns="45684" rIns="91369" bIns="45684"/>
          <a:lstStyle/>
          <a:p>
            <a:r>
              <a:rPr lang="en-US"/>
              <a:t>TVA will allow reading of carbon ions per unit time, but same conversion to volume/volume (ppm) is the normal approach.</a:t>
            </a:r>
          </a:p>
        </p:txBody>
      </p:sp>
    </p:spTree>
    <p:extLst>
      <p:ext uri="{BB962C8B-B14F-4D97-AF65-F5344CB8AC3E}">
        <p14:creationId xmlns:p14="http://schemas.microsoft.com/office/powerpoint/2010/main" val="10045048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descr="Brown marble"/>
          <p:cNvSpPr>
            <a:spLocks noGrp="1" noChangeArrowheads="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74435" name="Rectangle 3" descr="Brown marble"/>
          <p:cNvSpPr>
            <a:spLocks noGrp="1" noChangeArrowheads="1"/>
          </p:cNvSpPr>
          <p:nvPr>
            <p:ph type="dt" sz="quarter" idx="1"/>
          </p:nvPr>
        </p:nvSpPr>
        <p:spPr>
          <a:noFill/>
          <a:ln>
            <a:miter lim="800000"/>
            <a:headEnd/>
            <a:tailEnd/>
          </a:ln>
        </p:spPr>
        <p:txBody>
          <a:bodyPr/>
          <a:lstStyle/>
          <a:p>
            <a:fld id="{37181E60-9811-42D4-A125-E415B2FBAA6A}" type="datetime1">
              <a:rPr lang="en-US" smtClean="0">
                <a:latin typeface="Arial" pitchFamily="34" charset="0"/>
              </a:rPr>
              <a:pPr/>
              <a:t>4/20/2026</a:t>
            </a:fld>
            <a:endParaRPr lang="en-US">
              <a:latin typeface="Arial" pitchFamily="34" charset="0"/>
            </a:endParaRPr>
          </a:p>
        </p:txBody>
      </p:sp>
      <p:sp>
        <p:nvSpPr>
          <p:cNvPr id="274436" name="Rectangle 7" descr="Brown marble"/>
          <p:cNvSpPr>
            <a:spLocks noGrp="1" noChangeArrowheads="1"/>
          </p:cNvSpPr>
          <p:nvPr>
            <p:ph type="sldNum" sz="quarter" idx="5"/>
          </p:nvPr>
        </p:nvSpPr>
        <p:spPr>
          <a:noFill/>
          <a:ln>
            <a:miter lim="800000"/>
            <a:headEnd/>
            <a:tailEnd/>
          </a:ln>
        </p:spPr>
        <p:txBody>
          <a:bodyPr/>
          <a:lstStyle/>
          <a:p>
            <a:fld id="{73DB734B-A6D2-41CC-AEEC-1532BEBD3199}" type="slidenum">
              <a:rPr lang="en-US" smtClean="0">
                <a:latin typeface="Arial" pitchFamily="34" charset="0"/>
              </a:rPr>
              <a:pPr/>
              <a:t>100</a:t>
            </a:fld>
            <a:endParaRPr lang="en-US">
              <a:latin typeface="Arial" pitchFamily="34" charset="0"/>
            </a:endParaRPr>
          </a:p>
        </p:txBody>
      </p:sp>
      <p:sp>
        <p:nvSpPr>
          <p:cNvPr id="274437" name="Rectangle 5"/>
          <p:cNvSpPr>
            <a:spLocks noGrp="1" noRot="1" noChangeAspect="1" noChangeArrowheads="1" noTextEdit="1"/>
          </p:cNvSpPr>
          <p:nvPr>
            <p:ph type="sldImg"/>
          </p:nvPr>
        </p:nvSpPr>
        <p:spPr>
          <a:xfrm>
            <a:off x="1730375" y="771525"/>
            <a:ext cx="3381375" cy="2536825"/>
          </a:xfrm>
          <a:ln/>
        </p:spPr>
      </p:sp>
      <p:sp>
        <p:nvSpPr>
          <p:cNvPr id="274438" name="Rectangle 6" descr="낄⸪w "/>
          <p:cNvSpPr>
            <a:spLocks noGrp="1" noChangeArrowheads="1"/>
          </p:cNvSpPr>
          <p:nvPr>
            <p:ph type="body" idx="1"/>
          </p:nvPr>
        </p:nvSpPr>
        <p:spPr>
          <a:noFill/>
        </p:spPr>
        <p:txBody>
          <a:bodyPr/>
          <a:lstStyle/>
          <a:p>
            <a:r>
              <a:rPr lang="en-US"/>
              <a:t>AKA: "TLV"= Threshold Limit Value meter.  Used to determine exposure levels for health and safety purposes; i.e., whether health-based threshold limit value for particular chemical has been exceeded. </a:t>
            </a:r>
          </a:p>
          <a:p>
            <a:endParaRPr lang="en-US"/>
          </a:p>
          <a:p>
            <a:r>
              <a:rPr lang="en-US" b="1"/>
              <a:t>Catalytic Combustion Analyzer Operating Principles</a:t>
            </a:r>
          </a:p>
          <a:p>
            <a:pPr marL="239418" lvl="1" indent="0"/>
            <a:r>
              <a:rPr lang="en-US"/>
              <a:t>1. Sample gas is drawn in continuously.</a:t>
            </a:r>
          </a:p>
          <a:p>
            <a:pPr marL="239418" lvl="1" indent="0"/>
            <a:r>
              <a:rPr lang="en-US"/>
              <a:t>2.  Sample burned in sintered metal reaction chamber with 2 wires.</a:t>
            </a:r>
          </a:p>
          <a:p>
            <a:pPr marL="239418" lvl="1" indent="0"/>
            <a:r>
              <a:rPr lang="en-US"/>
              <a:t>3. Organic vapor is oxidized as it passes over a catalyst-coated wire (usually platinum).  The change in electrical resistance of the coated wire relative to the uncoated wire is sensed and a current signal is generated.</a:t>
            </a:r>
          </a:p>
          <a:p>
            <a:r>
              <a:rPr lang="en-US" b="1"/>
              <a:t>Instrument Characteristics:</a:t>
            </a:r>
            <a:endParaRPr lang="en-US"/>
          </a:p>
          <a:p>
            <a:pPr marL="239418" lvl="1" indent="0"/>
            <a:r>
              <a:rPr lang="en-US"/>
              <a:t>As with FID, sensitive to sample gas flow rate and to air infiltration prior to detector.</a:t>
            </a:r>
          </a:p>
        </p:txBody>
      </p:sp>
    </p:spTree>
    <p:extLst>
      <p:ext uri="{BB962C8B-B14F-4D97-AF65-F5344CB8AC3E}">
        <p14:creationId xmlns:p14="http://schemas.microsoft.com/office/powerpoint/2010/main" val="238045165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Slide Image Placeholder 1"/>
          <p:cNvSpPr>
            <a:spLocks noGrp="1" noRot="1" noChangeAspect="1" noTextEdit="1"/>
          </p:cNvSpPr>
          <p:nvPr>
            <p:ph type="sldImg"/>
          </p:nvPr>
        </p:nvSpPr>
        <p:spPr>
          <a:ln/>
        </p:spPr>
      </p:sp>
      <p:sp>
        <p:nvSpPr>
          <p:cNvPr id="282627" name="Notes Placeholder 2" descr="Brown marble"/>
          <p:cNvSpPr>
            <a:spLocks noGrp="1"/>
          </p:cNvSpPr>
          <p:nvPr>
            <p:ph type="body" idx="1"/>
          </p:nvPr>
        </p:nvSpPr>
        <p:spPr>
          <a:noFill/>
        </p:spPr>
        <p:txBody>
          <a:bodyPr/>
          <a:lstStyle/>
          <a:p>
            <a:endParaRPr lang="en-US"/>
          </a:p>
        </p:txBody>
      </p:sp>
      <p:sp>
        <p:nvSpPr>
          <p:cNvPr id="282628" name="Header Placeholder 3"/>
          <p:cNvSpPr>
            <a:spLocks noGrp="1"/>
          </p:cNvSpPr>
          <p:nvPr>
            <p:ph type="hdr" sz="quarter"/>
          </p:nvPr>
        </p:nvSpPr>
        <p:spPr>
          <a:noFill/>
          <a:ln>
            <a:miter lim="800000"/>
            <a:headEnd/>
            <a:tailEnd/>
          </a:ln>
        </p:spPr>
        <p:txBody>
          <a:bodyPr/>
          <a:lstStyle/>
          <a:p>
            <a:r>
              <a:rPr lang="en-US">
                <a:latin typeface="Arial" pitchFamily="34" charset="0"/>
              </a:rPr>
              <a:t>Fugitive VOC Emissions Inspections</a:t>
            </a:r>
          </a:p>
        </p:txBody>
      </p:sp>
      <p:sp>
        <p:nvSpPr>
          <p:cNvPr id="282629" name="Date Placeholder 4"/>
          <p:cNvSpPr>
            <a:spLocks noGrp="1"/>
          </p:cNvSpPr>
          <p:nvPr>
            <p:ph type="dt" sz="quarter" idx="1"/>
          </p:nvPr>
        </p:nvSpPr>
        <p:spPr>
          <a:noFill/>
          <a:ln>
            <a:miter lim="800000"/>
            <a:headEnd/>
            <a:tailEnd/>
          </a:ln>
        </p:spPr>
        <p:txBody>
          <a:bodyPr/>
          <a:lstStyle/>
          <a:p>
            <a:fld id="{21D29AF4-1173-49E6-84E7-B746A06A0C52}" type="datetime1">
              <a:rPr lang="en-US" smtClean="0">
                <a:latin typeface="Arial" pitchFamily="34" charset="0"/>
              </a:rPr>
              <a:pPr/>
              <a:t>4/20/2026</a:t>
            </a:fld>
            <a:endParaRPr lang="en-US">
              <a:latin typeface="Arial" pitchFamily="34" charset="0"/>
            </a:endParaRPr>
          </a:p>
        </p:txBody>
      </p:sp>
      <p:sp>
        <p:nvSpPr>
          <p:cNvPr id="282630" name="Slide Number Placeholder 5"/>
          <p:cNvSpPr>
            <a:spLocks noGrp="1"/>
          </p:cNvSpPr>
          <p:nvPr>
            <p:ph type="sldNum" sz="quarter" idx="5"/>
          </p:nvPr>
        </p:nvSpPr>
        <p:spPr>
          <a:noFill/>
          <a:ln>
            <a:miter lim="800000"/>
            <a:headEnd/>
            <a:tailEnd/>
          </a:ln>
        </p:spPr>
        <p:txBody>
          <a:bodyPr/>
          <a:lstStyle/>
          <a:p>
            <a:fld id="{8B3DC18B-289A-4B02-A8F8-8C3C8AEFD21A}" type="slidenum">
              <a:rPr lang="en-US" smtClean="0">
                <a:latin typeface="Arial" pitchFamily="34" charset="0"/>
              </a:rPr>
              <a:pPr/>
              <a:t>101</a:t>
            </a:fld>
            <a:endParaRPr lang="en-US">
              <a:latin typeface="Arial" pitchFamily="34" charset="0"/>
            </a:endParaRPr>
          </a:p>
        </p:txBody>
      </p:sp>
    </p:spTree>
    <p:extLst>
      <p:ext uri="{BB962C8B-B14F-4D97-AF65-F5344CB8AC3E}">
        <p14:creationId xmlns:p14="http://schemas.microsoft.com/office/powerpoint/2010/main" val="261901247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t>Fugitive VOC Emissions Inspections</a:t>
            </a:r>
          </a:p>
        </p:txBody>
      </p:sp>
      <p:sp>
        <p:nvSpPr>
          <p:cNvPr id="5" name="Date Placeholder 4"/>
          <p:cNvSpPr>
            <a:spLocks noGrp="1"/>
          </p:cNvSpPr>
          <p:nvPr>
            <p:ph type="dt" idx="1"/>
          </p:nvPr>
        </p:nvSpPr>
        <p:spPr/>
        <p:txBody>
          <a:bodyPr/>
          <a:lstStyle/>
          <a:p>
            <a:pPr>
              <a:defRPr/>
            </a:pPr>
            <a:fld id="{85C51635-692B-4948-8B06-DABBEF988B44}" type="datetime1">
              <a:rPr lang="en-US" smtClean="0"/>
              <a:pPr>
                <a:defRPr/>
              </a:pPr>
              <a:t>4/20/2026</a:t>
            </a:fld>
            <a:endParaRPr lang="en-US"/>
          </a:p>
        </p:txBody>
      </p:sp>
      <p:sp>
        <p:nvSpPr>
          <p:cNvPr id="6" name="Slide Number Placeholder 5"/>
          <p:cNvSpPr>
            <a:spLocks noGrp="1"/>
          </p:cNvSpPr>
          <p:nvPr>
            <p:ph type="sldNum" sz="quarter" idx="5"/>
          </p:nvPr>
        </p:nvSpPr>
        <p:spPr/>
        <p:txBody>
          <a:bodyPr/>
          <a:lstStyle/>
          <a:p>
            <a:pPr>
              <a:defRPr/>
            </a:pPr>
            <a:fld id="{90EF0EE8-BCD0-4D8B-91DA-DF29F678A6A4}" type="slidenum">
              <a:rPr lang="en-US" smtClean="0"/>
              <a:pPr>
                <a:defRPr/>
              </a:pPr>
              <a:t>102</a:t>
            </a:fld>
            <a:endParaRPr lang="en-US"/>
          </a:p>
        </p:txBody>
      </p:sp>
    </p:spTree>
    <p:extLst>
      <p:ext uri="{BB962C8B-B14F-4D97-AF65-F5344CB8AC3E}">
        <p14:creationId xmlns:p14="http://schemas.microsoft.com/office/powerpoint/2010/main" val="18087270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FEDD6B09-1997-4CF8-9237-33CC35CD4CAE}" type="datetimeFigureOut">
              <a:rPr lang="en-US"/>
              <a:pPr>
                <a:defRPr/>
              </a:pPr>
              <a:t>4/20/2026</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itchFamily="18" charset="0"/>
              </a:defRPr>
            </a:lvl1pPr>
          </a:lstStyle>
          <a:p>
            <a:pPr>
              <a:defRPr/>
            </a:pPr>
            <a:fld id="{74AEC820-3C90-4B41-AA59-8BF9C0029F2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D5B9006A-BF97-4B73-89CE-01E0DEAA4182}" type="datetimeFigureOut">
              <a:rPr lang="en-US"/>
              <a:pPr>
                <a:defRPr/>
              </a:pPr>
              <a:t>4/20/2026</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itchFamily="18" charset="0"/>
              </a:defRPr>
            </a:lvl1pPr>
          </a:lstStyle>
          <a:p>
            <a:pPr>
              <a:defRPr/>
            </a:pPr>
            <a:fld id="{3C9C4B91-DB0C-44BC-B78D-1B2FB8736F94}"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B2B7700F-8AC7-4749-BA80-049F59E95065}" type="datetimeFigureOut">
              <a:rPr lang="en-US"/>
              <a:pPr>
                <a:defRPr/>
              </a:pPr>
              <a:t>4/20/2026</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itchFamily="18" charset="0"/>
              </a:defRPr>
            </a:lvl1pPr>
          </a:lstStyle>
          <a:p>
            <a:pPr>
              <a:defRPr/>
            </a:pPr>
            <a:fld id="{CDA40CEC-EA89-468E-9F4E-9B8529C462B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8788" y="317500"/>
            <a:ext cx="8275637" cy="1143000"/>
          </a:xfrm>
        </p:spPr>
        <p:txBody>
          <a:bodyPr/>
          <a:lstStyle/>
          <a:p>
            <a:r>
              <a:rPr lang="en-US"/>
              <a:t>Click to edit Master title style</a:t>
            </a:r>
          </a:p>
        </p:txBody>
      </p:sp>
      <p:sp>
        <p:nvSpPr>
          <p:cNvPr id="3" name="Chart Placeholder 2"/>
          <p:cNvSpPr>
            <a:spLocks noGrp="1"/>
          </p:cNvSpPr>
          <p:nvPr>
            <p:ph type="chart" idx="1"/>
          </p:nvPr>
        </p:nvSpPr>
        <p:spPr>
          <a:xfrm>
            <a:off x="652463" y="1905000"/>
            <a:ext cx="7805737" cy="4114800"/>
          </a:xfrm>
        </p:spPr>
        <p:txBody>
          <a:bodyPr/>
          <a:lstStyle/>
          <a:p>
            <a:pPr lvl="0"/>
            <a:endParaRPr lang="en-US" noProof="0"/>
          </a:p>
        </p:txBody>
      </p:sp>
      <p:sp>
        <p:nvSpPr>
          <p:cNvPr id="4" name="Rectangle 12"/>
          <p:cNvSpPr>
            <a:spLocks noGrp="1" noChangeArrowheads="1"/>
          </p:cNvSpPr>
          <p:nvPr>
            <p:ph type="sldNum" sz="quarter" idx="10"/>
          </p:nvPr>
        </p:nvSpPr>
        <p:spPr/>
        <p:txBody>
          <a:bodyPr/>
          <a:lstStyle>
            <a:lvl1pPr>
              <a:defRPr/>
            </a:lvl1pPr>
          </a:lstStyle>
          <a:p>
            <a:pPr>
              <a:defRPr/>
            </a:pPr>
            <a:fld id="{8BCF5161-7EBA-4F87-85CE-BA79296CD63C}"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396319" y="802299"/>
            <a:ext cx="5618515" cy="2541431"/>
          </a:xfrm>
        </p:spPr>
        <p:txBody>
          <a:bodyPr bIns="0" anchor="b">
            <a:normAutofit/>
          </a:bodyPr>
          <a:lstStyle>
            <a:lvl1pPr algn="l">
              <a:defRPr sz="5400"/>
            </a:lvl1pPr>
          </a:lstStyle>
          <a:p>
            <a:r>
              <a:rPr lang="en-US"/>
              <a:t>Click to edit Master title style</a:t>
            </a:r>
            <a:endParaRPr lang="en-US" dirty="0"/>
          </a:p>
        </p:txBody>
      </p:sp>
      <p:sp>
        <p:nvSpPr>
          <p:cNvPr id="3" name="Subtitle 2"/>
          <p:cNvSpPr>
            <a:spLocks noGrp="1"/>
          </p:cNvSpPr>
          <p:nvPr>
            <p:ph type="subTitle" idx="1"/>
          </p:nvPr>
        </p:nvSpPr>
        <p:spPr>
          <a:xfrm>
            <a:off x="2396319" y="3531205"/>
            <a:ext cx="5618515" cy="977621"/>
          </a:xfrm>
        </p:spPr>
        <p:txBody>
          <a:bodyPr tIns="91440" bIns="91440">
            <a:normAutofit/>
          </a:bodyPr>
          <a:lstStyle>
            <a:lvl1pPr marL="0" indent="0" algn="l">
              <a:buNone/>
              <a:defRPr sz="1600" b="0" cap="all" baseline="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a:xfrm>
            <a:off x="2396319" y="329308"/>
            <a:ext cx="3086292" cy="309201"/>
          </a:xfrm>
        </p:spPr>
        <p:txBody>
          <a:bodyPr/>
          <a:lstStyle/>
          <a:p>
            <a:pPr>
              <a:defRPr/>
            </a:pPr>
            <a:endParaRPr lang="en-US"/>
          </a:p>
        </p:txBody>
      </p:sp>
      <p:sp>
        <p:nvSpPr>
          <p:cNvPr id="6" name="Slide Number Placeholder 5"/>
          <p:cNvSpPr>
            <a:spLocks noGrp="1"/>
          </p:cNvSpPr>
          <p:nvPr>
            <p:ph type="sldNum" sz="quarter" idx="12"/>
          </p:nvPr>
        </p:nvSpPr>
        <p:spPr>
          <a:xfrm>
            <a:off x="1434703" y="798973"/>
            <a:ext cx="802005" cy="503578"/>
          </a:xfrm>
        </p:spPr>
        <p:txBody>
          <a:bodyPr/>
          <a:lstStyle/>
          <a:p>
            <a:pPr>
              <a:defRPr/>
            </a:pPr>
            <a:fld id="{1CCF0864-7708-467B-B4F0-733D30184706}" type="slidenum">
              <a:rPr lang="en-US" smtClean="0"/>
              <a:pPr>
                <a:defRPr/>
              </a:pPr>
              <a:t>‹#›</a:t>
            </a:fld>
            <a:endParaRPr lang="en-US"/>
          </a:p>
        </p:txBody>
      </p:sp>
      <p:cxnSp>
        <p:nvCxnSpPr>
          <p:cNvPr id="15" name="Straight Connector 14"/>
          <p:cNvCxnSpPr/>
          <p:nvPr/>
        </p:nvCxnSpPr>
        <p:spPr>
          <a:xfrm>
            <a:off x="2396319" y="3528542"/>
            <a:ext cx="5618515"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85816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B5957B53-9C7C-404E-A5BE-03833D71A97C}" type="datetimeFigureOut">
              <a:rPr lang="en-US" smtClean="0"/>
              <a:pPr>
                <a:defRPr/>
              </a:pPr>
              <a:t>4/20/2026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BF7C123-5B66-4CDC-8A5C-27A6783E9B95}" type="slidenum">
              <a:rPr lang="en-US" smtClean="0"/>
              <a:pPr>
                <a:defRPr/>
              </a:pPr>
              <a:t>‹#›</a:t>
            </a:fld>
            <a:endParaRPr lang="en-US"/>
          </a:p>
        </p:txBody>
      </p:sp>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9115344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3491" y="1756130"/>
            <a:ext cx="5617002" cy="1887950"/>
          </a:xfrm>
        </p:spPr>
        <p:txBody>
          <a:bodyPr anchor="b">
            <a:normAutofit/>
          </a:bodyPr>
          <a:lstStyle>
            <a:lvl1pPr algn="l">
              <a:defRPr sz="3200"/>
            </a:lvl1pPr>
          </a:lstStyle>
          <a:p>
            <a:r>
              <a:rPr lang="en-US"/>
              <a:t>Click to edit Master title style</a:t>
            </a:r>
            <a:endParaRPr lang="en-US" dirty="0"/>
          </a:p>
        </p:txBody>
      </p:sp>
      <p:sp>
        <p:nvSpPr>
          <p:cNvPr id="3" name="Text Placeholder 2"/>
          <p:cNvSpPr>
            <a:spLocks noGrp="1"/>
          </p:cNvSpPr>
          <p:nvPr>
            <p:ph type="body" idx="1"/>
          </p:nvPr>
        </p:nvSpPr>
        <p:spPr>
          <a:xfrm>
            <a:off x="1443492" y="3806196"/>
            <a:ext cx="5617002" cy="1012929"/>
          </a:xfrm>
        </p:spPr>
        <p:txBody>
          <a:bodyPr tIns="91440">
            <a:normAutofit/>
          </a:bodyPr>
          <a:lstStyle>
            <a:lvl1pPr marL="0" indent="0" algn="l">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4DAE9267-4C6A-41AF-96D8-7C5E29F8C24C}" type="datetimeFigureOut">
              <a:rPr lang="en-US" smtClean="0"/>
              <a:pPr>
                <a:defRPr/>
              </a:pPr>
              <a:t>4/20/2026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65127061-72BC-4643-A8B3-028A3BF0C33E}" type="slidenum">
              <a:rPr lang="en-US" smtClean="0"/>
              <a:pPr>
                <a:defRPr/>
              </a:pPr>
              <a:t>‹#›</a:t>
            </a:fld>
            <a:endParaRPr lang="en-US"/>
          </a:p>
        </p:txBody>
      </p:sp>
      <p:cxnSp>
        <p:nvCxnSpPr>
          <p:cNvPr id="15" name="Straight Connector 14"/>
          <p:cNvCxnSpPr/>
          <p:nvPr/>
        </p:nvCxnSpPr>
        <p:spPr>
          <a:xfrm>
            <a:off x="1443491" y="3804985"/>
            <a:ext cx="561700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9017416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3491" y="804890"/>
            <a:ext cx="6571343"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3490" y="2013936"/>
            <a:ext cx="3125871" cy="34375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889182" y="2013936"/>
            <a:ext cx="3125652" cy="34375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fld id="{5E1AF2C0-ADF3-4545-AF2F-A7D8ADB2F1FE}" type="datetimeFigureOut">
              <a:rPr lang="en-US" smtClean="0"/>
              <a:pPr>
                <a:defRPr/>
              </a:pPr>
              <a:t>4/20/2026</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DD9FE9D-8F68-4ED4-BFC9-210DF1D12BC1}" type="slidenum">
              <a:rPr lang="en-US" smtClean="0"/>
              <a:pPr>
                <a:defRPr/>
              </a:pPr>
              <a:t>‹#›</a:t>
            </a:fld>
            <a:endParaRPr lang="en-US"/>
          </a:p>
        </p:txBody>
      </p:sp>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2575190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36" name="Straight Connector 35"/>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1443491" y="804164"/>
            <a:ext cx="6571344"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3491" y="2019550"/>
            <a:ext cx="3125766" cy="801943"/>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1443491" y="2824270"/>
            <a:ext cx="3125766"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89182" y="2023004"/>
            <a:ext cx="3125652" cy="802237"/>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889182" y="2821491"/>
            <a:ext cx="31256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fld id="{A387E9AD-34E0-4D8E-B7BE-F885C7ED05A1}" type="datetimeFigureOut">
              <a:rPr lang="en-US" smtClean="0"/>
              <a:pPr>
                <a:defRPr/>
              </a:pPr>
              <a:t>4/20/2026</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3957A3A0-C4D7-453A-B298-46E29819918B}" type="slidenum">
              <a:rPr lang="en-US" smtClean="0"/>
              <a:pPr>
                <a:defRPr/>
              </a:pPr>
              <a:t>‹#›</a:t>
            </a:fld>
            <a:endParaRPr lang="en-US"/>
          </a:p>
        </p:txBody>
      </p:sp>
    </p:spTree>
    <p:extLst>
      <p:ext uri="{BB962C8B-B14F-4D97-AF65-F5344CB8AC3E}">
        <p14:creationId xmlns:p14="http://schemas.microsoft.com/office/powerpoint/2010/main" val="31844031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cxnSp>
        <p:nvCxnSpPr>
          <p:cNvPr id="32" name="Straight Connector 31"/>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690F8CE0-1659-48F3-9F68-726DED9CA752}" type="datetimeFigureOut">
              <a:rPr lang="en-US" smtClean="0"/>
              <a:pPr>
                <a:defRPr/>
              </a:pPr>
              <a:t>4/20/2026</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A37644BD-25A2-4C96-AFFE-D36DFD5F0735}" type="slidenum">
              <a:rPr lang="en-US" smtClean="0"/>
              <a:pPr>
                <a:defRPr/>
              </a:pPr>
              <a:t>‹#›</a:t>
            </a:fld>
            <a:endParaRPr lang="en-US"/>
          </a:p>
        </p:txBody>
      </p:sp>
    </p:spTree>
    <p:extLst>
      <p:ext uri="{BB962C8B-B14F-4D97-AF65-F5344CB8AC3E}">
        <p14:creationId xmlns:p14="http://schemas.microsoft.com/office/powerpoint/2010/main" val="10733883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B3D827B-C2B2-4ED7-B73C-68A094DE3143}" type="datetimeFigureOut">
              <a:rPr lang="en-US" smtClean="0"/>
              <a:pPr>
                <a:defRPr/>
              </a:pPr>
              <a:t>4/20/2026</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8B6179F0-DB06-4D74-AF41-396AD7EA3D32}" type="slidenum">
              <a:rPr lang="en-US" smtClean="0"/>
              <a:pPr>
                <a:defRPr/>
              </a:pPr>
              <a:t>‹#›</a:t>
            </a:fld>
            <a:endParaRPr lang="en-US"/>
          </a:p>
        </p:txBody>
      </p:sp>
    </p:spTree>
    <p:extLst>
      <p:ext uri="{BB962C8B-B14F-4D97-AF65-F5344CB8AC3E}">
        <p14:creationId xmlns:p14="http://schemas.microsoft.com/office/powerpoint/2010/main" val="26640280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3ECC7271-A35C-4F86-8538-75256D1C3387}" type="datetimeFigureOut">
              <a:rPr lang="en-US"/>
              <a:pPr>
                <a:defRPr/>
              </a:pPr>
              <a:t>4/20/2026</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itchFamily="18" charset="0"/>
              </a:defRPr>
            </a:lvl1pPr>
          </a:lstStyle>
          <a:p>
            <a:pPr>
              <a:defRPr/>
            </a:pPr>
            <a:fld id="{756E95BD-12EA-4302-BB34-9B3107920D13}"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39042" y="798973"/>
            <a:ext cx="2425950"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4186656" y="798974"/>
            <a:ext cx="3828178"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39042" y="3205492"/>
            <a:ext cx="2427369" cy="2248181"/>
          </a:xfrm>
        </p:spPr>
        <p:txBody>
          <a:bodyPr>
            <a:normAutofit/>
          </a:bodyPr>
          <a:lstStyle>
            <a:lvl1pPr marL="0" indent="0" algn="l">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6CF10F33-4F38-44F1-B66F-12D9C21250C0}" type="datetimeFigureOut">
              <a:rPr lang="en-US" smtClean="0"/>
              <a:pPr>
                <a:defRPr/>
              </a:pPr>
              <a:t>4/20/2026</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217A6B3-6A30-4428-89D6-124D3C0C13D8}" type="slidenum">
              <a:rPr lang="en-US" smtClean="0"/>
              <a:pPr>
                <a:defRPr/>
              </a:pPr>
              <a:t>‹#›</a:t>
            </a:fld>
            <a:endParaRPr lang="en-US"/>
          </a:p>
        </p:txBody>
      </p:sp>
      <p:cxnSp>
        <p:nvCxnSpPr>
          <p:cNvPr id="17" name="Straight Connector 16"/>
          <p:cNvCxnSpPr/>
          <p:nvPr/>
        </p:nvCxnSpPr>
        <p:spPr>
          <a:xfrm>
            <a:off x="1441748" y="3205491"/>
            <a:ext cx="242327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5422087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13" name="Group 12"/>
          <p:cNvGrpSpPr/>
          <p:nvPr/>
        </p:nvGrpSpPr>
        <p:grpSpPr>
          <a:xfrm>
            <a:off x="4996501" y="482171"/>
            <a:ext cx="3511387" cy="5149101"/>
            <a:chOff x="6852919" y="583365"/>
            <a:chExt cx="4681849" cy="5181928"/>
          </a:xfrm>
        </p:grpSpPr>
        <p:sp>
          <p:nvSpPr>
            <p:cNvPr id="14" name="Rectangle 13"/>
            <p:cNvSpPr/>
            <p:nvPr/>
          </p:nvSpPr>
          <p:spPr>
            <a:xfrm>
              <a:off x="6852919" y="583365"/>
              <a:ext cx="4681849"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5" name="Rectangle 14"/>
            <p:cNvSpPr/>
            <p:nvPr/>
          </p:nvSpPr>
          <p:spPr>
            <a:xfrm>
              <a:off x="7273787" y="915806"/>
              <a:ext cx="3844017" cy="4507918"/>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44148" y="1129513"/>
            <a:ext cx="3244935"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640128" y="1122543"/>
            <a:ext cx="2234998" cy="3866327"/>
          </a:xfrm>
          <a:solidFill>
            <a:schemeClr val="bg1">
              <a:lumMod val="85000"/>
            </a:schemeClr>
          </a:solidFill>
          <a:ln w="9525" cap="sq">
            <a:noFill/>
            <a:miter lim="800000"/>
          </a:ln>
          <a:effectLst/>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1443492" y="3145992"/>
            <a:ext cx="3240286" cy="2003742"/>
          </a:xfrm>
        </p:spPr>
        <p:txBody>
          <a:bodyPr>
            <a:normAutofit/>
          </a:bodyPr>
          <a:lstStyle>
            <a:lvl1pPr marL="0" indent="0" algn="l">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a:xfrm>
            <a:off x="1436664" y="5469857"/>
            <a:ext cx="3252420" cy="320123"/>
          </a:xfrm>
        </p:spPr>
        <p:txBody>
          <a:bodyPr/>
          <a:lstStyle>
            <a:lvl1pPr algn="l">
              <a:defRPr/>
            </a:lvl1pPr>
          </a:lstStyle>
          <a:p>
            <a:pPr>
              <a:defRPr/>
            </a:pPr>
            <a:fld id="{F9801149-8127-4B32-AA1F-AC9FDD6AB35B}" type="datetimeFigureOut">
              <a:rPr lang="en-US" smtClean="0"/>
              <a:pPr>
                <a:defRPr/>
              </a:pPr>
              <a:t>4/20/2026</a:t>
            </a:fld>
            <a:endParaRPr lang="en-US"/>
          </a:p>
        </p:txBody>
      </p:sp>
      <p:sp>
        <p:nvSpPr>
          <p:cNvPr id="6" name="Footer Placeholder 5"/>
          <p:cNvSpPr>
            <a:spLocks noGrp="1"/>
          </p:cNvSpPr>
          <p:nvPr>
            <p:ph type="ftr" sz="quarter" idx="11"/>
          </p:nvPr>
        </p:nvSpPr>
        <p:spPr>
          <a:xfrm>
            <a:off x="1437530" y="318641"/>
            <a:ext cx="3251553" cy="320931"/>
          </a:xfrm>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BFDC73D0-0733-4490-A076-01B7AFB5802E}" type="slidenum">
              <a:rPr lang="en-US" smtClean="0"/>
              <a:pPr>
                <a:defRPr/>
              </a:pPr>
              <a:t>‹#›</a:t>
            </a:fld>
            <a:endParaRPr lang="en-US"/>
          </a:p>
        </p:txBody>
      </p:sp>
      <p:cxnSp>
        <p:nvCxnSpPr>
          <p:cNvPr id="31" name="Straight Connector 30"/>
          <p:cNvCxnSpPr/>
          <p:nvPr/>
        </p:nvCxnSpPr>
        <p:spPr>
          <a:xfrm>
            <a:off x="1441281" y="3143605"/>
            <a:ext cx="3242014"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325553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A8576808-0FDD-45CD-B85D-2BBDF3E9B70E}" type="datetimeFigureOut">
              <a:rPr lang="en-US" smtClean="0"/>
              <a:pPr>
                <a:defRPr/>
              </a:pPr>
              <a:t>4/20/2026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ADAF75C-1F74-4894-9024-6CF65A7A6310}" type="slidenum">
              <a:rPr lang="en-US" smtClean="0"/>
              <a:pPr>
                <a:defRPr/>
              </a:pPr>
              <a:t>‹#›</a:t>
            </a:fld>
            <a:endParaRPr lang="en-US"/>
          </a:p>
        </p:txBody>
      </p:sp>
    </p:spTree>
    <p:extLst>
      <p:ext uri="{BB962C8B-B14F-4D97-AF65-F5344CB8AC3E}">
        <p14:creationId xmlns:p14="http://schemas.microsoft.com/office/powerpoint/2010/main" val="35716843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18028" y="798974"/>
            <a:ext cx="1103027"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3491" y="798974"/>
            <a:ext cx="5301095"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357C916A-AC2E-4A5E-A98E-39D93CEB6783}" type="datetimeFigureOut">
              <a:rPr lang="en-US" smtClean="0"/>
              <a:pPr>
                <a:defRPr/>
              </a:pPr>
              <a:t>4/20/2026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55F80DE-7C57-4C8D-891C-14469B0ACB2D}" type="slidenum">
              <a:rPr lang="en-US" smtClean="0"/>
              <a:pPr>
                <a:defRPr/>
              </a:pPr>
              <a:t>‹#›</a:t>
            </a:fld>
            <a:endParaRPr lang="en-US"/>
          </a:p>
        </p:txBody>
      </p:sp>
      <p:cxnSp>
        <p:nvCxnSpPr>
          <p:cNvPr id="15" name="Straight Connector 14"/>
          <p:cNvCxnSpPr/>
          <p:nvPr/>
        </p:nvCxnSpPr>
        <p:spPr>
          <a:xfrm>
            <a:off x="6918028" y="798974"/>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565019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8788" y="317500"/>
            <a:ext cx="8275637" cy="1143000"/>
          </a:xfrm>
        </p:spPr>
        <p:txBody>
          <a:bodyPr/>
          <a:lstStyle/>
          <a:p>
            <a:r>
              <a:rPr lang="en-US"/>
              <a:t>Click to edit Master title style</a:t>
            </a:r>
          </a:p>
        </p:txBody>
      </p:sp>
      <p:sp>
        <p:nvSpPr>
          <p:cNvPr id="3" name="ClipArt Placeholder 2"/>
          <p:cNvSpPr>
            <a:spLocks noGrp="1"/>
          </p:cNvSpPr>
          <p:nvPr>
            <p:ph type="clipArt" sz="half" idx="1"/>
          </p:nvPr>
        </p:nvSpPr>
        <p:spPr>
          <a:xfrm>
            <a:off x="652463" y="1905000"/>
            <a:ext cx="3825875" cy="4114800"/>
          </a:xfrm>
        </p:spPr>
        <p:txBody>
          <a:bodyPr>
            <a:normAutofit/>
          </a:bodyPr>
          <a:lstStyle/>
          <a:p>
            <a:pPr lvl="0"/>
            <a:endParaRPr lang="en-US" noProof="0"/>
          </a:p>
        </p:txBody>
      </p:sp>
      <p:sp>
        <p:nvSpPr>
          <p:cNvPr id="4" name="Text Placeholder 3"/>
          <p:cNvSpPr>
            <a:spLocks noGrp="1"/>
          </p:cNvSpPr>
          <p:nvPr>
            <p:ph type="body" sz="half" idx="2"/>
          </p:nvPr>
        </p:nvSpPr>
        <p:spPr>
          <a:xfrm>
            <a:off x="4630738" y="1905000"/>
            <a:ext cx="3827462"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2"/>
          <p:cNvSpPr>
            <a:spLocks noGrp="1" noChangeArrowheads="1"/>
          </p:cNvSpPr>
          <p:nvPr>
            <p:ph type="sldNum" sz="quarter" idx="10"/>
          </p:nvPr>
        </p:nvSpPr>
        <p:spPr/>
        <p:txBody>
          <a:bodyPr/>
          <a:lstStyle>
            <a:lvl1pPr>
              <a:defRPr/>
            </a:lvl1pPr>
          </a:lstStyle>
          <a:p>
            <a:pPr>
              <a:defRPr/>
            </a:pPr>
            <a:fld id="{51B51186-188A-4419-A511-8CAF015273D0}" type="slidenum">
              <a:rPr lang="en-US"/>
              <a:pPr>
                <a:defRPr/>
              </a:pPr>
              <a:t>‹#›</a:t>
            </a:fld>
            <a:endParaRPr lang="en-US"/>
          </a:p>
        </p:txBody>
      </p:sp>
    </p:spTree>
    <p:extLst>
      <p:ext uri="{BB962C8B-B14F-4D97-AF65-F5344CB8AC3E}">
        <p14:creationId xmlns:p14="http://schemas.microsoft.com/office/powerpoint/2010/main" val="15425033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8788" y="317500"/>
            <a:ext cx="8275637" cy="1143000"/>
          </a:xfrm>
        </p:spPr>
        <p:txBody>
          <a:bodyPr/>
          <a:lstStyle/>
          <a:p>
            <a:r>
              <a:rPr lang="en-US"/>
              <a:t>Click to edit Master title style</a:t>
            </a:r>
          </a:p>
        </p:txBody>
      </p:sp>
      <p:sp>
        <p:nvSpPr>
          <p:cNvPr id="3" name="Text Placeholder 2"/>
          <p:cNvSpPr>
            <a:spLocks noGrp="1"/>
          </p:cNvSpPr>
          <p:nvPr>
            <p:ph type="body" sz="half" idx="1"/>
          </p:nvPr>
        </p:nvSpPr>
        <p:spPr>
          <a:xfrm>
            <a:off x="652463" y="1905000"/>
            <a:ext cx="3825875"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30738" y="1905000"/>
            <a:ext cx="3827462" cy="4114800"/>
          </a:xfrm>
        </p:spPr>
        <p:txBody>
          <a:bodyPr>
            <a:normAutofit/>
          </a:bodyPr>
          <a:lstStyle/>
          <a:p>
            <a:pPr lvl="0"/>
            <a:endParaRPr lang="en-US" noProof="0"/>
          </a:p>
        </p:txBody>
      </p:sp>
      <p:sp>
        <p:nvSpPr>
          <p:cNvPr id="5" name="Rectangle 12"/>
          <p:cNvSpPr>
            <a:spLocks noGrp="1" noChangeArrowheads="1"/>
          </p:cNvSpPr>
          <p:nvPr>
            <p:ph type="sldNum" sz="quarter" idx="10"/>
          </p:nvPr>
        </p:nvSpPr>
        <p:spPr/>
        <p:txBody>
          <a:bodyPr/>
          <a:lstStyle>
            <a:lvl1pPr>
              <a:defRPr/>
            </a:lvl1pPr>
          </a:lstStyle>
          <a:p>
            <a:pPr>
              <a:defRPr/>
            </a:pPr>
            <a:fld id="{EB56C184-1306-4C5F-97BE-E0A556B006D3}" type="slidenum">
              <a:rPr lang="en-US"/>
              <a:pPr>
                <a:defRPr/>
              </a:pPr>
              <a:t>‹#›</a:t>
            </a:fld>
            <a:endParaRPr lang="en-US"/>
          </a:p>
        </p:txBody>
      </p:sp>
    </p:spTree>
    <p:extLst>
      <p:ext uri="{BB962C8B-B14F-4D97-AF65-F5344CB8AC3E}">
        <p14:creationId xmlns:p14="http://schemas.microsoft.com/office/powerpoint/2010/main" val="12713545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396319" y="802299"/>
            <a:ext cx="5618515" cy="2541431"/>
          </a:xfrm>
        </p:spPr>
        <p:txBody>
          <a:bodyPr bIns="0" anchor="b">
            <a:normAutofit/>
          </a:bodyPr>
          <a:lstStyle>
            <a:lvl1pPr algn="l">
              <a:defRPr sz="5400"/>
            </a:lvl1pPr>
          </a:lstStyle>
          <a:p>
            <a:r>
              <a:rPr lang="en-US"/>
              <a:t>Click to edit Master title style</a:t>
            </a:r>
            <a:endParaRPr lang="en-US" dirty="0"/>
          </a:p>
        </p:txBody>
      </p:sp>
      <p:sp>
        <p:nvSpPr>
          <p:cNvPr id="3" name="Subtitle 2"/>
          <p:cNvSpPr>
            <a:spLocks noGrp="1"/>
          </p:cNvSpPr>
          <p:nvPr>
            <p:ph type="subTitle" idx="1"/>
          </p:nvPr>
        </p:nvSpPr>
        <p:spPr>
          <a:xfrm>
            <a:off x="2396319" y="3531205"/>
            <a:ext cx="5618515" cy="977621"/>
          </a:xfrm>
        </p:spPr>
        <p:txBody>
          <a:bodyPr tIns="91440" bIns="91440">
            <a:normAutofit/>
          </a:bodyPr>
          <a:lstStyle>
            <a:lvl1pPr marL="0" indent="0" algn="l">
              <a:buNone/>
              <a:defRPr sz="1600" b="0" cap="all" baseline="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a:xfrm>
            <a:off x="2396319" y="329308"/>
            <a:ext cx="3086292" cy="309201"/>
          </a:xfrm>
        </p:spPr>
        <p:txBody>
          <a:bodyPr/>
          <a:lstStyle/>
          <a:p>
            <a:pPr>
              <a:defRPr/>
            </a:pPr>
            <a:endParaRPr lang="en-US"/>
          </a:p>
        </p:txBody>
      </p:sp>
      <p:sp>
        <p:nvSpPr>
          <p:cNvPr id="6" name="Slide Number Placeholder 5"/>
          <p:cNvSpPr>
            <a:spLocks noGrp="1"/>
          </p:cNvSpPr>
          <p:nvPr>
            <p:ph type="sldNum" sz="quarter" idx="12"/>
          </p:nvPr>
        </p:nvSpPr>
        <p:spPr>
          <a:xfrm>
            <a:off x="1434703" y="798973"/>
            <a:ext cx="802005" cy="503578"/>
          </a:xfrm>
        </p:spPr>
        <p:txBody>
          <a:bodyPr/>
          <a:lstStyle/>
          <a:p>
            <a:pPr>
              <a:defRPr/>
            </a:pPr>
            <a:fld id="{E9A9EA7A-6D5D-4E34-A163-7EF1FABFF828}" type="slidenum">
              <a:rPr lang="en-US" smtClean="0"/>
              <a:pPr>
                <a:defRPr/>
              </a:pPr>
              <a:t>‹#›</a:t>
            </a:fld>
            <a:endParaRPr lang="en-US"/>
          </a:p>
        </p:txBody>
      </p:sp>
      <p:cxnSp>
        <p:nvCxnSpPr>
          <p:cNvPr id="15" name="Straight Connector 14"/>
          <p:cNvCxnSpPr/>
          <p:nvPr/>
        </p:nvCxnSpPr>
        <p:spPr>
          <a:xfrm>
            <a:off x="2396319" y="3528542"/>
            <a:ext cx="5618515"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6148579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40BA56F-5FA5-46F6-A0C6-F3BD93E68E70}" type="slidenum">
              <a:rPr lang="en-US" smtClean="0"/>
              <a:pPr>
                <a:defRPr/>
              </a:pPr>
              <a:t>‹#›</a:t>
            </a:fld>
            <a:endParaRPr lang="en-US"/>
          </a:p>
        </p:txBody>
      </p:sp>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9702561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3491" y="1756130"/>
            <a:ext cx="5617002" cy="1887950"/>
          </a:xfrm>
        </p:spPr>
        <p:txBody>
          <a:bodyPr anchor="b">
            <a:normAutofit/>
          </a:bodyPr>
          <a:lstStyle>
            <a:lvl1pPr algn="l">
              <a:defRPr sz="3200"/>
            </a:lvl1pPr>
          </a:lstStyle>
          <a:p>
            <a:r>
              <a:rPr lang="en-US"/>
              <a:t>Click to edit Master title style</a:t>
            </a:r>
            <a:endParaRPr lang="en-US" dirty="0"/>
          </a:p>
        </p:txBody>
      </p:sp>
      <p:sp>
        <p:nvSpPr>
          <p:cNvPr id="3" name="Text Placeholder 2"/>
          <p:cNvSpPr>
            <a:spLocks noGrp="1"/>
          </p:cNvSpPr>
          <p:nvPr>
            <p:ph type="body" idx="1"/>
          </p:nvPr>
        </p:nvSpPr>
        <p:spPr>
          <a:xfrm>
            <a:off x="1443492" y="3806196"/>
            <a:ext cx="5617002" cy="1012929"/>
          </a:xfrm>
        </p:spPr>
        <p:txBody>
          <a:bodyPr tIns="91440">
            <a:normAutofit/>
          </a:bodyPr>
          <a:lstStyle>
            <a:lvl1pPr marL="0" indent="0" algn="l">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9778372-B7FE-41D7-9C6A-CE980D2CDC93}" type="slidenum">
              <a:rPr lang="en-US" smtClean="0"/>
              <a:pPr>
                <a:defRPr/>
              </a:pPr>
              <a:t>‹#›</a:t>
            </a:fld>
            <a:endParaRPr lang="en-US"/>
          </a:p>
        </p:txBody>
      </p:sp>
      <p:cxnSp>
        <p:nvCxnSpPr>
          <p:cNvPr id="15" name="Straight Connector 14"/>
          <p:cNvCxnSpPr/>
          <p:nvPr/>
        </p:nvCxnSpPr>
        <p:spPr>
          <a:xfrm>
            <a:off x="1443491" y="3804985"/>
            <a:ext cx="561700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784338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3491" y="804890"/>
            <a:ext cx="6571343"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3490" y="2013936"/>
            <a:ext cx="3125871" cy="34375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889182" y="2013936"/>
            <a:ext cx="3125652" cy="34375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D5FF36F3-F900-40D5-9372-EB898CB2243B}" type="slidenum">
              <a:rPr lang="en-US" smtClean="0"/>
              <a:pPr>
                <a:defRPr/>
              </a:pPr>
              <a:t>‹#›</a:t>
            </a:fld>
            <a:endParaRPr lang="en-US"/>
          </a:p>
        </p:txBody>
      </p:sp>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172122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410F338C-9B9F-4018-B17E-86C56B92AF68}" type="datetimeFigureOut">
              <a:rPr lang="en-US"/>
              <a:pPr>
                <a:defRPr/>
              </a:pPr>
              <a:t>4/20/2026</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itchFamily="18" charset="0"/>
              </a:defRPr>
            </a:lvl1pPr>
          </a:lstStyle>
          <a:p>
            <a:pPr>
              <a:defRPr/>
            </a:pPr>
            <a:fld id="{DF3830E4-EC07-419E-ABD4-F92CBCA85877}"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36" name="Straight Connector 35"/>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1443491" y="804164"/>
            <a:ext cx="6571344"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3491" y="2019550"/>
            <a:ext cx="3125766" cy="801943"/>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1443491" y="2824270"/>
            <a:ext cx="3125766"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89182" y="2023004"/>
            <a:ext cx="3125652" cy="802237"/>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889182" y="2821491"/>
            <a:ext cx="31256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29D1C4CA-986D-4DE7-B655-5EC79AC944FD}" type="slidenum">
              <a:rPr lang="en-US" smtClean="0"/>
              <a:pPr>
                <a:defRPr/>
              </a:pPr>
              <a:t>‹#›</a:t>
            </a:fld>
            <a:endParaRPr lang="en-US"/>
          </a:p>
        </p:txBody>
      </p:sp>
    </p:spTree>
    <p:extLst>
      <p:ext uri="{BB962C8B-B14F-4D97-AF65-F5344CB8AC3E}">
        <p14:creationId xmlns:p14="http://schemas.microsoft.com/office/powerpoint/2010/main" val="144443887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cxnSp>
        <p:nvCxnSpPr>
          <p:cNvPr id="32" name="Straight Connector 31"/>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1C0B46C2-A771-4529-A737-7A6E56566D96}" type="slidenum">
              <a:rPr lang="en-US" smtClean="0"/>
              <a:pPr>
                <a:defRPr/>
              </a:pPr>
              <a:t>‹#›</a:t>
            </a:fld>
            <a:endParaRPr lang="en-US"/>
          </a:p>
        </p:txBody>
      </p:sp>
    </p:spTree>
    <p:extLst>
      <p:ext uri="{BB962C8B-B14F-4D97-AF65-F5344CB8AC3E}">
        <p14:creationId xmlns:p14="http://schemas.microsoft.com/office/powerpoint/2010/main" val="22840199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32AC8BAD-BED9-44A3-8945-A4E733169E5D}" type="slidenum">
              <a:rPr lang="en-US" smtClean="0"/>
              <a:pPr>
                <a:defRPr/>
              </a:pPr>
              <a:t>‹#›</a:t>
            </a:fld>
            <a:endParaRPr lang="en-US"/>
          </a:p>
        </p:txBody>
      </p:sp>
    </p:spTree>
    <p:extLst>
      <p:ext uri="{BB962C8B-B14F-4D97-AF65-F5344CB8AC3E}">
        <p14:creationId xmlns:p14="http://schemas.microsoft.com/office/powerpoint/2010/main" val="30781383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39042" y="798973"/>
            <a:ext cx="2425950"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4186656" y="798974"/>
            <a:ext cx="3828178"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39042" y="3205492"/>
            <a:ext cx="2427369" cy="2248181"/>
          </a:xfrm>
        </p:spPr>
        <p:txBody>
          <a:bodyPr>
            <a:normAutofit/>
          </a:bodyPr>
          <a:lstStyle>
            <a:lvl1pPr marL="0" indent="0" algn="l">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4E892ACC-EDDB-43AB-B54C-7E99B8DA7997}" type="slidenum">
              <a:rPr lang="en-US" smtClean="0"/>
              <a:pPr>
                <a:defRPr/>
              </a:pPr>
              <a:t>‹#›</a:t>
            </a:fld>
            <a:endParaRPr lang="en-US"/>
          </a:p>
        </p:txBody>
      </p:sp>
      <p:cxnSp>
        <p:nvCxnSpPr>
          <p:cNvPr id="17" name="Straight Connector 16"/>
          <p:cNvCxnSpPr/>
          <p:nvPr/>
        </p:nvCxnSpPr>
        <p:spPr>
          <a:xfrm>
            <a:off x="1441748" y="3205491"/>
            <a:ext cx="242327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2674452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13" name="Group 12"/>
          <p:cNvGrpSpPr/>
          <p:nvPr/>
        </p:nvGrpSpPr>
        <p:grpSpPr>
          <a:xfrm>
            <a:off x="4996501" y="482171"/>
            <a:ext cx="3511387" cy="5149101"/>
            <a:chOff x="6852919" y="583365"/>
            <a:chExt cx="4681849" cy="5181928"/>
          </a:xfrm>
        </p:grpSpPr>
        <p:sp>
          <p:nvSpPr>
            <p:cNvPr id="14" name="Rectangle 13"/>
            <p:cNvSpPr/>
            <p:nvPr/>
          </p:nvSpPr>
          <p:spPr>
            <a:xfrm>
              <a:off x="6852919" y="583365"/>
              <a:ext cx="4681849"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5" name="Rectangle 14"/>
            <p:cNvSpPr/>
            <p:nvPr/>
          </p:nvSpPr>
          <p:spPr>
            <a:xfrm>
              <a:off x="7273787" y="915806"/>
              <a:ext cx="3844017" cy="4507918"/>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44148" y="1129513"/>
            <a:ext cx="3244935"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640128" y="1122543"/>
            <a:ext cx="2234998" cy="3866327"/>
          </a:xfrm>
          <a:solidFill>
            <a:schemeClr val="bg1">
              <a:lumMod val="85000"/>
            </a:schemeClr>
          </a:solidFill>
          <a:ln w="9525" cap="sq">
            <a:noFill/>
            <a:miter lim="800000"/>
          </a:ln>
          <a:effectLst/>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1443492" y="3145992"/>
            <a:ext cx="3240286" cy="2003742"/>
          </a:xfrm>
        </p:spPr>
        <p:txBody>
          <a:bodyPr>
            <a:normAutofit/>
          </a:bodyPr>
          <a:lstStyle>
            <a:lvl1pPr marL="0" indent="0" algn="l">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a:xfrm>
            <a:off x="1436664" y="5469857"/>
            <a:ext cx="3252420" cy="320123"/>
          </a:xfrm>
        </p:spPr>
        <p:txBody>
          <a:bodyPr/>
          <a:lstStyle>
            <a:lvl1pPr algn="l">
              <a:defRPr/>
            </a:lvl1pPr>
          </a:lstStyle>
          <a:p>
            <a:pPr>
              <a:defRPr/>
            </a:pPr>
            <a:endParaRPr lang="en-US"/>
          </a:p>
        </p:txBody>
      </p:sp>
      <p:sp>
        <p:nvSpPr>
          <p:cNvPr id="6" name="Footer Placeholder 5"/>
          <p:cNvSpPr>
            <a:spLocks noGrp="1"/>
          </p:cNvSpPr>
          <p:nvPr>
            <p:ph type="ftr" sz="quarter" idx="11"/>
          </p:nvPr>
        </p:nvSpPr>
        <p:spPr>
          <a:xfrm>
            <a:off x="1437530" y="318641"/>
            <a:ext cx="3251553" cy="320931"/>
          </a:xfrm>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A56DE5A4-19CB-4829-984E-B54144088379}" type="slidenum">
              <a:rPr lang="en-US" smtClean="0"/>
              <a:pPr>
                <a:defRPr/>
              </a:pPr>
              <a:t>‹#›</a:t>
            </a:fld>
            <a:endParaRPr lang="en-US"/>
          </a:p>
        </p:txBody>
      </p:sp>
      <p:cxnSp>
        <p:nvCxnSpPr>
          <p:cNvPr id="31" name="Straight Connector 30"/>
          <p:cNvCxnSpPr/>
          <p:nvPr/>
        </p:nvCxnSpPr>
        <p:spPr>
          <a:xfrm>
            <a:off x="1441281" y="3143605"/>
            <a:ext cx="3242014"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8434817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06657AF-0C4C-421E-AD75-BF0D88A561C3}" type="slidenum">
              <a:rPr lang="en-US" smtClean="0"/>
              <a:pPr>
                <a:defRPr/>
              </a:pPr>
              <a:t>‹#›</a:t>
            </a:fld>
            <a:endParaRPr lang="en-US"/>
          </a:p>
        </p:txBody>
      </p:sp>
    </p:spTree>
    <p:extLst>
      <p:ext uri="{BB962C8B-B14F-4D97-AF65-F5344CB8AC3E}">
        <p14:creationId xmlns:p14="http://schemas.microsoft.com/office/powerpoint/2010/main" val="34546033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18028" y="798974"/>
            <a:ext cx="1103027"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3491" y="798974"/>
            <a:ext cx="5301095"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AA77818-988E-45B6-96F8-D80E974D5BF1}" type="slidenum">
              <a:rPr lang="en-US" smtClean="0"/>
              <a:pPr>
                <a:defRPr/>
              </a:pPr>
              <a:t>‹#›</a:t>
            </a:fld>
            <a:endParaRPr lang="en-US"/>
          </a:p>
        </p:txBody>
      </p:sp>
      <p:cxnSp>
        <p:nvCxnSpPr>
          <p:cNvPr id="15" name="Straight Connector 14"/>
          <p:cNvCxnSpPr/>
          <p:nvPr/>
        </p:nvCxnSpPr>
        <p:spPr>
          <a:xfrm>
            <a:off x="6918028" y="798974"/>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14536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737623AA-7320-4E14-874F-B21D759B7E9A}" type="datetimeFigureOut">
              <a:rPr lang="en-US"/>
              <a:pPr>
                <a:defRPr/>
              </a:pPr>
              <a:t>4/20/2026</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itchFamily="18" charset="0"/>
              </a:defRPr>
            </a:lvl1pPr>
          </a:lstStyle>
          <a:p>
            <a:pPr>
              <a:defRPr/>
            </a:pPr>
            <a:fld id="{17C373B8-BBAC-4510-8035-B0D0ABC19426}"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1D073418-4838-41B0-81D2-A601CC7848F2}" type="datetimeFigureOut">
              <a:rPr lang="en-US"/>
              <a:pPr>
                <a:defRPr/>
              </a:pPr>
              <a:t>4/20/2026</a:t>
            </a:fld>
            <a:endParaRPr 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Times New Roman" pitchFamily="18" charset="0"/>
              </a:defRPr>
            </a:lvl1pPr>
          </a:lstStyle>
          <a:p>
            <a:pPr>
              <a:defRPr/>
            </a:pPr>
            <a:fld id="{8357AADE-3E14-4FC8-BA49-1A300729381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96E85D28-8A7C-432D-ADBB-56978A39AFFE}" type="datetimeFigureOut">
              <a:rPr lang="en-US"/>
              <a:pPr>
                <a:defRPr/>
              </a:pPr>
              <a:t>4/20/2026</a:t>
            </a:fld>
            <a:endParaRPr 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Times New Roman" pitchFamily="18" charset="0"/>
              </a:defRPr>
            </a:lvl1pPr>
          </a:lstStyle>
          <a:p>
            <a:pPr>
              <a:defRPr/>
            </a:pPr>
            <a:fld id="{B1F7CBB1-9A83-408C-9856-FDB6B025434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738EB997-B092-453B-8214-3D6A5EDC22F5}" type="datetimeFigureOut">
              <a:rPr lang="en-US"/>
              <a:pPr>
                <a:defRPr/>
              </a:pPr>
              <a:t>4/20/2026</a:t>
            </a:fld>
            <a:endParaRPr 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Times New Roman" pitchFamily="18" charset="0"/>
              </a:defRPr>
            </a:lvl1pPr>
          </a:lstStyle>
          <a:p>
            <a:pPr>
              <a:defRPr/>
            </a:pPr>
            <a:fld id="{5278C707-973E-460A-BDD3-13A03223EA5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5EF28061-636B-4F02-8F85-4FA625A49562}" type="datetimeFigureOut">
              <a:rPr lang="en-US"/>
              <a:pPr>
                <a:defRPr/>
              </a:pPr>
              <a:t>4/20/2026</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itchFamily="18" charset="0"/>
              </a:defRPr>
            </a:lvl1pPr>
          </a:lstStyle>
          <a:p>
            <a:pPr>
              <a:defRPr/>
            </a:pPr>
            <a:fld id="{0360CF92-FAF3-4458-99DF-3AAF09C8F1B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A5CDBEE6-7B79-4C30-8FDE-DA8D6312F421}" type="datetimeFigureOut">
              <a:rPr lang="en-US"/>
              <a:pPr>
                <a:defRPr/>
              </a:pPr>
              <a:t>4/20/2026</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itchFamily="18" charset="0"/>
              </a:defRPr>
            </a:lvl1pPr>
          </a:lstStyle>
          <a:p>
            <a:pPr>
              <a:defRPr/>
            </a:pPr>
            <a:fld id="{3841916F-9015-46D4-9AFE-ACDD9E03622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jp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image" Target="../media/image1.jp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defRPr>
            </a:lvl1pPr>
          </a:lstStyle>
          <a:p>
            <a:pPr>
              <a:defRPr/>
            </a:pPr>
            <a:fld id="{045C7441-8997-4A6D-98C0-D324D5441058}" type="datetimeFigureOut">
              <a:rPr lang="en-US"/>
              <a:pPr>
                <a:defRPr/>
              </a:pPr>
              <a:t>4/20/2026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Calibri"/>
              </a:defRPr>
            </a:lvl1pPr>
          </a:lstStyle>
          <a:p>
            <a:pPr>
              <a:defRPr/>
            </a:pPr>
            <a:fld id="{423399CC-478F-43F5-AA1E-F418E3FC156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310" r:id="rId1"/>
    <p:sldLayoutId id="2147484311" r:id="rId2"/>
    <p:sldLayoutId id="2147484312" r:id="rId3"/>
    <p:sldLayoutId id="2147484313" r:id="rId4"/>
    <p:sldLayoutId id="2147484314" r:id="rId5"/>
    <p:sldLayoutId id="2147484315" r:id="rId6"/>
    <p:sldLayoutId id="2147484316" r:id="rId7"/>
    <p:sldLayoutId id="2147484317" r:id="rId8"/>
    <p:sldLayoutId id="2147484318" r:id="rId9"/>
    <p:sldLayoutId id="2147484319" r:id="rId10"/>
    <p:sldLayoutId id="2147484320" r:id="rId11"/>
    <p:sldLayoutId id="2147484321"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a:xfrm>
            <a:off x="0" y="2015734"/>
            <a:ext cx="9144000" cy="4079520"/>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pic>
        <p:nvPicPr>
          <p:cNvPr id="12" name="Picture 11"/>
          <p:cNvPicPr>
            <a:picLocks noChangeAspect="1"/>
          </p:cNvPicPr>
          <p:nvPr/>
        </p:nvPicPr>
        <p:blipFill rotWithShape="1">
          <a:blip r:embed="rId15">
            <a:extLst>
              <a:ext uri="{28A0092B-C50C-407E-A947-70E740481C1C}">
                <a14:useLocalDpi xmlns:a14="http://schemas.microsoft.com/office/drawing/2010/main" val="0"/>
              </a:ext>
            </a:extLst>
          </a:blip>
          <a:srcRect l="12500" t="1538" r="12500" b="-1538"/>
          <a:stretch/>
        </p:blipFill>
        <p:spPr>
          <a:xfrm>
            <a:off x="-1" y="6095253"/>
            <a:ext cx="9144001" cy="774727"/>
          </a:xfrm>
          <a:prstGeom prst="rect">
            <a:avLst/>
          </a:prstGeom>
        </p:spPr>
      </p:pic>
      <p:cxnSp>
        <p:nvCxnSpPr>
          <p:cNvPr id="13" name="Straight Connector 12"/>
          <p:cNvCxnSpPr/>
          <p:nvPr/>
        </p:nvCxnSpPr>
        <p:spPr>
          <a:xfrm>
            <a:off x="0" y="6101127"/>
            <a:ext cx="9144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1443491" y="804520"/>
            <a:ext cx="6571343"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43491" y="2015733"/>
            <a:ext cx="6571343"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646542" y="330370"/>
            <a:ext cx="2368292" cy="309201"/>
          </a:xfrm>
          <a:prstGeom prst="rect">
            <a:avLst/>
          </a:prstGeom>
        </p:spPr>
        <p:txBody>
          <a:bodyPr vert="horz" lIns="91440" tIns="45720" rIns="91440" bIns="45720" rtlCol="0" anchor="ctr"/>
          <a:lstStyle>
            <a:lvl1pPr algn="r">
              <a:defRPr sz="10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1443491" y="329308"/>
            <a:ext cx="4034004" cy="309201"/>
          </a:xfrm>
          <a:prstGeom prst="rect">
            <a:avLst/>
          </a:prstGeom>
        </p:spPr>
        <p:txBody>
          <a:bodyPr vert="horz" lIns="91440" tIns="45720" rIns="91440" bIns="45720" rtlCol="0" anchor="ctr"/>
          <a:lstStyle>
            <a:lvl1pPr algn="l">
              <a:defRPr sz="10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487725" y="798973"/>
            <a:ext cx="795746" cy="503578"/>
          </a:xfrm>
          <a:prstGeom prst="rect">
            <a:avLst/>
          </a:prstGeom>
        </p:spPr>
        <p:txBody>
          <a:bodyPr vert="horz" lIns="91440" tIns="45720" rIns="91440" bIns="45720" rtlCol="0" anchor="t"/>
          <a:lstStyle>
            <a:lvl1pPr algn="r">
              <a:defRPr sz="2800">
                <a:solidFill>
                  <a:schemeClr val="accent1"/>
                </a:solidFill>
              </a:defRPr>
            </a:lvl1pPr>
          </a:lstStyle>
          <a:p>
            <a:pPr>
              <a:defRPr/>
            </a:pPr>
            <a:fld id="{07E00A7B-B7BA-42DC-AB92-23D759E4069A}" type="slidenum">
              <a:rPr lang="en-US" smtClean="0"/>
              <a:pPr>
                <a:defRPr/>
              </a:pPr>
              <a:t>‹#›</a:t>
            </a:fld>
            <a:endParaRPr lang="en-US"/>
          </a:p>
        </p:txBody>
      </p:sp>
    </p:spTree>
    <p:extLst>
      <p:ext uri="{BB962C8B-B14F-4D97-AF65-F5344CB8AC3E}">
        <p14:creationId xmlns:p14="http://schemas.microsoft.com/office/powerpoint/2010/main" val="1803674319"/>
      </p:ext>
    </p:extLst>
  </p:cSld>
  <p:clrMap bg1="lt1" tx1="dk1" bg2="lt2" tx2="dk2" accent1="accent1" accent2="accent2" accent3="accent3" accent4="accent4" accent5="accent5" accent6="accent6" hlink="hlink" folHlink="folHlink"/>
  <p:sldLayoutIdLst>
    <p:sldLayoutId id="2147484327" r:id="rId1"/>
    <p:sldLayoutId id="2147484328" r:id="rId2"/>
    <p:sldLayoutId id="2147484329" r:id="rId3"/>
    <p:sldLayoutId id="2147484330" r:id="rId4"/>
    <p:sldLayoutId id="2147484331" r:id="rId5"/>
    <p:sldLayoutId id="2147484332" r:id="rId6"/>
    <p:sldLayoutId id="2147484333" r:id="rId7"/>
    <p:sldLayoutId id="2147484334" r:id="rId8"/>
    <p:sldLayoutId id="2147484335" r:id="rId9"/>
    <p:sldLayoutId id="2147484336" r:id="rId10"/>
    <p:sldLayoutId id="2147484337" r:id="rId11"/>
    <p:sldLayoutId id="2147484338" r:id="rId12"/>
    <p:sldLayoutId id="2147484339" r:id="rId13"/>
  </p:sldLayoutIdLst>
  <p:hf hdr="0" ftr="0" dt="0"/>
  <p:txStyles>
    <p:titleStyle>
      <a:lvl1pPr algn="l" defTabSz="6858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685800" rtl="0" eaLnBrk="1" latinLnBrk="0" hangingPunct="1">
        <a:lnSpc>
          <a:spcPct val="120000"/>
        </a:lnSpc>
        <a:spcBef>
          <a:spcPts val="1000"/>
        </a:spcBef>
        <a:buClr>
          <a:schemeClr val="accent1"/>
        </a:buClr>
        <a:buSzPct val="100000"/>
        <a:buFont typeface="Arial" panose="020B0604020202020204" pitchFamily="34" charset="0"/>
        <a:buChar char="•"/>
        <a:defRPr sz="2000" kern="1200" cap="none">
          <a:solidFill>
            <a:schemeClr val="tx1"/>
          </a:solidFill>
          <a:effectLst/>
          <a:latin typeface="+mn-lt"/>
          <a:ea typeface="+mn-ea"/>
          <a:cs typeface="+mn-cs"/>
        </a:defRPr>
      </a:lvl1pPr>
      <a:lvl2pPr marL="6858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baseline="0">
          <a:solidFill>
            <a:schemeClr val="tx1"/>
          </a:solidFill>
          <a:effectLst/>
          <a:latin typeface="+mn-lt"/>
          <a:ea typeface="+mn-ea"/>
          <a:cs typeface="+mn-cs"/>
        </a:defRPr>
      </a:lvl2pPr>
      <a:lvl3pPr marL="11430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a:solidFill>
            <a:schemeClr val="tx1"/>
          </a:solidFill>
          <a:effectLst/>
          <a:latin typeface="+mn-lt"/>
          <a:ea typeface="+mn-ea"/>
          <a:cs typeface="+mn-cs"/>
        </a:defRPr>
      </a:lvl3pPr>
      <a:lvl4pPr marL="16002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200" kern="1200" cap="none">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a:xfrm>
            <a:off x="0" y="2015734"/>
            <a:ext cx="9144000" cy="4079520"/>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pic>
        <p:nvPicPr>
          <p:cNvPr id="12" name="Picture 11"/>
          <p:cNvPicPr>
            <a:picLocks noChangeAspect="1"/>
          </p:cNvPicPr>
          <p:nvPr/>
        </p:nvPicPr>
        <p:blipFill rotWithShape="1">
          <a:blip r:embed="rId13">
            <a:extLst>
              <a:ext uri="{28A0092B-C50C-407E-A947-70E740481C1C}">
                <a14:useLocalDpi xmlns:a14="http://schemas.microsoft.com/office/drawing/2010/main" val="0"/>
              </a:ext>
            </a:extLst>
          </a:blip>
          <a:srcRect l="12500" t="1538" r="12500" b="-1538"/>
          <a:stretch/>
        </p:blipFill>
        <p:spPr>
          <a:xfrm>
            <a:off x="-1" y="6095253"/>
            <a:ext cx="9144001" cy="774727"/>
          </a:xfrm>
          <a:prstGeom prst="rect">
            <a:avLst/>
          </a:prstGeom>
        </p:spPr>
      </p:pic>
      <p:cxnSp>
        <p:nvCxnSpPr>
          <p:cNvPr id="13" name="Straight Connector 12"/>
          <p:cNvCxnSpPr/>
          <p:nvPr/>
        </p:nvCxnSpPr>
        <p:spPr>
          <a:xfrm>
            <a:off x="0" y="6101127"/>
            <a:ext cx="9144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1443491" y="804520"/>
            <a:ext cx="6571343"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43491" y="2015733"/>
            <a:ext cx="6571343"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646542" y="330370"/>
            <a:ext cx="2368292" cy="309201"/>
          </a:xfrm>
          <a:prstGeom prst="rect">
            <a:avLst/>
          </a:prstGeom>
        </p:spPr>
        <p:txBody>
          <a:bodyPr vert="horz" lIns="91440" tIns="45720" rIns="91440" bIns="45720" rtlCol="0" anchor="ctr"/>
          <a:lstStyle>
            <a:lvl1pPr algn="r">
              <a:defRPr sz="10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1443491" y="329308"/>
            <a:ext cx="4034004" cy="309201"/>
          </a:xfrm>
          <a:prstGeom prst="rect">
            <a:avLst/>
          </a:prstGeom>
        </p:spPr>
        <p:txBody>
          <a:bodyPr vert="horz" lIns="91440" tIns="45720" rIns="91440" bIns="45720" rtlCol="0" anchor="ctr"/>
          <a:lstStyle>
            <a:lvl1pPr algn="l">
              <a:defRPr sz="10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487725" y="798973"/>
            <a:ext cx="795746" cy="503578"/>
          </a:xfrm>
          <a:prstGeom prst="rect">
            <a:avLst/>
          </a:prstGeom>
        </p:spPr>
        <p:txBody>
          <a:bodyPr vert="horz" lIns="91440" tIns="45720" rIns="91440" bIns="45720" rtlCol="0" anchor="t"/>
          <a:lstStyle>
            <a:lvl1pPr algn="r">
              <a:defRPr sz="2800">
                <a:solidFill>
                  <a:schemeClr val="accent1"/>
                </a:solidFill>
              </a:defRPr>
            </a:lvl1pPr>
          </a:lstStyle>
          <a:p>
            <a:pPr>
              <a:defRPr/>
            </a:pPr>
            <a:fld id="{07E00A7B-B7BA-42DC-AB92-23D759E4069A}" type="slidenum">
              <a:rPr lang="en-US" smtClean="0"/>
              <a:pPr>
                <a:defRPr/>
              </a:pPr>
              <a:t>‹#›</a:t>
            </a:fld>
            <a:endParaRPr lang="en-US"/>
          </a:p>
        </p:txBody>
      </p:sp>
    </p:spTree>
    <p:extLst>
      <p:ext uri="{BB962C8B-B14F-4D97-AF65-F5344CB8AC3E}">
        <p14:creationId xmlns:p14="http://schemas.microsoft.com/office/powerpoint/2010/main" val="757520296"/>
      </p:ext>
    </p:extLst>
  </p:cSld>
  <p:clrMap bg1="lt1" tx1="dk1" bg2="lt2" tx2="dk2" accent1="accent1" accent2="accent2" accent3="accent3" accent4="accent4" accent5="accent5" accent6="accent6" hlink="hlink" folHlink="folHlink"/>
  <p:sldLayoutIdLst>
    <p:sldLayoutId id="2147484341" r:id="rId1"/>
    <p:sldLayoutId id="2147484342" r:id="rId2"/>
    <p:sldLayoutId id="2147484343" r:id="rId3"/>
    <p:sldLayoutId id="2147484344" r:id="rId4"/>
    <p:sldLayoutId id="2147484345" r:id="rId5"/>
    <p:sldLayoutId id="2147484346" r:id="rId6"/>
    <p:sldLayoutId id="2147484347" r:id="rId7"/>
    <p:sldLayoutId id="2147484348" r:id="rId8"/>
    <p:sldLayoutId id="2147484349" r:id="rId9"/>
    <p:sldLayoutId id="2147484350" r:id="rId10"/>
    <p:sldLayoutId id="2147484351" r:id="rId11"/>
  </p:sldLayoutIdLst>
  <p:hf hdr="0" ftr="0" dt="0"/>
  <p:txStyles>
    <p:titleStyle>
      <a:lvl1pPr algn="l" defTabSz="6858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685800" rtl="0" eaLnBrk="1" latinLnBrk="0" hangingPunct="1">
        <a:lnSpc>
          <a:spcPct val="120000"/>
        </a:lnSpc>
        <a:spcBef>
          <a:spcPts val="1000"/>
        </a:spcBef>
        <a:buClr>
          <a:schemeClr val="accent1"/>
        </a:buClr>
        <a:buSzPct val="100000"/>
        <a:buFont typeface="Arial" panose="020B0604020202020204" pitchFamily="34" charset="0"/>
        <a:buChar char="•"/>
        <a:defRPr sz="2000" kern="1200" cap="none">
          <a:solidFill>
            <a:schemeClr val="tx1"/>
          </a:solidFill>
          <a:effectLst/>
          <a:latin typeface="+mn-lt"/>
          <a:ea typeface="+mn-ea"/>
          <a:cs typeface="+mn-cs"/>
        </a:defRPr>
      </a:lvl1pPr>
      <a:lvl2pPr marL="6858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baseline="0">
          <a:solidFill>
            <a:schemeClr val="tx1"/>
          </a:solidFill>
          <a:effectLst/>
          <a:latin typeface="+mn-lt"/>
          <a:ea typeface="+mn-ea"/>
          <a:cs typeface="+mn-cs"/>
        </a:defRPr>
      </a:lvl2pPr>
      <a:lvl3pPr marL="11430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a:solidFill>
            <a:schemeClr val="tx1"/>
          </a:solidFill>
          <a:effectLst/>
          <a:latin typeface="+mn-lt"/>
          <a:ea typeface="+mn-ea"/>
          <a:cs typeface="+mn-cs"/>
        </a:defRPr>
      </a:lvl3pPr>
      <a:lvl4pPr marL="16002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200" kern="1200" cap="none">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0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7.xml"/><Relationship Id="rId1" Type="http://schemas.openxmlformats.org/officeDocument/2006/relationships/slideLayout" Target="../slideLayouts/slideLayout14.xml"/></Relationships>
</file>

<file path=ppt/slides/_rels/slide101.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98.xml"/><Relationship Id="rId1" Type="http://schemas.openxmlformats.org/officeDocument/2006/relationships/slideLayout" Target="../slideLayouts/slideLayout14.xml"/></Relationships>
</file>

<file path=ppt/slides/_rels/slide102.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video" Target="file:///\\ec7750hneec001\group\Field\Presentations\Field%2520Technology%2520NETI%2520Webinar%2520May%25202011\ValveRepairAttemptOnLeakingPlug.wmv" TargetMode="External"/><Relationship Id="rId7" Type="http://schemas.openxmlformats.org/officeDocument/2006/relationships/image" Target="../media/image78.png"/><Relationship Id="rId2" Type="http://schemas.openxmlformats.org/officeDocument/2006/relationships/video" Target="file:///\\ec7750hneec001\group\Field\Presentations\Field%2520Technology%2520NETI%2520Webinar%2520May%25202011\Union.wmv" TargetMode="External"/><Relationship Id="rId1" Type="http://schemas.openxmlformats.org/officeDocument/2006/relationships/video" Target="file:///\\ec7750hneec001\group\Field\Presentations\Field%2520Technology%2520NETI%2520Webinar%2520May%25202011\Twins.wmv" TargetMode="External"/><Relationship Id="rId6" Type="http://schemas.openxmlformats.org/officeDocument/2006/relationships/image" Target="../media/image77.png"/><Relationship Id="rId5" Type="http://schemas.openxmlformats.org/officeDocument/2006/relationships/notesSlide" Target="../notesSlides/notesSlide99.xml"/><Relationship Id="rId4" Type="http://schemas.openxmlformats.org/officeDocument/2006/relationships/slideLayout" Target="../slideLayouts/slideLayout1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4.xml"/></Relationships>
</file>

<file path=ppt/slides/_rels/slide104.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82.png"/><Relationship Id="rId2" Type="http://schemas.openxmlformats.org/officeDocument/2006/relationships/video" Target="file:///\\ec7750hneec001\group\Field\Presentations\Field%2520Technology%2520NETI%2520Webinar%2520May%25202011\Twins.wmv" TargetMode="External"/><Relationship Id="rId1" Type="http://schemas.openxmlformats.org/officeDocument/2006/relationships/video" Target="file:///\\ec7750hneec001\group\Field\Presentations\Field%2520Technology%2520NETI%2520Webinar%2520May%25202011\0002.wmv" TargetMode="External"/><Relationship Id="rId6" Type="http://schemas.openxmlformats.org/officeDocument/2006/relationships/image" Target="../media/image81.png"/><Relationship Id="rId5" Type="http://schemas.openxmlformats.org/officeDocument/2006/relationships/image" Target="../media/image80.jpeg"/><Relationship Id="rId4" Type="http://schemas.openxmlformats.org/officeDocument/2006/relationships/notesSlide" Target="../notesSlides/notesSlide101.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14.xml"/><Relationship Id="rId1" Type="http://schemas.openxmlformats.org/officeDocument/2006/relationships/video" Target="file:///\\ec7750hneec001\group\Field\Presentations\Field%2520Technology%2520NETI%2520Webinar%2520May%25202011\bleeder%2520vent.wmv" TargetMode="External"/><Relationship Id="rId5" Type="http://schemas.openxmlformats.org/officeDocument/2006/relationships/image" Target="../media/image84.png"/><Relationship Id="rId4" Type="http://schemas.openxmlformats.org/officeDocument/2006/relationships/image" Target="../media/image83.jpe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14.xml"/><Relationship Id="rId1" Type="http://schemas.openxmlformats.org/officeDocument/2006/relationships/video" Target="file:///\\ec7750hneec001\group\Field\Presentations\Field%2520Technology%2520NETI%2520Webinar%2520May%25202011\Flare%2520emissions.wmv" TargetMode="External"/><Relationship Id="rId5" Type="http://schemas.openxmlformats.org/officeDocument/2006/relationships/image" Target="../media/image86.jpeg"/><Relationship Id="rId4" Type="http://schemas.openxmlformats.org/officeDocument/2006/relationships/image" Target="../media/image85.png"/></Relationships>
</file>

<file path=ppt/slides/_rels/slide107.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04.xml"/><Relationship Id="rId1" Type="http://schemas.openxmlformats.org/officeDocument/2006/relationships/slideLayout" Target="../slideLayouts/slideLayout14.xml"/><Relationship Id="rId4" Type="http://schemas.openxmlformats.org/officeDocument/2006/relationships/image" Target="../media/image88.png"/></Relationships>
</file>

<file path=ppt/slides/_rels/slide10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05.xml"/><Relationship Id="rId1" Type="http://schemas.openxmlformats.org/officeDocument/2006/relationships/slideLayout" Target="../slideLayouts/slideLayout19.xml"/></Relationships>
</file>

<file path=ppt/slides/_rels/slide10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06.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4.xml"/></Relationships>
</file>

<file path=ppt/slides/_rels/slide11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15.xml"/><Relationship Id="rId1" Type="http://schemas.openxmlformats.org/officeDocument/2006/relationships/slideLayout" Target="../slideLayouts/slideLayout25.xml"/></Relationships>
</file>

<file path=ppt/slides/_rels/slide11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16.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4.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4.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8.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8.xml"/></Relationships>
</file>

<file path=ppt/slides/_rels/slide12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23.xml"/><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image" Target="../media/image104.png"/><Relationship Id="rId3" Type="http://schemas.openxmlformats.org/officeDocument/2006/relationships/image" Target="../media/image94.jpeg"/><Relationship Id="rId7" Type="http://schemas.openxmlformats.org/officeDocument/2006/relationships/image" Target="../media/image98.png"/><Relationship Id="rId12" Type="http://schemas.openxmlformats.org/officeDocument/2006/relationships/image" Target="../media/image103.png"/><Relationship Id="rId2" Type="http://schemas.openxmlformats.org/officeDocument/2006/relationships/notesSlide" Target="../notesSlides/notesSlide124.xml"/><Relationship Id="rId1" Type="http://schemas.openxmlformats.org/officeDocument/2006/relationships/slideLayout" Target="../slideLayouts/slideLayout14.xml"/><Relationship Id="rId6" Type="http://schemas.openxmlformats.org/officeDocument/2006/relationships/image" Target="../media/image97.png"/><Relationship Id="rId11" Type="http://schemas.openxmlformats.org/officeDocument/2006/relationships/image" Target="../media/image102.png"/><Relationship Id="rId5" Type="http://schemas.openxmlformats.org/officeDocument/2006/relationships/image" Target="../media/image96.png"/><Relationship Id="rId10" Type="http://schemas.openxmlformats.org/officeDocument/2006/relationships/image" Target="../media/image101.png"/><Relationship Id="rId4" Type="http://schemas.openxmlformats.org/officeDocument/2006/relationships/image" Target="../media/image95.png"/><Relationship Id="rId9" Type="http://schemas.openxmlformats.org/officeDocument/2006/relationships/image" Target="../media/image100.png"/></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4.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4.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4.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4.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14.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4.xml"/></Relationships>
</file>

<file path=ppt/slides/_rels/slide139.xml.rels><?xml version="1.0" encoding="UTF-8" standalone="yes"?>
<Relationships xmlns="http://schemas.openxmlformats.org/package/2006/relationships"><Relationship Id="rId3" Type="http://schemas.openxmlformats.org/officeDocument/2006/relationships/image" Target="../media/image105.wmf"/><Relationship Id="rId2" Type="http://schemas.openxmlformats.org/officeDocument/2006/relationships/notesSlide" Target="../notesSlides/notesSlide136.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4.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4.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14.xml"/></Relationships>
</file>

<file path=ppt/slides/_rels/slide143.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40.xml"/><Relationship Id="rId1" Type="http://schemas.openxmlformats.org/officeDocument/2006/relationships/slideLayout" Target="../slideLayouts/slideLayout14.xml"/></Relationships>
</file>

<file path=ppt/slides/_rels/slide14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1.xml"/><Relationship Id="rId1" Type="http://schemas.openxmlformats.org/officeDocument/2006/relationships/slideLayout" Target="../slideLayouts/slideLayout14.xml"/><Relationship Id="rId4" Type="http://schemas.openxmlformats.org/officeDocument/2006/relationships/image" Target="../media/image20.png"/></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14.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14.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14.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14.xml"/></Relationships>
</file>

<file path=ppt/slides/_rels/slide149.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46.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14.xml"/></Relationships>
</file>

<file path=ppt/slides/_rels/slide151.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notesSlide" Target="../notesSlides/notesSlide148.xml"/><Relationship Id="rId1" Type="http://schemas.openxmlformats.org/officeDocument/2006/relationships/slideLayout" Target="../slideLayouts/slideLayout14.xml"/><Relationship Id="rId4" Type="http://schemas.openxmlformats.org/officeDocument/2006/relationships/image" Target="../media/image108.png"/></Relationships>
</file>

<file path=ppt/slides/_rels/slide152.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11.emf"/><Relationship Id="rId5" Type="http://schemas.openxmlformats.org/officeDocument/2006/relationships/oleObject" Target="../embeddings/oleObject2.bin"/><Relationship Id="rId10" Type="http://schemas.openxmlformats.org/officeDocument/2006/relationships/image" Target="../media/image13.emf"/><Relationship Id="rId4" Type="http://schemas.openxmlformats.org/officeDocument/2006/relationships/image" Target="../media/image10.emf"/><Relationship Id="rId9" Type="http://schemas.openxmlformats.org/officeDocument/2006/relationships/oleObject" Target="../embeddings/oleObject4.bin"/></Relationships>
</file>

<file path=ppt/slides/_rels/slide2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4.jpeg"/><Relationship Id="rId7" Type="http://schemas.openxmlformats.org/officeDocument/2006/relationships/diagramColors" Target="../diagrams/colors1.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14.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14.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14.xml"/><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35.xml"/><Relationship Id="rId1" Type="http://schemas.openxmlformats.org/officeDocument/2006/relationships/slideLayout" Target="../slideLayouts/slideLayout18.xml"/><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8.xml"/><Relationship Id="rId1" Type="http://schemas.openxmlformats.org/officeDocument/2006/relationships/slideLayout" Target="../slideLayouts/slideLayout14.xml"/><Relationship Id="rId4" Type="http://schemas.openxmlformats.org/officeDocument/2006/relationships/image" Target="../media/image46.png"/></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53.xml"/><Relationship Id="rId1" Type="http://schemas.openxmlformats.org/officeDocument/2006/relationships/slideLayout" Target="../slideLayouts/slideLayout14.xml"/><Relationship Id="rId4" Type="http://schemas.openxmlformats.org/officeDocument/2006/relationships/image" Target="../media/image49.wmf"/></Relationships>
</file>

<file path=ppt/slides/_rels/slide5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0.xml"/><Relationship Id="rId1" Type="http://schemas.openxmlformats.org/officeDocument/2006/relationships/slideLayout" Target="../slideLayouts/slideLayout14.xml"/><Relationship Id="rId4" Type="http://schemas.openxmlformats.org/officeDocument/2006/relationships/image" Target="../media/image57.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2.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3.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4.xml"/><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5.xml"/><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6.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7.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notesSlide" Target="../notesSlides/notesSlide76.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notesSlide" Target="../notesSlides/notesSlide82.xml"/><Relationship Id="rId1" Type="http://schemas.openxmlformats.org/officeDocument/2006/relationships/slideLayout" Target="../slideLayouts/slideLayout14.xml"/><Relationship Id="rId5" Type="http://schemas.openxmlformats.org/officeDocument/2006/relationships/image" Target="../media/image66.wmf"/><Relationship Id="rId4" Type="http://schemas.openxmlformats.org/officeDocument/2006/relationships/image" Target="../media/image65.wmf"/></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8.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5.xml"/><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notesSlide" Target="../notesSlides/notesSlide88.xml"/><Relationship Id="rId1" Type="http://schemas.openxmlformats.org/officeDocument/2006/relationships/slideLayout" Target="../slideLayouts/slideLayout14.xml"/></Relationships>
</file>

<file path=ppt/slides/_rels/slide9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89.xml"/><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4.xml"/></Relationships>
</file>

<file path=ppt/slides/_rels/slide9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2.xml"/><Relationship Id="rId1" Type="http://schemas.openxmlformats.org/officeDocument/2006/relationships/slideLayout" Target="../slideLayouts/slideLayout14.xml"/></Relationships>
</file>

<file path=ppt/slides/_rels/slide9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3.xml"/><Relationship Id="rId1" Type="http://schemas.openxmlformats.org/officeDocument/2006/relationships/slideLayout" Target="../slideLayouts/slideLayout14.xml"/></Relationships>
</file>

<file path=ppt/slides/_rels/slide9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4.xml"/><Relationship Id="rId1" Type="http://schemas.openxmlformats.org/officeDocument/2006/relationships/slideLayout" Target="../slideLayouts/slideLayout14.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18.xml"/><Relationship Id="rId1" Type="http://schemas.openxmlformats.org/officeDocument/2006/relationships/video" Target="file:///C:\Documents%20and%20Settings\tuser\Mark's%20Projects\FugVOC\TVA%20Output.avi" TargetMode="External"/><Relationship Id="rId4" Type="http://schemas.openxmlformats.org/officeDocument/2006/relationships/image" Target="../media/image73.png"/></Relationships>
</file>

<file path=ppt/slides/_rels/slide9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49D2D-1E11-41D1-9878-67BB597BC2D0}"/>
              </a:ext>
            </a:extLst>
          </p:cNvPr>
          <p:cNvSpPr>
            <a:spLocks noGrp="1"/>
          </p:cNvSpPr>
          <p:nvPr>
            <p:ph type="ctrTitle"/>
          </p:nvPr>
        </p:nvSpPr>
        <p:spPr>
          <a:xfrm>
            <a:off x="1011383" y="802299"/>
            <a:ext cx="7003452" cy="1552483"/>
          </a:xfrm>
        </p:spPr>
        <p:txBody>
          <a:bodyPr>
            <a:normAutofit fontScale="90000"/>
          </a:bodyPr>
          <a:lstStyle/>
          <a:p>
            <a:pPr algn="ctr"/>
            <a:r>
              <a:rPr lang="en-US" dirty="0">
                <a:latin typeface="Arial" panose="020B0604020202020204" pitchFamily="34" charset="0"/>
                <a:cs typeface="Arial" panose="020B0604020202020204" pitchFamily="34" charset="0"/>
              </a:rPr>
              <a:t>TOXC 240</a:t>
            </a:r>
            <a:br>
              <a:rPr lang="en-US" dirty="0">
                <a:latin typeface="Arial" panose="020B0604020202020204" pitchFamily="34" charset="0"/>
                <a:cs typeface="Arial" panose="020B0604020202020204" pitchFamily="34" charset="0"/>
              </a:rPr>
            </a:br>
            <a:r>
              <a:rPr lang="en-US" dirty="0"/>
              <a:t>Fugitive VOC Emissions</a:t>
            </a:r>
          </a:p>
        </p:txBody>
      </p:sp>
      <p:sp>
        <p:nvSpPr>
          <p:cNvPr id="3" name="Subtitle 2">
            <a:extLst>
              <a:ext uri="{FF2B5EF4-FFF2-40B4-BE49-F238E27FC236}">
                <a16:creationId xmlns:a16="http://schemas.microsoft.com/office/drawing/2014/main" id="{FC2390EC-F2F6-403D-81A6-3515155598EB}"/>
              </a:ext>
            </a:extLst>
          </p:cNvPr>
          <p:cNvSpPr>
            <a:spLocks noGrp="1"/>
          </p:cNvSpPr>
          <p:nvPr>
            <p:ph type="subTitle" idx="1"/>
          </p:nvPr>
        </p:nvSpPr>
        <p:spPr/>
        <p:txBody>
          <a:bodyPr>
            <a:noAutofit/>
          </a:bodyPr>
          <a:lstStyle/>
          <a:p>
            <a:endParaRPr lang="en-US" sz="54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stretch>
            <a:fillRect/>
          </a:stretch>
        </p:blipFill>
        <p:spPr>
          <a:xfrm>
            <a:off x="1185333" y="2427612"/>
            <a:ext cx="6773334" cy="3617138"/>
          </a:xfrm>
          <a:prstGeom prst="rect">
            <a:avLst/>
          </a:prstGeom>
        </p:spPr>
      </p:pic>
    </p:spTree>
    <p:extLst>
      <p:ext uri="{BB962C8B-B14F-4D97-AF65-F5344CB8AC3E}">
        <p14:creationId xmlns:p14="http://schemas.microsoft.com/office/powerpoint/2010/main" val="14792617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3" cstate="print"/>
          <a:srcRect/>
          <a:stretch>
            <a:fillRect/>
          </a:stretch>
        </p:blipFill>
        <p:spPr bwMode="auto">
          <a:xfrm>
            <a:off x="-87313" y="31750"/>
            <a:ext cx="9386888" cy="6775450"/>
          </a:xfrm>
          <a:prstGeom prst="rect">
            <a:avLst/>
          </a:prstGeom>
          <a:noFill/>
          <a:ln w="12700">
            <a:noFill/>
            <a:miter lim="800000"/>
            <a:headEnd/>
            <a:tailEnd/>
          </a:ln>
          <a:effectLst/>
        </p:spPr>
      </p:pic>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8002" name="Rectangle 3"/>
          <p:cNvSpPr>
            <a:spLocks noChangeArrowheads="1"/>
          </p:cNvSpPr>
          <p:nvPr/>
        </p:nvSpPr>
        <p:spPr bwMode="auto">
          <a:xfrm>
            <a:off x="1381125" y="295275"/>
            <a:ext cx="6394450" cy="615950"/>
          </a:xfrm>
          <a:prstGeom prst="rect">
            <a:avLst/>
          </a:prstGeom>
          <a:noFill/>
          <a:ln w="12700">
            <a:noFill/>
            <a:miter lim="800000"/>
            <a:headEnd/>
            <a:tailEnd/>
          </a:ln>
          <a:effectLst/>
        </p:spPr>
        <p:txBody>
          <a:bodyPr wrap="none" lIns="19050" tIns="26988" rIns="19050" bIns="26988"/>
          <a:lstStyle/>
          <a:p>
            <a:pPr algn="ctr" eaLnBrk="0" hangingPunct="0">
              <a:lnSpc>
                <a:spcPts val="3600"/>
              </a:lnSpc>
              <a:tabLst>
                <a:tab pos="914400" algn="l"/>
                <a:tab pos="1828800" algn="l"/>
                <a:tab pos="2743200" algn="l"/>
                <a:tab pos="3657600" algn="l"/>
                <a:tab pos="4572000" algn="l"/>
                <a:tab pos="5486400" algn="l"/>
                <a:tab pos="6400800" algn="l"/>
              </a:tabLst>
            </a:pPr>
            <a:r>
              <a:rPr lang="en-US" sz="3600" dirty="0">
                <a:solidFill>
                  <a:srgbClr val="0070C0"/>
                </a:solidFill>
                <a:latin typeface="Arial" pitchFamily="34" charset="0"/>
              </a:rPr>
              <a:t>Catalytic Combustion Analyzer (TLV)</a:t>
            </a:r>
          </a:p>
        </p:txBody>
      </p:sp>
      <p:sp>
        <p:nvSpPr>
          <p:cNvPr id="128003" name="Rectangle 5"/>
          <p:cNvSpPr>
            <a:spLocks noChangeArrowheads="1"/>
          </p:cNvSpPr>
          <p:nvPr/>
        </p:nvSpPr>
        <p:spPr bwMode="auto">
          <a:xfrm>
            <a:off x="3608388" y="950913"/>
            <a:ext cx="1595437" cy="415925"/>
          </a:xfrm>
          <a:prstGeom prst="rect">
            <a:avLst/>
          </a:prstGeom>
          <a:noFill/>
          <a:ln w="12700">
            <a:noFill/>
            <a:miter lim="800000"/>
            <a:headEnd/>
            <a:tailEnd/>
          </a:ln>
          <a:effectLst/>
        </p:spPr>
        <p:txBody>
          <a:bodyPr wrap="none" lIns="19050" tIns="26988" rIns="19050" bIns="26988"/>
          <a:lstStyle/>
          <a:p>
            <a:pPr eaLnBrk="0" hangingPunct="0">
              <a:lnSpc>
                <a:spcPts val="2100"/>
              </a:lnSpc>
              <a:tabLst>
                <a:tab pos="457200" algn="l"/>
                <a:tab pos="914400" algn="l"/>
                <a:tab pos="1371600" algn="l"/>
              </a:tabLst>
            </a:pPr>
            <a:r>
              <a:rPr lang="en-US" sz="1800" b="1" dirty="0">
                <a:solidFill>
                  <a:srgbClr val="0070C0"/>
                </a:solidFill>
                <a:latin typeface="Arial" pitchFamily="34" charset="0"/>
              </a:rPr>
              <a:t>Sample Inlet</a:t>
            </a:r>
          </a:p>
        </p:txBody>
      </p:sp>
      <p:sp>
        <p:nvSpPr>
          <p:cNvPr id="128004" name="Rectangle 6"/>
          <p:cNvSpPr>
            <a:spLocks noChangeArrowheads="1"/>
          </p:cNvSpPr>
          <p:nvPr/>
        </p:nvSpPr>
        <p:spPr bwMode="auto">
          <a:xfrm>
            <a:off x="547688" y="3830638"/>
            <a:ext cx="1012825" cy="696912"/>
          </a:xfrm>
          <a:prstGeom prst="rect">
            <a:avLst/>
          </a:prstGeom>
          <a:noFill/>
          <a:ln w="12700">
            <a:noFill/>
            <a:miter lim="800000"/>
            <a:headEnd/>
            <a:tailEnd/>
          </a:ln>
          <a:effectLst/>
        </p:spPr>
        <p:txBody>
          <a:bodyPr wrap="none" lIns="19050" tIns="26988" rIns="19050" bIns="26988"/>
          <a:lstStyle/>
          <a:p>
            <a:pPr eaLnBrk="0" hangingPunct="0">
              <a:lnSpc>
                <a:spcPts val="2100"/>
              </a:lnSpc>
              <a:tabLst>
                <a:tab pos="457200" algn="l"/>
                <a:tab pos="914400" algn="l"/>
                <a:tab pos="1371600" algn="l"/>
              </a:tabLst>
            </a:pPr>
            <a:r>
              <a:rPr lang="en-US" sz="1800" b="1" dirty="0">
                <a:solidFill>
                  <a:srgbClr val="0070C0"/>
                </a:solidFill>
                <a:latin typeface="Arial" pitchFamily="34" charset="0"/>
              </a:rPr>
              <a:t>Sample </a:t>
            </a:r>
            <a:br>
              <a:rPr lang="en-US" sz="1800" b="1" dirty="0">
                <a:solidFill>
                  <a:srgbClr val="0070C0"/>
                </a:solidFill>
                <a:latin typeface="Arial" pitchFamily="34" charset="0"/>
              </a:rPr>
            </a:br>
            <a:r>
              <a:rPr lang="en-US" sz="1800" b="1" dirty="0">
                <a:solidFill>
                  <a:srgbClr val="0070C0"/>
                </a:solidFill>
                <a:latin typeface="Arial" pitchFamily="34" charset="0"/>
              </a:rPr>
              <a:t>Outlet</a:t>
            </a:r>
          </a:p>
        </p:txBody>
      </p:sp>
      <p:sp>
        <p:nvSpPr>
          <p:cNvPr id="128005" name="Rectangle 7"/>
          <p:cNvSpPr>
            <a:spLocks noChangeArrowheads="1"/>
          </p:cNvSpPr>
          <p:nvPr/>
        </p:nvSpPr>
        <p:spPr bwMode="auto">
          <a:xfrm>
            <a:off x="7834313" y="4540250"/>
            <a:ext cx="1143000" cy="696913"/>
          </a:xfrm>
          <a:prstGeom prst="rect">
            <a:avLst/>
          </a:prstGeom>
          <a:noFill/>
          <a:ln w="12700">
            <a:noFill/>
            <a:miter lim="800000"/>
            <a:headEnd/>
            <a:tailEnd/>
          </a:ln>
          <a:effectLst/>
        </p:spPr>
        <p:txBody>
          <a:bodyPr wrap="none" lIns="19050" tIns="26988" rIns="19050" bIns="26988"/>
          <a:lstStyle/>
          <a:p>
            <a:pPr eaLnBrk="0" hangingPunct="0">
              <a:lnSpc>
                <a:spcPts val="2100"/>
              </a:lnSpc>
              <a:tabLst>
                <a:tab pos="457200" algn="l"/>
                <a:tab pos="914400" algn="l"/>
                <a:tab pos="1371600" algn="l"/>
              </a:tabLst>
            </a:pPr>
            <a:r>
              <a:rPr lang="en-US" sz="1800" b="1" dirty="0">
                <a:solidFill>
                  <a:srgbClr val="0070C0"/>
                </a:solidFill>
                <a:latin typeface="Arial" pitchFamily="34" charset="0"/>
              </a:rPr>
              <a:t>Sample </a:t>
            </a:r>
            <a:br>
              <a:rPr lang="en-US" sz="1800" b="1" dirty="0">
                <a:solidFill>
                  <a:srgbClr val="0070C0"/>
                </a:solidFill>
                <a:latin typeface="Arial" pitchFamily="34" charset="0"/>
              </a:rPr>
            </a:br>
            <a:r>
              <a:rPr lang="en-US" sz="1800" b="1" dirty="0">
                <a:solidFill>
                  <a:srgbClr val="0070C0"/>
                </a:solidFill>
                <a:latin typeface="Arial" pitchFamily="34" charset="0"/>
              </a:rPr>
              <a:t>Outlet</a:t>
            </a:r>
          </a:p>
        </p:txBody>
      </p:sp>
      <p:sp>
        <p:nvSpPr>
          <p:cNvPr id="128006" name="Rectangle 8"/>
          <p:cNvSpPr>
            <a:spLocks noChangeArrowheads="1"/>
          </p:cNvSpPr>
          <p:nvPr/>
        </p:nvSpPr>
        <p:spPr bwMode="auto">
          <a:xfrm>
            <a:off x="387350" y="2652713"/>
            <a:ext cx="1928813" cy="722312"/>
          </a:xfrm>
          <a:prstGeom prst="rect">
            <a:avLst/>
          </a:prstGeom>
          <a:noFill/>
          <a:ln w="12700">
            <a:noFill/>
            <a:miter lim="800000"/>
            <a:headEnd/>
            <a:tailEnd/>
          </a:ln>
          <a:effectLst/>
        </p:spPr>
        <p:txBody>
          <a:bodyPr wrap="none" lIns="19050" tIns="26988" rIns="19050" bIns="26988"/>
          <a:lstStyle/>
          <a:p>
            <a:pPr eaLnBrk="0" hangingPunct="0">
              <a:lnSpc>
                <a:spcPts val="2100"/>
              </a:lnSpc>
              <a:tabLst>
                <a:tab pos="457200" algn="l"/>
                <a:tab pos="914400" algn="l"/>
                <a:tab pos="1371600" algn="l"/>
              </a:tabLst>
            </a:pPr>
            <a:r>
              <a:rPr lang="en-US" sz="1800" b="1" dirty="0">
                <a:solidFill>
                  <a:srgbClr val="0070C0"/>
                </a:solidFill>
                <a:latin typeface="Arial" pitchFamily="34" charset="0"/>
              </a:rPr>
              <a:t>Catalyst-Coated </a:t>
            </a:r>
            <a:br>
              <a:rPr lang="en-US" sz="1800" b="1" dirty="0">
                <a:solidFill>
                  <a:srgbClr val="0070C0"/>
                </a:solidFill>
                <a:latin typeface="Arial" pitchFamily="34" charset="0"/>
              </a:rPr>
            </a:br>
            <a:r>
              <a:rPr lang="en-US" sz="1800" b="1" dirty="0">
                <a:solidFill>
                  <a:srgbClr val="0070C0"/>
                </a:solidFill>
                <a:latin typeface="Arial" pitchFamily="34" charset="0"/>
              </a:rPr>
              <a:t>Filament</a:t>
            </a:r>
          </a:p>
        </p:txBody>
      </p:sp>
      <p:sp>
        <p:nvSpPr>
          <p:cNvPr id="128007" name="Rectangle 9"/>
          <p:cNvSpPr>
            <a:spLocks noChangeArrowheads="1"/>
          </p:cNvSpPr>
          <p:nvPr/>
        </p:nvSpPr>
        <p:spPr bwMode="auto">
          <a:xfrm>
            <a:off x="7275513" y="3322638"/>
            <a:ext cx="1595437" cy="695325"/>
          </a:xfrm>
          <a:prstGeom prst="rect">
            <a:avLst/>
          </a:prstGeom>
          <a:noFill/>
          <a:ln w="12700">
            <a:noFill/>
            <a:miter lim="800000"/>
            <a:headEnd/>
            <a:tailEnd/>
          </a:ln>
          <a:effectLst/>
        </p:spPr>
        <p:txBody>
          <a:bodyPr wrap="none" lIns="19050" tIns="26988" rIns="19050" bIns="26988"/>
          <a:lstStyle/>
          <a:p>
            <a:pPr eaLnBrk="0" hangingPunct="0">
              <a:lnSpc>
                <a:spcPts val="2100"/>
              </a:lnSpc>
              <a:tabLst>
                <a:tab pos="457200" algn="l"/>
                <a:tab pos="914400" algn="l"/>
                <a:tab pos="1371600" algn="l"/>
              </a:tabLst>
            </a:pPr>
            <a:r>
              <a:rPr lang="en-US" sz="1800" b="1" dirty="0">
                <a:solidFill>
                  <a:srgbClr val="0070C0"/>
                </a:solidFill>
                <a:latin typeface="Arial" pitchFamily="34" charset="0"/>
              </a:rPr>
              <a:t>Reference </a:t>
            </a:r>
            <a:br>
              <a:rPr lang="en-US" sz="1800" b="1" dirty="0">
                <a:solidFill>
                  <a:srgbClr val="0070C0"/>
                </a:solidFill>
                <a:latin typeface="Arial" pitchFamily="34" charset="0"/>
              </a:rPr>
            </a:br>
            <a:r>
              <a:rPr lang="en-US" sz="1800" b="1" dirty="0">
                <a:solidFill>
                  <a:srgbClr val="0070C0"/>
                </a:solidFill>
                <a:latin typeface="Arial" pitchFamily="34" charset="0"/>
              </a:rPr>
              <a:t>Cell</a:t>
            </a:r>
          </a:p>
        </p:txBody>
      </p:sp>
      <p:grpSp>
        <p:nvGrpSpPr>
          <p:cNvPr id="128008" name="Group 16"/>
          <p:cNvGrpSpPr>
            <a:grpSpLocks/>
          </p:cNvGrpSpPr>
          <p:nvPr/>
        </p:nvGrpSpPr>
        <p:grpSpPr bwMode="auto">
          <a:xfrm>
            <a:off x="2155825" y="1768475"/>
            <a:ext cx="5130800" cy="4459288"/>
            <a:chOff x="1448" y="1056"/>
            <a:chExt cx="3448" cy="2664"/>
          </a:xfrm>
        </p:grpSpPr>
        <p:pic>
          <p:nvPicPr>
            <p:cNvPr id="128019" name="Picture 10"/>
            <p:cNvPicPr>
              <a:picLocks noChangeArrowheads="1"/>
            </p:cNvPicPr>
            <p:nvPr/>
          </p:nvPicPr>
          <p:blipFill>
            <a:blip r:embed="rId3" cstate="print"/>
            <a:srcRect/>
            <a:stretch>
              <a:fillRect/>
            </a:stretch>
          </p:blipFill>
          <p:spPr bwMode="auto">
            <a:xfrm>
              <a:off x="1448" y="1056"/>
              <a:ext cx="3448" cy="2664"/>
            </a:xfrm>
            <a:prstGeom prst="rect">
              <a:avLst/>
            </a:prstGeom>
            <a:noFill/>
            <a:ln w="12700">
              <a:noFill/>
              <a:miter lim="800000"/>
              <a:headEnd/>
              <a:tailEnd/>
            </a:ln>
            <a:effectLst/>
          </p:spPr>
        </p:pic>
        <p:sp>
          <p:nvSpPr>
            <p:cNvPr id="128020" name="Line 11"/>
            <p:cNvSpPr>
              <a:spLocks noChangeShapeType="1"/>
            </p:cNvSpPr>
            <p:nvPr/>
          </p:nvSpPr>
          <p:spPr bwMode="auto">
            <a:xfrm>
              <a:off x="2448" y="3408"/>
              <a:ext cx="0" cy="264"/>
            </a:xfrm>
            <a:prstGeom prst="line">
              <a:avLst/>
            </a:prstGeom>
            <a:noFill/>
            <a:ln w="25400">
              <a:solidFill>
                <a:srgbClr val="000000"/>
              </a:solidFill>
              <a:round/>
              <a:headEnd/>
              <a:tailEnd/>
            </a:ln>
            <a:effectLst/>
          </p:spPr>
          <p:txBody>
            <a:bodyPr wrap="none" anchor="ctr"/>
            <a:lstStyle/>
            <a:p>
              <a:endParaRPr lang="en-US"/>
            </a:p>
          </p:txBody>
        </p:sp>
        <p:sp>
          <p:nvSpPr>
            <p:cNvPr id="128021" name="Line 12"/>
            <p:cNvSpPr>
              <a:spLocks noChangeShapeType="1"/>
            </p:cNvSpPr>
            <p:nvPr/>
          </p:nvSpPr>
          <p:spPr bwMode="auto">
            <a:xfrm>
              <a:off x="2728" y="3408"/>
              <a:ext cx="0" cy="264"/>
            </a:xfrm>
            <a:prstGeom prst="line">
              <a:avLst/>
            </a:prstGeom>
            <a:noFill/>
            <a:ln w="25400">
              <a:solidFill>
                <a:srgbClr val="000000"/>
              </a:solidFill>
              <a:round/>
              <a:headEnd/>
              <a:tailEnd/>
            </a:ln>
            <a:effectLst/>
          </p:spPr>
          <p:txBody>
            <a:bodyPr wrap="none" anchor="ctr"/>
            <a:lstStyle/>
            <a:p>
              <a:endParaRPr lang="en-US"/>
            </a:p>
          </p:txBody>
        </p:sp>
        <p:sp>
          <p:nvSpPr>
            <p:cNvPr id="128022" name="Line 13"/>
            <p:cNvSpPr>
              <a:spLocks noChangeShapeType="1"/>
            </p:cNvSpPr>
            <p:nvPr/>
          </p:nvSpPr>
          <p:spPr bwMode="auto">
            <a:xfrm>
              <a:off x="3520" y="3400"/>
              <a:ext cx="0" cy="264"/>
            </a:xfrm>
            <a:prstGeom prst="line">
              <a:avLst/>
            </a:prstGeom>
            <a:noFill/>
            <a:ln w="25400">
              <a:solidFill>
                <a:srgbClr val="000000"/>
              </a:solidFill>
              <a:round/>
              <a:headEnd/>
              <a:tailEnd/>
            </a:ln>
            <a:effectLst/>
          </p:spPr>
          <p:txBody>
            <a:bodyPr wrap="none" anchor="ctr"/>
            <a:lstStyle/>
            <a:p>
              <a:endParaRPr lang="en-US"/>
            </a:p>
          </p:txBody>
        </p:sp>
        <p:sp>
          <p:nvSpPr>
            <p:cNvPr id="128023" name="Line 14"/>
            <p:cNvSpPr>
              <a:spLocks noChangeShapeType="1"/>
            </p:cNvSpPr>
            <p:nvPr/>
          </p:nvSpPr>
          <p:spPr bwMode="auto">
            <a:xfrm>
              <a:off x="3808" y="3400"/>
              <a:ext cx="0" cy="264"/>
            </a:xfrm>
            <a:prstGeom prst="line">
              <a:avLst/>
            </a:prstGeom>
            <a:noFill/>
            <a:ln w="25400">
              <a:solidFill>
                <a:srgbClr val="000000"/>
              </a:solidFill>
              <a:round/>
              <a:headEnd/>
              <a:tailEnd/>
            </a:ln>
            <a:effectLst/>
          </p:spPr>
          <p:txBody>
            <a:bodyPr wrap="none" anchor="ctr"/>
            <a:lstStyle/>
            <a:p>
              <a:endParaRPr lang="en-US"/>
            </a:p>
          </p:txBody>
        </p:sp>
        <p:sp>
          <p:nvSpPr>
            <p:cNvPr id="128024" name="Line 15"/>
            <p:cNvSpPr>
              <a:spLocks noChangeShapeType="1"/>
            </p:cNvSpPr>
            <p:nvPr/>
          </p:nvSpPr>
          <p:spPr bwMode="auto">
            <a:xfrm>
              <a:off x="2456" y="3680"/>
              <a:ext cx="1864" cy="0"/>
            </a:xfrm>
            <a:prstGeom prst="line">
              <a:avLst/>
            </a:prstGeom>
            <a:noFill/>
            <a:ln w="25400">
              <a:solidFill>
                <a:srgbClr val="FFFFFF"/>
              </a:solidFill>
              <a:round/>
              <a:headEnd/>
              <a:tailEnd type="triangle" w="med" len="med"/>
            </a:ln>
            <a:effectLst/>
          </p:spPr>
          <p:txBody>
            <a:bodyPr wrap="none" anchor="ctr"/>
            <a:lstStyle/>
            <a:p>
              <a:endParaRPr lang="en-US"/>
            </a:p>
          </p:txBody>
        </p:sp>
      </p:grpSp>
      <p:sp>
        <p:nvSpPr>
          <p:cNvPr id="128009" name="Line 17"/>
          <p:cNvSpPr>
            <a:spLocks noChangeShapeType="1"/>
          </p:cNvSpPr>
          <p:nvPr/>
        </p:nvSpPr>
        <p:spPr bwMode="auto">
          <a:xfrm>
            <a:off x="7299325" y="4862513"/>
            <a:ext cx="571500" cy="0"/>
          </a:xfrm>
          <a:prstGeom prst="line">
            <a:avLst/>
          </a:prstGeom>
          <a:noFill/>
          <a:ln w="25400">
            <a:solidFill>
              <a:srgbClr val="FFFFFF"/>
            </a:solidFill>
            <a:round/>
            <a:headEnd/>
            <a:tailEnd type="triangle" w="med" len="med"/>
          </a:ln>
          <a:effectLst/>
        </p:spPr>
        <p:txBody>
          <a:bodyPr wrap="none" anchor="ctr"/>
          <a:lstStyle/>
          <a:p>
            <a:endParaRPr lang="en-US"/>
          </a:p>
        </p:txBody>
      </p:sp>
      <p:sp>
        <p:nvSpPr>
          <p:cNvPr id="128010" name="Line 18"/>
          <p:cNvSpPr>
            <a:spLocks noChangeShapeType="1"/>
          </p:cNvSpPr>
          <p:nvPr/>
        </p:nvSpPr>
        <p:spPr bwMode="auto">
          <a:xfrm flipH="1">
            <a:off x="1428750" y="4098925"/>
            <a:ext cx="690563" cy="0"/>
          </a:xfrm>
          <a:prstGeom prst="line">
            <a:avLst/>
          </a:prstGeom>
          <a:noFill/>
          <a:ln w="25400">
            <a:solidFill>
              <a:srgbClr val="FFFFFF"/>
            </a:solidFill>
            <a:round/>
            <a:headEnd/>
            <a:tailEnd type="triangle" w="med" len="med"/>
          </a:ln>
          <a:effectLst/>
        </p:spPr>
        <p:txBody>
          <a:bodyPr wrap="none" anchor="ctr"/>
          <a:lstStyle/>
          <a:p>
            <a:endParaRPr lang="en-US"/>
          </a:p>
        </p:txBody>
      </p:sp>
      <p:sp>
        <p:nvSpPr>
          <p:cNvPr id="128011" name="Line 19"/>
          <p:cNvSpPr>
            <a:spLocks noChangeShapeType="1"/>
          </p:cNvSpPr>
          <p:nvPr/>
        </p:nvSpPr>
        <p:spPr bwMode="auto">
          <a:xfrm>
            <a:off x="4298950" y="1312863"/>
            <a:ext cx="0" cy="428625"/>
          </a:xfrm>
          <a:prstGeom prst="line">
            <a:avLst/>
          </a:prstGeom>
          <a:noFill/>
          <a:ln w="25400">
            <a:solidFill>
              <a:srgbClr val="FFFFFF"/>
            </a:solidFill>
            <a:round/>
            <a:headEnd/>
            <a:tailEnd type="triangle" w="med" len="med"/>
          </a:ln>
          <a:effectLst/>
        </p:spPr>
        <p:txBody>
          <a:bodyPr wrap="none" anchor="ctr"/>
          <a:lstStyle/>
          <a:p>
            <a:endParaRPr lang="en-US"/>
          </a:p>
        </p:txBody>
      </p:sp>
      <p:sp>
        <p:nvSpPr>
          <p:cNvPr id="128012" name="Line 20"/>
          <p:cNvSpPr>
            <a:spLocks noChangeShapeType="1"/>
          </p:cNvSpPr>
          <p:nvPr/>
        </p:nvSpPr>
        <p:spPr bwMode="auto">
          <a:xfrm flipV="1">
            <a:off x="6561138" y="3576638"/>
            <a:ext cx="630237" cy="66675"/>
          </a:xfrm>
          <a:prstGeom prst="line">
            <a:avLst/>
          </a:prstGeom>
          <a:noFill/>
          <a:ln w="25400">
            <a:solidFill>
              <a:srgbClr val="FFFFFF"/>
            </a:solidFill>
            <a:round/>
            <a:headEnd/>
            <a:tailEnd/>
          </a:ln>
          <a:effectLst/>
        </p:spPr>
        <p:txBody>
          <a:bodyPr wrap="none" anchor="ctr"/>
          <a:lstStyle/>
          <a:p>
            <a:endParaRPr lang="en-US"/>
          </a:p>
        </p:txBody>
      </p:sp>
      <p:sp>
        <p:nvSpPr>
          <p:cNvPr id="128013" name="Line 21"/>
          <p:cNvSpPr>
            <a:spLocks noChangeShapeType="1"/>
          </p:cNvSpPr>
          <p:nvPr/>
        </p:nvSpPr>
        <p:spPr bwMode="auto">
          <a:xfrm flipH="1" flipV="1">
            <a:off x="1595438" y="3108325"/>
            <a:ext cx="846137" cy="522288"/>
          </a:xfrm>
          <a:prstGeom prst="line">
            <a:avLst/>
          </a:prstGeom>
          <a:noFill/>
          <a:ln w="25400">
            <a:solidFill>
              <a:srgbClr val="FFFFFF"/>
            </a:solidFill>
            <a:round/>
            <a:headEnd/>
            <a:tailEnd/>
          </a:ln>
          <a:effectLst/>
        </p:spPr>
        <p:txBody>
          <a:bodyPr wrap="none" anchor="ctr"/>
          <a:lstStyle/>
          <a:p>
            <a:endParaRPr lang="en-US"/>
          </a:p>
        </p:txBody>
      </p:sp>
      <p:sp>
        <p:nvSpPr>
          <p:cNvPr id="128014" name="Rectangle 22"/>
          <p:cNvSpPr>
            <a:spLocks noChangeArrowheads="1"/>
          </p:cNvSpPr>
          <p:nvPr/>
        </p:nvSpPr>
        <p:spPr bwMode="auto">
          <a:xfrm>
            <a:off x="6561138" y="6227763"/>
            <a:ext cx="2286000" cy="334962"/>
          </a:xfrm>
          <a:prstGeom prst="rect">
            <a:avLst/>
          </a:prstGeom>
          <a:noFill/>
          <a:ln w="12700">
            <a:noFill/>
            <a:miter lim="800000"/>
            <a:headEnd/>
            <a:tailEnd/>
          </a:ln>
          <a:effectLst/>
        </p:spPr>
        <p:txBody>
          <a:bodyPr wrap="none" lIns="19050" tIns="26988" rIns="19050" bIns="26988"/>
          <a:lstStyle/>
          <a:p>
            <a:pPr eaLnBrk="0" hangingPunct="0">
              <a:lnSpc>
                <a:spcPts val="2100"/>
              </a:lnSpc>
              <a:tabLst>
                <a:tab pos="457200" algn="l"/>
                <a:tab pos="914400" algn="l"/>
                <a:tab pos="1371600" algn="l"/>
              </a:tabLst>
            </a:pPr>
            <a:r>
              <a:rPr lang="en-US" sz="1800" b="1" dirty="0">
                <a:solidFill>
                  <a:srgbClr val="0070C0"/>
                </a:solidFill>
                <a:latin typeface="Arial" pitchFamily="34" charset="0"/>
              </a:rPr>
              <a:t>To Wheatstone </a:t>
            </a:r>
            <a:br>
              <a:rPr lang="en-US" sz="1800" b="1" dirty="0">
                <a:solidFill>
                  <a:srgbClr val="0070C0"/>
                </a:solidFill>
                <a:latin typeface="Arial" pitchFamily="34" charset="0"/>
              </a:rPr>
            </a:br>
            <a:r>
              <a:rPr lang="en-US" sz="1800" b="1" dirty="0">
                <a:solidFill>
                  <a:srgbClr val="0070C0"/>
                </a:solidFill>
                <a:latin typeface="Arial" pitchFamily="34" charset="0"/>
              </a:rPr>
              <a:t>Bridge</a:t>
            </a:r>
          </a:p>
        </p:txBody>
      </p:sp>
      <p:sp>
        <p:nvSpPr>
          <p:cNvPr id="128015" name="Line 23"/>
          <p:cNvSpPr>
            <a:spLocks noChangeShapeType="1"/>
          </p:cNvSpPr>
          <p:nvPr/>
        </p:nvSpPr>
        <p:spPr bwMode="auto">
          <a:xfrm>
            <a:off x="3644900" y="5689600"/>
            <a:ext cx="0" cy="457200"/>
          </a:xfrm>
          <a:prstGeom prst="line">
            <a:avLst/>
          </a:prstGeom>
          <a:noFill/>
          <a:ln w="28575">
            <a:solidFill>
              <a:srgbClr val="FFFFFF"/>
            </a:solidFill>
            <a:round/>
            <a:headEnd/>
            <a:tailEnd/>
          </a:ln>
          <a:effectLst/>
        </p:spPr>
        <p:txBody>
          <a:bodyPr wrap="none" anchor="ctr"/>
          <a:lstStyle/>
          <a:p>
            <a:endParaRPr lang="en-US"/>
          </a:p>
        </p:txBody>
      </p:sp>
      <p:sp>
        <p:nvSpPr>
          <p:cNvPr id="128016" name="Line 24"/>
          <p:cNvSpPr>
            <a:spLocks noChangeShapeType="1"/>
          </p:cNvSpPr>
          <p:nvPr/>
        </p:nvSpPr>
        <p:spPr bwMode="auto">
          <a:xfrm>
            <a:off x="4064000" y="5702300"/>
            <a:ext cx="0" cy="457200"/>
          </a:xfrm>
          <a:prstGeom prst="line">
            <a:avLst/>
          </a:prstGeom>
          <a:noFill/>
          <a:ln w="28575">
            <a:solidFill>
              <a:srgbClr val="FFFFFF"/>
            </a:solidFill>
            <a:round/>
            <a:headEnd/>
            <a:tailEnd/>
          </a:ln>
          <a:effectLst/>
        </p:spPr>
        <p:txBody>
          <a:bodyPr wrap="none" anchor="ctr"/>
          <a:lstStyle/>
          <a:p>
            <a:endParaRPr lang="en-US"/>
          </a:p>
        </p:txBody>
      </p:sp>
      <p:sp>
        <p:nvSpPr>
          <p:cNvPr id="128017" name="Line 25"/>
          <p:cNvSpPr>
            <a:spLocks noChangeShapeType="1"/>
          </p:cNvSpPr>
          <p:nvPr/>
        </p:nvSpPr>
        <p:spPr bwMode="auto">
          <a:xfrm>
            <a:off x="5245100" y="5676900"/>
            <a:ext cx="0" cy="457200"/>
          </a:xfrm>
          <a:prstGeom prst="line">
            <a:avLst/>
          </a:prstGeom>
          <a:noFill/>
          <a:ln w="28575">
            <a:solidFill>
              <a:srgbClr val="FFFFFF"/>
            </a:solidFill>
            <a:round/>
            <a:headEnd/>
            <a:tailEnd/>
          </a:ln>
          <a:effectLst/>
        </p:spPr>
        <p:txBody>
          <a:bodyPr wrap="none" anchor="ctr"/>
          <a:lstStyle/>
          <a:p>
            <a:endParaRPr lang="en-US"/>
          </a:p>
        </p:txBody>
      </p:sp>
      <p:sp>
        <p:nvSpPr>
          <p:cNvPr id="128018" name="Line 26"/>
          <p:cNvSpPr>
            <a:spLocks noChangeShapeType="1"/>
          </p:cNvSpPr>
          <p:nvPr/>
        </p:nvSpPr>
        <p:spPr bwMode="auto">
          <a:xfrm>
            <a:off x="5676900" y="5702300"/>
            <a:ext cx="0" cy="457200"/>
          </a:xfrm>
          <a:prstGeom prst="line">
            <a:avLst/>
          </a:prstGeom>
          <a:noFill/>
          <a:ln w="28575">
            <a:solidFill>
              <a:srgbClr val="FFFFFF"/>
            </a:solidFill>
            <a:round/>
            <a:headEnd/>
            <a:tailEnd/>
          </a:ln>
          <a:effectLst/>
        </p:spPr>
        <p:txBody>
          <a:bodyPr wrap="none" anchor="ctr"/>
          <a:lstStyle/>
          <a:p>
            <a:endParaRPr lang="en-US"/>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normAutofit/>
          </a:bodyPr>
          <a:lstStyle/>
          <a:p>
            <a:pPr algn="ctr" fontAlgn="auto">
              <a:spcAft>
                <a:spcPts val="0"/>
              </a:spcAft>
              <a:defRPr/>
            </a:pPr>
            <a:r>
              <a:rPr lang="en-US" sz="4000" dirty="0"/>
              <a:t>IR Camera Development</a:t>
            </a:r>
          </a:p>
        </p:txBody>
      </p:sp>
      <p:pic>
        <p:nvPicPr>
          <p:cNvPr id="138243" name="Picture 4" descr="DSCN0039"/>
          <p:cNvPicPr>
            <a:picLocks noGrp="1" noChangeAspect="1" noChangeArrowheads="1"/>
          </p:cNvPicPr>
          <p:nvPr>
            <p:ph idx="1"/>
          </p:nvPr>
        </p:nvPicPr>
        <p:blipFill>
          <a:blip r:embed="rId3" cstate="print"/>
          <a:srcRect/>
          <a:stretch>
            <a:fillRect/>
          </a:stretch>
        </p:blipFill>
        <p:spPr>
          <a:xfrm>
            <a:off x="5036128" y="1898073"/>
            <a:ext cx="3922713" cy="2214274"/>
          </a:xfrm>
        </p:spPr>
      </p:pic>
      <p:sp>
        <p:nvSpPr>
          <p:cNvPr id="138244" name="TextBox 4"/>
          <p:cNvSpPr txBox="1">
            <a:spLocks noChangeArrowheads="1"/>
          </p:cNvSpPr>
          <p:nvPr/>
        </p:nvSpPr>
        <p:spPr bwMode="auto">
          <a:xfrm>
            <a:off x="308264" y="1814946"/>
            <a:ext cx="3429000" cy="3693319"/>
          </a:xfrm>
          <a:prstGeom prst="rect">
            <a:avLst/>
          </a:prstGeom>
          <a:noFill/>
          <a:ln w="9525">
            <a:noFill/>
            <a:miter lim="800000"/>
            <a:headEnd/>
            <a:tailEnd/>
          </a:ln>
        </p:spPr>
        <p:txBody>
          <a:bodyPr>
            <a:spAutoFit/>
          </a:bodyPr>
          <a:lstStyle/>
          <a:p>
            <a:pPr>
              <a:buFont typeface="Arial" pitchFamily="34" charset="0"/>
              <a:buChar char="•"/>
            </a:pPr>
            <a:r>
              <a:rPr lang="en-US" sz="1800" dirty="0"/>
              <a:t>Is there a better way?</a:t>
            </a:r>
          </a:p>
          <a:p>
            <a:pPr>
              <a:buFont typeface="Arial" pitchFamily="34" charset="0"/>
              <a:buChar char="•"/>
            </a:pPr>
            <a:r>
              <a:rPr lang="en-US" sz="1800" dirty="0"/>
              <a:t>Hydrocarbon energy absorb and emit infrared at specific wavelengths within the IR spectrum</a:t>
            </a:r>
          </a:p>
          <a:p>
            <a:pPr>
              <a:buFont typeface="Arial" pitchFamily="34" charset="0"/>
              <a:buChar char="•"/>
            </a:pPr>
            <a:r>
              <a:rPr lang="en-US" sz="1800" dirty="0"/>
              <a:t>Camera sees IR energy, but has a filter to allow only IR energy in the 3.3 – 3.5 µm wavelength band to be detected</a:t>
            </a:r>
          </a:p>
          <a:p>
            <a:pPr>
              <a:buFont typeface="Arial" pitchFamily="34" charset="0"/>
              <a:buChar char="•"/>
            </a:pPr>
            <a:r>
              <a:rPr lang="en-US" sz="1800" dirty="0"/>
              <a:t>Hydrocarbons that absorb IR energy in that range will be detected and imaged as a visible plume</a:t>
            </a:r>
          </a:p>
        </p:txBody>
      </p:sp>
      <p:sp>
        <p:nvSpPr>
          <p:cNvPr id="6" name="TextBox 5"/>
          <p:cNvSpPr txBox="1"/>
          <p:nvPr/>
        </p:nvSpPr>
        <p:spPr>
          <a:xfrm>
            <a:off x="5867400" y="4112347"/>
            <a:ext cx="2971800" cy="2062103"/>
          </a:xfrm>
          <a:prstGeom prst="rect">
            <a:avLst/>
          </a:prstGeom>
          <a:noFill/>
        </p:spPr>
        <p:txBody>
          <a:bodyPr numCol="2">
            <a:spAutoFit/>
          </a:bodyPr>
          <a:lstStyle/>
          <a:p>
            <a:pPr>
              <a:buFont typeface="Arial" pitchFamily="34" charset="0"/>
              <a:buChar char="•"/>
              <a:defRPr/>
            </a:pPr>
            <a:r>
              <a:rPr lang="en-US" sz="1600" dirty="0"/>
              <a:t>Benzene</a:t>
            </a:r>
          </a:p>
          <a:p>
            <a:pPr>
              <a:buFont typeface="Arial" pitchFamily="34" charset="0"/>
              <a:buChar char="•"/>
              <a:defRPr/>
            </a:pPr>
            <a:r>
              <a:rPr lang="en-US" sz="1600" dirty="0"/>
              <a:t>Butane</a:t>
            </a:r>
          </a:p>
          <a:p>
            <a:pPr>
              <a:buFont typeface="Arial" pitchFamily="34" charset="0"/>
              <a:buChar char="•"/>
              <a:defRPr/>
            </a:pPr>
            <a:r>
              <a:rPr lang="en-US" sz="1600" dirty="0"/>
              <a:t>Ethane</a:t>
            </a:r>
          </a:p>
          <a:p>
            <a:pPr>
              <a:buFont typeface="Arial" pitchFamily="34" charset="0"/>
              <a:buChar char="•"/>
              <a:defRPr/>
            </a:pPr>
            <a:r>
              <a:rPr lang="en-US" sz="1600" dirty="0"/>
              <a:t>Ethanol</a:t>
            </a:r>
          </a:p>
          <a:p>
            <a:pPr>
              <a:buFont typeface="Arial" pitchFamily="34" charset="0"/>
              <a:buChar char="•"/>
              <a:defRPr/>
            </a:pPr>
            <a:r>
              <a:rPr lang="en-US" sz="1600" dirty="0" err="1"/>
              <a:t>Ethylbenzene</a:t>
            </a:r>
            <a:endParaRPr lang="en-US" sz="1600" dirty="0"/>
          </a:p>
          <a:p>
            <a:pPr>
              <a:buFont typeface="Arial" pitchFamily="34" charset="0"/>
              <a:buChar char="•"/>
              <a:defRPr/>
            </a:pPr>
            <a:r>
              <a:rPr lang="en-US" sz="1600" dirty="0" err="1"/>
              <a:t>Heptane</a:t>
            </a:r>
            <a:endParaRPr lang="en-US" sz="1600" dirty="0"/>
          </a:p>
          <a:p>
            <a:pPr>
              <a:buFont typeface="Arial" pitchFamily="34" charset="0"/>
              <a:buChar char="•"/>
              <a:defRPr/>
            </a:pPr>
            <a:r>
              <a:rPr lang="en-US" sz="1600" dirty="0"/>
              <a:t>Hexane</a:t>
            </a:r>
          </a:p>
          <a:p>
            <a:pPr lvl="1">
              <a:buFont typeface="Arial" pitchFamily="34" charset="0"/>
              <a:buChar char="•"/>
              <a:defRPr/>
            </a:pPr>
            <a:r>
              <a:rPr lang="en-US" sz="1600" dirty="0"/>
              <a:t>Methane</a:t>
            </a:r>
          </a:p>
          <a:p>
            <a:pPr>
              <a:buFont typeface="Arial" pitchFamily="34" charset="0"/>
              <a:buChar char="•"/>
              <a:defRPr/>
            </a:pPr>
            <a:r>
              <a:rPr lang="en-US" sz="1600" dirty="0"/>
              <a:t>Methanol</a:t>
            </a:r>
          </a:p>
          <a:p>
            <a:pPr>
              <a:buFont typeface="Arial" pitchFamily="34" charset="0"/>
              <a:buChar char="•"/>
              <a:defRPr/>
            </a:pPr>
            <a:r>
              <a:rPr lang="en-US" sz="1600" dirty="0"/>
              <a:t>Octane</a:t>
            </a:r>
          </a:p>
          <a:p>
            <a:pPr>
              <a:buFont typeface="Arial" pitchFamily="34" charset="0"/>
              <a:buChar char="•"/>
              <a:defRPr/>
            </a:pPr>
            <a:r>
              <a:rPr lang="en-US" sz="1600" dirty="0"/>
              <a:t>Pentane</a:t>
            </a:r>
          </a:p>
          <a:p>
            <a:pPr>
              <a:buFont typeface="Arial" pitchFamily="34" charset="0"/>
              <a:buChar char="•"/>
              <a:defRPr/>
            </a:pPr>
            <a:r>
              <a:rPr lang="en-US" sz="1600" dirty="0"/>
              <a:t>Propane</a:t>
            </a:r>
          </a:p>
          <a:p>
            <a:pPr>
              <a:buFont typeface="Arial" pitchFamily="34" charset="0"/>
              <a:buChar char="•"/>
              <a:defRPr/>
            </a:pPr>
            <a:r>
              <a:rPr lang="en-US" sz="1600" dirty="0"/>
              <a:t>Propylene</a:t>
            </a:r>
          </a:p>
          <a:p>
            <a:pPr>
              <a:buFont typeface="Arial" pitchFamily="34" charset="0"/>
              <a:buChar char="•"/>
              <a:defRPr/>
            </a:pPr>
            <a:r>
              <a:rPr lang="en-US" sz="1600" dirty="0"/>
              <a:t>Toluene</a:t>
            </a:r>
          </a:p>
          <a:p>
            <a:pPr>
              <a:buFont typeface="Arial" pitchFamily="34" charset="0"/>
              <a:buChar char="•"/>
              <a:defRPr/>
            </a:pPr>
            <a:r>
              <a:rPr lang="en-US" sz="1600" dirty="0" err="1"/>
              <a:t>Xylene</a:t>
            </a:r>
            <a:endParaRPr lang="en-US" sz="1600" dirty="0"/>
          </a:p>
        </p:txBody>
      </p:sp>
      <p:sp>
        <p:nvSpPr>
          <p:cNvPr id="138246" name="TextBox 6"/>
          <p:cNvSpPr txBox="1">
            <a:spLocks noChangeArrowheads="1"/>
          </p:cNvSpPr>
          <p:nvPr/>
        </p:nvSpPr>
        <p:spPr bwMode="auto">
          <a:xfrm>
            <a:off x="3543300" y="4394150"/>
            <a:ext cx="1905000" cy="1200150"/>
          </a:xfrm>
          <a:prstGeom prst="rect">
            <a:avLst/>
          </a:prstGeom>
          <a:noFill/>
          <a:ln w="9525">
            <a:noFill/>
            <a:miter lim="800000"/>
            <a:headEnd/>
            <a:tailEnd/>
          </a:ln>
        </p:spPr>
        <p:txBody>
          <a:bodyPr>
            <a:spAutoFit/>
          </a:bodyPr>
          <a:lstStyle/>
          <a:p>
            <a:r>
              <a:rPr lang="en-US" dirty="0"/>
              <a:t>Common</a:t>
            </a:r>
          </a:p>
          <a:p>
            <a:r>
              <a:rPr lang="en-US" dirty="0"/>
              <a:t>chemicals detectable by</a:t>
            </a:r>
          </a:p>
          <a:p>
            <a:r>
              <a:rPr lang="en-US" dirty="0"/>
              <a:t>the camera</a:t>
            </a:r>
          </a:p>
        </p:txBody>
      </p:sp>
      <p:sp>
        <p:nvSpPr>
          <p:cNvPr id="8" name="Left Brace 7"/>
          <p:cNvSpPr/>
          <p:nvPr/>
        </p:nvSpPr>
        <p:spPr>
          <a:xfrm>
            <a:off x="5119255" y="4228998"/>
            <a:ext cx="685800" cy="1828800"/>
          </a:xfrm>
          <a:prstGeom prst="lef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Tree>
    <p:extLst>
      <p:ext uri="{BB962C8B-B14F-4D97-AF65-F5344CB8AC3E}">
        <p14:creationId xmlns:p14="http://schemas.microsoft.com/office/powerpoint/2010/main" val="235599013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48512"/>
          </a:xfrm>
        </p:spPr>
        <p:txBody>
          <a:bodyPr/>
          <a:lstStyle/>
          <a:p>
            <a:pPr algn="ctr" fontAlgn="auto">
              <a:spcAft>
                <a:spcPts val="0"/>
              </a:spcAft>
              <a:defRPr/>
            </a:pPr>
            <a:r>
              <a:rPr lang="en-US" sz="4000" dirty="0">
                <a:solidFill>
                  <a:srgbClr val="0070C0"/>
                </a:solidFill>
              </a:rPr>
              <a:t>IR Camera Used for LDAR</a:t>
            </a:r>
          </a:p>
        </p:txBody>
      </p:sp>
      <p:pic>
        <p:nvPicPr>
          <p:cNvPr id="9" name="Twins.wmv">
            <a:hlinkClick r:id="" action="ppaction://media"/>
          </p:cNvPr>
          <p:cNvPicPr>
            <a:picLocks noGrp="1" noRot="1" noChangeAspect="1"/>
          </p:cNvPicPr>
          <p:nvPr>
            <p:ph idx="1"/>
            <a:videoFile r:link="rId1"/>
          </p:nvPr>
        </p:nvPicPr>
        <p:blipFill>
          <a:blip r:embed="rId6" cstate="print"/>
          <a:srcRect/>
          <a:stretch>
            <a:fillRect/>
          </a:stretch>
        </p:blipFill>
        <p:spPr>
          <a:xfrm>
            <a:off x="533400" y="4038600"/>
            <a:ext cx="3581400" cy="2686050"/>
          </a:xfrm>
        </p:spPr>
      </p:pic>
      <p:sp>
        <p:nvSpPr>
          <p:cNvPr id="139267" name="TextBox 6"/>
          <p:cNvSpPr txBox="1">
            <a:spLocks noChangeArrowheads="1"/>
          </p:cNvSpPr>
          <p:nvPr/>
        </p:nvSpPr>
        <p:spPr bwMode="auto">
          <a:xfrm>
            <a:off x="4335462" y="4384964"/>
            <a:ext cx="4397375" cy="1569660"/>
          </a:xfrm>
          <a:prstGeom prst="rect">
            <a:avLst/>
          </a:prstGeom>
          <a:noFill/>
          <a:ln w="9525">
            <a:noFill/>
            <a:miter lim="800000"/>
            <a:headEnd/>
            <a:tailEnd/>
          </a:ln>
        </p:spPr>
        <p:txBody>
          <a:bodyPr>
            <a:spAutoFit/>
          </a:bodyPr>
          <a:lstStyle/>
          <a:p>
            <a:r>
              <a:rPr lang="en-US" sz="1600" dirty="0">
                <a:solidFill>
                  <a:srgbClr val="C00000"/>
                </a:solidFill>
              </a:rPr>
              <a:t>New “alternative work practice” promulgated to allow the use of Optical Gas Imaging (OGI) as a replacement for method 21</a:t>
            </a:r>
          </a:p>
          <a:p>
            <a:endParaRPr lang="en-US" sz="1600" dirty="0">
              <a:solidFill>
                <a:srgbClr val="C00000"/>
              </a:solidFill>
            </a:endParaRPr>
          </a:p>
          <a:p>
            <a:r>
              <a:rPr lang="en-US" sz="1600" dirty="0">
                <a:solidFill>
                  <a:srgbClr val="C00000"/>
                </a:solidFill>
              </a:rPr>
              <a:t>40 CFR §63.11 (c), (d), and (e) and</a:t>
            </a:r>
          </a:p>
          <a:p>
            <a:r>
              <a:rPr lang="en-US" sz="1600" dirty="0">
                <a:solidFill>
                  <a:srgbClr val="C00000"/>
                </a:solidFill>
              </a:rPr>
              <a:t>40 CFR §60.18 (g), (h), and (</a:t>
            </a:r>
            <a:r>
              <a:rPr lang="en-US" sz="1600" dirty="0" err="1">
                <a:solidFill>
                  <a:srgbClr val="C00000"/>
                </a:solidFill>
              </a:rPr>
              <a:t>i</a:t>
            </a:r>
            <a:r>
              <a:rPr lang="en-US" sz="1600" dirty="0">
                <a:solidFill>
                  <a:srgbClr val="C00000"/>
                </a:solidFill>
              </a:rPr>
              <a:t>)</a:t>
            </a:r>
          </a:p>
        </p:txBody>
      </p:sp>
      <p:pic>
        <p:nvPicPr>
          <p:cNvPr id="10" name="Union.wmv">
            <a:hlinkClick r:id="" action="ppaction://media"/>
          </p:cNvPr>
          <p:cNvPicPr>
            <a:picLocks noRot="1" noChangeAspect="1"/>
          </p:cNvPicPr>
          <p:nvPr>
            <a:videoFile r:link="rId2"/>
          </p:nvPr>
        </p:nvPicPr>
        <p:blipFill>
          <a:blip r:embed="rId7" cstate="print"/>
          <a:srcRect/>
          <a:stretch>
            <a:fillRect/>
          </a:stretch>
        </p:blipFill>
        <p:spPr bwMode="auto">
          <a:xfrm>
            <a:off x="533400" y="1447800"/>
            <a:ext cx="3556000" cy="2667000"/>
          </a:xfrm>
          <a:prstGeom prst="rect">
            <a:avLst/>
          </a:prstGeom>
          <a:noFill/>
          <a:ln w="9525">
            <a:noFill/>
            <a:miter lim="800000"/>
            <a:headEnd/>
            <a:tailEnd/>
          </a:ln>
        </p:spPr>
      </p:pic>
      <p:pic>
        <p:nvPicPr>
          <p:cNvPr id="11" name="ValveRepairAttemptOnLeakingPlug.wmv">
            <a:hlinkClick r:id="" action="ppaction://media"/>
          </p:cNvPr>
          <p:cNvPicPr>
            <a:picLocks noRot="1" noChangeAspect="1"/>
          </p:cNvPicPr>
          <p:nvPr>
            <a:videoFile r:link="rId3"/>
          </p:nvPr>
        </p:nvPicPr>
        <p:blipFill>
          <a:blip r:embed="rId8" cstate="print"/>
          <a:srcRect/>
          <a:stretch>
            <a:fillRect/>
          </a:stretch>
        </p:blipFill>
        <p:spPr bwMode="auto">
          <a:xfrm>
            <a:off x="4038600" y="1371600"/>
            <a:ext cx="4914900" cy="3013364"/>
          </a:xfrm>
          <a:prstGeom prst="rect">
            <a:avLst/>
          </a:prstGeom>
          <a:noFill/>
          <a:ln w="9525">
            <a:noFill/>
            <a:miter lim="800000"/>
            <a:headEnd/>
            <a:tailEnd/>
          </a:ln>
        </p:spPr>
      </p:pic>
    </p:spTree>
    <p:extLst>
      <p:ext uri="{BB962C8B-B14F-4D97-AF65-F5344CB8AC3E}">
        <p14:creationId xmlns:p14="http://schemas.microsoft.com/office/powerpoint/2010/main" val="115268994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9"/>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video>
              <p:cMediaNode>
                <p:cTn id="13" repeatCount="indefinite" fill="hold" display="0">
                  <p:stCondLst>
                    <p:cond delay="indefinite"/>
                  </p:stCondLst>
                  <p:endCondLst>
                    <p:cond evt="onNext" delay="0">
                      <p:tgtEl>
                        <p:sldTgt/>
                      </p:tgtEl>
                    </p:cond>
                    <p:cond evt="onPrev" delay="0">
                      <p:tgtEl>
                        <p:sldTgt/>
                      </p:tgtEl>
                    </p:cond>
                  </p:endCondLst>
                </p:cTn>
                <p:tgtEl>
                  <p:spTgt spid="10"/>
                </p:tgtEl>
              </p:cMediaNode>
            </p:video>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11"/>
                                        </p:tgtEl>
                                      </p:cBhvr>
                                    </p:cmd>
                                  </p:childTnLst>
                                </p:cTn>
                              </p:par>
                            </p:childTnLst>
                          </p:cTn>
                        </p:par>
                      </p:childTnLst>
                    </p:cTn>
                  </p:par>
                </p:childTnLst>
              </p:cTn>
              <p:nextCondLst>
                <p:cond evt="onClick" delay="0">
                  <p:tgtEl>
                    <p:spTgt spid="11"/>
                  </p:tgtEl>
                </p:cond>
              </p:nextCondLst>
            </p:seq>
            <p:video>
              <p:cMediaNode>
                <p:cTn id="19" repeatCount="indefinite" fill="hold" display="0">
                  <p:stCondLst>
                    <p:cond delay="indefinite"/>
                  </p:stCondLst>
                  <p:endCondLst>
                    <p:cond evt="onNext" delay="0">
                      <p:tgtEl>
                        <p:sldTgt/>
                      </p:tgtEl>
                    </p:cond>
                    <p:cond evt="onPrev" delay="0">
                      <p:tgtEl>
                        <p:sldTgt/>
                      </p:tgtEl>
                    </p:cond>
                  </p:endCondLst>
                </p:cTn>
                <p:tgtEl>
                  <p:spTgt spid="11"/>
                </p:tgtEl>
              </p:cMediaNode>
            </p:video>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14400"/>
          </a:xfrm>
        </p:spPr>
        <p:txBody>
          <a:bodyPr>
            <a:normAutofit/>
          </a:bodyPr>
          <a:lstStyle/>
          <a:p>
            <a:pPr algn="ctr" fontAlgn="auto">
              <a:spcAft>
                <a:spcPts val="0"/>
              </a:spcAft>
              <a:defRPr/>
            </a:pPr>
            <a:r>
              <a:rPr lang="en-US" sz="4000" dirty="0"/>
              <a:t>IR Camera Used for LDAR</a:t>
            </a:r>
          </a:p>
        </p:txBody>
      </p:sp>
      <p:sp>
        <p:nvSpPr>
          <p:cNvPr id="140291" name="Content Placeholder 2"/>
          <p:cNvSpPr>
            <a:spLocks noGrp="1"/>
          </p:cNvSpPr>
          <p:nvPr>
            <p:ph idx="1"/>
          </p:nvPr>
        </p:nvSpPr>
        <p:spPr>
          <a:xfrm>
            <a:off x="76200" y="1891144"/>
            <a:ext cx="4114800" cy="4509655"/>
          </a:xfrm>
        </p:spPr>
        <p:txBody>
          <a:bodyPr/>
          <a:lstStyle/>
          <a:p>
            <a:pPr marL="0" indent="0">
              <a:buNone/>
            </a:pPr>
            <a:r>
              <a:rPr lang="en-US" b="1" u="sng" dirty="0"/>
              <a:t>Expected Benefits</a:t>
            </a:r>
          </a:p>
          <a:p>
            <a:r>
              <a:rPr lang="en-US" i="1" dirty="0"/>
              <a:t>In theory – </a:t>
            </a:r>
            <a:r>
              <a:rPr lang="en-US" dirty="0"/>
              <a:t>ability to survey equipment faster</a:t>
            </a:r>
          </a:p>
          <a:p>
            <a:r>
              <a:rPr lang="en-US" dirty="0"/>
              <a:t>Cheaper/less labor intensive</a:t>
            </a:r>
          </a:p>
          <a:p>
            <a:endParaRPr lang="en-US" dirty="0"/>
          </a:p>
        </p:txBody>
      </p:sp>
      <p:sp>
        <p:nvSpPr>
          <p:cNvPr id="4" name="Content Placeholder 2"/>
          <p:cNvSpPr txBox="1">
            <a:spLocks/>
          </p:cNvSpPr>
          <p:nvPr/>
        </p:nvSpPr>
        <p:spPr>
          <a:xfrm>
            <a:off x="5043053" y="1891144"/>
            <a:ext cx="4114800" cy="4551218"/>
          </a:xfrm>
          <a:prstGeom prst="rect">
            <a:avLst/>
          </a:prstGeom>
        </p:spPr>
        <p:txBody>
          <a:bodyPr>
            <a:normAutofit/>
          </a:bodyPr>
          <a:lstStyle/>
          <a:p>
            <a:pPr fontAlgn="auto">
              <a:spcBef>
                <a:spcPct val="20000"/>
              </a:spcBef>
              <a:spcAft>
                <a:spcPts val="0"/>
              </a:spcAft>
              <a:buClr>
                <a:schemeClr val="accent3"/>
              </a:buClr>
              <a:buSzPct val="95000"/>
              <a:defRPr/>
            </a:pPr>
            <a:r>
              <a:rPr lang="en-US" sz="2000" b="1" u="sng" dirty="0">
                <a:latin typeface="+mn-lt"/>
              </a:rPr>
              <a:t>Actual Implementation</a:t>
            </a:r>
          </a:p>
          <a:p>
            <a:pPr marL="274320" indent="-274320" fontAlgn="auto">
              <a:spcBef>
                <a:spcPct val="20000"/>
              </a:spcBef>
              <a:spcAft>
                <a:spcPts val="0"/>
              </a:spcAft>
              <a:buClr>
                <a:schemeClr val="accent3"/>
              </a:buClr>
              <a:buSzPct val="95000"/>
              <a:buFont typeface="Wingdings 2"/>
              <a:buChar char=""/>
              <a:defRPr/>
            </a:pPr>
            <a:r>
              <a:rPr lang="en-US" sz="2000" dirty="0"/>
              <a:t>Camera is not as sensitive</a:t>
            </a:r>
          </a:p>
          <a:p>
            <a:pPr marL="274320" indent="-274320" fontAlgn="auto">
              <a:spcBef>
                <a:spcPct val="20000"/>
              </a:spcBef>
              <a:spcAft>
                <a:spcPts val="0"/>
              </a:spcAft>
              <a:buClr>
                <a:schemeClr val="accent3"/>
              </a:buClr>
              <a:buSzPct val="95000"/>
              <a:buFont typeface="Wingdings 2"/>
              <a:buChar char=""/>
              <a:defRPr/>
            </a:pPr>
            <a:r>
              <a:rPr lang="en-US" sz="2000" dirty="0">
                <a:latin typeface="+mn-lt"/>
              </a:rPr>
              <a:t>The image can be manipulated – leaks can disappear or be seen more easily with certain camera settings</a:t>
            </a:r>
          </a:p>
          <a:p>
            <a:pPr marL="274320" indent="-274320" fontAlgn="auto">
              <a:spcBef>
                <a:spcPct val="20000"/>
              </a:spcBef>
              <a:spcAft>
                <a:spcPts val="0"/>
              </a:spcAft>
              <a:buClr>
                <a:schemeClr val="accent3"/>
              </a:buClr>
              <a:buSzPct val="95000"/>
              <a:buFont typeface="Wingdings 2"/>
              <a:buChar char=""/>
              <a:defRPr/>
            </a:pPr>
            <a:r>
              <a:rPr lang="en-US" sz="2000" dirty="0"/>
              <a:t>Image affected by background, environmental conditions</a:t>
            </a:r>
          </a:p>
          <a:p>
            <a:pPr marL="274320" indent="-274320" fontAlgn="auto">
              <a:spcBef>
                <a:spcPct val="20000"/>
              </a:spcBef>
              <a:spcAft>
                <a:spcPts val="0"/>
              </a:spcAft>
              <a:buClr>
                <a:schemeClr val="accent3"/>
              </a:buClr>
              <a:buSzPct val="95000"/>
              <a:buFont typeface="Wingdings 2"/>
              <a:buChar char=""/>
              <a:defRPr/>
            </a:pPr>
            <a:r>
              <a:rPr lang="en-US" sz="2000" dirty="0"/>
              <a:t>Daily calibration and recordkeeping of everything monitored</a:t>
            </a:r>
          </a:p>
          <a:p>
            <a:pPr marL="274320" indent="-274320" fontAlgn="auto">
              <a:spcBef>
                <a:spcPct val="20000"/>
              </a:spcBef>
              <a:spcAft>
                <a:spcPts val="0"/>
              </a:spcAft>
              <a:buClr>
                <a:schemeClr val="accent3"/>
              </a:buClr>
              <a:buSzPct val="95000"/>
              <a:buFont typeface="Wingdings 2"/>
              <a:buChar char=""/>
              <a:defRPr/>
            </a:pPr>
            <a:r>
              <a:rPr lang="en-US" sz="2000" dirty="0"/>
              <a:t>Camera is not intrinsically safe</a:t>
            </a:r>
          </a:p>
          <a:p>
            <a:pPr marL="274320" indent="-274320" fontAlgn="auto">
              <a:spcBef>
                <a:spcPct val="20000"/>
              </a:spcBef>
              <a:spcAft>
                <a:spcPts val="0"/>
              </a:spcAft>
              <a:buClr>
                <a:schemeClr val="accent3"/>
              </a:buClr>
              <a:buSzPct val="95000"/>
              <a:buFont typeface="Wingdings 2"/>
              <a:buChar char=""/>
              <a:defRPr/>
            </a:pPr>
            <a:r>
              <a:rPr lang="en-US" sz="2000" dirty="0">
                <a:latin typeface="+mn-lt"/>
              </a:rPr>
              <a:t>Camera is very expensive</a:t>
            </a:r>
          </a:p>
          <a:p>
            <a:pPr marL="274320" indent="-274320" fontAlgn="auto">
              <a:spcBef>
                <a:spcPct val="20000"/>
              </a:spcBef>
              <a:spcAft>
                <a:spcPts val="0"/>
              </a:spcAft>
              <a:buClr>
                <a:schemeClr val="accent3"/>
              </a:buClr>
              <a:buSzPct val="95000"/>
              <a:buFont typeface="Wingdings 2"/>
              <a:buChar char=""/>
              <a:defRPr/>
            </a:pPr>
            <a:endParaRPr lang="en-US" sz="2000" dirty="0">
              <a:latin typeface="+mn-lt"/>
            </a:endParaRPr>
          </a:p>
          <a:p>
            <a:pPr marL="274320" indent="-274320" fontAlgn="auto">
              <a:spcBef>
                <a:spcPct val="20000"/>
              </a:spcBef>
              <a:spcAft>
                <a:spcPts val="0"/>
              </a:spcAft>
              <a:buClr>
                <a:schemeClr val="accent3"/>
              </a:buClr>
              <a:buSzPct val="95000"/>
              <a:buFont typeface="Wingdings 2"/>
              <a:buChar char=""/>
              <a:defRPr/>
            </a:pPr>
            <a:endParaRPr lang="en-US" sz="2600" dirty="0">
              <a:latin typeface="+mn-lt"/>
            </a:endParaRPr>
          </a:p>
        </p:txBody>
      </p:sp>
      <p:sp>
        <p:nvSpPr>
          <p:cNvPr id="23" name="Left Brace 22"/>
          <p:cNvSpPr/>
          <p:nvPr/>
        </p:nvSpPr>
        <p:spPr>
          <a:xfrm>
            <a:off x="4281054" y="2355273"/>
            <a:ext cx="838200" cy="2209800"/>
          </a:xfrm>
          <a:prstGeom prst="leftBrace">
            <a:avLst>
              <a:gd name="adj1" fmla="val 8333"/>
              <a:gd name="adj2" fmla="val 50493"/>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cxnSp>
        <p:nvCxnSpPr>
          <p:cNvPr id="32" name="Straight Arrow Connector 31"/>
          <p:cNvCxnSpPr>
            <a:stCxn id="23" idx="1"/>
          </p:cNvCxnSpPr>
          <p:nvPr/>
        </p:nvCxnSpPr>
        <p:spPr>
          <a:xfrm rot="10800000" flipV="1">
            <a:off x="2757054" y="3471286"/>
            <a:ext cx="1524000" cy="20081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0295" name="TextBox 32"/>
          <p:cNvSpPr txBox="1">
            <a:spLocks noChangeArrowheads="1"/>
          </p:cNvSpPr>
          <p:nvPr/>
        </p:nvSpPr>
        <p:spPr bwMode="auto">
          <a:xfrm>
            <a:off x="654628" y="4391891"/>
            <a:ext cx="2286000" cy="1219200"/>
          </a:xfrm>
          <a:prstGeom prst="rect">
            <a:avLst/>
          </a:prstGeom>
          <a:noFill/>
          <a:ln w="9525">
            <a:noFill/>
            <a:miter lim="800000"/>
            <a:headEnd/>
            <a:tailEnd/>
          </a:ln>
        </p:spPr>
        <p:txBody>
          <a:bodyPr>
            <a:spAutoFit/>
          </a:bodyPr>
          <a:lstStyle/>
          <a:p>
            <a:r>
              <a:rPr lang="en-US" dirty="0"/>
              <a:t>Alternative work practice requires annual Method 21 monitoring</a:t>
            </a:r>
          </a:p>
        </p:txBody>
      </p:sp>
    </p:spTree>
    <p:extLst>
      <p:ext uri="{BB962C8B-B14F-4D97-AF65-F5344CB8AC3E}">
        <p14:creationId xmlns:p14="http://schemas.microsoft.com/office/powerpoint/2010/main" val="261688135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7926"/>
            <a:ext cx="8610600" cy="907473"/>
          </a:xfrm>
        </p:spPr>
        <p:txBody>
          <a:bodyPr>
            <a:noAutofit/>
          </a:bodyPr>
          <a:lstStyle/>
          <a:p>
            <a:pPr fontAlgn="auto">
              <a:spcAft>
                <a:spcPts val="0"/>
              </a:spcAft>
              <a:defRPr/>
            </a:pPr>
            <a:r>
              <a:rPr lang="en-US" sz="4000" dirty="0"/>
              <a:t>Examples From Real Inspections</a:t>
            </a:r>
          </a:p>
        </p:txBody>
      </p:sp>
      <p:pic>
        <p:nvPicPr>
          <p:cNvPr id="142339" name="Content Placeholder 3" descr="IMGP0013.JPG"/>
          <p:cNvPicPr>
            <a:picLocks noGrp="1" noChangeAspect="1"/>
          </p:cNvPicPr>
          <p:nvPr>
            <p:ph idx="1"/>
          </p:nvPr>
        </p:nvPicPr>
        <p:blipFill>
          <a:blip r:embed="rId5" cstate="print"/>
          <a:srcRect/>
          <a:stretch>
            <a:fillRect/>
          </a:stretch>
        </p:blipFill>
        <p:spPr>
          <a:xfrm>
            <a:off x="304800" y="1371600"/>
            <a:ext cx="4165600" cy="2902527"/>
          </a:xfrm>
        </p:spPr>
      </p:pic>
      <p:sp>
        <p:nvSpPr>
          <p:cNvPr id="142340" name="TextBox 5"/>
          <p:cNvSpPr txBox="1">
            <a:spLocks noChangeArrowheads="1"/>
          </p:cNvSpPr>
          <p:nvPr/>
        </p:nvSpPr>
        <p:spPr bwMode="auto">
          <a:xfrm>
            <a:off x="304800" y="4211782"/>
            <a:ext cx="8534400" cy="1938992"/>
          </a:xfrm>
          <a:prstGeom prst="rect">
            <a:avLst/>
          </a:prstGeom>
          <a:noFill/>
          <a:ln w="9525">
            <a:noFill/>
            <a:miter lim="800000"/>
            <a:headEnd/>
            <a:tailEnd/>
          </a:ln>
        </p:spPr>
        <p:txBody>
          <a:bodyPr>
            <a:spAutoFit/>
          </a:bodyPr>
          <a:lstStyle/>
          <a:p>
            <a:pPr marL="342900" indent="-342900">
              <a:buFont typeface="Arial" panose="020B0604020202020204" pitchFamily="34" charset="0"/>
              <a:buChar char="•"/>
            </a:pPr>
            <a:r>
              <a:rPr lang="en-US" sz="2000" dirty="0"/>
              <a:t>Compressor distance piece oil sump at a natural gas compressor station</a:t>
            </a:r>
          </a:p>
          <a:p>
            <a:pPr marL="342900" indent="-342900">
              <a:buFont typeface="Arial" panose="020B0604020202020204" pitchFamily="34" charset="0"/>
              <a:buChar char="•"/>
            </a:pPr>
            <a:r>
              <a:rPr lang="en-US" sz="2000" dirty="0"/>
              <a:t>Distance piece is designed to prevent lubricating oil from leaking into the compressor cylinder</a:t>
            </a:r>
          </a:p>
          <a:p>
            <a:pPr marL="342900" indent="-342900">
              <a:buFont typeface="Arial" panose="020B0604020202020204" pitchFamily="34" charset="0"/>
              <a:buChar char="•"/>
            </a:pPr>
            <a:r>
              <a:rPr lang="en-US" sz="2000" dirty="0"/>
              <a:t>Distance piece also acts as a process gas leakage control device</a:t>
            </a:r>
          </a:p>
          <a:p>
            <a:pPr marL="342900" indent="-342900">
              <a:buFont typeface="Arial" panose="020B0604020202020204" pitchFamily="34" charset="0"/>
              <a:buChar char="•"/>
            </a:pPr>
            <a:r>
              <a:rPr lang="en-US" sz="2000" dirty="0"/>
              <a:t>In this case, compressed gas was leaking passed the packing rings and carried over into the oil sump</a:t>
            </a:r>
          </a:p>
        </p:txBody>
      </p:sp>
      <p:pic>
        <p:nvPicPr>
          <p:cNvPr id="7" name="0002.wmv">
            <a:hlinkClick r:id="" action="ppaction://media"/>
          </p:cNvPr>
          <p:cNvPicPr>
            <a:picLocks noRot="1" noChangeAspect="1"/>
          </p:cNvPicPr>
          <p:nvPr>
            <a:videoFile r:link="rId1"/>
          </p:nvPr>
        </p:nvPicPr>
        <p:blipFill>
          <a:blip r:embed="rId6" cstate="print"/>
          <a:srcRect/>
          <a:stretch>
            <a:fillRect/>
          </a:stretch>
        </p:blipFill>
        <p:spPr bwMode="auto">
          <a:xfrm>
            <a:off x="4495800" y="1352550"/>
            <a:ext cx="4191000" cy="2921577"/>
          </a:xfrm>
          <a:prstGeom prst="rect">
            <a:avLst/>
          </a:prstGeom>
          <a:noFill/>
          <a:ln w="9525">
            <a:noFill/>
            <a:miter lim="800000"/>
            <a:headEnd/>
            <a:tailEnd/>
          </a:ln>
        </p:spPr>
      </p:pic>
      <p:pic>
        <p:nvPicPr>
          <p:cNvPr id="8" name="Twins.wmv">
            <a:hlinkClick r:id="" action="ppaction://media"/>
          </p:cNvPr>
          <p:cNvPicPr>
            <a:picLocks noRot="1" noChangeAspect="1"/>
          </p:cNvPicPr>
          <p:nvPr>
            <a:videoFile r:link="rId2"/>
          </p:nvPr>
        </p:nvPicPr>
        <p:blipFill>
          <a:blip r:embed="rId7" cstate="print"/>
          <a:srcRect/>
          <a:stretch>
            <a:fillRect/>
          </a:stretch>
        </p:blipFill>
        <p:spPr bwMode="auto">
          <a:xfrm>
            <a:off x="304800" y="6400800"/>
            <a:ext cx="152400" cy="114300"/>
          </a:xfrm>
          <a:prstGeom prst="rect">
            <a:avLst/>
          </a:prstGeom>
          <a:noFill/>
          <a:ln w="9525">
            <a:noFill/>
            <a:miter lim="800000"/>
            <a:headEnd/>
            <a:tailEnd/>
          </a:ln>
        </p:spPr>
      </p:pic>
    </p:spTree>
    <p:extLst>
      <p:ext uri="{BB962C8B-B14F-4D97-AF65-F5344CB8AC3E}">
        <p14:creationId xmlns:p14="http://schemas.microsoft.com/office/powerpoint/2010/main" val="39126765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video>
              <p:cMediaNode>
                <p:cTn id="13" repeatCount="indefinite" fill="hold" display="0">
                  <p:stCondLst>
                    <p:cond delay="indefinite"/>
                  </p:stCondLst>
                  <p:endCondLst>
                    <p:cond evt="onNext" delay="0">
                      <p:tgtEl>
                        <p:sldTgt/>
                      </p:tgtEl>
                    </p:cond>
                    <p:cond evt="onPrev" delay="0">
                      <p:tgtEl>
                        <p:sldTgt/>
                      </p:tgtEl>
                    </p:cond>
                  </p:endCondLst>
                </p:cTn>
                <p:tgtEl>
                  <p:spTgt spid="8"/>
                </p:tgtEl>
              </p:cMediaNode>
            </p:video>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7012"/>
            <a:ext cx="8229600" cy="897700"/>
          </a:xfrm>
        </p:spPr>
        <p:txBody>
          <a:bodyPr>
            <a:noAutofit/>
          </a:bodyPr>
          <a:lstStyle/>
          <a:p>
            <a:pPr algn="ctr" fontAlgn="auto">
              <a:spcAft>
                <a:spcPts val="0"/>
              </a:spcAft>
              <a:defRPr/>
            </a:pPr>
            <a:r>
              <a:rPr lang="en-US" sz="3600" dirty="0"/>
              <a:t>Examples From Real Inspections</a:t>
            </a:r>
          </a:p>
        </p:txBody>
      </p:sp>
      <p:pic>
        <p:nvPicPr>
          <p:cNvPr id="143365" name="Content Placeholder 7" descr="IMGP0031.JPG"/>
          <p:cNvPicPr>
            <a:picLocks noGrp="1" noChangeAspect="1"/>
          </p:cNvPicPr>
          <p:nvPr>
            <p:ph idx="1"/>
          </p:nvPr>
        </p:nvPicPr>
        <p:blipFill>
          <a:blip r:embed="rId4" cstate="print"/>
          <a:srcRect/>
          <a:stretch>
            <a:fillRect/>
          </a:stretch>
        </p:blipFill>
        <p:spPr>
          <a:xfrm>
            <a:off x="76200" y="1066800"/>
            <a:ext cx="4419600" cy="3390900"/>
          </a:xfrm>
        </p:spPr>
      </p:pic>
      <p:sp>
        <p:nvSpPr>
          <p:cNvPr id="143363" name="TextBox 4"/>
          <p:cNvSpPr txBox="1">
            <a:spLocks noChangeArrowheads="1"/>
          </p:cNvSpPr>
          <p:nvPr/>
        </p:nvSpPr>
        <p:spPr bwMode="auto">
          <a:xfrm>
            <a:off x="838200" y="4736379"/>
            <a:ext cx="7467600" cy="646112"/>
          </a:xfrm>
          <a:prstGeom prst="rect">
            <a:avLst/>
          </a:prstGeom>
          <a:noFill/>
          <a:ln w="9525">
            <a:noFill/>
            <a:miter lim="800000"/>
            <a:headEnd/>
            <a:tailEnd/>
          </a:ln>
        </p:spPr>
        <p:txBody>
          <a:bodyPr>
            <a:spAutoFit/>
          </a:bodyPr>
          <a:lstStyle/>
          <a:p>
            <a:r>
              <a:rPr lang="en-US" dirty="0"/>
              <a:t>Storage vessel bleeder vents must be closed at all times unless the tank roof is being landed or floated off the leg supports</a:t>
            </a:r>
          </a:p>
        </p:txBody>
      </p:sp>
      <p:pic>
        <p:nvPicPr>
          <p:cNvPr id="6" name="bleeder%20vent.wmv">
            <a:hlinkClick r:id="" action="ppaction://media"/>
          </p:cNvPr>
          <p:cNvPicPr>
            <a:picLocks noRot="1" noChangeAspect="1"/>
          </p:cNvPicPr>
          <p:nvPr>
            <a:videoFile r:link="rId1"/>
          </p:nvPr>
        </p:nvPicPr>
        <p:blipFill>
          <a:blip r:embed="rId5" cstate="print"/>
          <a:srcRect/>
          <a:stretch>
            <a:fillRect/>
          </a:stretch>
        </p:blipFill>
        <p:spPr bwMode="auto">
          <a:xfrm>
            <a:off x="4572000" y="1066800"/>
            <a:ext cx="4419600" cy="3390900"/>
          </a:xfrm>
          <a:prstGeom prst="rect">
            <a:avLst/>
          </a:prstGeom>
          <a:noFill/>
          <a:ln w="9525">
            <a:noFill/>
            <a:miter lim="800000"/>
            <a:headEnd/>
            <a:tailEnd/>
          </a:ln>
        </p:spPr>
      </p:pic>
    </p:spTree>
    <p:extLst>
      <p:ext uri="{BB962C8B-B14F-4D97-AF65-F5344CB8AC3E}">
        <p14:creationId xmlns:p14="http://schemas.microsoft.com/office/powerpoint/2010/main" val="768722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0945"/>
            <a:ext cx="8229600" cy="680605"/>
          </a:xfrm>
        </p:spPr>
        <p:txBody>
          <a:bodyPr>
            <a:normAutofit/>
          </a:bodyPr>
          <a:lstStyle/>
          <a:p>
            <a:pPr algn="ctr" fontAlgn="auto">
              <a:spcAft>
                <a:spcPts val="0"/>
              </a:spcAft>
              <a:defRPr/>
            </a:pPr>
            <a:r>
              <a:rPr lang="en-US" sz="3600" dirty="0"/>
              <a:t>Examples From Real Inspections</a:t>
            </a:r>
          </a:p>
        </p:txBody>
      </p:sp>
      <p:pic>
        <p:nvPicPr>
          <p:cNvPr id="8" name="Flare%20emissions.wmv">
            <a:hlinkClick r:id="" action="ppaction://media"/>
          </p:cNvPr>
          <p:cNvPicPr>
            <a:picLocks noGrp="1" noRot="1" noChangeAspect="1"/>
          </p:cNvPicPr>
          <p:nvPr>
            <p:ph idx="1"/>
            <a:videoFile r:link="rId1"/>
          </p:nvPr>
        </p:nvPicPr>
        <p:blipFill>
          <a:blip r:embed="rId4" cstate="print"/>
          <a:srcRect/>
          <a:stretch>
            <a:fillRect/>
          </a:stretch>
        </p:blipFill>
        <p:spPr>
          <a:xfrm>
            <a:off x="4572000" y="1447800"/>
            <a:ext cx="4368800" cy="3276600"/>
          </a:xfrm>
        </p:spPr>
      </p:pic>
      <p:pic>
        <p:nvPicPr>
          <p:cNvPr id="144387" name="Picture 4" descr="IMGP0040.JPG"/>
          <p:cNvPicPr>
            <a:picLocks noChangeAspect="1"/>
          </p:cNvPicPr>
          <p:nvPr/>
        </p:nvPicPr>
        <p:blipFill>
          <a:blip r:embed="rId5" cstate="print"/>
          <a:srcRect/>
          <a:stretch>
            <a:fillRect/>
          </a:stretch>
        </p:blipFill>
        <p:spPr bwMode="auto">
          <a:xfrm>
            <a:off x="152400" y="1447800"/>
            <a:ext cx="4343400" cy="3257550"/>
          </a:xfrm>
          <a:prstGeom prst="rect">
            <a:avLst/>
          </a:prstGeom>
          <a:noFill/>
          <a:ln w="9525">
            <a:noFill/>
            <a:miter lim="800000"/>
            <a:headEnd/>
            <a:tailEnd/>
          </a:ln>
        </p:spPr>
      </p:pic>
      <p:sp>
        <p:nvSpPr>
          <p:cNvPr id="144388" name="TextBox 5"/>
          <p:cNvSpPr txBox="1">
            <a:spLocks noChangeArrowheads="1"/>
          </p:cNvSpPr>
          <p:nvPr/>
        </p:nvSpPr>
        <p:spPr bwMode="auto">
          <a:xfrm>
            <a:off x="990600" y="4772891"/>
            <a:ext cx="6400800" cy="646113"/>
          </a:xfrm>
          <a:prstGeom prst="rect">
            <a:avLst/>
          </a:prstGeom>
          <a:noFill/>
          <a:ln w="9525">
            <a:noFill/>
            <a:miter lim="800000"/>
            <a:headEnd/>
            <a:tailEnd/>
          </a:ln>
        </p:spPr>
        <p:txBody>
          <a:bodyPr>
            <a:spAutoFit/>
          </a:bodyPr>
          <a:lstStyle/>
          <a:p>
            <a:pPr>
              <a:buFont typeface="Arial" pitchFamily="34" charset="0"/>
              <a:buChar char="•"/>
            </a:pPr>
            <a:r>
              <a:rPr lang="en-US" dirty="0"/>
              <a:t>Refinery Flare</a:t>
            </a:r>
          </a:p>
          <a:p>
            <a:pPr lvl="1">
              <a:buFont typeface="Arial" pitchFamily="34" charset="0"/>
              <a:buChar char="•"/>
            </a:pPr>
            <a:r>
              <a:rPr lang="en-US" dirty="0"/>
              <a:t>Excess steam = incomplete combustion of hydrocarbons</a:t>
            </a:r>
          </a:p>
        </p:txBody>
      </p:sp>
    </p:spTree>
    <p:extLst>
      <p:ext uri="{BB962C8B-B14F-4D97-AF65-F5344CB8AC3E}">
        <p14:creationId xmlns:p14="http://schemas.microsoft.com/office/powerpoint/2010/main" val="189371269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8"/>
                </p:tgtEl>
              </p:cMediaNode>
            </p:video>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685800"/>
          </a:xfrm>
        </p:spPr>
        <p:txBody>
          <a:bodyPr>
            <a:normAutofit/>
          </a:bodyPr>
          <a:lstStyle/>
          <a:p>
            <a:pPr algn="ctr" fontAlgn="auto">
              <a:spcAft>
                <a:spcPts val="0"/>
              </a:spcAft>
              <a:defRPr/>
            </a:pPr>
            <a:r>
              <a:rPr lang="en-US" sz="4000" dirty="0"/>
              <a:t>Temperature Readings</a:t>
            </a:r>
          </a:p>
        </p:txBody>
      </p:sp>
      <p:sp>
        <p:nvSpPr>
          <p:cNvPr id="3" name="Content Placeholder 2"/>
          <p:cNvSpPr>
            <a:spLocks noGrp="1"/>
          </p:cNvSpPr>
          <p:nvPr>
            <p:ph idx="1"/>
          </p:nvPr>
        </p:nvSpPr>
        <p:spPr>
          <a:xfrm>
            <a:off x="838200" y="4743450"/>
            <a:ext cx="8305800" cy="1371600"/>
          </a:xfrm>
        </p:spPr>
        <p:txBody>
          <a:bodyPr>
            <a:normAutofit lnSpcReduction="10000"/>
          </a:bodyPr>
          <a:lstStyle/>
          <a:p>
            <a:pPr marL="548640" indent="-411480" fontAlgn="auto">
              <a:spcAft>
                <a:spcPts val="0"/>
              </a:spcAft>
              <a:buClr>
                <a:schemeClr val="tx1">
                  <a:shade val="95000"/>
                </a:schemeClr>
              </a:buClr>
              <a:buFont typeface="Wingdings 2"/>
              <a:buChar char=""/>
              <a:defRPr/>
            </a:pPr>
            <a:r>
              <a:rPr lang="en-US" dirty="0"/>
              <a:t>Fruit processing plant waste dumped in a pit</a:t>
            </a:r>
          </a:p>
          <a:p>
            <a:pPr marL="548640" indent="-411480" fontAlgn="auto">
              <a:spcAft>
                <a:spcPts val="0"/>
              </a:spcAft>
              <a:buClr>
                <a:schemeClr val="tx1">
                  <a:shade val="95000"/>
                </a:schemeClr>
              </a:buClr>
              <a:buFont typeface="Wingdings 2"/>
              <a:buChar char=""/>
              <a:defRPr/>
            </a:pPr>
            <a:r>
              <a:rPr lang="en-US" dirty="0"/>
              <a:t>Exposure to air and decomposition caused it to heat up</a:t>
            </a:r>
          </a:p>
          <a:p>
            <a:pPr marL="548640" indent="-411480" fontAlgn="auto">
              <a:spcAft>
                <a:spcPts val="0"/>
              </a:spcAft>
              <a:buClr>
                <a:schemeClr val="tx1">
                  <a:shade val="95000"/>
                </a:schemeClr>
              </a:buClr>
              <a:buFont typeface="Wingdings 2"/>
              <a:buChar char=""/>
              <a:defRPr/>
            </a:pPr>
            <a:r>
              <a:rPr lang="en-US" dirty="0"/>
              <a:t>IR camera used to see elevated temperatures</a:t>
            </a:r>
          </a:p>
        </p:txBody>
      </p:sp>
      <p:pic>
        <p:nvPicPr>
          <p:cNvPr id="145412" name="Picture 5" descr="J:\Field\CRIMINAL_Incoming\Whitney Farms Inc\Whitney Farms\FLIR Images\March 20, 2011\DC_2011-04-20_0032.jpg"/>
          <p:cNvPicPr>
            <a:picLocks noChangeAspect="1" noChangeArrowheads="1"/>
          </p:cNvPicPr>
          <p:nvPr/>
        </p:nvPicPr>
        <p:blipFill>
          <a:blip r:embed="rId3" cstate="print"/>
          <a:srcRect/>
          <a:stretch>
            <a:fillRect/>
          </a:stretch>
        </p:blipFill>
        <p:spPr bwMode="auto">
          <a:xfrm>
            <a:off x="330200" y="1524000"/>
            <a:ext cx="4165600" cy="3200400"/>
          </a:xfrm>
          <a:prstGeom prst="rect">
            <a:avLst/>
          </a:prstGeom>
          <a:noFill/>
          <a:ln w="9525">
            <a:noFill/>
            <a:miter lim="800000"/>
            <a:headEnd/>
            <a:tailEnd/>
          </a:ln>
        </p:spPr>
      </p:pic>
      <p:pic>
        <p:nvPicPr>
          <p:cNvPr id="145413" name="Picture 2"/>
          <p:cNvPicPr>
            <a:picLocks noChangeAspect="1" noChangeArrowheads="1"/>
          </p:cNvPicPr>
          <p:nvPr/>
        </p:nvPicPr>
        <p:blipFill>
          <a:blip r:embed="rId4" cstate="print"/>
          <a:srcRect/>
          <a:stretch>
            <a:fillRect/>
          </a:stretch>
        </p:blipFill>
        <p:spPr bwMode="auto">
          <a:xfrm>
            <a:off x="4495800" y="1524000"/>
            <a:ext cx="4295775" cy="3219450"/>
          </a:xfrm>
          <a:prstGeom prst="rect">
            <a:avLst/>
          </a:prstGeom>
          <a:noFill/>
          <a:ln w="9525">
            <a:noFill/>
            <a:miter lim="800000"/>
            <a:headEnd/>
            <a:tailEnd/>
          </a:ln>
        </p:spPr>
      </p:pic>
    </p:spTree>
    <p:extLst>
      <p:ext uri="{BB962C8B-B14F-4D97-AF65-F5344CB8AC3E}">
        <p14:creationId xmlns:p14="http://schemas.microsoft.com/office/powerpoint/2010/main" val="372178833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Text Box 5"/>
          <p:cNvSpPr txBox="1">
            <a:spLocks noChangeArrowheads="1"/>
          </p:cNvSpPr>
          <p:nvPr/>
        </p:nvSpPr>
        <p:spPr bwMode="auto">
          <a:xfrm>
            <a:off x="1049867" y="381000"/>
            <a:ext cx="6976533" cy="1295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ctr"/>
            <a:r>
              <a:rPr lang="en-US" altLang="en-US" sz="3911" dirty="0">
                <a:solidFill>
                  <a:srgbClr val="0070C0"/>
                </a:solidFill>
              </a:rPr>
              <a:t>Fugitive Leak Screening </a:t>
            </a:r>
          </a:p>
          <a:p>
            <a:pPr algn="ctr"/>
            <a:r>
              <a:rPr lang="en-US" altLang="en-US" sz="3911" dirty="0">
                <a:solidFill>
                  <a:srgbClr val="0070C0"/>
                </a:solidFill>
              </a:rPr>
              <a:t>- FLIR </a:t>
            </a:r>
          </a:p>
        </p:txBody>
      </p:sp>
      <p:pic>
        <p:nvPicPr>
          <p:cNvPr id="3143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8134" y="3496733"/>
            <a:ext cx="3656189" cy="2468034"/>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 name="Rectangle 1"/>
          <p:cNvSpPr/>
          <p:nvPr/>
        </p:nvSpPr>
        <p:spPr>
          <a:xfrm>
            <a:off x="575733" y="1666523"/>
            <a:ext cx="7450667" cy="1624547"/>
          </a:xfrm>
          <a:prstGeom prst="rect">
            <a:avLst/>
          </a:prstGeom>
        </p:spPr>
        <p:txBody>
          <a:bodyPr>
            <a:spAutoFit/>
          </a:bodyPr>
          <a:lstStyle/>
          <a:p>
            <a:pPr fontAlgn="auto">
              <a:spcBef>
                <a:spcPts val="0"/>
              </a:spcBef>
              <a:spcAft>
                <a:spcPts val="0"/>
              </a:spcAft>
              <a:defRPr/>
            </a:pPr>
            <a:r>
              <a:rPr lang="en-US" sz="2489" dirty="0">
                <a:solidFill>
                  <a:prstClr val="black"/>
                </a:solidFill>
                <a:latin typeface="+mn-lt"/>
              </a:rPr>
              <a:t>FLIR stands for forward looking infrared camera – it reads the thermal infrared signature of a plume.  Although not a Method 21 device it can be used to screen for leaks quickly.</a:t>
            </a:r>
          </a:p>
        </p:txBody>
      </p:sp>
    </p:spTree>
    <p:extLst>
      <p:ext uri="{BB962C8B-B14F-4D97-AF65-F5344CB8AC3E}">
        <p14:creationId xmlns:p14="http://schemas.microsoft.com/office/powerpoint/2010/main" val="62554958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Title 1"/>
          <p:cNvSpPr>
            <a:spLocks noGrp="1"/>
          </p:cNvSpPr>
          <p:nvPr>
            <p:ph type="title"/>
          </p:nvPr>
        </p:nvSpPr>
        <p:spPr>
          <a:xfrm>
            <a:off x="1111956" y="606778"/>
            <a:ext cx="6901745" cy="653345"/>
          </a:xfrm>
        </p:spPr>
        <p:txBody>
          <a:bodyPr>
            <a:normAutofit fontScale="90000"/>
          </a:bodyPr>
          <a:lstStyle/>
          <a:p>
            <a:pPr eaLnBrk="1" hangingPunct="1"/>
            <a:r>
              <a:rPr lang="en-US" altLang="en-US" sz="2489"/>
              <a:t>FLIR Video of Vent from Centrifugal Pump</a:t>
            </a:r>
            <a:endParaRPr lang="en-US" altLang="en-US"/>
          </a:p>
        </p:txBody>
      </p:sp>
      <p:pic>
        <p:nvPicPr>
          <p:cNvPr id="316419" name="GasSTAR Centrifugal Compressor Wet Seal Vent.mp4">
            <a:hlinkClick r:id="" action="ppaction://media"/>
          </p:cNvPr>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463323" y="1581856"/>
            <a:ext cx="6033911" cy="4023077"/>
          </a:xfrm>
        </p:spPr>
      </p:pic>
    </p:spTree>
    <p:extLst>
      <p:ext uri="{BB962C8B-B14F-4D97-AF65-F5344CB8AC3E}">
        <p14:creationId xmlns:p14="http://schemas.microsoft.com/office/powerpoint/2010/main" val="293968920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22" name="Picture 2" descr="Dcp01201"/>
          <p:cNvPicPr>
            <a:picLocks noChangeAspect="1" noChangeArrowheads="1"/>
          </p:cNvPicPr>
          <p:nvPr/>
        </p:nvPicPr>
        <p:blipFill>
          <a:blip r:embed="rId3" cstate="print"/>
          <a:srcRect r="9818" b="9827"/>
          <a:stretch>
            <a:fillRect/>
          </a:stretch>
        </p:blipFill>
        <p:spPr bwMode="auto">
          <a:xfrm>
            <a:off x="0" y="42863"/>
            <a:ext cx="9128125" cy="6845300"/>
          </a:xfrm>
          <a:prstGeom prst="rect">
            <a:avLst/>
          </a:prstGeom>
          <a:noFill/>
          <a:ln w="9525">
            <a:noFill/>
            <a:miter lim="800000"/>
            <a:headEnd/>
            <a:tailEnd/>
          </a:ln>
        </p:spPr>
      </p:pic>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9" name="Rectangle 19"/>
          <p:cNvSpPr>
            <a:spLocks noGrp="1" noChangeArrowheads="1"/>
          </p:cNvSpPr>
          <p:nvPr>
            <p:ph type="title"/>
          </p:nvPr>
        </p:nvSpPr>
        <p:spPr>
          <a:xfrm>
            <a:off x="458788" y="509588"/>
            <a:ext cx="8275637" cy="1143000"/>
          </a:xfrm>
        </p:spPr>
        <p:txBody>
          <a:bodyPr>
            <a:noAutofit/>
          </a:bodyPr>
          <a:lstStyle/>
          <a:p>
            <a:pPr algn="ctr" fontAlgn="auto">
              <a:spcAft>
                <a:spcPts val="0"/>
              </a:spcAft>
              <a:defRPr/>
            </a:pPr>
            <a:r>
              <a:rPr lang="en-US" sz="4000" dirty="0"/>
              <a:t>US EPA Method 21</a:t>
            </a:r>
            <a:br>
              <a:rPr lang="en-US" sz="4000" dirty="0"/>
            </a:br>
            <a:r>
              <a:rPr lang="en-US" sz="4000" i="1" dirty="0"/>
              <a:t>(40 CFR 60 Appendix A)</a:t>
            </a:r>
          </a:p>
        </p:txBody>
      </p:sp>
      <p:sp>
        <p:nvSpPr>
          <p:cNvPr id="129027" name="Rectangle 20"/>
          <p:cNvSpPr>
            <a:spLocks noGrp="1" noChangeArrowheads="1"/>
          </p:cNvSpPr>
          <p:nvPr>
            <p:ph idx="1"/>
          </p:nvPr>
        </p:nvSpPr>
        <p:spPr>
          <a:xfrm>
            <a:off x="1255713" y="2147888"/>
            <a:ext cx="7094537" cy="4114800"/>
          </a:xfrm>
        </p:spPr>
        <p:txBody>
          <a:bodyPr/>
          <a:lstStyle/>
          <a:p>
            <a:pPr marL="515938" indent="-515938">
              <a:lnSpc>
                <a:spcPct val="110000"/>
              </a:lnSpc>
              <a:buFontTx/>
              <a:buNone/>
            </a:pPr>
            <a:r>
              <a:rPr lang="en-US" sz="3600"/>
              <a:t>1. Applicability/Principle</a:t>
            </a:r>
          </a:p>
          <a:p>
            <a:pPr marL="515938" indent="-515938">
              <a:lnSpc>
                <a:spcPct val="110000"/>
              </a:lnSpc>
              <a:buFontTx/>
              <a:buNone/>
            </a:pPr>
            <a:r>
              <a:rPr lang="en-US" sz="3600"/>
              <a:t>2.	Definitions</a:t>
            </a:r>
          </a:p>
          <a:p>
            <a:pPr marL="515938" indent="-515938">
              <a:lnSpc>
                <a:spcPct val="110000"/>
              </a:lnSpc>
              <a:buFontTx/>
              <a:buNone/>
            </a:pPr>
            <a:r>
              <a:rPr lang="en-US" sz="3600"/>
              <a:t>3.	Instrument/Calibration Gases</a:t>
            </a:r>
          </a:p>
          <a:p>
            <a:pPr marL="515938" indent="-515938">
              <a:lnSpc>
                <a:spcPct val="110000"/>
              </a:lnSpc>
              <a:buFontTx/>
              <a:buNone/>
            </a:pPr>
            <a:r>
              <a:rPr lang="en-US" sz="3600"/>
              <a:t>4.	Procedures</a:t>
            </a:r>
          </a:p>
          <a:p>
            <a:pPr marL="515938" indent="-515938">
              <a:lnSpc>
                <a:spcPct val="110000"/>
              </a:lnSpc>
              <a:buFontTx/>
              <a:buNone/>
            </a:pPr>
            <a:endParaRPr lang="en-US" sz="3600"/>
          </a:p>
        </p:txBody>
      </p:sp>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186" name="Rectangle 2"/>
          <p:cNvSpPr>
            <a:spLocks noGrp="1" noChangeArrowheads="1"/>
          </p:cNvSpPr>
          <p:nvPr>
            <p:ph type="title"/>
          </p:nvPr>
        </p:nvSpPr>
        <p:spPr>
          <a:xfrm>
            <a:off x="458788" y="601663"/>
            <a:ext cx="8275637" cy="1068387"/>
          </a:xfrm>
        </p:spPr>
        <p:txBody>
          <a:bodyPr>
            <a:noAutofit/>
          </a:bodyPr>
          <a:lstStyle/>
          <a:p>
            <a:pPr algn="ctr" fontAlgn="auto">
              <a:spcAft>
                <a:spcPts val="0"/>
              </a:spcAft>
              <a:defRPr/>
            </a:pPr>
            <a:r>
              <a:rPr lang="en-US" sz="4000" dirty="0"/>
              <a:t>Performance Specifications </a:t>
            </a:r>
            <a:br>
              <a:rPr lang="en-US" sz="4000" dirty="0"/>
            </a:br>
            <a:r>
              <a:rPr lang="en-US" sz="4000" i="1" dirty="0"/>
              <a:t>(Method 21 - 3.1.1)</a:t>
            </a:r>
            <a:endParaRPr lang="en-US" sz="4000" dirty="0"/>
          </a:p>
        </p:txBody>
      </p:sp>
      <p:sp>
        <p:nvSpPr>
          <p:cNvPr id="605187" name="Rectangle 3"/>
          <p:cNvSpPr>
            <a:spLocks noGrp="1" noChangeArrowheads="1"/>
          </p:cNvSpPr>
          <p:nvPr>
            <p:ph idx="1"/>
          </p:nvPr>
        </p:nvSpPr>
        <p:spPr>
          <a:xfrm>
            <a:off x="727075" y="1893888"/>
            <a:ext cx="8221663" cy="4114800"/>
          </a:xfrm>
          <a:effectLst>
            <a:outerShdw dist="45791" dir="2021404" algn="ctr" rotWithShape="0">
              <a:schemeClr val="bg2"/>
            </a:outerShdw>
          </a:effectLst>
        </p:spPr>
        <p:txBody>
          <a:bodyPr>
            <a:normAutofit lnSpcReduction="10000"/>
          </a:bodyPr>
          <a:lstStyle/>
          <a:p>
            <a:pPr marL="480060" indent="-342900">
              <a:buClr>
                <a:schemeClr val="tx1">
                  <a:shade val="95000"/>
                </a:schemeClr>
              </a:buClr>
              <a:defRPr/>
            </a:pPr>
            <a:r>
              <a:rPr lang="en-US" sz="2500" dirty="0"/>
              <a:t>Must respond to organic compounds being processed</a:t>
            </a:r>
          </a:p>
          <a:p>
            <a:pPr marL="480060" indent="-342900">
              <a:buClr>
                <a:schemeClr val="tx1">
                  <a:shade val="95000"/>
                </a:schemeClr>
              </a:buClr>
              <a:defRPr/>
            </a:pPr>
            <a:r>
              <a:rPr lang="en-US" sz="2500" dirty="0"/>
              <a:t>Must be intrinsically safe for operation in explosive atmospheres</a:t>
            </a:r>
          </a:p>
          <a:p>
            <a:pPr marL="480060" indent="-342900">
              <a:buClr>
                <a:schemeClr val="tx1">
                  <a:shade val="95000"/>
                </a:schemeClr>
              </a:buClr>
              <a:defRPr/>
            </a:pPr>
            <a:r>
              <a:rPr lang="en-US" sz="2500" dirty="0"/>
              <a:t>Must measure concentration specified in the regulation</a:t>
            </a:r>
          </a:p>
          <a:p>
            <a:pPr marL="480060" indent="-342900">
              <a:buClr>
                <a:schemeClr val="tx1">
                  <a:shade val="95000"/>
                </a:schemeClr>
              </a:buClr>
              <a:defRPr/>
            </a:pPr>
            <a:r>
              <a:rPr lang="en-US" sz="2500" dirty="0"/>
              <a:t>Scale must be readable to +/- 2.5 percent of defined leak concentration</a:t>
            </a:r>
          </a:p>
          <a:p>
            <a:pPr marL="480060" indent="-342900">
              <a:buClr>
                <a:schemeClr val="tx1">
                  <a:shade val="95000"/>
                </a:schemeClr>
              </a:buClr>
              <a:defRPr/>
            </a:pPr>
            <a:r>
              <a:rPr lang="en-US" sz="2500" dirty="0"/>
              <a:t>Must have nominal flow rate of 0.1-3.0 liter/min</a:t>
            </a:r>
          </a:p>
          <a:p>
            <a:pPr marL="480060" indent="-342900">
              <a:buClr>
                <a:schemeClr val="tx1">
                  <a:shade val="95000"/>
                </a:schemeClr>
              </a:buClr>
              <a:defRPr/>
            </a:pPr>
            <a:r>
              <a:rPr lang="en-US" sz="2500" dirty="0"/>
              <a:t>Probe must be &lt; ¼ inch OD with 1 opening</a:t>
            </a:r>
          </a:p>
        </p:txBody>
      </p:sp>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a:t>Performance Specs  (</a:t>
            </a:r>
            <a:r>
              <a:rPr lang="en-US" sz="2400" dirty="0"/>
              <a:t>continued)</a:t>
            </a:r>
            <a:endParaRPr lang="en-US" dirty="0"/>
          </a:p>
        </p:txBody>
      </p:sp>
      <p:graphicFrame>
        <p:nvGraphicFramePr>
          <p:cNvPr id="5" name="Content Placeholder 4"/>
          <p:cNvGraphicFramePr>
            <a:graphicFrameLocks noGrp="1"/>
          </p:cNvGraphicFramePr>
          <p:nvPr>
            <p:ph idx="1"/>
          </p:nvPr>
        </p:nvGraphicFramePr>
        <p:xfrm>
          <a:off x="1443038" y="2016125"/>
          <a:ext cx="6572249" cy="3936803"/>
        </p:xfrm>
        <a:graphic>
          <a:graphicData uri="http://schemas.openxmlformats.org/drawingml/2006/table">
            <a:tbl>
              <a:tblPr firstRow="1" bandRow="1">
                <a:tableStyleId>{5C22544A-7EE6-4342-B048-85BDC9FD1C3A}</a:tableStyleId>
              </a:tblPr>
              <a:tblGrid>
                <a:gridCol w="1686323">
                  <a:extLst>
                    <a:ext uri="{9D8B030D-6E8A-4147-A177-3AD203B41FA5}">
                      <a16:colId xmlns:a16="http://schemas.microsoft.com/office/drawing/2014/main" val="20000"/>
                    </a:ext>
                  </a:extLst>
                </a:gridCol>
                <a:gridCol w="2354128">
                  <a:extLst>
                    <a:ext uri="{9D8B030D-6E8A-4147-A177-3AD203B41FA5}">
                      <a16:colId xmlns:a16="http://schemas.microsoft.com/office/drawing/2014/main" val="20001"/>
                    </a:ext>
                  </a:extLst>
                </a:gridCol>
                <a:gridCol w="2531798">
                  <a:extLst>
                    <a:ext uri="{9D8B030D-6E8A-4147-A177-3AD203B41FA5}">
                      <a16:colId xmlns:a16="http://schemas.microsoft.com/office/drawing/2014/main" val="20002"/>
                    </a:ext>
                  </a:extLst>
                </a:gridCol>
              </a:tblGrid>
              <a:tr h="370727">
                <a:tc>
                  <a:txBody>
                    <a:bodyPr/>
                    <a:lstStyle/>
                    <a:p>
                      <a:r>
                        <a:rPr lang="en-US" sz="1800" dirty="0"/>
                        <a:t>Criteria</a:t>
                      </a:r>
                    </a:p>
                  </a:txBody>
                  <a:tcPr marL="76990" marR="76990" marT="45706" marB="45706"/>
                </a:tc>
                <a:tc>
                  <a:txBody>
                    <a:bodyPr/>
                    <a:lstStyle/>
                    <a:p>
                      <a:r>
                        <a:rPr lang="en-US" sz="1800" dirty="0"/>
                        <a:t>Requirement</a:t>
                      </a:r>
                    </a:p>
                  </a:txBody>
                  <a:tcPr marL="76990" marR="76990" marT="45706" marB="45706"/>
                </a:tc>
                <a:tc>
                  <a:txBody>
                    <a:bodyPr/>
                    <a:lstStyle/>
                    <a:p>
                      <a:r>
                        <a:rPr lang="en-US" sz="1800" dirty="0"/>
                        <a:t>Time Interval</a:t>
                      </a:r>
                    </a:p>
                  </a:txBody>
                  <a:tcPr marL="76990" marR="76990" marT="45706" marB="45706"/>
                </a:tc>
                <a:extLst>
                  <a:ext uri="{0D108BD9-81ED-4DB2-BD59-A6C34878D82A}">
                    <a16:rowId xmlns:a16="http://schemas.microsoft.com/office/drawing/2014/main" val="10000"/>
                  </a:ext>
                </a:extLst>
              </a:tr>
              <a:tr h="640030">
                <a:tc>
                  <a:txBody>
                    <a:bodyPr/>
                    <a:lstStyle/>
                    <a:p>
                      <a:r>
                        <a:rPr lang="en-US" sz="1800" dirty="0"/>
                        <a:t>Response factor</a:t>
                      </a:r>
                    </a:p>
                  </a:txBody>
                  <a:tcPr marL="76990" marR="76990" marT="45706" marB="45706"/>
                </a:tc>
                <a:tc>
                  <a:txBody>
                    <a:bodyPr/>
                    <a:lstStyle/>
                    <a:p>
                      <a:r>
                        <a:rPr lang="en-US" sz="1800" dirty="0"/>
                        <a:t>Must be &lt;10 unless correction curve is used</a:t>
                      </a:r>
                    </a:p>
                  </a:txBody>
                  <a:tcPr marL="76990" marR="76990" marT="45706" marB="45706"/>
                </a:tc>
                <a:tc>
                  <a:txBody>
                    <a:bodyPr/>
                    <a:lstStyle/>
                    <a:p>
                      <a:r>
                        <a:rPr lang="en-US" sz="1800" dirty="0"/>
                        <a:t>One time before detector is put</a:t>
                      </a:r>
                      <a:r>
                        <a:rPr lang="en-US" sz="1800" baseline="0" dirty="0"/>
                        <a:t> in service</a:t>
                      </a:r>
                      <a:endParaRPr lang="en-US" sz="1800" dirty="0"/>
                    </a:p>
                  </a:txBody>
                  <a:tcPr marL="76990" marR="76990" marT="45706" marB="45706"/>
                </a:tc>
                <a:extLst>
                  <a:ext uri="{0D108BD9-81ED-4DB2-BD59-A6C34878D82A}">
                    <a16:rowId xmlns:a16="http://schemas.microsoft.com/office/drawing/2014/main" val="10001"/>
                  </a:ext>
                </a:extLst>
              </a:tr>
              <a:tr h="1462957">
                <a:tc>
                  <a:txBody>
                    <a:bodyPr/>
                    <a:lstStyle/>
                    <a:p>
                      <a:r>
                        <a:rPr lang="en-US" sz="1800" dirty="0"/>
                        <a:t>Response</a:t>
                      </a:r>
                      <a:r>
                        <a:rPr lang="en-US" sz="1800" baseline="0" dirty="0"/>
                        <a:t> time</a:t>
                      </a:r>
                      <a:endParaRPr lang="en-US" sz="1800" dirty="0"/>
                    </a:p>
                  </a:txBody>
                  <a:tcPr marL="76990" marR="76990" marT="45706" marB="45706"/>
                </a:tc>
                <a:tc>
                  <a:txBody>
                    <a:bodyPr/>
                    <a:lstStyle/>
                    <a:p>
                      <a:r>
                        <a:rPr lang="en-US" sz="1800" dirty="0"/>
                        <a:t>Must be &lt;= 30</a:t>
                      </a:r>
                      <a:r>
                        <a:rPr lang="en-US" sz="1800" baseline="0" dirty="0"/>
                        <a:t> seconds</a:t>
                      </a:r>
                      <a:endParaRPr lang="en-US" sz="1800" dirty="0"/>
                    </a:p>
                  </a:txBody>
                  <a:tcPr marL="76990" marR="76990" marT="45706" marB="45706"/>
                </a:tc>
                <a:tc>
                  <a:txBody>
                    <a:bodyPr/>
                    <a:lstStyle/>
                    <a:p>
                      <a:r>
                        <a:rPr lang="en-US" sz="1800" dirty="0"/>
                        <a:t>One time before detector is put in service If modification</a:t>
                      </a:r>
                      <a:r>
                        <a:rPr lang="en-US" sz="1800" baseline="0" dirty="0"/>
                        <a:t> to sample pumping or flow </a:t>
                      </a:r>
                      <a:r>
                        <a:rPr lang="en-US" sz="1800" baseline="0" dirty="0" err="1"/>
                        <a:t>conf</a:t>
                      </a:r>
                      <a:r>
                        <a:rPr lang="en-US" sz="1800" baseline="0" dirty="0"/>
                        <a:t> is made a new test is </a:t>
                      </a:r>
                      <a:r>
                        <a:rPr lang="en-US" sz="1800" baseline="0" dirty="0" err="1"/>
                        <a:t>req</a:t>
                      </a:r>
                      <a:endParaRPr lang="en-US" sz="1800" dirty="0"/>
                    </a:p>
                  </a:txBody>
                  <a:tcPr marL="76990" marR="76990" marT="45706" marB="45706"/>
                </a:tc>
                <a:extLst>
                  <a:ext uri="{0D108BD9-81ED-4DB2-BD59-A6C34878D82A}">
                    <a16:rowId xmlns:a16="http://schemas.microsoft.com/office/drawing/2014/main" val="10002"/>
                  </a:ext>
                </a:extLst>
              </a:tr>
              <a:tr h="1188648">
                <a:tc>
                  <a:txBody>
                    <a:bodyPr/>
                    <a:lstStyle/>
                    <a:p>
                      <a:r>
                        <a:rPr lang="en-US" sz="1800" dirty="0"/>
                        <a:t>Calibration precision</a:t>
                      </a:r>
                    </a:p>
                  </a:txBody>
                  <a:tcPr marL="76990" marR="76990" marT="45706" marB="45706"/>
                </a:tc>
                <a:tc>
                  <a:txBody>
                    <a:bodyPr/>
                    <a:lstStyle/>
                    <a:p>
                      <a:r>
                        <a:rPr lang="en-US" sz="1800" dirty="0"/>
                        <a:t>Must be &lt;= 10 percent of calibration gas value</a:t>
                      </a:r>
                    </a:p>
                  </a:txBody>
                  <a:tcPr marL="76990" marR="76990" marT="45706" marB="45706"/>
                </a:tc>
                <a:tc>
                  <a:txBody>
                    <a:bodyPr/>
                    <a:lstStyle/>
                    <a:p>
                      <a:r>
                        <a:rPr lang="en-US" sz="1800" dirty="0"/>
                        <a:t>Before</a:t>
                      </a:r>
                      <a:r>
                        <a:rPr lang="en-US" sz="1800" baseline="0" dirty="0"/>
                        <a:t> detector is put in service and 3-month intervals or next use, whichever is later</a:t>
                      </a:r>
                      <a:endParaRPr lang="en-US" sz="1800" dirty="0"/>
                    </a:p>
                  </a:txBody>
                  <a:tcPr marL="76990" marR="76990" marT="45706" marB="45706"/>
                </a:tc>
                <a:extLst>
                  <a:ext uri="{0D108BD9-81ED-4DB2-BD59-A6C34878D82A}">
                    <a16:rowId xmlns:a16="http://schemas.microsoft.com/office/drawing/2014/main" val="10003"/>
                  </a:ext>
                </a:extLst>
              </a:tr>
            </a:tbl>
          </a:graphicData>
        </a:graphic>
      </p:graphicFrame>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fontAlgn="auto">
              <a:spcAft>
                <a:spcPts val="0"/>
              </a:spcAft>
              <a:defRPr/>
            </a:pPr>
            <a:r>
              <a:rPr lang="en-US" sz="4000" dirty="0"/>
              <a:t>Response Factor</a:t>
            </a:r>
          </a:p>
        </p:txBody>
      </p:sp>
      <p:sp>
        <p:nvSpPr>
          <p:cNvPr id="132099" name="Content Placeholder 2"/>
          <p:cNvSpPr>
            <a:spLocks noGrp="1"/>
          </p:cNvSpPr>
          <p:nvPr>
            <p:ph idx="1"/>
          </p:nvPr>
        </p:nvSpPr>
        <p:spPr/>
        <p:txBody>
          <a:bodyPr>
            <a:normAutofit/>
          </a:bodyPr>
          <a:lstStyle/>
          <a:p>
            <a:r>
              <a:rPr lang="en-US" sz="3200" dirty="0"/>
              <a:t>The ratio of the known concentration of a VOC to the observed meter reading when measured  by the instrument with a reference compound</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33123" name="Group 26"/>
          <p:cNvGrpSpPr>
            <a:grpSpLocks/>
          </p:cNvGrpSpPr>
          <p:nvPr/>
        </p:nvGrpSpPr>
        <p:grpSpPr bwMode="auto">
          <a:xfrm>
            <a:off x="3881438" y="2925763"/>
            <a:ext cx="4562475" cy="115887"/>
            <a:chOff x="384" y="2378"/>
            <a:chExt cx="5040" cy="240"/>
          </a:xfrm>
        </p:grpSpPr>
        <p:sp>
          <p:nvSpPr>
            <p:cNvPr id="133128" name="Rectangle 27"/>
            <p:cNvSpPr>
              <a:spLocks noChangeArrowheads="1"/>
            </p:cNvSpPr>
            <p:nvPr/>
          </p:nvSpPr>
          <p:spPr bwMode="auto">
            <a:xfrm>
              <a:off x="384" y="2474"/>
              <a:ext cx="5040" cy="144"/>
            </a:xfrm>
            <a:prstGeom prst="rect">
              <a:avLst/>
            </a:prstGeom>
            <a:solidFill>
              <a:schemeClr val="bg2"/>
            </a:solidFill>
            <a:ln w="9525">
              <a:noFill/>
              <a:miter lim="800000"/>
              <a:headEnd/>
              <a:tailEnd/>
            </a:ln>
            <a:effectLst/>
          </p:spPr>
          <p:txBody>
            <a:bodyPr/>
            <a:lstStyle/>
            <a:p>
              <a:pPr algn="ctr" eaLnBrk="0" hangingPunct="0"/>
              <a:endParaRPr lang="en-US"/>
            </a:p>
          </p:txBody>
        </p:sp>
        <p:sp>
          <p:nvSpPr>
            <p:cNvPr id="133129" name="Rectangle 28"/>
            <p:cNvSpPr>
              <a:spLocks noChangeArrowheads="1"/>
            </p:cNvSpPr>
            <p:nvPr/>
          </p:nvSpPr>
          <p:spPr bwMode="auto">
            <a:xfrm>
              <a:off x="384" y="2378"/>
              <a:ext cx="4949" cy="183"/>
            </a:xfrm>
            <a:prstGeom prst="rect">
              <a:avLst/>
            </a:prstGeom>
            <a:gradFill rotWithShape="0">
              <a:gsLst>
                <a:gs pos="0">
                  <a:srgbClr val="E6DCAC"/>
                </a:gs>
                <a:gs pos="12000">
                  <a:srgbClr val="E6D78A"/>
                </a:gs>
                <a:gs pos="30000">
                  <a:srgbClr val="C7AC4C"/>
                </a:gs>
                <a:gs pos="45000">
                  <a:srgbClr val="E6D78A"/>
                </a:gs>
                <a:gs pos="77000">
                  <a:srgbClr val="C7AC4C"/>
                </a:gs>
                <a:gs pos="100000">
                  <a:srgbClr val="E6DCAC"/>
                </a:gs>
              </a:gsLst>
              <a:lin ang="2700000" scaled="1"/>
            </a:gradFill>
            <a:ln w="12700" cap="sq">
              <a:solidFill>
                <a:schemeClr val="folHlink"/>
              </a:solidFill>
              <a:miter lim="800000"/>
              <a:headEnd/>
              <a:tailEnd/>
            </a:ln>
            <a:effectLst/>
          </p:spPr>
          <p:txBody>
            <a:bodyPr/>
            <a:lstStyle/>
            <a:p>
              <a:pPr algn="ctr" eaLnBrk="0" hangingPunct="0"/>
              <a:endParaRPr lang="en-US"/>
            </a:p>
          </p:txBody>
        </p:sp>
        <p:sp>
          <p:nvSpPr>
            <p:cNvPr id="133130" name="Line 29"/>
            <p:cNvSpPr>
              <a:spLocks noChangeShapeType="1"/>
            </p:cNvSpPr>
            <p:nvPr/>
          </p:nvSpPr>
          <p:spPr bwMode="auto">
            <a:xfrm>
              <a:off x="392" y="2426"/>
              <a:ext cx="4939" cy="0"/>
            </a:xfrm>
            <a:prstGeom prst="line">
              <a:avLst/>
            </a:prstGeom>
            <a:noFill/>
            <a:ln w="12700" cap="sq">
              <a:solidFill>
                <a:schemeClr val="folHlink"/>
              </a:solidFill>
              <a:round/>
              <a:headEnd type="none" w="sm" len="sm"/>
              <a:tailEnd type="none" w="sm" len="sm"/>
            </a:ln>
            <a:effectLst/>
          </p:spPr>
          <p:txBody>
            <a:bodyPr/>
            <a:lstStyle/>
            <a:p>
              <a:endParaRPr lang="en-US"/>
            </a:p>
          </p:txBody>
        </p:sp>
        <p:sp>
          <p:nvSpPr>
            <p:cNvPr id="133131" name="Line 30"/>
            <p:cNvSpPr>
              <a:spLocks noChangeShapeType="1"/>
            </p:cNvSpPr>
            <p:nvPr/>
          </p:nvSpPr>
          <p:spPr bwMode="auto">
            <a:xfrm>
              <a:off x="392" y="2474"/>
              <a:ext cx="4939" cy="0"/>
            </a:xfrm>
            <a:prstGeom prst="line">
              <a:avLst/>
            </a:prstGeom>
            <a:noFill/>
            <a:ln w="12700" cap="sq">
              <a:solidFill>
                <a:schemeClr val="folHlink"/>
              </a:solidFill>
              <a:round/>
              <a:headEnd type="none" w="sm" len="sm"/>
              <a:tailEnd type="none" w="sm" len="sm"/>
            </a:ln>
            <a:effectLst/>
          </p:spPr>
          <p:txBody>
            <a:bodyPr/>
            <a:lstStyle/>
            <a:p>
              <a:endParaRPr lang="en-US"/>
            </a:p>
          </p:txBody>
        </p:sp>
        <p:sp>
          <p:nvSpPr>
            <p:cNvPr id="133132" name="Line 31"/>
            <p:cNvSpPr>
              <a:spLocks noChangeShapeType="1"/>
            </p:cNvSpPr>
            <p:nvPr/>
          </p:nvSpPr>
          <p:spPr bwMode="auto">
            <a:xfrm>
              <a:off x="392" y="2522"/>
              <a:ext cx="4939" cy="0"/>
            </a:xfrm>
            <a:prstGeom prst="line">
              <a:avLst/>
            </a:prstGeom>
            <a:noFill/>
            <a:ln w="12700" cap="sq">
              <a:solidFill>
                <a:schemeClr val="folHlink"/>
              </a:solidFill>
              <a:round/>
              <a:headEnd type="none" w="sm" len="sm"/>
              <a:tailEnd type="none" w="sm" len="sm"/>
            </a:ln>
            <a:effectLst/>
          </p:spPr>
          <p:txBody>
            <a:bodyPr/>
            <a:lstStyle/>
            <a:p>
              <a:endParaRPr lang="en-US"/>
            </a:p>
          </p:txBody>
        </p:sp>
        <p:sp>
          <p:nvSpPr>
            <p:cNvPr id="133133" name="Line 32"/>
            <p:cNvSpPr>
              <a:spLocks noChangeShapeType="1"/>
            </p:cNvSpPr>
            <p:nvPr/>
          </p:nvSpPr>
          <p:spPr bwMode="auto">
            <a:xfrm>
              <a:off x="392" y="2417"/>
              <a:ext cx="4939" cy="0"/>
            </a:xfrm>
            <a:prstGeom prst="line">
              <a:avLst/>
            </a:prstGeom>
            <a:noFill/>
            <a:ln w="12700" cap="sq">
              <a:solidFill>
                <a:schemeClr val="tx2"/>
              </a:solidFill>
              <a:round/>
              <a:headEnd type="none" w="sm" len="sm"/>
              <a:tailEnd type="none" w="sm" len="sm"/>
            </a:ln>
            <a:effectLst/>
          </p:spPr>
          <p:txBody>
            <a:bodyPr/>
            <a:lstStyle/>
            <a:p>
              <a:endParaRPr lang="en-US"/>
            </a:p>
          </p:txBody>
        </p:sp>
        <p:sp>
          <p:nvSpPr>
            <p:cNvPr id="133134" name="Line 33"/>
            <p:cNvSpPr>
              <a:spLocks noChangeShapeType="1"/>
            </p:cNvSpPr>
            <p:nvPr/>
          </p:nvSpPr>
          <p:spPr bwMode="auto">
            <a:xfrm>
              <a:off x="392" y="2465"/>
              <a:ext cx="4939" cy="0"/>
            </a:xfrm>
            <a:prstGeom prst="line">
              <a:avLst/>
            </a:prstGeom>
            <a:noFill/>
            <a:ln w="12700" cap="sq">
              <a:solidFill>
                <a:schemeClr val="tx2"/>
              </a:solidFill>
              <a:round/>
              <a:headEnd type="none" w="sm" len="sm"/>
              <a:tailEnd type="none" w="sm" len="sm"/>
            </a:ln>
            <a:effectLst/>
          </p:spPr>
          <p:txBody>
            <a:bodyPr/>
            <a:lstStyle/>
            <a:p>
              <a:endParaRPr lang="en-US"/>
            </a:p>
          </p:txBody>
        </p:sp>
        <p:sp>
          <p:nvSpPr>
            <p:cNvPr id="133135" name="Line 34"/>
            <p:cNvSpPr>
              <a:spLocks noChangeShapeType="1"/>
            </p:cNvSpPr>
            <p:nvPr/>
          </p:nvSpPr>
          <p:spPr bwMode="auto">
            <a:xfrm>
              <a:off x="392" y="2513"/>
              <a:ext cx="4939" cy="0"/>
            </a:xfrm>
            <a:prstGeom prst="line">
              <a:avLst/>
            </a:prstGeom>
            <a:noFill/>
            <a:ln w="12700" cap="sq">
              <a:solidFill>
                <a:schemeClr val="tx2"/>
              </a:solidFill>
              <a:round/>
              <a:headEnd type="none" w="sm" len="sm"/>
              <a:tailEnd type="none" w="sm" len="sm"/>
            </a:ln>
            <a:effectLst/>
          </p:spPr>
          <p:txBody>
            <a:bodyPr/>
            <a:lstStyle/>
            <a:p>
              <a:endParaRPr lang="en-US"/>
            </a:p>
          </p:txBody>
        </p:sp>
      </p:grpSp>
      <p:sp>
        <p:nvSpPr>
          <p:cNvPr id="135182" name="Rectangle 14"/>
          <p:cNvSpPr>
            <a:spLocks noChangeArrowheads="1"/>
          </p:cNvSpPr>
          <p:nvPr/>
        </p:nvSpPr>
        <p:spPr bwMode="auto">
          <a:xfrm>
            <a:off x="-71438" y="2357438"/>
            <a:ext cx="4084638" cy="1473200"/>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19050" tIns="26988" rIns="19050" bIns="26988"/>
          <a:lstStyle/>
          <a:p>
            <a:pPr algn="ctr" eaLnBrk="0" hangingPunct="0">
              <a:lnSpc>
                <a:spcPts val="5000"/>
              </a:lnSpc>
              <a:tabLst>
                <a:tab pos="457200" algn="l"/>
                <a:tab pos="914400" algn="l"/>
                <a:tab pos="1371600" algn="l"/>
              </a:tabLst>
              <a:defRPr/>
            </a:pPr>
            <a:r>
              <a:rPr lang="en-US" sz="4200" b="1">
                <a:effectLst>
                  <a:outerShdw blurRad="38100" dist="38100" dir="2700000" algn="tl">
                    <a:srgbClr val="000000"/>
                  </a:outerShdw>
                </a:effectLst>
                <a:latin typeface="Arial" charset="0"/>
              </a:rPr>
              <a:t>Response </a:t>
            </a:r>
          </a:p>
          <a:p>
            <a:pPr algn="ctr" eaLnBrk="0" hangingPunct="0">
              <a:lnSpc>
                <a:spcPts val="5000"/>
              </a:lnSpc>
              <a:tabLst>
                <a:tab pos="457200" algn="l"/>
                <a:tab pos="914400" algn="l"/>
                <a:tab pos="1371600" algn="l"/>
              </a:tabLst>
              <a:defRPr/>
            </a:pPr>
            <a:r>
              <a:rPr lang="en-US" sz="4200" b="1">
                <a:effectLst>
                  <a:outerShdw blurRad="38100" dist="38100" dir="2700000" algn="tl">
                    <a:srgbClr val="000000"/>
                  </a:outerShdw>
                </a:effectLst>
                <a:latin typeface="Arial" charset="0"/>
              </a:rPr>
              <a:t>Factor  </a:t>
            </a:r>
          </a:p>
        </p:txBody>
      </p:sp>
      <p:sp>
        <p:nvSpPr>
          <p:cNvPr id="135183" name="Rectangle 15"/>
          <p:cNvSpPr>
            <a:spLocks noChangeArrowheads="1"/>
          </p:cNvSpPr>
          <p:nvPr/>
        </p:nvSpPr>
        <p:spPr bwMode="auto">
          <a:xfrm>
            <a:off x="4084638" y="1554163"/>
            <a:ext cx="4024312" cy="1339850"/>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19050" tIns="26988" rIns="19050" bIns="26988"/>
          <a:lstStyle/>
          <a:p>
            <a:pPr algn="ctr" eaLnBrk="0" hangingPunct="0">
              <a:lnSpc>
                <a:spcPts val="4500"/>
              </a:lnSpc>
              <a:tabLst>
                <a:tab pos="457200" algn="l"/>
                <a:tab pos="914400" algn="l"/>
                <a:tab pos="1371600" algn="l"/>
              </a:tabLst>
              <a:defRPr/>
            </a:pPr>
            <a:r>
              <a:rPr lang="en-US" sz="3800" b="1" dirty="0">
                <a:effectLst>
                  <a:outerShdw blurRad="38100" dist="38100" dir="2700000" algn="tl">
                    <a:srgbClr val="000000"/>
                  </a:outerShdw>
                </a:effectLst>
                <a:latin typeface="Arial" charset="0"/>
              </a:rPr>
              <a:t>Actual </a:t>
            </a:r>
          </a:p>
          <a:p>
            <a:pPr algn="ctr" eaLnBrk="0" hangingPunct="0">
              <a:lnSpc>
                <a:spcPts val="4500"/>
              </a:lnSpc>
              <a:tabLst>
                <a:tab pos="457200" algn="l"/>
                <a:tab pos="914400" algn="l"/>
                <a:tab pos="1371600" algn="l"/>
              </a:tabLst>
              <a:defRPr/>
            </a:pPr>
            <a:r>
              <a:rPr lang="en-US" sz="3800" b="1" dirty="0">
                <a:effectLst>
                  <a:outerShdw blurRad="38100" dist="38100" dir="2700000" algn="tl">
                    <a:srgbClr val="000000"/>
                  </a:outerShdw>
                </a:effectLst>
                <a:latin typeface="Arial" charset="0"/>
              </a:rPr>
              <a:t>Concentration </a:t>
            </a:r>
          </a:p>
        </p:txBody>
      </p:sp>
      <p:sp>
        <p:nvSpPr>
          <p:cNvPr id="135185" name="Rectangle 17"/>
          <p:cNvSpPr>
            <a:spLocks noChangeArrowheads="1"/>
          </p:cNvSpPr>
          <p:nvPr/>
        </p:nvSpPr>
        <p:spPr bwMode="auto">
          <a:xfrm>
            <a:off x="3500438" y="3187700"/>
            <a:ext cx="5489575" cy="1339850"/>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19050" tIns="26988" rIns="19050" bIns="26988"/>
          <a:lstStyle/>
          <a:p>
            <a:pPr algn="ctr" eaLnBrk="0" hangingPunct="0">
              <a:lnSpc>
                <a:spcPts val="4500"/>
              </a:lnSpc>
              <a:tabLst>
                <a:tab pos="457200" algn="l"/>
                <a:tab pos="914400" algn="l"/>
                <a:tab pos="1371600" algn="l"/>
              </a:tabLst>
              <a:defRPr/>
            </a:pPr>
            <a:r>
              <a:rPr lang="en-US" sz="3800" b="1" dirty="0">
                <a:effectLst>
                  <a:outerShdw blurRad="38100" dist="38100" dir="2700000" algn="tl">
                    <a:srgbClr val="000000"/>
                  </a:outerShdw>
                </a:effectLst>
                <a:latin typeface="Arial" charset="0"/>
              </a:rPr>
              <a:t>Instrument Indicated </a:t>
            </a:r>
          </a:p>
          <a:p>
            <a:pPr algn="ctr" eaLnBrk="0" hangingPunct="0">
              <a:lnSpc>
                <a:spcPts val="4500"/>
              </a:lnSpc>
              <a:tabLst>
                <a:tab pos="457200" algn="l"/>
                <a:tab pos="914400" algn="l"/>
                <a:tab pos="1371600" algn="l"/>
              </a:tabLst>
              <a:defRPr/>
            </a:pPr>
            <a:r>
              <a:rPr lang="en-US" sz="3800" b="1" dirty="0">
                <a:effectLst>
                  <a:outerShdw blurRad="38100" dist="38100" dir="2700000" algn="tl">
                    <a:srgbClr val="000000"/>
                  </a:outerShdw>
                </a:effectLst>
                <a:latin typeface="Arial" charset="0"/>
              </a:rPr>
              <a:t>Concentration</a:t>
            </a:r>
          </a:p>
        </p:txBody>
      </p:sp>
      <p:sp>
        <p:nvSpPr>
          <p:cNvPr id="133127" name="Rectangle 18"/>
          <p:cNvSpPr>
            <a:spLocks noChangeArrowheads="1"/>
          </p:cNvSpPr>
          <p:nvPr/>
        </p:nvSpPr>
        <p:spPr bwMode="auto">
          <a:xfrm>
            <a:off x="3117850" y="2611438"/>
            <a:ext cx="774700" cy="857250"/>
          </a:xfrm>
          <a:prstGeom prst="rect">
            <a:avLst/>
          </a:prstGeom>
          <a:noFill/>
          <a:ln w="12700">
            <a:noFill/>
            <a:miter lim="800000"/>
            <a:headEnd/>
            <a:tailEnd/>
          </a:ln>
          <a:effectLst>
            <a:outerShdw dist="53882" dir="2700000" algn="ctr" rotWithShape="0">
              <a:schemeClr val="bg2"/>
            </a:outerShdw>
          </a:effectLst>
        </p:spPr>
        <p:txBody>
          <a:bodyPr wrap="none" lIns="19050" tIns="26988" rIns="19050" bIns="26988"/>
          <a:lstStyle/>
          <a:p>
            <a:pPr algn="ctr" eaLnBrk="0" hangingPunct="0">
              <a:lnSpc>
                <a:spcPts val="5000"/>
              </a:lnSpc>
              <a:tabLst>
                <a:tab pos="457200" algn="l"/>
                <a:tab pos="914400" algn="l"/>
                <a:tab pos="1371600" algn="l"/>
              </a:tabLst>
            </a:pPr>
            <a:r>
              <a:rPr lang="en-US" sz="4200" b="1">
                <a:latin typeface="Arial" pitchFamily="34" charset="0"/>
              </a:rPr>
              <a:t>=</a:t>
            </a:r>
          </a:p>
        </p:txBody>
      </p:sp>
    </p:spTree>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15"/>
          <p:cNvSpPr>
            <a:spLocks noGrp="1" noChangeArrowheads="1"/>
          </p:cNvSpPr>
          <p:nvPr>
            <p:ph idx="1"/>
          </p:nvPr>
        </p:nvSpPr>
        <p:spPr>
          <a:xfrm>
            <a:off x="1042988" y="2155825"/>
            <a:ext cx="6180137" cy="3898900"/>
          </a:xfrm>
          <a:effectLst>
            <a:outerShdw dist="45791" dir="2021404" algn="ctr" rotWithShape="0">
              <a:schemeClr val="bg2"/>
            </a:outerShdw>
          </a:effectLst>
        </p:spPr>
        <p:txBody>
          <a:bodyPr wrap="none" lIns="19050" tIns="26988" rIns="19050" bIns="26988"/>
          <a:lstStyle/>
          <a:p>
            <a:pPr marL="0" indent="0">
              <a:lnSpc>
                <a:spcPts val="3000"/>
              </a:lnSpc>
              <a:spcBef>
                <a:spcPct val="0"/>
              </a:spcBef>
              <a:spcAft>
                <a:spcPts val="1000"/>
              </a:spcAft>
              <a:buFontTx/>
              <a:buNone/>
              <a:tabLst>
                <a:tab pos="457200" algn="l"/>
                <a:tab pos="914400" algn="l"/>
                <a:tab pos="1371600" algn="l"/>
                <a:tab pos="1828800" algn="l"/>
                <a:tab pos="2286000" algn="l"/>
                <a:tab pos="2743200" algn="l"/>
                <a:tab pos="3200400" algn="l"/>
                <a:tab pos="3657600" algn="l"/>
                <a:tab pos="4114800" algn="l"/>
                <a:tab pos="4797425" algn="l"/>
                <a:tab pos="6400800" algn="l"/>
              </a:tabLst>
            </a:pPr>
            <a:r>
              <a:rPr lang="en-US" dirty="0"/>
              <a:t>Actual Concentration            =  1,000 ppm</a:t>
            </a:r>
          </a:p>
          <a:p>
            <a:pPr marL="0" indent="0">
              <a:lnSpc>
                <a:spcPts val="3000"/>
              </a:lnSpc>
              <a:spcBef>
                <a:spcPct val="0"/>
              </a:spcBef>
              <a:spcAft>
                <a:spcPts val="1000"/>
              </a:spcAft>
              <a:buFontTx/>
              <a:buNone/>
              <a:tabLst>
                <a:tab pos="457200" algn="l"/>
                <a:tab pos="914400" algn="l"/>
                <a:tab pos="1371600" algn="l"/>
                <a:tab pos="1828800" algn="l"/>
                <a:tab pos="2286000" algn="l"/>
                <a:tab pos="2743200" algn="l"/>
                <a:tab pos="3200400" algn="l"/>
                <a:tab pos="3657600" algn="l"/>
                <a:tab pos="4114800" algn="l"/>
                <a:tab pos="4797425" algn="l"/>
                <a:tab pos="6400800" algn="l"/>
              </a:tabLst>
            </a:pPr>
            <a:r>
              <a:rPr lang="en-US" dirty="0"/>
              <a:t>Instrument Gauge Reading  	=   3,000 ppm</a:t>
            </a:r>
          </a:p>
          <a:p>
            <a:pPr marL="0" indent="0">
              <a:lnSpc>
                <a:spcPts val="3000"/>
              </a:lnSpc>
              <a:spcBef>
                <a:spcPct val="0"/>
              </a:spcBef>
              <a:spcAft>
                <a:spcPts val="1000"/>
              </a:spcAft>
              <a:buFontTx/>
              <a:buNone/>
              <a:tabLst>
                <a:tab pos="457200" algn="l"/>
                <a:tab pos="914400" algn="l"/>
                <a:tab pos="1371600" algn="l"/>
                <a:tab pos="1828800" algn="l"/>
                <a:tab pos="2286000" algn="l"/>
                <a:tab pos="2743200" algn="l"/>
                <a:tab pos="3200400" algn="l"/>
                <a:tab pos="3657600" algn="l"/>
                <a:tab pos="4114800" algn="l"/>
                <a:tab pos="4797425" algn="l"/>
                <a:tab pos="6400800" algn="l"/>
              </a:tabLst>
            </a:pPr>
            <a:r>
              <a:rPr lang="en-US" i="1" dirty="0"/>
              <a:t>Response Factor				=        ??</a:t>
            </a:r>
          </a:p>
          <a:p>
            <a:pPr marL="0" indent="0">
              <a:lnSpc>
                <a:spcPts val="3000"/>
              </a:lnSpc>
              <a:spcBef>
                <a:spcPct val="0"/>
              </a:spcBef>
              <a:spcAft>
                <a:spcPts val="1000"/>
              </a:spcAft>
              <a:buFontTx/>
              <a:buNone/>
              <a:tabLst>
                <a:tab pos="457200" algn="l"/>
                <a:tab pos="914400" algn="l"/>
                <a:tab pos="1371600" algn="l"/>
                <a:tab pos="1828800" algn="l"/>
                <a:tab pos="2286000" algn="l"/>
                <a:tab pos="2743200" algn="l"/>
                <a:tab pos="3200400" algn="l"/>
                <a:tab pos="3657600" algn="l"/>
                <a:tab pos="4114800" algn="l"/>
                <a:tab pos="4797425" algn="l"/>
                <a:tab pos="6400800" algn="l"/>
              </a:tabLst>
            </a:pPr>
            <a:endParaRPr lang="en-US" dirty="0"/>
          </a:p>
          <a:p>
            <a:pPr marL="0" indent="0">
              <a:lnSpc>
                <a:spcPts val="3000"/>
              </a:lnSpc>
              <a:spcBef>
                <a:spcPct val="0"/>
              </a:spcBef>
              <a:spcAft>
                <a:spcPts val="1000"/>
              </a:spcAft>
              <a:buFontTx/>
              <a:buNone/>
              <a:tabLst>
                <a:tab pos="457200" algn="l"/>
                <a:tab pos="914400" algn="l"/>
                <a:tab pos="1371600" algn="l"/>
                <a:tab pos="1828800" algn="l"/>
                <a:tab pos="2286000" algn="l"/>
                <a:tab pos="2743200" algn="l"/>
                <a:tab pos="3200400" algn="l"/>
                <a:tab pos="3657600" algn="l"/>
                <a:tab pos="4114800" algn="l"/>
                <a:tab pos="4797425" algn="l"/>
                <a:tab pos="6400800" algn="l"/>
              </a:tabLst>
            </a:pPr>
            <a:r>
              <a:rPr lang="en-US" dirty="0"/>
              <a:t>Actual Concentration			=  100,000 ppm</a:t>
            </a:r>
          </a:p>
          <a:p>
            <a:pPr marL="0" indent="0">
              <a:lnSpc>
                <a:spcPts val="3000"/>
              </a:lnSpc>
              <a:spcBef>
                <a:spcPct val="0"/>
              </a:spcBef>
              <a:spcAft>
                <a:spcPts val="1000"/>
              </a:spcAft>
              <a:buFontTx/>
              <a:buNone/>
              <a:tabLst>
                <a:tab pos="457200" algn="l"/>
                <a:tab pos="914400" algn="l"/>
                <a:tab pos="1371600" algn="l"/>
                <a:tab pos="1828800" algn="l"/>
                <a:tab pos="2286000" algn="l"/>
                <a:tab pos="2743200" algn="l"/>
                <a:tab pos="3200400" algn="l"/>
                <a:tab pos="3657600" algn="l"/>
                <a:tab pos="4114800" algn="l"/>
                <a:tab pos="4797425" algn="l"/>
                <a:tab pos="6400800" algn="l"/>
              </a:tabLst>
            </a:pPr>
            <a:r>
              <a:rPr lang="en-US" dirty="0"/>
              <a:t>Instrument Gauge Reading		=    10,000 ppm</a:t>
            </a:r>
          </a:p>
          <a:p>
            <a:pPr marL="0" indent="0">
              <a:lnSpc>
                <a:spcPts val="3000"/>
              </a:lnSpc>
              <a:spcBef>
                <a:spcPct val="0"/>
              </a:spcBef>
              <a:spcAft>
                <a:spcPts val="1000"/>
              </a:spcAft>
              <a:buFontTx/>
              <a:buNone/>
              <a:tabLst>
                <a:tab pos="457200" algn="l"/>
                <a:tab pos="914400" algn="l"/>
                <a:tab pos="1371600" algn="l"/>
                <a:tab pos="1828800" algn="l"/>
                <a:tab pos="2286000" algn="l"/>
                <a:tab pos="2743200" algn="l"/>
                <a:tab pos="3200400" algn="l"/>
                <a:tab pos="3657600" algn="l"/>
                <a:tab pos="4114800" algn="l"/>
                <a:tab pos="4797425" algn="l"/>
                <a:tab pos="6400800" algn="l"/>
              </a:tabLst>
            </a:pPr>
            <a:r>
              <a:rPr lang="en-US" i="1" dirty="0"/>
              <a:t>Response Factor				=        ??</a:t>
            </a:r>
          </a:p>
        </p:txBody>
      </p:sp>
      <p:sp>
        <p:nvSpPr>
          <p:cNvPr id="137230" name="Rectangle 14"/>
          <p:cNvSpPr>
            <a:spLocks noChangeArrowheads="1"/>
          </p:cNvSpPr>
          <p:nvPr/>
        </p:nvSpPr>
        <p:spPr bwMode="auto">
          <a:xfrm>
            <a:off x="1250950" y="803275"/>
            <a:ext cx="6654800" cy="80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9050" tIns="26988" rIns="19050" bIns="26988"/>
          <a:lstStyle/>
          <a:p>
            <a:pPr algn="ctr" eaLnBrk="0" hangingPunct="0">
              <a:lnSpc>
                <a:spcPts val="5000"/>
              </a:lnSpc>
              <a:tabLst>
                <a:tab pos="914400" algn="l"/>
                <a:tab pos="1828800" algn="l"/>
                <a:tab pos="2743200" algn="l"/>
                <a:tab pos="3657600" algn="l"/>
                <a:tab pos="4572000" algn="l"/>
                <a:tab pos="5486400" algn="l"/>
                <a:tab pos="6400800" algn="l"/>
              </a:tabLst>
              <a:defRPr/>
            </a:pPr>
            <a:r>
              <a:rPr lang="en-US" sz="4000" dirty="0">
                <a:effectLst>
                  <a:outerShdw blurRad="38100" dist="38100" dir="2700000" algn="tl">
                    <a:srgbClr val="000000"/>
                  </a:outerShdw>
                </a:effectLst>
                <a:latin typeface="Arial" charset="0"/>
              </a:rPr>
              <a:t>Response Factor Examples</a:t>
            </a:r>
          </a:p>
        </p:txBody>
      </p:sp>
    </p:spTree>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fontAlgn="auto">
              <a:spcAft>
                <a:spcPts val="0"/>
              </a:spcAft>
              <a:defRPr/>
            </a:pPr>
            <a:r>
              <a:rPr lang="en-US" sz="4000" dirty="0"/>
              <a:t>Response time</a:t>
            </a:r>
          </a:p>
        </p:txBody>
      </p:sp>
      <p:sp>
        <p:nvSpPr>
          <p:cNvPr id="135171" name="Content Placeholder 2"/>
          <p:cNvSpPr>
            <a:spLocks noGrp="1"/>
          </p:cNvSpPr>
          <p:nvPr>
            <p:ph idx="1"/>
          </p:nvPr>
        </p:nvSpPr>
        <p:spPr/>
        <p:txBody>
          <a:bodyPr>
            <a:normAutofit/>
          </a:bodyPr>
          <a:lstStyle/>
          <a:p>
            <a:r>
              <a:rPr lang="en-US" sz="3200" dirty="0"/>
              <a:t>The time interval from a step change in the VOC concentration at the input on the sampling system to the time at which 90 percent of the value is reached on the readout meter</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sz="4000" dirty="0"/>
              <a:t>Calibration precision</a:t>
            </a:r>
            <a:r>
              <a:rPr lang="en-US" dirty="0"/>
              <a:t>	</a:t>
            </a:r>
          </a:p>
        </p:txBody>
      </p:sp>
      <p:sp>
        <p:nvSpPr>
          <p:cNvPr id="136195" name="Content Placeholder 2"/>
          <p:cNvSpPr>
            <a:spLocks noGrp="1"/>
          </p:cNvSpPr>
          <p:nvPr>
            <p:ph idx="1"/>
          </p:nvPr>
        </p:nvSpPr>
        <p:spPr/>
        <p:txBody>
          <a:bodyPr>
            <a:noAutofit/>
          </a:bodyPr>
          <a:lstStyle/>
          <a:p>
            <a:r>
              <a:rPr lang="en-US" sz="3200" dirty="0"/>
              <a:t>The degree of agreement between measurements of the same known value, expressed as the relative percentage of the average </a:t>
            </a:r>
            <a:r>
              <a:rPr lang="en-US" sz="3200" dirty="0" err="1"/>
              <a:t>differrence</a:t>
            </a:r>
            <a:r>
              <a:rPr lang="en-US" sz="3200" dirty="0"/>
              <a:t> between the meter readings and the known concentration</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6434" name="Picture 1033" descr="calibration"/>
          <p:cNvPicPr>
            <a:picLocks noChangeAspect="1" noChangeArrowheads="1"/>
          </p:cNvPicPr>
          <p:nvPr/>
        </p:nvPicPr>
        <p:blipFill>
          <a:blip r:embed="rId3" cstate="print"/>
          <a:srcRect/>
          <a:stretch>
            <a:fillRect/>
          </a:stretch>
        </p:blipFill>
        <p:spPr bwMode="auto">
          <a:xfrm>
            <a:off x="0" y="0"/>
            <a:ext cx="9144000" cy="6859588"/>
          </a:xfrm>
          <a:prstGeom prst="rect">
            <a:avLst/>
          </a:prstGeom>
          <a:noFill/>
          <a:ln w="9525">
            <a:noFill/>
            <a:miter lim="800000"/>
            <a:headEnd/>
            <a:tailEnd/>
          </a:ln>
        </p:spPr>
      </p:pic>
      <p:sp>
        <p:nvSpPr>
          <p:cNvPr id="135171" name="Rectangle 1030"/>
          <p:cNvSpPr>
            <a:spLocks noGrp="1" noChangeArrowheads="1"/>
          </p:cNvSpPr>
          <p:nvPr>
            <p:ph type="title"/>
          </p:nvPr>
        </p:nvSpPr>
        <p:spPr>
          <a:xfrm>
            <a:off x="2757488" y="161925"/>
            <a:ext cx="3670300" cy="646331"/>
          </a:xfrm>
          <a:solidFill>
            <a:schemeClr val="bg2"/>
          </a:solidFill>
        </p:spPr>
        <p:txBody>
          <a:bodyPr>
            <a:spAutoFit/>
          </a:bodyPr>
          <a:lstStyle/>
          <a:p>
            <a:pPr fontAlgn="auto">
              <a:spcAft>
                <a:spcPts val="0"/>
              </a:spcAft>
              <a:defRPr/>
            </a:pPr>
            <a:r>
              <a:rPr lang="en-US" sz="4000" dirty="0">
                <a:solidFill>
                  <a:srgbClr val="0070C0"/>
                </a:solidFill>
                <a:effectLst/>
              </a:rPr>
              <a:t>Calibration</a:t>
            </a:r>
          </a:p>
        </p:txBody>
      </p:sp>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2" name="Rectangle 2"/>
          <p:cNvSpPr>
            <a:spLocks noGrp="1" noChangeArrowheads="1"/>
          </p:cNvSpPr>
          <p:nvPr>
            <p:ph type="title"/>
          </p:nvPr>
        </p:nvSpPr>
        <p:spPr>
          <a:xfrm>
            <a:off x="406400" y="473075"/>
            <a:ext cx="8275638" cy="1189038"/>
          </a:xfrm>
        </p:spPr>
        <p:txBody>
          <a:bodyPr>
            <a:normAutofit/>
          </a:bodyPr>
          <a:lstStyle/>
          <a:p>
            <a:pPr algn="ctr" fontAlgn="auto">
              <a:spcAft>
                <a:spcPts val="0"/>
              </a:spcAft>
              <a:defRPr/>
            </a:pPr>
            <a:r>
              <a:rPr lang="en-US" sz="4000" dirty="0"/>
              <a:t>Calibration Gases</a:t>
            </a:r>
            <a:br>
              <a:rPr lang="en-US" sz="4000" dirty="0"/>
            </a:br>
            <a:r>
              <a:rPr lang="en-US" sz="4000" i="1" dirty="0"/>
              <a:t>(Method 21 - 3.2)</a:t>
            </a:r>
          </a:p>
        </p:txBody>
      </p:sp>
      <p:sp>
        <p:nvSpPr>
          <p:cNvPr id="147459" name="Rectangle 3"/>
          <p:cNvSpPr>
            <a:spLocks noGrp="1" noChangeArrowheads="1"/>
          </p:cNvSpPr>
          <p:nvPr>
            <p:ph idx="1"/>
          </p:nvPr>
        </p:nvSpPr>
        <p:spPr>
          <a:xfrm>
            <a:off x="646113" y="2076450"/>
            <a:ext cx="7805737" cy="4114800"/>
          </a:xfrm>
        </p:spPr>
        <p:txBody>
          <a:bodyPr/>
          <a:lstStyle/>
          <a:p>
            <a:r>
              <a:rPr lang="en-US" dirty="0"/>
              <a:t>Zero air (&lt; 10 ppm VOC)</a:t>
            </a:r>
          </a:p>
          <a:p>
            <a:r>
              <a:rPr lang="en-US" dirty="0"/>
              <a:t>Span gas </a:t>
            </a:r>
          </a:p>
          <a:p>
            <a:r>
              <a:rPr lang="en-US" dirty="0"/>
              <a:t>Cylinder </a:t>
            </a:r>
            <a:r>
              <a:rPr lang="en-US" dirty="0" err="1"/>
              <a:t>cal</a:t>
            </a:r>
            <a:r>
              <a:rPr lang="en-US" dirty="0"/>
              <a:t> gas mixtures </a:t>
            </a:r>
          </a:p>
          <a:p>
            <a:pPr lvl="1">
              <a:buSzPct val="50000"/>
              <a:buFontTx/>
              <a:buChar char="–"/>
            </a:pPr>
            <a:r>
              <a:rPr lang="en-US" sz="2000" dirty="0"/>
              <a:t>certified to </a:t>
            </a:r>
            <a:r>
              <a:rPr lang="en-US" sz="2000" u="sng" dirty="0"/>
              <a:t>+</a:t>
            </a:r>
            <a:r>
              <a:rPr lang="en-US" sz="2000" dirty="0"/>
              <a:t> 2 % accuracy</a:t>
            </a:r>
          </a:p>
          <a:p>
            <a:pPr lvl="1">
              <a:buSzPct val="50000"/>
              <a:buFontTx/>
              <a:buChar char="–"/>
            </a:pPr>
            <a:r>
              <a:rPr lang="en-US" sz="2000" dirty="0"/>
              <a:t>shelf life specified</a:t>
            </a:r>
          </a:p>
          <a:p>
            <a:r>
              <a:rPr lang="en-US" dirty="0"/>
              <a:t>Prepared gases </a:t>
            </a:r>
          </a:p>
          <a:p>
            <a:pPr lvl="1">
              <a:buSzPct val="50000"/>
              <a:buFontTx/>
              <a:buChar char="–"/>
            </a:pPr>
            <a:r>
              <a:rPr lang="en-US" sz="2000" dirty="0"/>
              <a:t>accurate to </a:t>
            </a:r>
            <a:r>
              <a:rPr lang="en-US" sz="2000" u="sng" dirty="0"/>
              <a:t>+</a:t>
            </a:r>
            <a:r>
              <a:rPr lang="en-US" sz="2000" dirty="0"/>
              <a:t> 2 %</a:t>
            </a:r>
          </a:p>
          <a:p>
            <a:pPr lvl="1">
              <a:buSzPct val="50000"/>
              <a:buFontTx/>
              <a:buChar char="–"/>
            </a:pPr>
            <a:r>
              <a:rPr lang="en-US" sz="2000" dirty="0"/>
              <a:t>replaced each day </a:t>
            </a:r>
          </a:p>
          <a:p>
            <a:pPr lvl="1">
              <a:buSzPct val="50000"/>
              <a:buFontTx/>
              <a:buChar char="–"/>
            </a:pPr>
            <a:endParaRPr lang="en-US" dirty="0"/>
          </a:p>
          <a:p>
            <a:endParaRPr lang="en-US" dirty="0"/>
          </a:p>
        </p:txBody>
      </p:sp>
      <p:pic>
        <p:nvPicPr>
          <p:cNvPr id="147461" name="Picture 4" descr="Cal gas+hand"/>
          <p:cNvPicPr>
            <a:picLocks noChangeAspect="1" noChangeArrowheads="1"/>
          </p:cNvPicPr>
          <p:nvPr/>
        </p:nvPicPr>
        <p:blipFill>
          <a:blip r:embed="rId3" cstate="print"/>
          <a:srcRect l="8670" t="3587" r="5585"/>
          <a:stretch>
            <a:fillRect/>
          </a:stretch>
        </p:blipFill>
        <p:spPr bwMode="auto">
          <a:xfrm>
            <a:off x="5967845" y="2076450"/>
            <a:ext cx="2559050" cy="3883025"/>
          </a:xfrm>
          <a:prstGeom prst="rect">
            <a:avLst/>
          </a:prstGeom>
          <a:noFill/>
          <a:ln w="9525">
            <a:noFill/>
            <a:miter lim="800000"/>
            <a:headEnd/>
            <a:tailEnd/>
          </a:ln>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746" name="Picture 2" descr="Brown marble"/>
          <p:cNvPicPr>
            <a:picLocks noChangeAspect="1" noChangeArrowheads="1"/>
          </p:cNvPicPr>
          <p:nvPr/>
        </p:nvPicPr>
        <p:blipFill>
          <a:blip r:embed="rId3" cstate="print"/>
          <a:srcRect b="25934"/>
          <a:stretch>
            <a:fillRect/>
          </a:stretch>
        </p:blipFill>
        <p:spPr bwMode="auto">
          <a:xfrm>
            <a:off x="0" y="1"/>
            <a:ext cx="9144000" cy="6857999"/>
          </a:xfrm>
          <a:prstGeom prst="rect">
            <a:avLst/>
          </a:prstGeom>
          <a:noFill/>
          <a:ln w="9525">
            <a:noFill/>
            <a:miter lim="800000"/>
            <a:headEnd/>
            <a:tailEnd/>
          </a:ln>
          <a:effectLst/>
        </p:spPr>
      </p:pic>
    </p:spTree>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37219" name="Group 114"/>
          <p:cNvGrpSpPr>
            <a:grpSpLocks/>
          </p:cNvGrpSpPr>
          <p:nvPr/>
        </p:nvGrpSpPr>
        <p:grpSpPr bwMode="auto">
          <a:xfrm>
            <a:off x="592138" y="1347788"/>
            <a:ext cx="8001000" cy="169862"/>
            <a:chOff x="384" y="2378"/>
            <a:chExt cx="5040" cy="240"/>
          </a:xfrm>
        </p:grpSpPr>
        <p:sp>
          <p:nvSpPr>
            <p:cNvPr id="137308" name="Rectangle 115"/>
            <p:cNvSpPr>
              <a:spLocks noChangeArrowheads="1"/>
            </p:cNvSpPr>
            <p:nvPr/>
          </p:nvSpPr>
          <p:spPr bwMode="auto">
            <a:xfrm>
              <a:off x="384" y="2474"/>
              <a:ext cx="5040" cy="144"/>
            </a:xfrm>
            <a:prstGeom prst="rect">
              <a:avLst/>
            </a:prstGeom>
            <a:solidFill>
              <a:schemeClr val="bg2"/>
            </a:solidFill>
            <a:ln w="9525">
              <a:noFill/>
              <a:miter lim="800000"/>
              <a:headEnd/>
              <a:tailEnd/>
            </a:ln>
            <a:effectLst/>
          </p:spPr>
          <p:txBody>
            <a:bodyPr/>
            <a:lstStyle/>
            <a:p>
              <a:pPr algn="ctr" eaLnBrk="0" hangingPunct="0"/>
              <a:endParaRPr lang="en-US"/>
            </a:p>
          </p:txBody>
        </p:sp>
        <p:sp>
          <p:nvSpPr>
            <p:cNvPr id="137309" name="Rectangle 116"/>
            <p:cNvSpPr>
              <a:spLocks noChangeArrowheads="1"/>
            </p:cNvSpPr>
            <p:nvPr/>
          </p:nvSpPr>
          <p:spPr bwMode="auto">
            <a:xfrm>
              <a:off x="384" y="2378"/>
              <a:ext cx="4949" cy="183"/>
            </a:xfrm>
            <a:prstGeom prst="rect">
              <a:avLst/>
            </a:prstGeom>
            <a:gradFill rotWithShape="0">
              <a:gsLst>
                <a:gs pos="0">
                  <a:srgbClr val="E6DCAC"/>
                </a:gs>
                <a:gs pos="12000">
                  <a:srgbClr val="E6D78A"/>
                </a:gs>
                <a:gs pos="30000">
                  <a:srgbClr val="C7AC4C"/>
                </a:gs>
                <a:gs pos="45000">
                  <a:srgbClr val="E6D78A"/>
                </a:gs>
                <a:gs pos="77000">
                  <a:srgbClr val="C7AC4C"/>
                </a:gs>
                <a:gs pos="100000">
                  <a:srgbClr val="E6DCAC"/>
                </a:gs>
              </a:gsLst>
              <a:lin ang="2700000" scaled="1"/>
            </a:gradFill>
            <a:ln w="12700" cap="sq">
              <a:solidFill>
                <a:schemeClr val="folHlink"/>
              </a:solidFill>
              <a:miter lim="800000"/>
              <a:headEnd/>
              <a:tailEnd/>
            </a:ln>
            <a:effectLst/>
          </p:spPr>
          <p:txBody>
            <a:bodyPr/>
            <a:lstStyle/>
            <a:p>
              <a:pPr algn="ctr" eaLnBrk="0" hangingPunct="0"/>
              <a:endParaRPr lang="en-US"/>
            </a:p>
          </p:txBody>
        </p:sp>
        <p:sp>
          <p:nvSpPr>
            <p:cNvPr id="137310" name="Line 117"/>
            <p:cNvSpPr>
              <a:spLocks noChangeShapeType="1"/>
            </p:cNvSpPr>
            <p:nvPr/>
          </p:nvSpPr>
          <p:spPr bwMode="auto">
            <a:xfrm>
              <a:off x="392" y="2426"/>
              <a:ext cx="4939" cy="0"/>
            </a:xfrm>
            <a:prstGeom prst="line">
              <a:avLst/>
            </a:prstGeom>
            <a:noFill/>
            <a:ln w="12700" cap="sq">
              <a:solidFill>
                <a:schemeClr val="folHlink"/>
              </a:solidFill>
              <a:round/>
              <a:headEnd type="none" w="sm" len="sm"/>
              <a:tailEnd type="none" w="sm" len="sm"/>
            </a:ln>
            <a:effectLst/>
          </p:spPr>
          <p:txBody>
            <a:bodyPr/>
            <a:lstStyle/>
            <a:p>
              <a:endParaRPr lang="en-US"/>
            </a:p>
          </p:txBody>
        </p:sp>
        <p:sp>
          <p:nvSpPr>
            <p:cNvPr id="137311" name="Line 118"/>
            <p:cNvSpPr>
              <a:spLocks noChangeShapeType="1"/>
            </p:cNvSpPr>
            <p:nvPr/>
          </p:nvSpPr>
          <p:spPr bwMode="auto">
            <a:xfrm>
              <a:off x="392" y="2474"/>
              <a:ext cx="4939" cy="0"/>
            </a:xfrm>
            <a:prstGeom prst="line">
              <a:avLst/>
            </a:prstGeom>
            <a:noFill/>
            <a:ln w="12700" cap="sq">
              <a:solidFill>
                <a:schemeClr val="folHlink"/>
              </a:solidFill>
              <a:round/>
              <a:headEnd type="none" w="sm" len="sm"/>
              <a:tailEnd type="none" w="sm" len="sm"/>
            </a:ln>
            <a:effectLst/>
          </p:spPr>
          <p:txBody>
            <a:bodyPr/>
            <a:lstStyle/>
            <a:p>
              <a:endParaRPr lang="en-US"/>
            </a:p>
          </p:txBody>
        </p:sp>
        <p:sp>
          <p:nvSpPr>
            <p:cNvPr id="137312" name="Line 119"/>
            <p:cNvSpPr>
              <a:spLocks noChangeShapeType="1"/>
            </p:cNvSpPr>
            <p:nvPr/>
          </p:nvSpPr>
          <p:spPr bwMode="auto">
            <a:xfrm>
              <a:off x="392" y="2522"/>
              <a:ext cx="4939" cy="0"/>
            </a:xfrm>
            <a:prstGeom prst="line">
              <a:avLst/>
            </a:prstGeom>
            <a:noFill/>
            <a:ln w="12700" cap="sq">
              <a:solidFill>
                <a:schemeClr val="folHlink"/>
              </a:solidFill>
              <a:round/>
              <a:headEnd type="none" w="sm" len="sm"/>
              <a:tailEnd type="none" w="sm" len="sm"/>
            </a:ln>
            <a:effectLst/>
          </p:spPr>
          <p:txBody>
            <a:bodyPr/>
            <a:lstStyle/>
            <a:p>
              <a:endParaRPr lang="en-US"/>
            </a:p>
          </p:txBody>
        </p:sp>
        <p:sp>
          <p:nvSpPr>
            <p:cNvPr id="137313" name="Line 120"/>
            <p:cNvSpPr>
              <a:spLocks noChangeShapeType="1"/>
            </p:cNvSpPr>
            <p:nvPr/>
          </p:nvSpPr>
          <p:spPr bwMode="auto">
            <a:xfrm>
              <a:off x="392" y="2417"/>
              <a:ext cx="4939" cy="0"/>
            </a:xfrm>
            <a:prstGeom prst="line">
              <a:avLst/>
            </a:prstGeom>
            <a:noFill/>
            <a:ln w="12700" cap="sq">
              <a:solidFill>
                <a:schemeClr val="tx2"/>
              </a:solidFill>
              <a:round/>
              <a:headEnd type="none" w="sm" len="sm"/>
              <a:tailEnd type="none" w="sm" len="sm"/>
            </a:ln>
            <a:effectLst/>
          </p:spPr>
          <p:txBody>
            <a:bodyPr/>
            <a:lstStyle/>
            <a:p>
              <a:endParaRPr lang="en-US"/>
            </a:p>
          </p:txBody>
        </p:sp>
        <p:sp>
          <p:nvSpPr>
            <p:cNvPr id="137314" name="Line 121"/>
            <p:cNvSpPr>
              <a:spLocks noChangeShapeType="1"/>
            </p:cNvSpPr>
            <p:nvPr/>
          </p:nvSpPr>
          <p:spPr bwMode="auto">
            <a:xfrm>
              <a:off x="392" y="2465"/>
              <a:ext cx="4939" cy="0"/>
            </a:xfrm>
            <a:prstGeom prst="line">
              <a:avLst/>
            </a:prstGeom>
            <a:noFill/>
            <a:ln w="12700" cap="sq">
              <a:solidFill>
                <a:schemeClr val="tx2"/>
              </a:solidFill>
              <a:round/>
              <a:headEnd type="none" w="sm" len="sm"/>
              <a:tailEnd type="none" w="sm" len="sm"/>
            </a:ln>
            <a:effectLst/>
          </p:spPr>
          <p:txBody>
            <a:bodyPr/>
            <a:lstStyle/>
            <a:p>
              <a:endParaRPr lang="en-US"/>
            </a:p>
          </p:txBody>
        </p:sp>
        <p:sp>
          <p:nvSpPr>
            <p:cNvPr id="137315" name="Line 122"/>
            <p:cNvSpPr>
              <a:spLocks noChangeShapeType="1"/>
            </p:cNvSpPr>
            <p:nvPr/>
          </p:nvSpPr>
          <p:spPr bwMode="auto">
            <a:xfrm>
              <a:off x="392" y="2513"/>
              <a:ext cx="4939" cy="0"/>
            </a:xfrm>
            <a:prstGeom prst="line">
              <a:avLst/>
            </a:prstGeom>
            <a:noFill/>
            <a:ln w="12700" cap="sq">
              <a:solidFill>
                <a:schemeClr val="tx2"/>
              </a:solidFill>
              <a:round/>
              <a:headEnd type="none" w="sm" len="sm"/>
              <a:tailEnd type="none" w="sm" len="sm"/>
            </a:ln>
            <a:effectLst/>
          </p:spPr>
          <p:txBody>
            <a:bodyPr/>
            <a:lstStyle/>
            <a:p>
              <a:endParaRPr lang="en-US"/>
            </a:p>
          </p:txBody>
        </p:sp>
      </p:grpSp>
      <p:grpSp>
        <p:nvGrpSpPr>
          <p:cNvPr id="137220" name="Group 101"/>
          <p:cNvGrpSpPr>
            <a:grpSpLocks/>
          </p:cNvGrpSpPr>
          <p:nvPr/>
        </p:nvGrpSpPr>
        <p:grpSpPr bwMode="auto">
          <a:xfrm>
            <a:off x="6475413" y="1587500"/>
            <a:ext cx="2298700" cy="2974975"/>
            <a:chOff x="4488" y="1000"/>
            <a:chExt cx="1545" cy="1777"/>
          </a:xfrm>
        </p:grpSpPr>
        <p:sp>
          <p:nvSpPr>
            <p:cNvPr id="137223" name="Freeform 16"/>
            <p:cNvSpPr>
              <a:spLocks/>
            </p:cNvSpPr>
            <p:nvPr/>
          </p:nvSpPr>
          <p:spPr bwMode="auto">
            <a:xfrm>
              <a:off x="4488" y="1808"/>
              <a:ext cx="1545" cy="969"/>
            </a:xfrm>
            <a:custGeom>
              <a:avLst/>
              <a:gdLst>
                <a:gd name="T0" fmla="*/ 0 w 1545"/>
                <a:gd name="T1" fmla="*/ 24 h 969"/>
                <a:gd name="T2" fmla="*/ 8 w 1545"/>
                <a:gd name="T3" fmla="*/ 0 h 969"/>
                <a:gd name="T4" fmla="*/ 16 w 1545"/>
                <a:gd name="T5" fmla="*/ 32 h 969"/>
                <a:gd name="T6" fmla="*/ 760 w 1545"/>
                <a:gd name="T7" fmla="*/ 912 h 969"/>
                <a:gd name="T8" fmla="*/ 792 w 1545"/>
                <a:gd name="T9" fmla="*/ 944 h 969"/>
                <a:gd name="T10" fmla="*/ 872 w 1545"/>
                <a:gd name="T11" fmla="*/ 936 h 969"/>
                <a:gd name="T12" fmla="*/ 1520 w 1545"/>
                <a:gd name="T13" fmla="*/ 504 h 969"/>
                <a:gd name="T14" fmla="*/ 1536 w 1545"/>
                <a:gd name="T15" fmla="*/ 472 h 969"/>
                <a:gd name="T16" fmla="*/ 1544 w 1545"/>
                <a:gd name="T17" fmla="*/ 448 h 969"/>
                <a:gd name="T18" fmla="*/ 1544 w 1545"/>
                <a:gd name="T19" fmla="*/ 472 h 969"/>
                <a:gd name="T20" fmla="*/ 1536 w 1545"/>
                <a:gd name="T21" fmla="*/ 496 h 969"/>
                <a:gd name="T22" fmla="*/ 1528 w 1545"/>
                <a:gd name="T23" fmla="*/ 512 h 969"/>
                <a:gd name="T24" fmla="*/ 1520 w 1545"/>
                <a:gd name="T25" fmla="*/ 520 h 969"/>
                <a:gd name="T26" fmla="*/ 864 w 1545"/>
                <a:gd name="T27" fmla="*/ 944 h 969"/>
                <a:gd name="T28" fmla="*/ 840 w 1545"/>
                <a:gd name="T29" fmla="*/ 968 h 969"/>
                <a:gd name="T30" fmla="*/ 792 w 1545"/>
                <a:gd name="T31" fmla="*/ 968 h 969"/>
                <a:gd name="T32" fmla="*/ 776 w 1545"/>
                <a:gd name="T33" fmla="*/ 944 h 969"/>
                <a:gd name="T34" fmla="*/ 760 w 1545"/>
                <a:gd name="T35" fmla="*/ 936 h 969"/>
                <a:gd name="T36" fmla="*/ 24 w 1545"/>
                <a:gd name="T37" fmla="*/ 80 h 969"/>
                <a:gd name="T38" fmla="*/ 8 w 1545"/>
                <a:gd name="T39" fmla="*/ 48 h 969"/>
                <a:gd name="T40" fmla="*/ 0 w 1545"/>
                <a:gd name="T41" fmla="*/ 24 h 969"/>
                <a:gd name="T42" fmla="*/ 0 w 1545"/>
                <a:gd name="T43" fmla="*/ 24 h 96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545" h="969">
                  <a:moveTo>
                    <a:pt x="0" y="24"/>
                  </a:moveTo>
                  <a:lnTo>
                    <a:pt x="8" y="0"/>
                  </a:lnTo>
                  <a:lnTo>
                    <a:pt x="16" y="32"/>
                  </a:lnTo>
                  <a:lnTo>
                    <a:pt x="760" y="912"/>
                  </a:lnTo>
                  <a:lnTo>
                    <a:pt x="792" y="944"/>
                  </a:lnTo>
                  <a:lnTo>
                    <a:pt x="872" y="936"/>
                  </a:lnTo>
                  <a:lnTo>
                    <a:pt x="1520" y="504"/>
                  </a:lnTo>
                  <a:lnTo>
                    <a:pt x="1536" y="472"/>
                  </a:lnTo>
                  <a:lnTo>
                    <a:pt x="1544" y="448"/>
                  </a:lnTo>
                  <a:lnTo>
                    <a:pt x="1544" y="472"/>
                  </a:lnTo>
                  <a:lnTo>
                    <a:pt x="1536" y="496"/>
                  </a:lnTo>
                  <a:lnTo>
                    <a:pt x="1528" y="512"/>
                  </a:lnTo>
                  <a:lnTo>
                    <a:pt x="1520" y="520"/>
                  </a:lnTo>
                  <a:lnTo>
                    <a:pt x="864" y="944"/>
                  </a:lnTo>
                  <a:lnTo>
                    <a:pt x="840" y="968"/>
                  </a:lnTo>
                  <a:lnTo>
                    <a:pt x="792" y="968"/>
                  </a:lnTo>
                  <a:lnTo>
                    <a:pt x="776" y="944"/>
                  </a:lnTo>
                  <a:lnTo>
                    <a:pt x="760" y="936"/>
                  </a:lnTo>
                  <a:lnTo>
                    <a:pt x="24" y="80"/>
                  </a:lnTo>
                  <a:lnTo>
                    <a:pt x="8" y="48"/>
                  </a:lnTo>
                  <a:lnTo>
                    <a:pt x="0" y="24"/>
                  </a:lnTo>
                </a:path>
              </a:pathLst>
            </a:custGeom>
            <a:solidFill>
              <a:srgbClr val="6B4414"/>
            </a:solidFill>
            <a:ln w="12700" cap="rnd" cmpd="sng">
              <a:noFill/>
              <a:prstDash val="solid"/>
              <a:round/>
              <a:headEnd type="none" w="med" len="med"/>
              <a:tailEnd type="none" w="med" len="med"/>
            </a:ln>
            <a:effectLst/>
          </p:spPr>
          <p:txBody>
            <a:bodyPr/>
            <a:lstStyle/>
            <a:p>
              <a:endParaRPr lang="en-US"/>
            </a:p>
          </p:txBody>
        </p:sp>
        <p:sp>
          <p:nvSpPr>
            <p:cNvPr id="137224" name="Freeform 17"/>
            <p:cNvSpPr>
              <a:spLocks/>
            </p:cNvSpPr>
            <p:nvPr/>
          </p:nvSpPr>
          <p:spPr bwMode="auto">
            <a:xfrm>
              <a:off x="4488" y="1808"/>
              <a:ext cx="1545" cy="969"/>
            </a:xfrm>
            <a:custGeom>
              <a:avLst/>
              <a:gdLst>
                <a:gd name="T0" fmla="*/ 0 w 1545"/>
                <a:gd name="T1" fmla="*/ 24 h 969"/>
                <a:gd name="T2" fmla="*/ 8 w 1545"/>
                <a:gd name="T3" fmla="*/ 0 h 969"/>
                <a:gd name="T4" fmla="*/ 16 w 1545"/>
                <a:gd name="T5" fmla="*/ 32 h 969"/>
                <a:gd name="T6" fmla="*/ 760 w 1545"/>
                <a:gd name="T7" fmla="*/ 912 h 969"/>
                <a:gd name="T8" fmla="*/ 792 w 1545"/>
                <a:gd name="T9" fmla="*/ 944 h 969"/>
                <a:gd name="T10" fmla="*/ 872 w 1545"/>
                <a:gd name="T11" fmla="*/ 936 h 969"/>
                <a:gd name="T12" fmla="*/ 1520 w 1545"/>
                <a:gd name="T13" fmla="*/ 504 h 969"/>
                <a:gd name="T14" fmla="*/ 1536 w 1545"/>
                <a:gd name="T15" fmla="*/ 472 h 969"/>
                <a:gd name="T16" fmla="*/ 1544 w 1545"/>
                <a:gd name="T17" fmla="*/ 448 h 969"/>
                <a:gd name="T18" fmla="*/ 1544 w 1545"/>
                <a:gd name="T19" fmla="*/ 472 h 969"/>
                <a:gd name="T20" fmla="*/ 1536 w 1545"/>
                <a:gd name="T21" fmla="*/ 496 h 969"/>
                <a:gd name="T22" fmla="*/ 1528 w 1545"/>
                <a:gd name="T23" fmla="*/ 512 h 969"/>
                <a:gd name="T24" fmla="*/ 1520 w 1545"/>
                <a:gd name="T25" fmla="*/ 520 h 969"/>
                <a:gd name="T26" fmla="*/ 864 w 1545"/>
                <a:gd name="T27" fmla="*/ 944 h 969"/>
                <a:gd name="T28" fmla="*/ 840 w 1545"/>
                <a:gd name="T29" fmla="*/ 968 h 969"/>
                <a:gd name="T30" fmla="*/ 792 w 1545"/>
                <a:gd name="T31" fmla="*/ 968 h 969"/>
                <a:gd name="T32" fmla="*/ 776 w 1545"/>
                <a:gd name="T33" fmla="*/ 944 h 969"/>
                <a:gd name="T34" fmla="*/ 760 w 1545"/>
                <a:gd name="T35" fmla="*/ 936 h 969"/>
                <a:gd name="T36" fmla="*/ 24 w 1545"/>
                <a:gd name="T37" fmla="*/ 80 h 969"/>
                <a:gd name="T38" fmla="*/ 8 w 1545"/>
                <a:gd name="T39" fmla="*/ 48 h 969"/>
                <a:gd name="T40" fmla="*/ 0 w 1545"/>
                <a:gd name="T41" fmla="*/ 24 h 9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545" h="969">
                  <a:moveTo>
                    <a:pt x="0" y="24"/>
                  </a:moveTo>
                  <a:lnTo>
                    <a:pt x="8" y="0"/>
                  </a:lnTo>
                  <a:lnTo>
                    <a:pt x="16" y="32"/>
                  </a:lnTo>
                  <a:lnTo>
                    <a:pt x="760" y="912"/>
                  </a:lnTo>
                  <a:lnTo>
                    <a:pt x="792" y="944"/>
                  </a:lnTo>
                  <a:lnTo>
                    <a:pt x="872" y="936"/>
                  </a:lnTo>
                  <a:lnTo>
                    <a:pt x="1520" y="504"/>
                  </a:lnTo>
                  <a:lnTo>
                    <a:pt x="1536" y="472"/>
                  </a:lnTo>
                  <a:lnTo>
                    <a:pt x="1544" y="448"/>
                  </a:lnTo>
                  <a:lnTo>
                    <a:pt x="1544" y="472"/>
                  </a:lnTo>
                  <a:lnTo>
                    <a:pt x="1536" y="496"/>
                  </a:lnTo>
                  <a:lnTo>
                    <a:pt x="1528" y="512"/>
                  </a:lnTo>
                  <a:lnTo>
                    <a:pt x="1520" y="520"/>
                  </a:lnTo>
                  <a:lnTo>
                    <a:pt x="864" y="944"/>
                  </a:lnTo>
                  <a:lnTo>
                    <a:pt x="840" y="968"/>
                  </a:lnTo>
                  <a:lnTo>
                    <a:pt x="792" y="968"/>
                  </a:lnTo>
                  <a:lnTo>
                    <a:pt x="776" y="944"/>
                  </a:lnTo>
                  <a:lnTo>
                    <a:pt x="760" y="936"/>
                  </a:lnTo>
                  <a:lnTo>
                    <a:pt x="24" y="80"/>
                  </a:lnTo>
                  <a:lnTo>
                    <a:pt x="8" y="48"/>
                  </a:lnTo>
                  <a:lnTo>
                    <a:pt x="0" y="24"/>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25" name="Freeform 18"/>
            <p:cNvSpPr>
              <a:spLocks/>
            </p:cNvSpPr>
            <p:nvPr/>
          </p:nvSpPr>
          <p:spPr bwMode="auto">
            <a:xfrm>
              <a:off x="4528" y="1312"/>
              <a:ext cx="1489" cy="1369"/>
            </a:xfrm>
            <a:custGeom>
              <a:avLst/>
              <a:gdLst>
                <a:gd name="T0" fmla="*/ 0 w 1489"/>
                <a:gd name="T1" fmla="*/ 472 h 1369"/>
                <a:gd name="T2" fmla="*/ 720 w 1489"/>
                <a:gd name="T3" fmla="*/ 0 h 1369"/>
                <a:gd name="T4" fmla="*/ 1144 w 1489"/>
                <a:gd name="T5" fmla="*/ 496 h 1369"/>
                <a:gd name="T6" fmla="*/ 1248 w 1489"/>
                <a:gd name="T7" fmla="*/ 608 h 1369"/>
                <a:gd name="T8" fmla="*/ 1344 w 1489"/>
                <a:gd name="T9" fmla="*/ 696 h 1369"/>
                <a:gd name="T10" fmla="*/ 1488 w 1489"/>
                <a:gd name="T11" fmla="*/ 808 h 1369"/>
                <a:gd name="T12" fmla="*/ 1472 w 1489"/>
                <a:gd name="T13" fmla="*/ 824 h 1369"/>
                <a:gd name="T14" fmla="*/ 752 w 1489"/>
                <a:gd name="T15" fmla="*/ 1368 h 1369"/>
                <a:gd name="T16" fmla="*/ 0 w 1489"/>
                <a:gd name="T17" fmla="*/ 472 h 13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89" h="1369">
                  <a:moveTo>
                    <a:pt x="0" y="472"/>
                  </a:moveTo>
                  <a:lnTo>
                    <a:pt x="720" y="0"/>
                  </a:lnTo>
                  <a:lnTo>
                    <a:pt x="1144" y="496"/>
                  </a:lnTo>
                  <a:lnTo>
                    <a:pt x="1248" y="608"/>
                  </a:lnTo>
                  <a:lnTo>
                    <a:pt x="1344" y="696"/>
                  </a:lnTo>
                  <a:lnTo>
                    <a:pt x="1488" y="808"/>
                  </a:lnTo>
                  <a:lnTo>
                    <a:pt x="1472" y="824"/>
                  </a:lnTo>
                  <a:lnTo>
                    <a:pt x="752" y="1368"/>
                  </a:lnTo>
                  <a:lnTo>
                    <a:pt x="0" y="47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37226" name="Freeform 19"/>
            <p:cNvSpPr>
              <a:spLocks/>
            </p:cNvSpPr>
            <p:nvPr/>
          </p:nvSpPr>
          <p:spPr bwMode="auto">
            <a:xfrm>
              <a:off x="4528" y="1312"/>
              <a:ext cx="1489" cy="1369"/>
            </a:xfrm>
            <a:custGeom>
              <a:avLst/>
              <a:gdLst>
                <a:gd name="T0" fmla="*/ 0 w 1489"/>
                <a:gd name="T1" fmla="*/ 472 h 1369"/>
                <a:gd name="T2" fmla="*/ 720 w 1489"/>
                <a:gd name="T3" fmla="*/ 0 h 1369"/>
                <a:gd name="T4" fmla="*/ 1144 w 1489"/>
                <a:gd name="T5" fmla="*/ 496 h 1369"/>
                <a:gd name="T6" fmla="*/ 1248 w 1489"/>
                <a:gd name="T7" fmla="*/ 608 h 1369"/>
                <a:gd name="T8" fmla="*/ 1344 w 1489"/>
                <a:gd name="T9" fmla="*/ 696 h 1369"/>
                <a:gd name="T10" fmla="*/ 1488 w 1489"/>
                <a:gd name="T11" fmla="*/ 808 h 1369"/>
                <a:gd name="T12" fmla="*/ 1472 w 1489"/>
                <a:gd name="T13" fmla="*/ 824 h 1369"/>
                <a:gd name="T14" fmla="*/ 752 w 1489"/>
                <a:gd name="T15" fmla="*/ 1368 h 1369"/>
                <a:gd name="T16" fmla="*/ 0 w 1489"/>
                <a:gd name="T17" fmla="*/ 472 h 13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89" h="1369">
                  <a:moveTo>
                    <a:pt x="0" y="472"/>
                  </a:moveTo>
                  <a:lnTo>
                    <a:pt x="720" y="0"/>
                  </a:lnTo>
                  <a:lnTo>
                    <a:pt x="1144" y="496"/>
                  </a:lnTo>
                  <a:lnTo>
                    <a:pt x="1248" y="608"/>
                  </a:lnTo>
                  <a:lnTo>
                    <a:pt x="1344" y="696"/>
                  </a:lnTo>
                  <a:lnTo>
                    <a:pt x="1488" y="808"/>
                  </a:lnTo>
                  <a:lnTo>
                    <a:pt x="1472" y="824"/>
                  </a:lnTo>
                  <a:lnTo>
                    <a:pt x="752" y="1368"/>
                  </a:lnTo>
                  <a:lnTo>
                    <a:pt x="0" y="472"/>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27" name="Freeform 20"/>
            <p:cNvSpPr>
              <a:spLocks/>
            </p:cNvSpPr>
            <p:nvPr/>
          </p:nvSpPr>
          <p:spPr bwMode="auto">
            <a:xfrm>
              <a:off x="4496" y="1784"/>
              <a:ext cx="1537" cy="969"/>
            </a:xfrm>
            <a:custGeom>
              <a:avLst/>
              <a:gdLst>
                <a:gd name="T0" fmla="*/ 1504 w 1537"/>
                <a:gd name="T1" fmla="*/ 464 h 969"/>
                <a:gd name="T2" fmla="*/ 1504 w 1537"/>
                <a:gd name="T3" fmla="*/ 440 h 969"/>
                <a:gd name="T4" fmla="*/ 1504 w 1537"/>
                <a:gd name="T5" fmla="*/ 424 h 969"/>
                <a:gd name="T6" fmla="*/ 1528 w 1537"/>
                <a:gd name="T7" fmla="*/ 456 h 969"/>
                <a:gd name="T8" fmla="*/ 1536 w 1537"/>
                <a:gd name="T9" fmla="*/ 472 h 969"/>
                <a:gd name="T10" fmla="*/ 1536 w 1537"/>
                <a:gd name="T11" fmla="*/ 480 h 969"/>
                <a:gd name="T12" fmla="*/ 1528 w 1537"/>
                <a:gd name="T13" fmla="*/ 496 h 969"/>
                <a:gd name="T14" fmla="*/ 1520 w 1537"/>
                <a:gd name="T15" fmla="*/ 512 h 969"/>
                <a:gd name="T16" fmla="*/ 1512 w 1537"/>
                <a:gd name="T17" fmla="*/ 528 h 969"/>
                <a:gd name="T18" fmla="*/ 864 w 1537"/>
                <a:gd name="T19" fmla="*/ 960 h 969"/>
                <a:gd name="T20" fmla="*/ 832 w 1537"/>
                <a:gd name="T21" fmla="*/ 968 h 969"/>
                <a:gd name="T22" fmla="*/ 784 w 1537"/>
                <a:gd name="T23" fmla="*/ 968 h 969"/>
                <a:gd name="T24" fmla="*/ 768 w 1537"/>
                <a:gd name="T25" fmla="*/ 960 h 969"/>
                <a:gd name="T26" fmla="*/ 752 w 1537"/>
                <a:gd name="T27" fmla="*/ 936 h 969"/>
                <a:gd name="T28" fmla="*/ 8 w 1537"/>
                <a:gd name="T29" fmla="*/ 56 h 969"/>
                <a:gd name="T30" fmla="*/ 0 w 1537"/>
                <a:gd name="T31" fmla="*/ 40 h 969"/>
                <a:gd name="T32" fmla="*/ 0 w 1537"/>
                <a:gd name="T33" fmla="*/ 32 h 969"/>
                <a:gd name="T34" fmla="*/ 0 w 1537"/>
                <a:gd name="T35" fmla="*/ 24 h 969"/>
                <a:gd name="T36" fmla="*/ 16 w 1537"/>
                <a:gd name="T37" fmla="*/ 16 h 969"/>
                <a:gd name="T38" fmla="*/ 32 w 1537"/>
                <a:gd name="T39" fmla="*/ 0 h 969"/>
                <a:gd name="T40" fmla="*/ 32 w 1537"/>
                <a:gd name="T41" fmla="*/ 32 h 969"/>
                <a:gd name="T42" fmla="*/ 48 w 1537"/>
                <a:gd name="T43" fmla="*/ 64 h 969"/>
                <a:gd name="T44" fmla="*/ 792 w 1537"/>
                <a:gd name="T45" fmla="*/ 936 h 969"/>
                <a:gd name="T46" fmla="*/ 1504 w 1537"/>
                <a:gd name="T47" fmla="*/ 464 h 969"/>
                <a:gd name="T48" fmla="*/ 1504 w 1537"/>
                <a:gd name="T49" fmla="*/ 464 h 9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37" h="969">
                  <a:moveTo>
                    <a:pt x="1504" y="464"/>
                  </a:moveTo>
                  <a:lnTo>
                    <a:pt x="1504" y="440"/>
                  </a:lnTo>
                  <a:lnTo>
                    <a:pt x="1504" y="424"/>
                  </a:lnTo>
                  <a:lnTo>
                    <a:pt x="1528" y="456"/>
                  </a:lnTo>
                  <a:lnTo>
                    <a:pt x="1536" y="472"/>
                  </a:lnTo>
                  <a:lnTo>
                    <a:pt x="1536" y="480"/>
                  </a:lnTo>
                  <a:lnTo>
                    <a:pt x="1528" y="496"/>
                  </a:lnTo>
                  <a:lnTo>
                    <a:pt x="1520" y="512"/>
                  </a:lnTo>
                  <a:lnTo>
                    <a:pt x="1512" y="528"/>
                  </a:lnTo>
                  <a:lnTo>
                    <a:pt x="864" y="960"/>
                  </a:lnTo>
                  <a:lnTo>
                    <a:pt x="832" y="968"/>
                  </a:lnTo>
                  <a:lnTo>
                    <a:pt x="784" y="968"/>
                  </a:lnTo>
                  <a:lnTo>
                    <a:pt x="768" y="960"/>
                  </a:lnTo>
                  <a:lnTo>
                    <a:pt x="752" y="936"/>
                  </a:lnTo>
                  <a:lnTo>
                    <a:pt x="8" y="56"/>
                  </a:lnTo>
                  <a:lnTo>
                    <a:pt x="0" y="40"/>
                  </a:lnTo>
                  <a:lnTo>
                    <a:pt x="0" y="32"/>
                  </a:lnTo>
                  <a:lnTo>
                    <a:pt x="0" y="24"/>
                  </a:lnTo>
                  <a:lnTo>
                    <a:pt x="16" y="16"/>
                  </a:lnTo>
                  <a:lnTo>
                    <a:pt x="32" y="0"/>
                  </a:lnTo>
                  <a:lnTo>
                    <a:pt x="32" y="32"/>
                  </a:lnTo>
                  <a:lnTo>
                    <a:pt x="48" y="64"/>
                  </a:lnTo>
                  <a:lnTo>
                    <a:pt x="792" y="936"/>
                  </a:lnTo>
                  <a:lnTo>
                    <a:pt x="1504" y="464"/>
                  </a:lnTo>
                </a:path>
              </a:pathLst>
            </a:custGeom>
            <a:solidFill>
              <a:srgbClr val="DE9C4C"/>
            </a:solidFill>
            <a:ln w="12700" cap="rnd" cmpd="sng">
              <a:noFill/>
              <a:prstDash val="solid"/>
              <a:round/>
              <a:headEnd type="none" w="med" len="med"/>
              <a:tailEnd type="none" w="med" len="med"/>
            </a:ln>
            <a:effectLst/>
          </p:spPr>
          <p:txBody>
            <a:bodyPr/>
            <a:lstStyle/>
            <a:p>
              <a:endParaRPr lang="en-US"/>
            </a:p>
          </p:txBody>
        </p:sp>
        <p:sp>
          <p:nvSpPr>
            <p:cNvPr id="137228" name="Freeform 21"/>
            <p:cNvSpPr>
              <a:spLocks/>
            </p:cNvSpPr>
            <p:nvPr/>
          </p:nvSpPr>
          <p:spPr bwMode="auto">
            <a:xfrm>
              <a:off x="4496" y="1784"/>
              <a:ext cx="1537" cy="969"/>
            </a:xfrm>
            <a:custGeom>
              <a:avLst/>
              <a:gdLst>
                <a:gd name="T0" fmla="*/ 1504 w 1537"/>
                <a:gd name="T1" fmla="*/ 464 h 969"/>
                <a:gd name="T2" fmla="*/ 1504 w 1537"/>
                <a:gd name="T3" fmla="*/ 440 h 969"/>
                <a:gd name="T4" fmla="*/ 1504 w 1537"/>
                <a:gd name="T5" fmla="*/ 424 h 969"/>
                <a:gd name="T6" fmla="*/ 1528 w 1537"/>
                <a:gd name="T7" fmla="*/ 456 h 969"/>
                <a:gd name="T8" fmla="*/ 1536 w 1537"/>
                <a:gd name="T9" fmla="*/ 472 h 969"/>
                <a:gd name="T10" fmla="*/ 1536 w 1537"/>
                <a:gd name="T11" fmla="*/ 480 h 969"/>
                <a:gd name="T12" fmla="*/ 1528 w 1537"/>
                <a:gd name="T13" fmla="*/ 496 h 969"/>
                <a:gd name="T14" fmla="*/ 1520 w 1537"/>
                <a:gd name="T15" fmla="*/ 512 h 969"/>
                <a:gd name="T16" fmla="*/ 1512 w 1537"/>
                <a:gd name="T17" fmla="*/ 528 h 969"/>
                <a:gd name="T18" fmla="*/ 864 w 1537"/>
                <a:gd name="T19" fmla="*/ 960 h 969"/>
                <a:gd name="T20" fmla="*/ 832 w 1537"/>
                <a:gd name="T21" fmla="*/ 968 h 969"/>
                <a:gd name="T22" fmla="*/ 784 w 1537"/>
                <a:gd name="T23" fmla="*/ 968 h 969"/>
                <a:gd name="T24" fmla="*/ 768 w 1537"/>
                <a:gd name="T25" fmla="*/ 960 h 969"/>
                <a:gd name="T26" fmla="*/ 752 w 1537"/>
                <a:gd name="T27" fmla="*/ 936 h 969"/>
                <a:gd name="T28" fmla="*/ 8 w 1537"/>
                <a:gd name="T29" fmla="*/ 56 h 969"/>
                <a:gd name="T30" fmla="*/ 0 w 1537"/>
                <a:gd name="T31" fmla="*/ 40 h 969"/>
                <a:gd name="T32" fmla="*/ 0 w 1537"/>
                <a:gd name="T33" fmla="*/ 32 h 969"/>
                <a:gd name="T34" fmla="*/ 0 w 1537"/>
                <a:gd name="T35" fmla="*/ 24 h 969"/>
                <a:gd name="T36" fmla="*/ 16 w 1537"/>
                <a:gd name="T37" fmla="*/ 16 h 969"/>
                <a:gd name="T38" fmla="*/ 32 w 1537"/>
                <a:gd name="T39" fmla="*/ 0 h 969"/>
                <a:gd name="T40" fmla="*/ 32 w 1537"/>
                <a:gd name="T41" fmla="*/ 32 h 969"/>
                <a:gd name="T42" fmla="*/ 48 w 1537"/>
                <a:gd name="T43" fmla="*/ 64 h 969"/>
                <a:gd name="T44" fmla="*/ 792 w 1537"/>
                <a:gd name="T45" fmla="*/ 936 h 969"/>
                <a:gd name="T46" fmla="*/ 1504 w 1537"/>
                <a:gd name="T47" fmla="*/ 464 h 9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537" h="969">
                  <a:moveTo>
                    <a:pt x="1504" y="464"/>
                  </a:moveTo>
                  <a:lnTo>
                    <a:pt x="1504" y="440"/>
                  </a:lnTo>
                  <a:lnTo>
                    <a:pt x="1504" y="424"/>
                  </a:lnTo>
                  <a:lnTo>
                    <a:pt x="1528" y="456"/>
                  </a:lnTo>
                  <a:lnTo>
                    <a:pt x="1536" y="472"/>
                  </a:lnTo>
                  <a:lnTo>
                    <a:pt x="1536" y="480"/>
                  </a:lnTo>
                  <a:lnTo>
                    <a:pt x="1528" y="496"/>
                  </a:lnTo>
                  <a:lnTo>
                    <a:pt x="1520" y="512"/>
                  </a:lnTo>
                  <a:lnTo>
                    <a:pt x="1512" y="528"/>
                  </a:lnTo>
                  <a:lnTo>
                    <a:pt x="864" y="960"/>
                  </a:lnTo>
                  <a:lnTo>
                    <a:pt x="832" y="968"/>
                  </a:lnTo>
                  <a:lnTo>
                    <a:pt x="784" y="968"/>
                  </a:lnTo>
                  <a:lnTo>
                    <a:pt x="768" y="960"/>
                  </a:lnTo>
                  <a:lnTo>
                    <a:pt x="752" y="936"/>
                  </a:lnTo>
                  <a:lnTo>
                    <a:pt x="8" y="56"/>
                  </a:lnTo>
                  <a:lnTo>
                    <a:pt x="0" y="40"/>
                  </a:lnTo>
                  <a:lnTo>
                    <a:pt x="0" y="32"/>
                  </a:lnTo>
                  <a:lnTo>
                    <a:pt x="0" y="24"/>
                  </a:lnTo>
                  <a:lnTo>
                    <a:pt x="16" y="16"/>
                  </a:lnTo>
                  <a:lnTo>
                    <a:pt x="32" y="0"/>
                  </a:lnTo>
                  <a:lnTo>
                    <a:pt x="32" y="32"/>
                  </a:lnTo>
                  <a:lnTo>
                    <a:pt x="48" y="64"/>
                  </a:lnTo>
                  <a:lnTo>
                    <a:pt x="792" y="936"/>
                  </a:lnTo>
                  <a:lnTo>
                    <a:pt x="1504" y="464"/>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29" name="Freeform 22"/>
            <p:cNvSpPr>
              <a:spLocks/>
            </p:cNvSpPr>
            <p:nvPr/>
          </p:nvSpPr>
          <p:spPr bwMode="auto">
            <a:xfrm>
              <a:off x="4784" y="1344"/>
              <a:ext cx="145" cy="153"/>
            </a:xfrm>
            <a:custGeom>
              <a:avLst/>
              <a:gdLst>
                <a:gd name="T0" fmla="*/ 144 w 145"/>
                <a:gd name="T1" fmla="*/ 88 h 153"/>
                <a:gd name="T2" fmla="*/ 144 w 145"/>
                <a:gd name="T3" fmla="*/ 72 h 153"/>
                <a:gd name="T4" fmla="*/ 144 w 145"/>
                <a:gd name="T5" fmla="*/ 48 h 153"/>
                <a:gd name="T6" fmla="*/ 136 w 145"/>
                <a:gd name="T7" fmla="*/ 24 h 153"/>
                <a:gd name="T8" fmla="*/ 128 w 145"/>
                <a:gd name="T9" fmla="*/ 8 h 153"/>
                <a:gd name="T10" fmla="*/ 96 w 145"/>
                <a:gd name="T11" fmla="*/ 0 h 153"/>
                <a:gd name="T12" fmla="*/ 72 w 145"/>
                <a:gd name="T13" fmla="*/ 0 h 153"/>
                <a:gd name="T14" fmla="*/ 32 w 145"/>
                <a:gd name="T15" fmla="*/ 8 h 153"/>
                <a:gd name="T16" fmla="*/ 16 w 145"/>
                <a:gd name="T17" fmla="*/ 32 h 153"/>
                <a:gd name="T18" fmla="*/ 8 w 145"/>
                <a:gd name="T19" fmla="*/ 64 h 153"/>
                <a:gd name="T20" fmla="*/ 0 w 145"/>
                <a:gd name="T21" fmla="*/ 80 h 153"/>
                <a:gd name="T22" fmla="*/ 8 w 145"/>
                <a:gd name="T23" fmla="*/ 112 h 153"/>
                <a:gd name="T24" fmla="*/ 8 w 145"/>
                <a:gd name="T25" fmla="*/ 120 h 153"/>
                <a:gd name="T26" fmla="*/ 16 w 145"/>
                <a:gd name="T27" fmla="*/ 136 h 153"/>
                <a:gd name="T28" fmla="*/ 32 w 145"/>
                <a:gd name="T29" fmla="*/ 152 h 153"/>
                <a:gd name="T30" fmla="*/ 48 w 145"/>
                <a:gd name="T31" fmla="*/ 152 h 153"/>
                <a:gd name="T32" fmla="*/ 144 w 145"/>
                <a:gd name="T33" fmla="*/ 88 h 153"/>
                <a:gd name="T34" fmla="*/ 144 w 145"/>
                <a:gd name="T35" fmla="*/ 88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5" h="153">
                  <a:moveTo>
                    <a:pt x="144" y="88"/>
                  </a:moveTo>
                  <a:lnTo>
                    <a:pt x="144" y="72"/>
                  </a:lnTo>
                  <a:lnTo>
                    <a:pt x="144" y="48"/>
                  </a:lnTo>
                  <a:lnTo>
                    <a:pt x="136" y="24"/>
                  </a:lnTo>
                  <a:lnTo>
                    <a:pt x="128" y="8"/>
                  </a:lnTo>
                  <a:lnTo>
                    <a:pt x="96" y="0"/>
                  </a:lnTo>
                  <a:lnTo>
                    <a:pt x="72" y="0"/>
                  </a:lnTo>
                  <a:lnTo>
                    <a:pt x="32" y="8"/>
                  </a:lnTo>
                  <a:lnTo>
                    <a:pt x="16" y="32"/>
                  </a:lnTo>
                  <a:lnTo>
                    <a:pt x="8" y="64"/>
                  </a:lnTo>
                  <a:lnTo>
                    <a:pt x="0" y="80"/>
                  </a:lnTo>
                  <a:lnTo>
                    <a:pt x="8" y="112"/>
                  </a:lnTo>
                  <a:lnTo>
                    <a:pt x="8" y="120"/>
                  </a:lnTo>
                  <a:lnTo>
                    <a:pt x="16" y="136"/>
                  </a:lnTo>
                  <a:lnTo>
                    <a:pt x="32" y="152"/>
                  </a:lnTo>
                  <a:lnTo>
                    <a:pt x="48" y="152"/>
                  </a:lnTo>
                  <a:lnTo>
                    <a:pt x="144" y="88"/>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137230" name="Freeform 23"/>
            <p:cNvSpPr>
              <a:spLocks/>
            </p:cNvSpPr>
            <p:nvPr/>
          </p:nvSpPr>
          <p:spPr bwMode="auto">
            <a:xfrm>
              <a:off x="4784" y="1344"/>
              <a:ext cx="145" cy="153"/>
            </a:xfrm>
            <a:custGeom>
              <a:avLst/>
              <a:gdLst>
                <a:gd name="T0" fmla="*/ 144 w 145"/>
                <a:gd name="T1" fmla="*/ 88 h 153"/>
                <a:gd name="T2" fmla="*/ 144 w 145"/>
                <a:gd name="T3" fmla="*/ 72 h 153"/>
                <a:gd name="T4" fmla="*/ 144 w 145"/>
                <a:gd name="T5" fmla="*/ 48 h 153"/>
                <a:gd name="T6" fmla="*/ 136 w 145"/>
                <a:gd name="T7" fmla="*/ 24 h 153"/>
                <a:gd name="T8" fmla="*/ 128 w 145"/>
                <a:gd name="T9" fmla="*/ 8 h 153"/>
                <a:gd name="T10" fmla="*/ 96 w 145"/>
                <a:gd name="T11" fmla="*/ 0 h 153"/>
                <a:gd name="T12" fmla="*/ 72 w 145"/>
                <a:gd name="T13" fmla="*/ 0 h 153"/>
                <a:gd name="T14" fmla="*/ 32 w 145"/>
                <a:gd name="T15" fmla="*/ 8 h 153"/>
                <a:gd name="T16" fmla="*/ 16 w 145"/>
                <a:gd name="T17" fmla="*/ 32 h 153"/>
                <a:gd name="T18" fmla="*/ 8 w 145"/>
                <a:gd name="T19" fmla="*/ 64 h 153"/>
                <a:gd name="T20" fmla="*/ 0 w 145"/>
                <a:gd name="T21" fmla="*/ 80 h 153"/>
                <a:gd name="T22" fmla="*/ 8 w 145"/>
                <a:gd name="T23" fmla="*/ 112 h 153"/>
                <a:gd name="T24" fmla="*/ 8 w 145"/>
                <a:gd name="T25" fmla="*/ 120 h 153"/>
                <a:gd name="T26" fmla="*/ 16 w 145"/>
                <a:gd name="T27" fmla="*/ 136 h 153"/>
                <a:gd name="T28" fmla="*/ 32 w 145"/>
                <a:gd name="T29" fmla="*/ 152 h 153"/>
                <a:gd name="T30" fmla="*/ 48 w 145"/>
                <a:gd name="T31" fmla="*/ 152 h 153"/>
                <a:gd name="T32" fmla="*/ 144 w 145"/>
                <a:gd name="T33" fmla="*/ 88 h 15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5" h="153">
                  <a:moveTo>
                    <a:pt x="144" y="88"/>
                  </a:moveTo>
                  <a:lnTo>
                    <a:pt x="144" y="72"/>
                  </a:lnTo>
                  <a:lnTo>
                    <a:pt x="144" y="48"/>
                  </a:lnTo>
                  <a:lnTo>
                    <a:pt x="136" y="24"/>
                  </a:lnTo>
                  <a:lnTo>
                    <a:pt x="128" y="8"/>
                  </a:lnTo>
                  <a:lnTo>
                    <a:pt x="96" y="0"/>
                  </a:lnTo>
                  <a:lnTo>
                    <a:pt x="72" y="0"/>
                  </a:lnTo>
                  <a:lnTo>
                    <a:pt x="32" y="8"/>
                  </a:lnTo>
                  <a:lnTo>
                    <a:pt x="16" y="32"/>
                  </a:lnTo>
                  <a:lnTo>
                    <a:pt x="8" y="64"/>
                  </a:lnTo>
                  <a:lnTo>
                    <a:pt x="0" y="80"/>
                  </a:lnTo>
                  <a:lnTo>
                    <a:pt x="8" y="112"/>
                  </a:lnTo>
                  <a:lnTo>
                    <a:pt x="8" y="120"/>
                  </a:lnTo>
                  <a:lnTo>
                    <a:pt x="16" y="136"/>
                  </a:lnTo>
                  <a:lnTo>
                    <a:pt x="32" y="152"/>
                  </a:lnTo>
                  <a:lnTo>
                    <a:pt x="48" y="152"/>
                  </a:lnTo>
                  <a:lnTo>
                    <a:pt x="144" y="88"/>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31" name="Freeform 24"/>
            <p:cNvSpPr>
              <a:spLocks/>
            </p:cNvSpPr>
            <p:nvPr/>
          </p:nvSpPr>
          <p:spPr bwMode="auto">
            <a:xfrm>
              <a:off x="4816" y="1384"/>
              <a:ext cx="81" cy="81"/>
            </a:xfrm>
            <a:custGeom>
              <a:avLst/>
              <a:gdLst>
                <a:gd name="T0" fmla="*/ 72 w 81"/>
                <a:gd name="T1" fmla="*/ 64 h 81"/>
                <a:gd name="T2" fmla="*/ 40 w 81"/>
                <a:gd name="T3" fmla="*/ 80 h 81"/>
                <a:gd name="T4" fmla="*/ 16 w 81"/>
                <a:gd name="T5" fmla="*/ 72 h 81"/>
                <a:gd name="T6" fmla="*/ 0 w 81"/>
                <a:gd name="T7" fmla="*/ 56 h 81"/>
                <a:gd name="T8" fmla="*/ 0 w 81"/>
                <a:gd name="T9" fmla="*/ 32 h 81"/>
                <a:gd name="T10" fmla="*/ 16 w 81"/>
                <a:gd name="T11" fmla="*/ 8 h 81"/>
                <a:gd name="T12" fmla="*/ 32 w 81"/>
                <a:gd name="T13" fmla="*/ 0 h 81"/>
                <a:gd name="T14" fmla="*/ 56 w 81"/>
                <a:gd name="T15" fmla="*/ 0 h 81"/>
                <a:gd name="T16" fmla="*/ 80 w 81"/>
                <a:gd name="T17" fmla="*/ 8 h 81"/>
                <a:gd name="T18" fmla="*/ 80 w 81"/>
                <a:gd name="T19" fmla="*/ 24 h 81"/>
                <a:gd name="T20" fmla="*/ 80 w 81"/>
                <a:gd name="T21" fmla="*/ 40 h 81"/>
                <a:gd name="T22" fmla="*/ 72 w 81"/>
                <a:gd name="T23" fmla="*/ 64 h 81"/>
                <a:gd name="T24" fmla="*/ 72 w 81"/>
                <a:gd name="T25" fmla="*/ 64 h 8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1" h="81">
                  <a:moveTo>
                    <a:pt x="72" y="64"/>
                  </a:moveTo>
                  <a:lnTo>
                    <a:pt x="40" y="80"/>
                  </a:lnTo>
                  <a:lnTo>
                    <a:pt x="16" y="72"/>
                  </a:lnTo>
                  <a:lnTo>
                    <a:pt x="0" y="56"/>
                  </a:lnTo>
                  <a:lnTo>
                    <a:pt x="0" y="32"/>
                  </a:lnTo>
                  <a:lnTo>
                    <a:pt x="16" y="8"/>
                  </a:lnTo>
                  <a:lnTo>
                    <a:pt x="32" y="0"/>
                  </a:lnTo>
                  <a:lnTo>
                    <a:pt x="56" y="0"/>
                  </a:lnTo>
                  <a:lnTo>
                    <a:pt x="80" y="8"/>
                  </a:lnTo>
                  <a:lnTo>
                    <a:pt x="80" y="24"/>
                  </a:lnTo>
                  <a:lnTo>
                    <a:pt x="80" y="40"/>
                  </a:lnTo>
                  <a:lnTo>
                    <a:pt x="72" y="6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37232" name="Freeform 25"/>
            <p:cNvSpPr>
              <a:spLocks/>
            </p:cNvSpPr>
            <p:nvPr/>
          </p:nvSpPr>
          <p:spPr bwMode="auto">
            <a:xfrm>
              <a:off x="4816" y="1384"/>
              <a:ext cx="81" cy="81"/>
            </a:xfrm>
            <a:custGeom>
              <a:avLst/>
              <a:gdLst>
                <a:gd name="T0" fmla="*/ 72 w 81"/>
                <a:gd name="T1" fmla="*/ 64 h 81"/>
                <a:gd name="T2" fmla="*/ 40 w 81"/>
                <a:gd name="T3" fmla="*/ 80 h 81"/>
                <a:gd name="T4" fmla="*/ 16 w 81"/>
                <a:gd name="T5" fmla="*/ 72 h 81"/>
                <a:gd name="T6" fmla="*/ 0 w 81"/>
                <a:gd name="T7" fmla="*/ 56 h 81"/>
                <a:gd name="T8" fmla="*/ 0 w 81"/>
                <a:gd name="T9" fmla="*/ 32 h 81"/>
                <a:gd name="T10" fmla="*/ 16 w 81"/>
                <a:gd name="T11" fmla="*/ 8 h 81"/>
                <a:gd name="T12" fmla="*/ 32 w 81"/>
                <a:gd name="T13" fmla="*/ 0 h 81"/>
                <a:gd name="T14" fmla="*/ 56 w 81"/>
                <a:gd name="T15" fmla="*/ 0 h 81"/>
                <a:gd name="T16" fmla="*/ 80 w 81"/>
                <a:gd name="T17" fmla="*/ 8 h 81"/>
                <a:gd name="T18" fmla="*/ 80 w 81"/>
                <a:gd name="T19" fmla="*/ 24 h 81"/>
                <a:gd name="T20" fmla="*/ 80 w 81"/>
                <a:gd name="T21" fmla="*/ 40 h 81"/>
                <a:gd name="T22" fmla="*/ 72 w 81"/>
                <a:gd name="T23" fmla="*/ 64 h 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1" h="81">
                  <a:moveTo>
                    <a:pt x="72" y="64"/>
                  </a:moveTo>
                  <a:lnTo>
                    <a:pt x="40" y="80"/>
                  </a:lnTo>
                  <a:lnTo>
                    <a:pt x="16" y="72"/>
                  </a:lnTo>
                  <a:lnTo>
                    <a:pt x="0" y="56"/>
                  </a:lnTo>
                  <a:lnTo>
                    <a:pt x="0" y="32"/>
                  </a:lnTo>
                  <a:lnTo>
                    <a:pt x="16" y="8"/>
                  </a:lnTo>
                  <a:lnTo>
                    <a:pt x="32" y="0"/>
                  </a:lnTo>
                  <a:lnTo>
                    <a:pt x="56" y="0"/>
                  </a:lnTo>
                  <a:lnTo>
                    <a:pt x="80" y="8"/>
                  </a:lnTo>
                  <a:lnTo>
                    <a:pt x="80" y="24"/>
                  </a:lnTo>
                  <a:lnTo>
                    <a:pt x="80" y="40"/>
                  </a:lnTo>
                  <a:lnTo>
                    <a:pt x="72" y="64"/>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33" name="Freeform 26"/>
            <p:cNvSpPr>
              <a:spLocks/>
            </p:cNvSpPr>
            <p:nvPr/>
          </p:nvSpPr>
          <p:spPr bwMode="auto">
            <a:xfrm>
              <a:off x="4704" y="1576"/>
              <a:ext cx="73" cy="57"/>
            </a:xfrm>
            <a:custGeom>
              <a:avLst/>
              <a:gdLst>
                <a:gd name="T0" fmla="*/ 72 w 73"/>
                <a:gd name="T1" fmla="*/ 0 h 57"/>
                <a:gd name="T2" fmla="*/ 56 w 73"/>
                <a:gd name="T3" fmla="*/ 0 h 57"/>
                <a:gd name="T4" fmla="*/ 32 w 73"/>
                <a:gd name="T5" fmla="*/ 0 h 57"/>
                <a:gd name="T6" fmla="*/ 16 w 73"/>
                <a:gd name="T7" fmla="*/ 0 h 57"/>
                <a:gd name="T8" fmla="*/ 16 w 73"/>
                <a:gd name="T9" fmla="*/ 8 h 57"/>
                <a:gd name="T10" fmla="*/ 0 w 73"/>
                <a:gd name="T11" fmla="*/ 40 h 57"/>
                <a:gd name="T12" fmla="*/ 0 w 73"/>
                <a:gd name="T13" fmla="*/ 56 h 57"/>
                <a:gd name="T14" fmla="*/ 72 w 73"/>
                <a:gd name="T15" fmla="*/ 0 h 57"/>
                <a:gd name="T16" fmla="*/ 72 w 73"/>
                <a:gd name="T17" fmla="*/ 0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3" h="57">
                  <a:moveTo>
                    <a:pt x="72" y="0"/>
                  </a:moveTo>
                  <a:lnTo>
                    <a:pt x="56" y="0"/>
                  </a:lnTo>
                  <a:lnTo>
                    <a:pt x="32" y="0"/>
                  </a:lnTo>
                  <a:lnTo>
                    <a:pt x="16" y="0"/>
                  </a:lnTo>
                  <a:lnTo>
                    <a:pt x="16" y="8"/>
                  </a:lnTo>
                  <a:lnTo>
                    <a:pt x="0" y="40"/>
                  </a:lnTo>
                  <a:lnTo>
                    <a:pt x="0" y="56"/>
                  </a:lnTo>
                  <a:lnTo>
                    <a:pt x="72" y="0"/>
                  </a:lnTo>
                </a:path>
              </a:pathLst>
            </a:custGeom>
            <a:solidFill>
              <a:srgbClr val="808080"/>
            </a:solidFill>
            <a:ln w="12700" cap="rnd" cmpd="sng">
              <a:noFill/>
              <a:prstDash val="solid"/>
              <a:round/>
              <a:headEnd type="none" w="med" len="med"/>
              <a:tailEnd type="none" w="med" len="med"/>
            </a:ln>
            <a:effectLst/>
          </p:spPr>
          <p:txBody>
            <a:bodyPr/>
            <a:lstStyle/>
            <a:p>
              <a:endParaRPr lang="en-US"/>
            </a:p>
          </p:txBody>
        </p:sp>
        <p:sp>
          <p:nvSpPr>
            <p:cNvPr id="137234" name="Freeform 27"/>
            <p:cNvSpPr>
              <a:spLocks/>
            </p:cNvSpPr>
            <p:nvPr/>
          </p:nvSpPr>
          <p:spPr bwMode="auto">
            <a:xfrm>
              <a:off x="4704" y="1576"/>
              <a:ext cx="73" cy="57"/>
            </a:xfrm>
            <a:custGeom>
              <a:avLst/>
              <a:gdLst>
                <a:gd name="T0" fmla="*/ 72 w 73"/>
                <a:gd name="T1" fmla="*/ 0 h 57"/>
                <a:gd name="T2" fmla="*/ 56 w 73"/>
                <a:gd name="T3" fmla="*/ 0 h 57"/>
                <a:gd name="T4" fmla="*/ 32 w 73"/>
                <a:gd name="T5" fmla="*/ 0 h 57"/>
                <a:gd name="T6" fmla="*/ 16 w 73"/>
                <a:gd name="T7" fmla="*/ 0 h 57"/>
                <a:gd name="T8" fmla="*/ 16 w 73"/>
                <a:gd name="T9" fmla="*/ 8 h 57"/>
                <a:gd name="T10" fmla="*/ 0 w 73"/>
                <a:gd name="T11" fmla="*/ 40 h 57"/>
                <a:gd name="T12" fmla="*/ 0 w 73"/>
                <a:gd name="T13" fmla="*/ 56 h 57"/>
                <a:gd name="T14" fmla="*/ 72 w 73"/>
                <a:gd name="T15" fmla="*/ 0 h 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57">
                  <a:moveTo>
                    <a:pt x="72" y="0"/>
                  </a:moveTo>
                  <a:lnTo>
                    <a:pt x="56" y="0"/>
                  </a:lnTo>
                  <a:lnTo>
                    <a:pt x="32" y="0"/>
                  </a:lnTo>
                  <a:lnTo>
                    <a:pt x="16" y="0"/>
                  </a:lnTo>
                  <a:lnTo>
                    <a:pt x="16" y="8"/>
                  </a:lnTo>
                  <a:lnTo>
                    <a:pt x="0" y="40"/>
                  </a:lnTo>
                  <a:lnTo>
                    <a:pt x="0" y="56"/>
                  </a:lnTo>
                  <a:lnTo>
                    <a:pt x="7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35" name="Freeform 28"/>
            <p:cNvSpPr>
              <a:spLocks/>
            </p:cNvSpPr>
            <p:nvPr/>
          </p:nvSpPr>
          <p:spPr bwMode="auto">
            <a:xfrm>
              <a:off x="4752" y="1416"/>
              <a:ext cx="377" cy="289"/>
            </a:xfrm>
            <a:custGeom>
              <a:avLst/>
              <a:gdLst>
                <a:gd name="T0" fmla="*/ 40 w 377"/>
                <a:gd name="T1" fmla="*/ 184 h 289"/>
                <a:gd name="T2" fmla="*/ 40 w 377"/>
                <a:gd name="T3" fmla="*/ 192 h 289"/>
                <a:gd name="T4" fmla="*/ 88 w 377"/>
                <a:gd name="T5" fmla="*/ 208 h 289"/>
                <a:gd name="T6" fmla="*/ 328 w 377"/>
                <a:gd name="T7" fmla="*/ 32 h 289"/>
                <a:gd name="T8" fmla="*/ 336 w 377"/>
                <a:gd name="T9" fmla="*/ 0 h 289"/>
                <a:gd name="T10" fmla="*/ 376 w 377"/>
                <a:gd name="T11" fmla="*/ 64 h 289"/>
                <a:gd name="T12" fmla="*/ 368 w 377"/>
                <a:gd name="T13" fmla="*/ 112 h 289"/>
                <a:gd name="T14" fmla="*/ 104 w 377"/>
                <a:gd name="T15" fmla="*/ 288 h 289"/>
                <a:gd name="T16" fmla="*/ 48 w 377"/>
                <a:gd name="T17" fmla="*/ 280 h 289"/>
                <a:gd name="T18" fmla="*/ 16 w 377"/>
                <a:gd name="T19" fmla="*/ 224 h 289"/>
                <a:gd name="T20" fmla="*/ 0 w 377"/>
                <a:gd name="T21" fmla="*/ 200 h 289"/>
                <a:gd name="T22" fmla="*/ 40 w 377"/>
                <a:gd name="T23" fmla="*/ 168 h 289"/>
                <a:gd name="T24" fmla="*/ 40 w 377"/>
                <a:gd name="T25" fmla="*/ 184 h 289"/>
                <a:gd name="T26" fmla="*/ 40 w 377"/>
                <a:gd name="T27" fmla="*/ 184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77" h="289">
                  <a:moveTo>
                    <a:pt x="40" y="184"/>
                  </a:moveTo>
                  <a:lnTo>
                    <a:pt x="40" y="192"/>
                  </a:lnTo>
                  <a:lnTo>
                    <a:pt x="88" y="208"/>
                  </a:lnTo>
                  <a:lnTo>
                    <a:pt x="328" y="32"/>
                  </a:lnTo>
                  <a:lnTo>
                    <a:pt x="336" y="0"/>
                  </a:lnTo>
                  <a:lnTo>
                    <a:pt x="376" y="64"/>
                  </a:lnTo>
                  <a:lnTo>
                    <a:pt x="368" y="112"/>
                  </a:lnTo>
                  <a:lnTo>
                    <a:pt x="104" y="288"/>
                  </a:lnTo>
                  <a:lnTo>
                    <a:pt x="48" y="280"/>
                  </a:lnTo>
                  <a:lnTo>
                    <a:pt x="16" y="224"/>
                  </a:lnTo>
                  <a:lnTo>
                    <a:pt x="0" y="200"/>
                  </a:lnTo>
                  <a:lnTo>
                    <a:pt x="40" y="168"/>
                  </a:lnTo>
                  <a:lnTo>
                    <a:pt x="40" y="184"/>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137236" name="Freeform 29"/>
            <p:cNvSpPr>
              <a:spLocks/>
            </p:cNvSpPr>
            <p:nvPr/>
          </p:nvSpPr>
          <p:spPr bwMode="auto">
            <a:xfrm>
              <a:off x="4752" y="1416"/>
              <a:ext cx="377" cy="289"/>
            </a:xfrm>
            <a:custGeom>
              <a:avLst/>
              <a:gdLst>
                <a:gd name="T0" fmla="*/ 40 w 377"/>
                <a:gd name="T1" fmla="*/ 184 h 289"/>
                <a:gd name="T2" fmla="*/ 40 w 377"/>
                <a:gd name="T3" fmla="*/ 192 h 289"/>
                <a:gd name="T4" fmla="*/ 88 w 377"/>
                <a:gd name="T5" fmla="*/ 208 h 289"/>
                <a:gd name="T6" fmla="*/ 328 w 377"/>
                <a:gd name="T7" fmla="*/ 32 h 289"/>
                <a:gd name="T8" fmla="*/ 336 w 377"/>
                <a:gd name="T9" fmla="*/ 0 h 289"/>
                <a:gd name="T10" fmla="*/ 376 w 377"/>
                <a:gd name="T11" fmla="*/ 64 h 289"/>
                <a:gd name="T12" fmla="*/ 368 w 377"/>
                <a:gd name="T13" fmla="*/ 112 h 289"/>
                <a:gd name="T14" fmla="*/ 104 w 377"/>
                <a:gd name="T15" fmla="*/ 288 h 289"/>
                <a:gd name="T16" fmla="*/ 48 w 377"/>
                <a:gd name="T17" fmla="*/ 280 h 289"/>
                <a:gd name="T18" fmla="*/ 16 w 377"/>
                <a:gd name="T19" fmla="*/ 224 h 289"/>
                <a:gd name="T20" fmla="*/ 0 w 377"/>
                <a:gd name="T21" fmla="*/ 200 h 289"/>
                <a:gd name="T22" fmla="*/ 40 w 377"/>
                <a:gd name="T23" fmla="*/ 168 h 289"/>
                <a:gd name="T24" fmla="*/ 40 w 377"/>
                <a:gd name="T25" fmla="*/ 184 h 2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77" h="289">
                  <a:moveTo>
                    <a:pt x="40" y="184"/>
                  </a:moveTo>
                  <a:lnTo>
                    <a:pt x="40" y="192"/>
                  </a:lnTo>
                  <a:lnTo>
                    <a:pt x="88" y="208"/>
                  </a:lnTo>
                  <a:lnTo>
                    <a:pt x="328" y="32"/>
                  </a:lnTo>
                  <a:lnTo>
                    <a:pt x="336" y="0"/>
                  </a:lnTo>
                  <a:lnTo>
                    <a:pt x="376" y="64"/>
                  </a:lnTo>
                  <a:lnTo>
                    <a:pt x="368" y="112"/>
                  </a:lnTo>
                  <a:lnTo>
                    <a:pt x="104" y="288"/>
                  </a:lnTo>
                  <a:lnTo>
                    <a:pt x="48" y="280"/>
                  </a:lnTo>
                  <a:lnTo>
                    <a:pt x="16" y="224"/>
                  </a:lnTo>
                  <a:lnTo>
                    <a:pt x="0" y="200"/>
                  </a:lnTo>
                  <a:lnTo>
                    <a:pt x="40" y="168"/>
                  </a:lnTo>
                  <a:lnTo>
                    <a:pt x="40" y="184"/>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37" name="Freeform 30"/>
            <p:cNvSpPr>
              <a:spLocks/>
            </p:cNvSpPr>
            <p:nvPr/>
          </p:nvSpPr>
          <p:spPr bwMode="auto">
            <a:xfrm>
              <a:off x="4528" y="1576"/>
              <a:ext cx="265" cy="209"/>
            </a:xfrm>
            <a:custGeom>
              <a:avLst/>
              <a:gdLst>
                <a:gd name="T0" fmla="*/ 16 w 265"/>
                <a:gd name="T1" fmla="*/ 208 h 209"/>
                <a:gd name="T2" fmla="*/ 240 w 265"/>
                <a:gd name="T3" fmla="*/ 64 h 209"/>
                <a:gd name="T4" fmla="*/ 224 w 265"/>
                <a:gd name="T5" fmla="*/ 40 h 209"/>
                <a:gd name="T6" fmla="*/ 264 w 265"/>
                <a:gd name="T7" fmla="*/ 16 h 209"/>
                <a:gd name="T8" fmla="*/ 264 w 265"/>
                <a:gd name="T9" fmla="*/ 8 h 209"/>
                <a:gd name="T10" fmla="*/ 248 w 265"/>
                <a:gd name="T11" fmla="*/ 0 h 209"/>
                <a:gd name="T12" fmla="*/ 120 w 265"/>
                <a:gd name="T13" fmla="*/ 96 h 209"/>
                <a:gd name="T14" fmla="*/ 0 w 265"/>
                <a:gd name="T15" fmla="*/ 168 h 209"/>
                <a:gd name="T16" fmla="*/ 16 w 265"/>
                <a:gd name="T17" fmla="*/ 208 h 209"/>
                <a:gd name="T18" fmla="*/ 16 w 265"/>
                <a:gd name="T19" fmla="*/ 208 h 2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5" h="209">
                  <a:moveTo>
                    <a:pt x="16" y="208"/>
                  </a:moveTo>
                  <a:lnTo>
                    <a:pt x="240" y="64"/>
                  </a:lnTo>
                  <a:lnTo>
                    <a:pt x="224" y="40"/>
                  </a:lnTo>
                  <a:lnTo>
                    <a:pt x="264" y="16"/>
                  </a:lnTo>
                  <a:lnTo>
                    <a:pt x="264" y="8"/>
                  </a:lnTo>
                  <a:lnTo>
                    <a:pt x="248" y="0"/>
                  </a:lnTo>
                  <a:lnTo>
                    <a:pt x="120" y="96"/>
                  </a:lnTo>
                  <a:lnTo>
                    <a:pt x="0" y="168"/>
                  </a:lnTo>
                  <a:lnTo>
                    <a:pt x="16" y="208"/>
                  </a:lnTo>
                </a:path>
              </a:pathLst>
            </a:custGeom>
            <a:solidFill>
              <a:srgbClr val="C4AAFF"/>
            </a:solidFill>
            <a:ln w="12700" cap="rnd" cmpd="sng">
              <a:noFill/>
              <a:prstDash val="solid"/>
              <a:round/>
              <a:headEnd type="none" w="med" len="med"/>
              <a:tailEnd type="none" w="med" len="med"/>
            </a:ln>
            <a:effectLst/>
          </p:spPr>
          <p:txBody>
            <a:bodyPr/>
            <a:lstStyle/>
            <a:p>
              <a:endParaRPr lang="en-US"/>
            </a:p>
          </p:txBody>
        </p:sp>
        <p:sp>
          <p:nvSpPr>
            <p:cNvPr id="137238" name="Freeform 31"/>
            <p:cNvSpPr>
              <a:spLocks/>
            </p:cNvSpPr>
            <p:nvPr/>
          </p:nvSpPr>
          <p:spPr bwMode="auto">
            <a:xfrm>
              <a:off x="4528" y="1576"/>
              <a:ext cx="265" cy="209"/>
            </a:xfrm>
            <a:custGeom>
              <a:avLst/>
              <a:gdLst>
                <a:gd name="T0" fmla="*/ 16 w 265"/>
                <a:gd name="T1" fmla="*/ 208 h 209"/>
                <a:gd name="T2" fmla="*/ 240 w 265"/>
                <a:gd name="T3" fmla="*/ 64 h 209"/>
                <a:gd name="T4" fmla="*/ 224 w 265"/>
                <a:gd name="T5" fmla="*/ 40 h 209"/>
                <a:gd name="T6" fmla="*/ 264 w 265"/>
                <a:gd name="T7" fmla="*/ 16 h 209"/>
                <a:gd name="T8" fmla="*/ 264 w 265"/>
                <a:gd name="T9" fmla="*/ 8 h 209"/>
                <a:gd name="T10" fmla="*/ 248 w 265"/>
                <a:gd name="T11" fmla="*/ 0 h 209"/>
                <a:gd name="T12" fmla="*/ 120 w 265"/>
                <a:gd name="T13" fmla="*/ 96 h 209"/>
                <a:gd name="T14" fmla="*/ 0 w 265"/>
                <a:gd name="T15" fmla="*/ 168 h 209"/>
                <a:gd name="T16" fmla="*/ 16 w 265"/>
                <a:gd name="T17" fmla="*/ 208 h 2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5" h="209">
                  <a:moveTo>
                    <a:pt x="16" y="208"/>
                  </a:moveTo>
                  <a:lnTo>
                    <a:pt x="240" y="64"/>
                  </a:lnTo>
                  <a:lnTo>
                    <a:pt x="224" y="40"/>
                  </a:lnTo>
                  <a:lnTo>
                    <a:pt x="264" y="16"/>
                  </a:lnTo>
                  <a:lnTo>
                    <a:pt x="264" y="8"/>
                  </a:lnTo>
                  <a:lnTo>
                    <a:pt x="248" y="0"/>
                  </a:lnTo>
                  <a:lnTo>
                    <a:pt x="120" y="96"/>
                  </a:lnTo>
                  <a:lnTo>
                    <a:pt x="0" y="168"/>
                  </a:lnTo>
                  <a:lnTo>
                    <a:pt x="16" y="208"/>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39" name="Freeform 32"/>
            <p:cNvSpPr>
              <a:spLocks/>
            </p:cNvSpPr>
            <p:nvPr/>
          </p:nvSpPr>
          <p:spPr bwMode="auto">
            <a:xfrm>
              <a:off x="5072" y="1288"/>
              <a:ext cx="185" cy="129"/>
            </a:xfrm>
            <a:custGeom>
              <a:avLst/>
              <a:gdLst>
                <a:gd name="T0" fmla="*/ 160 w 185"/>
                <a:gd name="T1" fmla="*/ 0 h 129"/>
                <a:gd name="T2" fmla="*/ 184 w 185"/>
                <a:gd name="T3" fmla="*/ 32 h 129"/>
                <a:gd name="T4" fmla="*/ 16 w 185"/>
                <a:gd name="T5" fmla="*/ 128 h 129"/>
                <a:gd name="T6" fmla="*/ 8 w 185"/>
                <a:gd name="T7" fmla="*/ 104 h 129"/>
                <a:gd name="T8" fmla="*/ 0 w 185"/>
                <a:gd name="T9" fmla="*/ 96 h 129"/>
                <a:gd name="T10" fmla="*/ 160 w 185"/>
                <a:gd name="T11" fmla="*/ 0 h 129"/>
                <a:gd name="T12" fmla="*/ 160 w 185"/>
                <a:gd name="T13" fmla="*/ 0 h 1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5" h="129">
                  <a:moveTo>
                    <a:pt x="160" y="0"/>
                  </a:moveTo>
                  <a:lnTo>
                    <a:pt x="184" y="32"/>
                  </a:lnTo>
                  <a:lnTo>
                    <a:pt x="16" y="128"/>
                  </a:lnTo>
                  <a:lnTo>
                    <a:pt x="8" y="104"/>
                  </a:lnTo>
                  <a:lnTo>
                    <a:pt x="0" y="96"/>
                  </a:lnTo>
                  <a:lnTo>
                    <a:pt x="160" y="0"/>
                  </a:lnTo>
                </a:path>
              </a:pathLst>
            </a:custGeom>
            <a:solidFill>
              <a:srgbClr val="C4AAFF"/>
            </a:solidFill>
            <a:ln w="12700" cap="rnd" cmpd="sng">
              <a:noFill/>
              <a:prstDash val="solid"/>
              <a:round/>
              <a:headEnd type="none" w="med" len="med"/>
              <a:tailEnd type="none" w="med" len="med"/>
            </a:ln>
            <a:effectLst/>
          </p:spPr>
          <p:txBody>
            <a:bodyPr/>
            <a:lstStyle/>
            <a:p>
              <a:endParaRPr lang="en-US"/>
            </a:p>
          </p:txBody>
        </p:sp>
        <p:sp>
          <p:nvSpPr>
            <p:cNvPr id="137240" name="Freeform 33"/>
            <p:cNvSpPr>
              <a:spLocks/>
            </p:cNvSpPr>
            <p:nvPr/>
          </p:nvSpPr>
          <p:spPr bwMode="auto">
            <a:xfrm>
              <a:off x="5072" y="1288"/>
              <a:ext cx="185" cy="129"/>
            </a:xfrm>
            <a:custGeom>
              <a:avLst/>
              <a:gdLst>
                <a:gd name="T0" fmla="*/ 160 w 185"/>
                <a:gd name="T1" fmla="*/ 0 h 129"/>
                <a:gd name="T2" fmla="*/ 184 w 185"/>
                <a:gd name="T3" fmla="*/ 32 h 129"/>
                <a:gd name="T4" fmla="*/ 16 w 185"/>
                <a:gd name="T5" fmla="*/ 128 h 129"/>
                <a:gd name="T6" fmla="*/ 8 w 185"/>
                <a:gd name="T7" fmla="*/ 104 h 129"/>
                <a:gd name="T8" fmla="*/ 0 w 185"/>
                <a:gd name="T9" fmla="*/ 96 h 129"/>
                <a:gd name="T10" fmla="*/ 160 w 185"/>
                <a:gd name="T11" fmla="*/ 0 h 1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5" h="129">
                  <a:moveTo>
                    <a:pt x="160" y="0"/>
                  </a:moveTo>
                  <a:lnTo>
                    <a:pt x="184" y="32"/>
                  </a:lnTo>
                  <a:lnTo>
                    <a:pt x="16" y="128"/>
                  </a:lnTo>
                  <a:lnTo>
                    <a:pt x="8" y="104"/>
                  </a:lnTo>
                  <a:lnTo>
                    <a:pt x="0" y="96"/>
                  </a:lnTo>
                  <a:lnTo>
                    <a:pt x="160"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41" name="Freeform 34"/>
            <p:cNvSpPr>
              <a:spLocks/>
            </p:cNvSpPr>
            <p:nvPr/>
          </p:nvSpPr>
          <p:spPr bwMode="auto">
            <a:xfrm>
              <a:off x="4528" y="1744"/>
              <a:ext cx="17" cy="105"/>
            </a:xfrm>
            <a:custGeom>
              <a:avLst/>
              <a:gdLst>
                <a:gd name="T0" fmla="*/ 16 w 17"/>
                <a:gd name="T1" fmla="*/ 104 h 105"/>
                <a:gd name="T2" fmla="*/ 16 w 17"/>
                <a:gd name="T3" fmla="*/ 40 h 105"/>
                <a:gd name="T4" fmla="*/ 0 w 17"/>
                <a:gd name="T5" fmla="*/ 0 h 105"/>
                <a:gd name="T6" fmla="*/ 0 w 17"/>
                <a:gd name="T7" fmla="*/ 40 h 105"/>
                <a:gd name="T8" fmla="*/ 0 w 17"/>
                <a:gd name="T9" fmla="*/ 72 h 105"/>
                <a:gd name="T10" fmla="*/ 16 w 17"/>
                <a:gd name="T11" fmla="*/ 104 h 105"/>
                <a:gd name="T12" fmla="*/ 16 w 17"/>
                <a:gd name="T13" fmla="*/ 104 h 10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05">
                  <a:moveTo>
                    <a:pt x="16" y="104"/>
                  </a:moveTo>
                  <a:lnTo>
                    <a:pt x="16" y="40"/>
                  </a:lnTo>
                  <a:lnTo>
                    <a:pt x="0" y="0"/>
                  </a:lnTo>
                  <a:lnTo>
                    <a:pt x="0" y="40"/>
                  </a:lnTo>
                  <a:lnTo>
                    <a:pt x="0" y="72"/>
                  </a:lnTo>
                  <a:lnTo>
                    <a:pt x="16" y="104"/>
                  </a:lnTo>
                </a:path>
              </a:pathLst>
            </a:custGeom>
            <a:solidFill>
              <a:srgbClr val="A680FF"/>
            </a:solidFill>
            <a:ln w="12700" cap="rnd" cmpd="sng">
              <a:noFill/>
              <a:prstDash val="solid"/>
              <a:round/>
              <a:headEnd type="none" w="med" len="med"/>
              <a:tailEnd type="none" w="med" len="med"/>
            </a:ln>
            <a:effectLst/>
          </p:spPr>
          <p:txBody>
            <a:bodyPr/>
            <a:lstStyle/>
            <a:p>
              <a:endParaRPr lang="en-US"/>
            </a:p>
          </p:txBody>
        </p:sp>
        <p:sp>
          <p:nvSpPr>
            <p:cNvPr id="137242" name="Freeform 35"/>
            <p:cNvSpPr>
              <a:spLocks/>
            </p:cNvSpPr>
            <p:nvPr/>
          </p:nvSpPr>
          <p:spPr bwMode="auto">
            <a:xfrm>
              <a:off x="4528" y="1744"/>
              <a:ext cx="17" cy="105"/>
            </a:xfrm>
            <a:custGeom>
              <a:avLst/>
              <a:gdLst>
                <a:gd name="T0" fmla="*/ 16 w 17"/>
                <a:gd name="T1" fmla="*/ 104 h 105"/>
                <a:gd name="T2" fmla="*/ 16 w 17"/>
                <a:gd name="T3" fmla="*/ 40 h 105"/>
                <a:gd name="T4" fmla="*/ 0 w 17"/>
                <a:gd name="T5" fmla="*/ 0 h 105"/>
                <a:gd name="T6" fmla="*/ 0 w 17"/>
                <a:gd name="T7" fmla="*/ 40 h 105"/>
                <a:gd name="T8" fmla="*/ 0 w 17"/>
                <a:gd name="T9" fmla="*/ 72 h 105"/>
                <a:gd name="T10" fmla="*/ 16 w 17"/>
                <a:gd name="T11" fmla="*/ 104 h 10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105">
                  <a:moveTo>
                    <a:pt x="16" y="104"/>
                  </a:moveTo>
                  <a:lnTo>
                    <a:pt x="16" y="40"/>
                  </a:lnTo>
                  <a:lnTo>
                    <a:pt x="0" y="0"/>
                  </a:lnTo>
                  <a:lnTo>
                    <a:pt x="0" y="40"/>
                  </a:lnTo>
                  <a:lnTo>
                    <a:pt x="0" y="72"/>
                  </a:lnTo>
                  <a:lnTo>
                    <a:pt x="16" y="104"/>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43" name="Freeform 36"/>
            <p:cNvSpPr>
              <a:spLocks/>
            </p:cNvSpPr>
            <p:nvPr/>
          </p:nvSpPr>
          <p:spPr bwMode="auto">
            <a:xfrm>
              <a:off x="4544" y="1784"/>
              <a:ext cx="745" cy="937"/>
            </a:xfrm>
            <a:custGeom>
              <a:avLst/>
              <a:gdLst>
                <a:gd name="T0" fmla="*/ 744 w 745"/>
                <a:gd name="T1" fmla="*/ 848 h 937"/>
                <a:gd name="T2" fmla="*/ 688 w 745"/>
                <a:gd name="T3" fmla="*/ 800 h 937"/>
                <a:gd name="T4" fmla="*/ 616 w 745"/>
                <a:gd name="T5" fmla="*/ 720 h 937"/>
                <a:gd name="T6" fmla="*/ 496 w 745"/>
                <a:gd name="T7" fmla="*/ 576 h 937"/>
                <a:gd name="T8" fmla="*/ 0 w 745"/>
                <a:gd name="T9" fmla="*/ 0 h 937"/>
                <a:gd name="T10" fmla="*/ 0 w 745"/>
                <a:gd name="T11" fmla="*/ 64 h 937"/>
                <a:gd name="T12" fmla="*/ 744 w 745"/>
                <a:gd name="T13" fmla="*/ 936 h 937"/>
                <a:gd name="T14" fmla="*/ 744 w 745"/>
                <a:gd name="T15" fmla="*/ 848 h 937"/>
                <a:gd name="T16" fmla="*/ 744 w 745"/>
                <a:gd name="T17" fmla="*/ 848 h 9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45" h="937">
                  <a:moveTo>
                    <a:pt x="744" y="848"/>
                  </a:moveTo>
                  <a:lnTo>
                    <a:pt x="688" y="800"/>
                  </a:lnTo>
                  <a:lnTo>
                    <a:pt x="616" y="720"/>
                  </a:lnTo>
                  <a:lnTo>
                    <a:pt x="496" y="576"/>
                  </a:lnTo>
                  <a:lnTo>
                    <a:pt x="0" y="0"/>
                  </a:lnTo>
                  <a:lnTo>
                    <a:pt x="0" y="64"/>
                  </a:lnTo>
                  <a:lnTo>
                    <a:pt x="744" y="936"/>
                  </a:lnTo>
                  <a:lnTo>
                    <a:pt x="744" y="848"/>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137244" name="Freeform 37"/>
            <p:cNvSpPr>
              <a:spLocks/>
            </p:cNvSpPr>
            <p:nvPr/>
          </p:nvSpPr>
          <p:spPr bwMode="auto">
            <a:xfrm>
              <a:off x="4544" y="1784"/>
              <a:ext cx="745" cy="937"/>
            </a:xfrm>
            <a:custGeom>
              <a:avLst/>
              <a:gdLst>
                <a:gd name="T0" fmla="*/ 744 w 745"/>
                <a:gd name="T1" fmla="*/ 848 h 937"/>
                <a:gd name="T2" fmla="*/ 688 w 745"/>
                <a:gd name="T3" fmla="*/ 800 h 937"/>
                <a:gd name="T4" fmla="*/ 616 w 745"/>
                <a:gd name="T5" fmla="*/ 720 h 937"/>
                <a:gd name="T6" fmla="*/ 496 w 745"/>
                <a:gd name="T7" fmla="*/ 576 h 937"/>
                <a:gd name="T8" fmla="*/ 0 w 745"/>
                <a:gd name="T9" fmla="*/ 0 h 937"/>
                <a:gd name="T10" fmla="*/ 0 w 745"/>
                <a:gd name="T11" fmla="*/ 64 h 937"/>
                <a:gd name="T12" fmla="*/ 744 w 745"/>
                <a:gd name="T13" fmla="*/ 936 h 937"/>
                <a:gd name="T14" fmla="*/ 744 w 745"/>
                <a:gd name="T15" fmla="*/ 848 h 9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45" h="937">
                  <a:moveTo>
                    <a:pt x="744" y="848"/>
                  </a:moveTo>
                  <a:lnTo>
                    <a:pt x="688" y="800"/>
                  </a:lnTo>
                  <a:lnTo>
                    <a:pt x="616" y="720"/>
                  </a:lnTo>
                  <a:lnTo>
                    <a:pt x="496" y="576"/>
                  </a:lnTo>
                  <a:lnTo>
                    <a:pt x="0" y="0"/>
                  </a:lnTo>
                  <a:lnTo>
                    <a:pt x="0" y="64"/>
                  </a:lnTo>
                  <a:lnTo>
                    <a:pt x="744" y="936"/>
                  </a:lnTo>
                  <a:lnTo>
                    <a:pt x="744" y="848"/>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45" name="Freeform 38"/>
            <p:cNvSpPr>
              <a:spLocks/>
            </p:cNvSpPr>
            <p:nvPr/>
          </p:nvSpPr>
          <p:spPr bwMode="auto">
            <a:xfrm>
              <a:off x="5288" y="2168"/>
              <a:ext cx="721" cy="553"/>
            </a:xfrm>
            <a:custGeom>
              <a:avLst/>
              <a:gdLst>
                <a:gd name="T0" fmla="*/ 712 w 721"/>
                <a:gd name="T1" fmla="*/ 80 h 553"/>
                <a:gd name="T2" fmla="*/ 712 w 721"/>
                <a:gd name="T3" fmla="*/ 56 h 553"/>
                <a:gd name="T4" fmla="*/ 712 w 721"/>
                <a:gd name="T5" fmla="*/ 40 h 553"/>
                <a:gd name="T6" fmla="*/ 712 w 721"/>
                <a:gd name="T7" fmla="*/ 32 h 553"/>
                <a:gd name="T8" fmla="*/ 712 w 721"/>
                <a:gd name="T9" fmla="*/ 16 h 553"/>
                <a:gd name="T10" fmla="*/ 720 w 721"/>
                <a:gd name="T11" fmla="*/ 0 h 553"/>
                <a:gd name="T12" fmla="*/ 0 w 721"/>
                <a:gd name="T13" fmla="*/ 464 h 553"/>
                <a:gd name="T14" fmla="*/ 0 w 721"/>
                <a:gd name="T15" fmla="*/ 552 h 553"/>
                <a:gd name="T16" fmla="*/ 712 w 721"/>
                <a:gd name="T17" fmla="*/ 80 h 553"/>
                <a:gd name="T18" fmla="*/ 712 w 721"/>
                <a:gd name="T19" fmla="*/ 80 h 5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21" h="553">
                  <a:moveTo>
                    <a:pt x="712" y="80"/>
                  </a:moveTo>
                  <a:lnTo>
                    <a:pt x="712" y="56"/>
                  </a:lnTo>
                  <a:lnTo>
                    <a:pt x="712" y="40"/>
                  </a:lnTo>
                  <a:lnTo>
                    <a:pt x="712" y="32"/>
                  </a:lnTo>
                  <a:lnTo>
                    <a:pt x="712" y="16"/>
                  </a:lnTo>
                  <a:lnTo>
                    <a:pt x="720" y="0"/>
                  </a:lnTo>
                  <a:lnTo>
                    <a:pt x="0" y="464"/>
                  </a:lnTo>
                  <a:lnTo>
                    <a:pt x="0" y="552"/>
                  </a:lnTo>
                  <a:lnTo>
                    <a:pt x="712" y="8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137246" name="Freeform 39"/>
            <p:cNvSpPr>
              <a:spLocks/>
            </p:cNvSpPr>
            <p:nvPr/>
          </p:nvSpPr>
          <p:spPr bwMode="auto">
            <a:xfrm>
              <a:off x="5288" y="2168"/>
              <a:ext cx="721" cy="553"/>
            </a:xfrm>
            <a:custGeom>
              <a:avLst/>
              <a:gdLst>
                <a:gd name="T0" fmla="*/ 712 w 721"/>
                <a:gd name="T1" fmla="*/ 80 h 553"/>
                <a:gd name="T2" fmla="*/ 712 w 721"/>
                <a:gd name="T3" fmla="*/ 56 h 553"/>
                <a:gd name="T4" fmla="*/ 712 w 721"/>
                <a:gd name="T5" fmla="*/ 40 h 553"/>
                <a:gd name="T6" fmla="*/ 712 w 721"/>
                <a:gd name="T7" fmla="*/ 32 h 553"/>
                <a:gd name="T8" fmla="*/ 712 w 721"/>
                <a:gd name="T9" fmla="*/ 16 h 553"/>
                <a:gd name="T10" fmla="*/ 720 w 721"/>
                <a:gd name="T11" fmla="*/ 0 h 553"/>
                <a:gd name="T12" fmla="*/ 0 w 721"/>
                <a:gd name="T13" fmla="*/ 464 h 553"/>
                <a:gd name="T14" fmla="*/ 0 w 721"/>
                <a:gd name="T15" fmla="*/ 552 h 553"/>
                <a:gd name="T16" fmla="*/ 712 w 721"/>
                <a:gd name="T17" fmla="*/ 80 h 5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1" h="553">
                  <a:moveTo>
                    <a:pt x="712" y="80"/>
                  </a:moveTo>
                  <a:lnTo>
                    <a:pt x="712" y="56"/>
                  </a:lnTo>
                  <a:lnTo>
                    <a:pt x="712" y="40"/>
                  </a:lnTo>
                  <a:lnTo>
                    <a:pt x="712" y="32"/>
                  </a:lnTo>
                  <a:lnTo>
                    <a:pt x="712" y="16"/>
                  </a:lnTo>
                  <a:lnTo>
                    <a:pt x="720" y="0"/>
                  </a:lnTo>
                  <a:lnTo>
                    <a:pt x="0" y="464"/>
                  </a:lnTo>
                  <a:lnTo>
                    <a:pt x="0" y="552"/>
                  </a:lnTo>
                  <a:lnTo>
                    <a:pt x="712" y="8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47" name="Freeform 40"/>
            <p:cNvSpPr>
              <a:spLocks/>
            </p:cNvSpPr>
            <p:nvPr/>
          </p:nvSpPr>
          <p:spPr bwMode="auto">
            <a:xfrm>
              <a:off x="5040" y="2160"/>
              <a:ext cx="969" cy="473"/>
            </a:xfrm>
            <a:custGeom>
              <a:avLst/>
              <a:gdLst>
                <a:gd name="T0" fmla="*/ 0 w 969"/>
                <a:gd name="T1" fmla="*/ 200 h 473"/>
                <a:gd name="T2" fmla="*/ 128 w 969"/>
                <a:gd name="T3" fmla="*/ 336 h 473"/>
                <a:gd name="T4" fmla="*/ 272 w 969"/>
                <a:gd name="T5" fmla="*/ 440 h 473"/>
                <a:gd name="T6" fmla="*/ 960 w 969"/>
                <a:gd name="T7" fmla="*/ 0 h 473"/>
                <a:gd name="T8" fmla="*/ 968 w 969"/>
                <a:gd name="T9" fmla="*/ 8 h 473"/>
                <a:gd name="T10" fmla="*/ 248 w 969"/>
                <a:gd name="T11" fmla="*/ 472 h 473"/>
                <a:gd name="T12" fmla="*/ 184 w 969"/>
                <a:gd name="T13" fmla="*/ 424 h 473"/>
                <a:gd name="T14" fmla="*/ 120 w 969"/>
                <a:gd name="T15" fmla="*/ 344 h 473"/>
                <a:gd name="T16" fmla="*/ 0 w 969"/>
                <a:gd name="T17" fmla="*/ 200 h 473"/>
                <a:gd name="T18" fmla="*/ 0 w 969"/>
                <a:gd name="T19" fmla="*/ 200 h 4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69" h="473">
                  <a:moveTo>
                    <a:pt x="0" y="200"/>
                  </a:moveTo>
                  <a:lnTo>
                    <a:pt x="128" y="336"/>
                  </a:lnTo>
                  <a:lnTo>
                    <a:pt x="272" y="440"/>
                  </a:lnTo>
                  <a:lnTo>
                    <a:pt x="960" y="0"/>
                  </a:lnTo>
                  <a:lnTo>
                    <a:pt x="968" y="8"/>
                  </a:lnTo>
                  <a:lnTo>
                    <a:pt x="248" y="472"/>
                  </a:lnTo>
                  <a:lnTo>
                    <a:pt x="184" y="424"/>
                  </a:lnTo>
                  <a:lnTo>
                    <a:pt x="120" y="344"/>
                  </a:lnTo>
                  <a:lnTo>
                    <a:pt x="0" y="20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137248" name="Freeform 41"/>
            <p:cNvSpPr>
              <a:spLocks/>
            </p:cNvSpPr>
            <p:nvPr/>
          </p:nvSpPr>
          <p:spPr bwMode="auto">
            <a:xfrm>
              <a:off x="5040" y="2160"/>
              <a:ext cx="969" cy="473"/>
            </a:xfrm>
            <a:custGeom>
              <a:avLst/>
              <a:gdLst>
                <a:gd name="T0" fmla="*/ 0 w 969"/>
                <a:gd name="T1" fmla="*/ 200 h 473"/>
                <a:gd name="T2" fmla="*/ 128 w 969"/>
                <a:gd name="T3" fmla="*/ 336 h 473"/>
                <a:gd name="T4" fmla="*/ 272 w 969"/>
                <a:gd name="T5" fmla="*/ 440 h 473"/>
                <a:gd name="T6" fmla="*/ 960 w 969"/>
                <a:gd name="T7" fmla="*/ 0 h 473"/>
                <a:gd name="T8" fmla="*/ 968 w 969"/>
                <a:gd name="T9" fmla="*/ 8 h 473"/>
                <a:gd name="T10" fmla="*/ 248 w 969"/>
                <a:gd name="T11" fmla="*/ 472 h 473"/>
                <a:gd name="T12" fmla="*/ 184 w 969"/>
                <a:gd name="T13" fmla="*/ 424 h 473"/>
                <a:gd name="T14" fmla="*/ 120 w 969"/>
                <a:gd name="T15" fmla="*/ 344 h 473"/>
                <a:gd name="T16" fmla="*/ 0 w 969"/>
                <a:gd name="T17" fmla="*/ 200 h 4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69" h="473">
                  <a:moveTo>
                    <a:pt x="0" y="200"/>
                  </a:moveTo>
                  <a:lnTo>
                    <a:pt x="128" y="336"/>
                  </a:lnTo>
                  <a:lnTo>
                    <a:pt x="272" y="440"/>
                  </a:lnTo>
                  <a:lnTo>
                    <a:pt x="960" y="0"/>
                  </a:lnTo>
                  <a:lnTo>
                    <a:pt x="968" y="8"/>
                  </a:lnTo>
                  <a:lnTo>
                    <a:pt x="248" y="472"/>
                  </a:lnTo>
                  <a:lnTo>
                    <a:pt x="184" y="424"/>
                  </a:lnTo>
                  <a:lnTo>
                    <a:pt x="120" y="344"/>
                  </a:lnTo>
                  <a:lnTo>
                    <a:pt x="0" y="20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49" name="Freeform 42"/>
            <p:cNvSpPr>
              <a:spLocks/>
            </p:cNvSpPr>
            <p:nvPr/>
          </p:nvSpPr>
          <p:spPr bwMode="auto">
            <a:xfrm>
              <a:off x="5040" y="2160"/>
              <a:ext cx="969" cy="473"/>
            </a:xfrm>
            <a:custGeom>
              <a:avLst/>
              <a:gdLst>
                <a:gd name="T0" fmla="*/ 0 w 969"/>
                <a:gd name="T1" fmla="*/ 200 h 473"/>
                <a:gd name="T2" fmla="*/ 128 w 969"/>
                <a:gd name="T3" fmla="*/ 336 h 473"/>
                <a:gd name="T4" fmla="*/ 272 w 969"/>
                <a:gd name="T5" fmla="*/ 440 h 473"/>
                <a:gd name="T6" fmla="*/ 960 w 969"/>
                <a:gd name="T7" fmla="*/ 0 h 473"/>
                <a:gd name="T8" fmla="*/ 968 w 969"/>
                <a:gd name="T9" fmla="*/ 8 h 473"/>
                <a:gd name="T10" fmla="*/ 248 w 969"/>
                <a:gd name="T11" fmla="*/ 472 h 473"/>
                <a:gd name="T12" fmla="*/ 200 w 969"/>
                <a:gd name="T13" fmla="*/ 432 h 473"/>
                <a:gd name="T14" fmla="*/ 120 w 969"/>
                <a:gd name="T15" fmla="*/ 344 h 473"/>
                <a:gd name="T16" fmla="*/ 0 w 969"/>
                <a:gd name="T17" fmla="*/ 200 h 4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69" h="473">
                  <a:moveTo>
                    <a:pt x="0" y="200"/>
                  </a:moveTo>
                  <a:lnTo>
                    <a:pt x="128" y="336"/>
                  </a:lnTo>
                  <a:lnTo>
                    <a:pt x="272" y="440"/>
                  </a:lnTo>
                  <a:lnTo>
                    <a:pt x="960" y="0"/>
                  </a:lnTo>
                  <a:lnTo>
                    <a:pt x="968" y="8"/>
                  </a:lnTo>
                  <a:lnTo>
                    <a:pt x="248" y="472"/>
                  </a:lnTo>
                  <a:lnTo>
                    <a:pt x="200" y="432"/>
                  </a:lnTo>
                  <a:lnTo>
                    <a:pt x="120" y="344"/>
                  </a:lnTo>
                  <a:lnTo>
                    <a:pt x="0" y="20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50" name="Freeform 43"/>
            <p:cNvSpPr>
              <a:spLocks/>
            </p:cNvSpPr>
            <p:nvPr/>
          </p:nvSpPr>
          <p:spPr bwMode="auto">
            <a:xfrm>
              <a:off x="5288" y="2616"/>
              <a:ext cx="113" cy="65"/>
            </a:xfrm>
            <a:custGeom>
              <a:avLst/>
              <a:gdLst>
                <a:gd name="T0" fmla="*/ 0 w 113"/>
                <a:gd name="T1" fmla="*/ 64 h 65"/>
                <a:gd name="T2" fmla="*/ 112 w 113"/>
                <a:gd name="T3" fmla="*/ 0 h 65"/>
                <a:gd name="T4" fmla="*/ 0 60000 65536"/>
                <a:gd name="T5" fmla="*/ 0 60000 65536"/>
              </a:gdLst>
              <a:ahLst/>
              <a:cxnLst>
                <a:cxn ang="T4">
                  <a:pos x="T0" y="T1"/>
                </a:cxn>
                <a:cxn ang="T5">
                  <a:pos x="T2" y="T3"/>
                </a:cxn>
              </a:cxnLst>
              <a:rect l="0" t="0" r="r" b="b"/>
              <a:pathLst>
                <a:path w="113" h="65">
                  <a:moveTo>
                    <a:pt x="0" y="64"/>
                  </a:moveTo>
                  <a:lnTo>
                    <a:pt x="11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51" name="Freeform 44"/>
            <p:cNvSpPr>
              <a:spLocks/>
            </p:cNvSpPr>
            <p:nvPr/>
          </p:nvSpPr>
          <p:spPr bwMode="auto">
            <a:xfrm>
              <a:off x="5288" y="2632"/>
              <a:ext cx="73" cy="41"/>
            </a:xfrm>
            <a:custGeom>
              <a:avLst/>
              <a:gdLst>
                <a:gd name="T0" fmla="*/ 0 w 73"/>
                <a:gd name="T1" fmla="*/ 40 h 41"/>
                <a:gd name="T2" fmla="*/ 72 w 73"/>
                <a:gd name="T3" fmla="*/ 0 h 41"/>
                <a:gd name="T4" fmla="*/ 0 60000 65536"/>
                <a:gd name="T5" fmla="*/ 0 60000 65536"/>
              </a:gdLst>
              <a:ahLst/>
              <a:cxnLst>
                <a:cxn ang="T4">
                  <a:pos x="T0" y="T1"/>
                </a:cxn>
                <a:cxn ang="T5">
                  <a:pos x="T2" y="T3"/>
                </a:cxn>
              </a:cxnLst>
              <a:rect l="0" t="0" r="r" b="b"/>
              <a:pathLst>
                <a:path w="73" h="41">
                  <a:moveTo>
                    <a:pt x="0" y="40"/>
                  </a:moveTo>
                  <a:lnTo>
                    <a:pt x="7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52" name="Freeform 45"/>
            <p:cNvSpPr>
              <a:spLocks/>
            </p:cNvSpPr>
            <p:nvPr/>
          </p:nvSpPr>
          <p:spPr bwMode="auto">
            <a:xfrm>
              <a:off x="5288" y="2536"/>
              <a:ext cx="185" cy="121"/>
            </a:xfrm>
            <a:custGeom>
              <a:avLst/>
              <a:gdLst>
                <a:gd name="T0" fmla="*/ 0 w 185"/>
                <a:gd name="T1" fmla="*/ 120 h 121"/>
                <a:gd name="T2" fmla="*/ 184 w 185"/>
                <a:gd name="T3" fmla="*/ 0 h 121"/>
                <a:gd name="T4" fmla="*/ 0 60000 65536"/>
                <a:gd name="T5" fmla="*/ 0 60000 65536"/>
              </a:gdLst>
              <a:ahLst/>
              <a:cxnLst>
                <a:cxn ang="T4">
                  <a:pos x="T0" y="T1"/>
                </a:cxn>
                <a:cxn ang="T5">
                  <a:pos x="T2" y="T3"/>
                </a:cxn>
              </a:cxnLst>
              <a:rect l="0" t="0" r="r" b="b"/>
              <a:pathLst>
                <a:path w="185" h="121">
                  <a:moveTo>
                    <a:pt x="0" y="120"/>
                  </a:moveTo>
                  <a:lnTo>
                    <a:pt x="18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53" name="Freeform 46"/>
            <p:cNvSpPr>
              <a:spLocks/>
            </p:cNvSpPr>
            <p:nvPr/>
          </p:nvSpPr>
          <p:spPr bwMode="auto">
            <a:xfrm>
              <a:off x="4680" y="1448"/>
              <a:ext cx="1177" cy="1041"/>
            </a:xfrm>
            <a:custGeom>
              <a:avLst/>
              <a:gdLst>
                <a:gd name="T0" fmla="*/ 784 w 1177"/>
                <a:gd name="T1" fmla="*/ 224 h 1041"/>
                <a:gd name="T2" fmla="*/ 600 w 1177"/>
                <a:gd name="T3" fmla="*/ 0 h 1041"/>
                <a:gd name="T4" fmla="*/ 0 w 1177"/>
                <a:gd name="T5" fmla="*/ 392 h 1041"/>
                <a:gd name="T6" fmla="*/ 328 w 1177"/>
                <a:gd name="T7" fmla="*/ 792 h 1041"/>
                <a:gd name="T8" fmla="*/ 368 w 1177"/>
                <a:gd name="T9" fmla="*/ 832 h 1041"/>
                <a:gd name="T10" fmla="*/ 416 w 1177"/>
                <a:gd name="T11" fmla="*/ 888 h 1041"/>
                <a:gd name="T12" fmla="*/ 512 w 1177"/>
                <a:gd name="T13" fmla="*/ 976 h 1041"/>
                <a:gd name="T14" fmla="*/ 592 w 1177"/>
                <a:gd name="T15" fmla="*/ 1040 h 1041"/>
                <a:gd name="T16" fmla="*/ 1176 w 1177"/>
                <a:gd name="T17" fmla="*/ 664 h 1041"/>
                <a:gd name="T18" fmla="*/ 1016 w 1177"/>
                <a:gd name="T19" fmla="*/ 504 h 1041"/>
                <a:gd name="T20" fmla="*/ 856 w 1177"/>
                <a:gd name="T21" fmla="*/ 304 h 10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77" h="1041">
                  <a:moveTo>
                    <a:pt x="784" y="224"/>
                  </a:moveTo>
                  <a:lnTo>
                    <a:pt x="600" y="0"/>
                  </a:lnTo>
                  <a:lnTo>
                    <a:pt x="0" y="392"/>
                  </a:lnTo>
                  <a:lnTo>
                    <a:pt x="328" y="792"/>
                  </a:lnTo>
                  <a:lnTo>
                    <a:pt x="368" y="832"/>
                  </a:lnTo>
                  <a:lnTo>
                    <a:pt x="416" y="888"/>
                  </a:lnTo>
                  <a:lnTo>
                    <a:pt x="512" y="976"/>
                  </a:lnTo>
                  <a:lnTo>
                    <a:pt x="592" y="1040"/>
                  </a:lnTo>
                  <a:lnTo>
                    <a:pt x="1176" y="664"/>
                  </a:lnTo>
                  <a:lnTo>
                    <a:pt x="1016" y="504"/>
                  </a:lnTo>
                  <a:lnTo>
                    <a:pt x="856" y="304"/>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54" name="Freeform 47"/>
            <p:cNvSpPr>
              <a:spLocks/>
            </p:cNvSpPr>
            <p:nvPr/>
          </p:nvSpPr>
          <p:spPr bwMode="auto">
            <a:xfrm>
              <a:off x="5168" y="2280"/>
              <a:ext cx="193" cy="113"/>
            </a:xfrm>
            <a:custGeom>
              <a:avLst/>
              <a:gdLst>
                <a:gd name="T0" fmla="*/ 0 w 193"/>
                <a:gd name="T1" fmla="*/ 112 h 113"/>
                <a:gd name="T2" fmla="*/ 192 w 193"/>
                <a:gd name="T3" fmla="*/ 0 h 113"/>
                <a:gd name="T4" fmla="*/ 0 60000 65536"/>
                <a:gd name="T5" fmla="*/ 0 60000 65536"/>
              </a:gdLst>
              <a:ahLst/>
              <a:cxnLst>
                <a:cxn ang="T4">
                  <a:pos x="T0" y="T1"/>
                </a:cxn>
                <a:cxn ang="T5">
                  <a:pos x="T2" y="T3"/>
                </a:cxn>
              </a:cxnLst>
              <a:rect l="0" t="0" r="r" b="b"/>
              <a:pathLst>
                <a:path w="193" h="113">
                  <a:moveTo>
                    <a:pt x="0" y="112"/>
                  </a:moveTo>
                  <a:lnTo>
                    <a:pt x="19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55" name="Freeform 48"/>
            <p:cNvSpPr>
              <a:spLocks/>
            </p:cNvSpPr>
            <p:nvPr/>
          </p:nvSpPr>
          <p:spPr bwMode="auto">
            <a:xfrm>
              <a:off x="5128" y="2248"/>
              <a:ext cx="161" cy="113"/>
            </a:xfrm>
            <a:custGeom>
              <a:avLst/>
              <a:gdLst>
                <a:gd name="T0" fmla="*/ 0 w 161"/>
                <a:gd name="T1" fmla="*/ 112 h 113"/>
                <a:gd name="T2" fmla="*/ 160 w 161"/>
                <a:gd name="T3" fmla="*/ 0 h 113"/>
                <a:gd name="T4" fmla="*/ 0 60000 65536"/>
                <a:gd name="T5" fmla="*/ 0 60000 65536"/>
              </a:gdLst>
              <a:ahLst/>
              <a:cxnLst>
                <a:cxn ang="T4">
                  <a:pos x="T0" y="T1"/>
                </a:cxn>
                <a:cxn ang="T5">
                  <a:pos x="T2" y="T3"/>
                </a:cxn>
              </a:cxnLst>
              <a:rect l="0" t="0" r="r" b="b"/>
              <a:pathLst>
                <a:path w="161" h="113">
                  <a:moveTo>
                    <a:pt x="0" y="112"/>
                  </a:moveTo>
                  <a:lnTo>
                    <a:pt x="160"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56" name="Freeform 49"/>
            <p:cNvSpPr>
              <a:spLocks/>
            </p:cNvSpPr>
            <p:nvPr/>
          </p:nvSpPr>
          <p:spPr bwMode="auto">
            <a:xfrm>
              <a:off x="5080" y="2208"/>
              <a:ext cx="177" cy="113"/>
            </a:xfrm>
            <a:custGeom>
              <a:avLst/>
              <a:gdLst>
                <a:gd name="T0" fmla="*/ 0 w 177"/>
                <a:gd name="T1" fmla="*/ 112 h 113"/>
                <a:gd name="T2" fmla="*/ 176 w 177"/>
                <a:gd name="T3" fmla="*/ 0 h 113"/>
                <a:gd name="T4" fmla="*/ 0 60000 65536"/>
                <a:gd name="T5" fmla="*/ 0 60000 65536"/>
              </a:gdLst>
              <a:ahLst/>
              <a:cxnLst>
                <a:cxn ang="T4">
                  <a:pos x="T0" y="T1"/>
                </a:cxn>
                <a:cxn ang="T5">
                  <a:pos x="T2" y="T3"/>
                </a:cxn>
              </a:cxnLst>
              <a:rect l="0" t="0" r="r" b="b"/>
              <a:pathLst>
                <a:path w="177" h="113">
                  <a:moveTo>
                    <a:pt x="0" y="112"/>
                  </a:moveTo>
                  <a:lnTo>
                    <a:pt x="176"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57" name="Freeform 50"/>
            <p:cNvSpPr>
              <a:spLocks/>
            </p:cNvSpPr>
            <p:nvPr/>
          </p:nvSpPr>
          <p:spPr bwMode="auto">
            <a:xfrm>
              <a:off x="4992" y="1648"/>
              <a:ext cx="209" cy="257"/>
            </a:xfrm>
            <a:custGeom>
              <a:avLst/>
              <a:gdLst>
                <a:gd name="T0" fmla="*/ 0 w 209"/>
                <a:gd name="T1" fmla="*/ 0 h 257"/>
                <a:gd name="T2" fmla="*/ 208 w 209"/>
                <a:gd name="T3" fmla="*/ 256 h 257"/>
                <a:gd name="T4" fmla="*/ 0 60000 65536"/>
                <a:gd name="T5" fmla="*/ 0 60000 65536"/>
              </a:gdLst>
              <a:ahLst/>
              <a:cxnLst>
                <a:cxn ang="T4">
                  <a:pos x="T0" y="T1"/>
                </a:cxn>
                <a:cxn ang="T5">
                  <a:pos x="T2" y="T3"/>
                </a:cxn>
              </a:cxnLst>
              <a:rect l="0" t="0" r="r" b="b"/>
              <a:pathLst>
                <a:path w="209" h="257">
                  <a:moveTo>
                    <a:pt x="0" y="0"/>
                  </a:moveTo>
                  <a:lnTo>
                    <a:pt x="208" y="256"/>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58" name="Freeform 51"/>
            <p:cNvSpPr>
              <a:spLocks/>
            </p:cNvSpPr>
            <p:nvPr/>
          </p:nvSpPr>
          <p:spPr bwMode="auto">
            <a:xfrm>
              <a:off x="5016" y="1648"/>
              <a:ext cx="345" cy="425"/>
            </a:xfrm>
            <a:custGeom>
              <a:avLst/>
              <a:gdLst>
                <a:gd name="T0" fmla="*/ 0 w 345"/>
                <a:gd name="T1" fmla="*/ 0 h 425"/>
                <a:gd name="T2" fmla="*/ 344 w 345"/>
                <a:gd name="T3" fmla="*/ 424 h 425"/>
                <a:gd name="T4" fmla="*/ 0 60000 65536"/>
                <a:gd name="T5" fmla="*/ 0 60000 65536"/>
              </a:gdLst>
              <a:ahLst/>
              <a:cxnLst>
                <a:cxn ang="T4">
                  <a:pos x="T0" y="T1"/>
                </a:cxn>
                <a:cxn ang="T5">
                  <a:pos x="T2" y="T3"/>
                </a:cxn>
              </a:cxnLst>
              <a:rect l="0" t="0" r="r" b="b"/>
              <a:pathLst>
                <a:path w="345" h="425">
                  <a:moveTo>
                    <a:pt x="0" y="0"/>
                  </a:moveTo>
                  <a:lnTo>
                    <a:pt x="344" y="424"/>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59" name="Freeform 52"/>
            <p:cNvSpPr>
              <a:spLocks/>
            </p:cNvSpPr>
            <p:nvPr/>
          </p:nvSpPr>
          <p:spPr bwMode="auto">
            <a:xfrm>
              <a:off x="5472" y="2184"/>
              <a:ext cx="137" cy="97"/>
            </a:xfrm>
            <a:custGeom>
              <a:avLst/>
              <a:gdLst>
                <a:gd name="T0" fmla="*/ 0 w 137"/>
                <a:gd name="T1" fmla="*/ 0 h 97"/>
                <a:gd name="T2" fmla="*/ 16 w 137"/>
                <a:gd name="T3" fmla="*/ 24 h 97"/>
                <a:gd name="T4" fmla="*/ 64 w 137"/>
                <a:gd name="T5" fmla="*/ 48 h 97"/>
                <a:gd name="T6" fmla="*/ 96 w 137"/>
                <a:gd name="T7" fmla="*/ 72 h 97"/>
                <a:gd name="T8" fmla="*/ 136 w 137"/>
                <a:gd name="T9" fmla="*/ 96 h 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 h="97">
                  <a:moveTo>
                    <a:pt x="0" y="0"/>
                  </a:moveTo>
                  <a:lnTo>
                    <a:pt x="16" y="24"/>
                  </a:lnTo>
                  <a:lnTo>
                    <a:pt x="64" y="48"/>
                  </a:lnTo>
                  <a:lnTo>
                    <a:pt x="96" y="72"/>
                  </a:lnTo>
                  <a:lnTo>
                    <a:pt x="136" y="96"/>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60" name="Freeform 53"/>
            <p:cNvSpPr>
              <a:spLocks/>
            </p:cNvSpPr>
            <p:nvPr/>
          </p:nvSpPr>
          <p:spPr bwMode="auto">
            <a:xfrm>
              <a:off x="5216" y="2312"/>
              <a:ext cx="217" cy="129"/>
            </a:xfrm>
            <a:custGeom>
              <a:avLst/>
              <a:gdLst>
                <a:gd name="T0" fmla="*/ 0 w 217"/>
                <a:gd name="T1" fmla="*/ 128 h 129"/>
                <a:gd name="T2" fmla="*/ 216 w 217"/>
                <a:gd name="T3" fmla="*/ 0 h 129"/>
                <a:gd name="T4" fmla="*/ 0 60000 65536"/>
                <a:gd name="T5" fmla="*/ 0 60000 65536"/>
              </a:gdLst>
              <a:ahLst/>
              <a:cxnLst>
                <a:cxn ang="T4">
                  <a:pos x="T0" y="T1"/>
                </a:cxn>
                <a:cxn ang="T5">
                  <a:pos x="T2" y="T3"/>
                </a:cxn>
              </a:cxnLst>
              <a:rect l="0" t="0" r="r" b="b"/>
              <a:pathLst>
                <a:path w="217" h="129">
                  <a:moveTo>
                    <a:pt x="0" y="128"/>
                  </a:moveTo>
                  <a:lnTo>
                    <a:pt x="216"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61" name="Freeform 54"/>
            <p:cNvSpPr>
              <a:spLocks/>
            </p:cNvSpPr>
            <p:nvPr/>
          </p:nvSpPr>
          <p:spPr bwMode="auto">
            <a:xfrm>
              <a:off x="5536" y="2056"/>
              <a:ext cx="265" cy="177"/>
            </a:xfrm>
            <a:custGeom>
              <a:avLst/>
              <a:gdLst>
                <a:gd name="T0" fmla="*/ 0 w 265"/>
                <a:gd name="T1" fmla="*/ 176 h 177"/>
                <a:gd name="T2" fmla="*/ 264 w 265"/>
                <a:gd name="T3" fmla="*/ 0 h 177"/>
                <a:gd name="T4" fmla="*/ 0 60000 65536"/>
                <a:gd name="T5" fmla="*/ 0 60000 65536"/>
              </a:gdLst>
              <a:ahLst/>
              <a:cxnLst>
                <a:cxn ang="T4">
                  <a:pos x="T0" y="T1"/>
                </a:cxn>
                <a:cxn ang="T5">
                  <a:pos x="T2" y="T3"/>
                </a:cxn>
              </a:cxnLst>
              <a:rect l="0" t="0" r="r" b="b"/>
              <a:pathLst>
                <a:path w="265" h="177">
                  <a:moveTo>
                    <a:pt x="0" y="176"/>
                  </a:moveTo>
                  <a:lnTo>
                    <a:pt x="26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62" name="Freeform 55"/>
            <p:cNvSpPr>
              <a:spLocks/>
            </p:cNvSpPr>
            <p:nvPr/>
          </p:nvSpPr>
          <p:spPr bwMode="auto">
            <a:xfrm>
              <a:off x="5480" y="2016"/>
              <a:ext cx="273" cy="177"/>
            </a:xfrm>
            <a:custGeom>
              <a:avLst/>
              <a:gdLst>
                <a:gd name="T0" fmla="*/ 0 w 273"/>
                <a:gd name="T1" fmla="*/ 176 h 177"/>
                <a:gd name="T2" fmla="*/ 272 w 273"/>
                <a:gd name="T3" fmla="*/ 0 h 177"/>
                <a:gd name="T4" fmla="*/ 0 60000 65536"/>
                <a:gd name="T5" fmla="*/ 0 60000 65536"/>
              </a:gdLst>
              <a:ahLst/>
              <a:cxnLst>
                <a:cxn ang="T4">
                  <a:pos x="T0" y="T1"/>
                </a:cxn>
                <a:cxn ang="T5">
                  <a:pos x="T2" y="T3"/>
                </a:cxn>
              </a:cxnLst>
              <a:rect l="0" t="0" r="r" b="b"/>
              <a:pathLst>
                <a:path w="273" h="177">
                  <a:moveTo>
                    <a:pt x="0" y="176"/>
                  </a:moveTo>
                  <a:lnTo>
                    <a:pt x="27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63" name="Freeform 56"/>
            <p:cNvSpPr>
              <a:spLocks/>
            </p:cNvSpPr>
            <p:nvPr/>
          </p:nvSpPr>
          <p:spPr bwMode="auto">
            <a:xfrm>
              <a:off x="5472" y="1968"/>
              <a:ext cx="241" cy="161"/>
            </a:xfrm>
            <a:custGeom>
              <a:avLst/>
              <a:gdLst>
                <a:gd name="T0" fmla="*/ 0 w 241"/>
                <a:gd name="T1" fmla="*/ 160 h 161"/>
                <a:gd name="T2" fmla="*/ 240 w 241"/>
                <a:gd name="T3" fmla="*/ 0 h 161"/>
                <a:gd name="T4" fmla="*/ 0 60000 65536"/>
                <a:gd name="T5" fmla="*/ 0 60000 65536"/>
              </a:gdLst>
              <a:ahLst/>
              <a:cxnLst>
                <a:cxn ang="T4">
                  <a:pos x="T0" y="T1"/>
                </a:cxn>
                <a:cxn ang="T5">
                  <a:pos x="T2" y="T3"/>
                </a:cxn>
              </a:cxnLst>
              <a:rect l="0" t="0" r="r" b="b"/>
              <a:pathLst>
                <a:path w="241" h="161">
                  <a:moveTo>
                    <a:pt x="0" y="160"/>
                  </a:moveTo>
                  <a:lnTo>
                    <a:pt x="240"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64" name="Freeform 57"/>
            <p:cNvSpPr>
              <a:spLocks/>
            </p:cNvSpPr>
            <p:nvPr/>
          </p:nvSpPr>
          <p:spPr bwMode="auto">
            <a:xfrm>
              <a:off x="5480" y="1928"/>
              <a:ext cx="193" cy="121"/>
            </a:xfrm>
            <a:custGeom>
              <a:avLst/>
              <a:gdLst>
                <a:gd name="T0" fmla="*/ 0 w 193"/>
                <a:gd name="T1" fmla="*/ 120 h 121"/>
                <a:gd name="T2" fmla="*/ 192 w 193"/>
                <a:gd name="T3" fmla="*/ 0 h 121"/>
                <a:gd name="T4" fmla="*/ 0 60000 65536"/>
                <a:gd name="T5" fmla="*/ 0 60000 65536"/>
              </a:gdLst>
              <a:ahLst/>
              <a:cxnLst>
                <a:cxn ang="T4">
                  <a:pos x="T0" y="T1"/>
                </a:cxn>
                <a:cxn ang="T5">
                  <a:pos x="T2" y="T3"/>
                </a:cxn>
              </a:cxnLst>
              <a:rect l="0" t="0" r="r" b="b"/>
              <a:pathLst>
                <a:path w="193" h="121">
                  <a:moveTo>
                    <a:pt x="0" y="120"/>
                  </a:moveTo>
                  <a:lnTo>
                    <a:pt x="19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65" name="Freeform 58"/>
            <p:cNvSpPr>
              <a:spLocks/>
            </p:cNvSpPr>
            <p:nvPr/>
          </p:nvSpPr>
          <p:spPr bwMode="auto">
            <a:xfrm>
              <a:off x="4720" y="1464"/>
              <a:ext cx="561" cy="377"/>
            </a:xfrm>
            <a:custGeom>
              <a:avLst/>
              <a:gdLst>
                <a:gd name="T0" fmla="*/ 0 w 561"/>
                <a:gd name="T1" fmla="*/ 376 h 377"/>
                <a:gd name="T2" fmla="*/ 560 w 561"/>
                <a:gd name="T3" fmla="*/ 0 h 377"/>
                <a:gd name="T4" fmla="*/ 0 60000 65536"/>
                <a:gd name="T5" fmla="*/ 0 60000 65536"/>
              </a:gdLst>
              <a:ahLst/>
              <a:cxnLst>
                <a:cxn ang="T4">
                  <a:pos x="T0" y="T1"/>
                </a:cxn>
                <a:cxn ang="T5">
                  <a:pos x="T2" y="T3"/>
                </a:cxn>
              </a:cxnLst>
              <a:rect l="0" t="0" r="r" b="b"/>
              <a:pathLst>
                <a:path w="561" h="377">
                  <a:moveTo>
                    <a:pt x="0" y="376"/>
                  </a:moveTo>
                  <a:lnTo>
                    <a:pt x="560"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66" name="Freeform 59"/>
            <p:cNvSpPr>
              <a:spLocks/>
            </p:cNvSpPr>
            <p:nvPr/>
          </p:nvSpPr>
          <p:spPr bwMode="auto">
            <a:xfrm>
              <a:off x="4736" y="1696"/>
              <a:ext cx="305" cy="201"/>
            </a:xfrm>
            <a:custGeom>
              <a:avLst/>
              <a:gdLst>
                <a:gd name="T0" fmla="*/ 0 w 305"/>
                <a:gd name="T1" fmla="*/ 200 h 201"/>
                <a:gd name="T2" fmla="*/ 304 w 305"/>
                <a:gd name="T3" fmla="*/ 0 h 201"/>
                <a:gd name="T4" fmla="*/ 0 60000 65536"/>
                <a:gd name="T5" fmla="*/ 0 60000 65536"/>
              </a:gdLst>
              <a:ahLst/>
              <a:cxnLst>
                <a:cxn ang="T4">
                  <a:pos x="T0" y="T1"/>
                </a:cxn>
                <a:cxn ang="T5">
                  <a:pos x="T2" y="T3"/>
                </a:cxn>
              </a:cxnLst>
              <a:rect l="0" t="0" r="r" b="b"/>
              <a:pathLst>
                <a:path w="305" h="201">
                  <a:moveTo>
                    <a:pt x="0" y="200"/>
                  </a:moveTo>
                  <a:lnTo>
                    <a:pt x="30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67" name="Freeform 60"/>
            <p:cNvSpPr>
              <a:spLocks/>
            </p:cNvSpPr>
            <p:nvPr/>
          </p:nvSpPr>
          <p:spPr bwMode="auto">
            <a:xfrm>
              <a:off x="4776" y="1744"/>
              <a:ext cx="305" cy="217"/>
            </a:xfrm>
            <a:custGeom>
              <a:avLst/>
              <a:gdLst>
                <a:gd name="T0" fmla="*/ 0 w 305"/>
                <a:gd name="T1" fmla="*/ 216 h 217"/>
                <a:gd name="T2" fmla="*/ 304 w 305"/>
                <a:gd name="T3" fmla="*/ 0 h 217"/>
                <a:gd name="T4" fmla="*/ 0 60000 65536"/>
                <a:gd name="T5" fmla="*/ 0 60000 65536"/>
              </a:gdLst>
              <a:ahLst/>
              <a:cxnLst>
                <a:cxn ang="T4">
                  <a:pos x="T0" y="T1"/>
                </a:cxn>
                <a:cxn ang="T5">
                  <a:pos x="T2" y="T3"/>
                </a:cxn>
              </a:cxnLst>
              <a:rect l="0" t="0" r="r" b="b"/>
              <a:pathLst>
                <a:path w="305" h="217">
                  <a:moveTo>
                    <a:pt x="0" y="216"/>
                  </a:moveTo>
                  <a:lnTo>
                    <a:pt x="30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68" name="Freeform 61"/>
            <p:cNvSpPr>
              <a:spLocks/>
            </p:cNvSpPr>
            <p:nvPr/>
          </p:nvSpPr>
          <p:spPr bwMode="auto">
            <a:xfrm>
              <a:off x="4816" y="1808"/>
              <a:ext cx="305" cy="201"/>
            </a:xfrm>
            <a:custGeom>
              <a:avLst/>
              <a:gdLst>
                <a:gd name="T0" fmla="*/ 0 w 305"/>
                <a:gd name="T1" fmla="*/ 200 h 201"/>
                <a:gd name="T2" fmla="*/ 304 w 305"/>
                <a:gd name="T3" fmla="*/ 0 h 201"/>
                <a:gd name="T4" fmla="*/ 0 60000 65536"/>
                <a:gd name="T5" fmla="*/ 0 60000 65536"/>
              </a:gdLst>
              <a:ahLst/>
              <a:cxnLst>
                <a:cxn ang="T4">
                  <a:pos x="T0" y="T1"/>
                </a:cxn>
                <a:cxn ang="T5">
                  <a:pos x="T2" y="T3"/>
                </a:cxn>
              </a:cxnLst>
              <a:rect l="0" t="0" r="r" b="b"/>
              <a:pathLst>
                <a:path w="305" h="201">
                  <a:moveTo>
                    <a:pt x="0" y="200"/>
                  </a:moveTo>
                  <a:lnTo>
                    <a:pt x="30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69" name="Freeform 62"/>
            <p:cNvSpPr>
              <a:spLocks/>
            </p:cNvSpPr>
            <p:nvPr/>
          </p:nvSpPr>
          <p:spPr bwMode="auto">
            <a:xfrm>
              <a:off x="4856" y="1840"/>
              <a:ext cx="313" cy="209"/>
            </a:xfrm>
            <a:custGeom>
              <a:avLst/>
              <a:gdLst>
                <a:gd name="T0" fmla="*/ 0 w 313"/>
                <a:gd name="T1" fmla="*/ 208 h 209"/>
                <a:gd name="T2" fmla="*/ 312 w 313"/>
                <a:gd name="T3" fmla="*/ 0 h 209"/>
                <a:gd name="T4" fmla="*/ 0 60000 65536"/>
                <a:gd name="T5" fmla="*/ 0 60000 65536"/>
              </a:gdLst>
              <a:ahLst/>
              <a:cxnLst>
                <a:cxn ang="T4">
                  <a:pos x="T0" y="T1"/>
                </a:cxn>
                <a:cxn ang="T5">
                  <a:pos x="T2" y="T3"/>
                </a:cxn>
              </a:cxnLst>
              <a:rect l="0" t="0" r="r" b="b"/>
              <a:pathLst>
                <a:path w="313" h="209">
                  <a:moveTo>
                    <a:pt x="0" y="208"/>
                  </a:moveTo>
                  <a:lnTo>
                    <a:pt x="31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70" name="Freeform 63"/>
            <p:cNvSpPr>
              <a:spLocks/>
            </p:cNvSpPr>
            <p:nvPr/>
          </p:nvSpPr>
          <p:spPr bwMode="auto">
            <a:xfrm>
              <a:off x="4896" y="1888"/>
              <a:ext cx="297" cy="209"/>
            </a:xfrm>
            <a:custGeom>
              <a:avLst/>
              <a:gdLst>
                <a:gd name="T0" fmla="*/ 0 w 297"/>
                <a:gd name="T1" fmla="*/ 208 h 209"/>
                <a:gd name="T2" fmla="*/ 296 w 297"/>
                <a:gd name="T3" fmla="*/ 0 h 209"/>
                <a:gd name="T4" fmla="*/ 0 60000 65536"/>
                <a:gd name="T5" fmla="*/ 0 60000 65536"/>
              </a:gdLst>
              <a:ahLst/>
              <a:cxnLst>
                <a:cxn ang="T4">
                  <a:pos x="T0" y="T1"/>
                </a:cxn>
                <a:cxn ang="T5">
                  <a:pos x="T2" y="T3"/>
                </a:cxn>
              </a:cxnLst>
              <a:rect l="0" t="0" r="r" b="b"/>
              <a:pathLst>
                <a:path w="297" h="209">
                  <a:moveTo>
                    <a:pt x="0" y="208"/>
                  </a:moveTo>
                  <a:lnTo>
                    <a:pt x="296"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71" name="Freeform 64"/>
            <p:cNvSpPr>
              <a:spLocks/>
            </p:cNvSpPr>
            <p:nvPr/>
          </p:nvSpPr>
          <p:spPr bwMode="auto">
            <a:xfrm>
              <a:off x="4928" y="2048"/>
              <a:ext cx="145" cy="89"/>
            </a:xfrm>
            <a:custGeom>
              <a:avLst/>
              <a:gdLst>
                <a:gd name="T0" fmla="*/ 0 w 145"/>
                <a:gd name="T1" fmla="*/ 88 h 89"/>
                <a:gd name="T2" fmla="*/ 144 w 145"/>
                <a:gd name="T3" fmla="*/ 0 h 89"/>
                <a:gd name="T4" fmla="*/ 0 60000 65536"/>
                <a:gd name="T5" fmla="*/ 0 60000 65536"/>
              </a:gdLst>
              <a:ahLst/>
              <a:cxnLst>
                <a:cxn ang="T4">
                  <a:pos x="T0" y="T1"/>
                </a:cxn>
                <a:cxn ang="T5">
                  <a:pos x="T2" y="T3"/>
                </a:cxn>
              </a:cxnLst>
              <a:rect l="0" t="0" r="r" b="b"/>
              <a:pathLst>
                <a:path w="145" h="89">
                  <a:moveTo>
                    <a:pt x="0" y="88"/>
                  </a:moveTo>
                  <a:lnTo>
                    <a:pt x="14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72" name="Freeform 65"/>
            <p:cNvSpPr>
              <a:spLocks/>
            </p:cNvSpPr>
            <p:nvPr/>
          </p:nvSpPr>
          <p:spPr bwMode="auto">
            <a:xfrm>
              <a:off x="5200" y="1944"/>
              <a:ext cx="41" cy="17"/>
            </a:xfrm>
            <a:custGeom>
              <a:avLst/>
              <a:gdLst>
                <a:gd name="T0" fmla="*/ 0 w 41"/>
                <a:gd name="T1" fmla="*/ 16 h 17"/>
                <a:gd name="T2" fmla="*/ 40 w 41"/>
                <a:gd name="T3" fmla="*/ 0 h 17"/>
                <a:gd name="T4" fmla="*/ 0 60000 65536"/>
                <a:gd name="T5" fmla="*/ 0 60000 65536"/>
              </a:gdLst>
              <a:ahLst/>
              <a:cxnLst>
                <a:cxn ang="T4">
                  <a:pos x="T0" y="T1"/>
                </a:cxn>
                <a:cxn ang="T5">
                  <a:pos x="T2" y="T3"/>
                </a:cxn>
              </a:cxnLst>
              <a:rect l="0" t="0" r="r" b="b"/>
              <a:pathLst>
                <a:path w="41" h="17">
                  <a:moveTo>
                    <a:pt x="0" y="16"/>
                  </a:moveTo>
                  <a:lnTo>
                    <a:pt x="40"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73" name="Freeform 66"/>
            <p:cNvSpPr>
              <a:spLocks/>
            </p:cNvSpPr>
            <p:nvPr/>
          </p:nvSpPr>
          <p:spPr bwMode="auto">
            <a:xfrm>
              <a:off x="5248" y="1808"/>
              <a:ext cx="193" cy="121"/>
            </a:xfrm>
            <a:custGeom>
              <a:avLst/>
              <a:gdLst>
                <a:gd name="T0" fmla="*/ 0 w 193"/>
                <a:gd name="T1" fmla="*/ 120 h 121"/>
                <a:gd name="T2" fmla="*/ 192 w 193"/>
                <a:gd name="T3" fmla="*/ 0 h 121"/>
                <a:gd name="T4" fmla="*/ 0 60000 65536"/>
                <a:gd name="T5" fmla="*/ 0 60000 65536"/>
              </a:gdLst>
              <a:ahLst/>
              <a:cxnLst>
                <a:cxn ang="T4">
                  <a:pos x="T0" y="T1"/>
                </a:cxn>
                <a:cxn ang="T5">
                  <a:pos x="T2" y="T3"/>
                </a:cxn>
              </a:cxnLst>
              <a:rect l="0" t="0" r="r" b="b"/>
              <a:pathLst>
                <a:path w="193" h="121">
                  <a:moveTo>
                    <a:pt x="0" y="120"/>
                  </a:moveTo>
                  <a:lnTo>
                    <a:pt x="19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74" name="Freeform 67"/>
            <p:cNvSpPr>
              <a:spLocks/>
            </p:cNvSpPr>
            <p:nvPr/>
          </p:nvSpPr>
          <p:spPr bwMode="auto">
            <a:xfrm>
              <a:off x="4976" y="2112"/>
              <a:ext cx="105" cy="73"/>
            </a:xfrm>
            <a:custGeom>
              <a:avLst/>
              <a:gdLst>
                <a:gd name="T0" fmla="*/ 0 w 105"/>
                <a:gd name="T1" fmla="*/ 72 h 73"/>
                <a:gd name="T2" fmla="*/ 104 w 105"/>
                <a:gd name="T3" fmla="*/ 0 h 73"/>
                <a:gd name="T4" fmla="*/ 0 60000 65536"/>
                <a:gd name="T5" fmla="*/ 0 60000 65536"/>
              </a:gdLst>
              <a:ahLst/>
              <a:cxnLst>
                <a:cxn ang="T4">
                  <a:pos x="T0" y="T1"/>
                </a:cxn>
                <a:cxn ang="T5">
                  <a:pos x="T2" y="T3"/>
                </a:cxn>
              </a:cxnLst>
              <a:rect l="0" t="0" r="r" b="b"/>
              <a:pathLst>
                <a:path w="105" h="73">
                  <a:moveTo>
                    <a:pt x="0" y="72"/>
                  </a:moveTo>
                  <a:lnTo>
                    <a:pt x="10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75" name="Freeform 68"/>
            <p:cNvSpPr>
              <a:spLocks/>
            </p:cNvSpPr>
            <p:nvPr/>
          </p:nvSpPr>
          <p:spPr bwMode="auto">
            <a:xfrm>
              <a:off x="5272" y="1888"/>
              <a:ext cx="145" cy="81"/>
            </a:xfrm>
            <a:custGeom>
              <a:avLst/>
              <a:gdLst>
                <a:gd name="T0" fmla="*/ 0 w 145"/>
                <a:gd name="T1" fmla="*/ 80 h 81"/>
                <a:gd name="T2" fmla="*/ 144 w 145"/>
                <a:gd name="T3" fmla="*/ 0 h 81"/>
                <a:gd name="T4" fmla="*/ 0 60000 65536"/>
                <a:gd name="T5" fmla="*/ 0 60000 65536"/>
              </a:gdLst>
              <a:ahLst/>
              <a:cxnLst>
                <a:cxn ang="T4">
                  <a:pos x="T0" y="T1"/>
                </a:cxn>
                <a:cxn ang="T5">
                  <a:pos x="T2" y="T3"/>
                </a:cxn>
              </a:cxnLst>
              <a:rect l="0" t="0" r="r" b="b"/>
              <a:pathLst>
                <a:path w="145" h="81">
                  <a:moveTo>
                    <a:pt x="0" y="80"/>
                  </a:moveTo>
                  <a:lnTo>
                    <a:pt x="14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76" name="Freeform 69"/>
            <p:cNvSpPr>
              <a:spLocks/>
            </p:cNvSpPr>
            <p:nvPr/>
          </p:nvSpPr>
          <p:spPr bwMode="auto">
            <a:xfrm>
              <a:off x="5536" y="1792"/>
              <a:ext cx="17" cy="17"/>
            </a:xfrm>
            <a:custGeom>
              <a:avLst/>
              <a:gdLst>
                <a:gd name="T0" fmla="*/ 0 w 17"/>
                <a:gd name="T1" fmla="*/ 16 h 17"/>
                <a:gd name="T2" fmla="*/ 16 w 17"/>
                <a:gd name="T3" fmla="*/ 0 h 17"/>
                <a:gd name="T4" fmla="*/ 0 60000 65536"/>
                <a:gd name="T5" fmla="*/ 0 60000 65536"/>
              </a:gdLst>
              <a:ahLst/>
              <a:cxnLst>
                <a:cxn ang="T4">
                  <a:pos x="T0" y="T1"/>
                </a:cxn>
                <a:cxn ang="T5">
                  <a:pos x="T2" y="T3"/>
                </a:cxn>
              </a:cxnLst>
              <a:rect l="0" t="0" r="r" b="b"/>
              <a:pathLst>
                <a:path w="17" h="17">
                  <a:moveTo>
                    <a:pt x="0" y="16"/>
                  </a:moveTo>
                  <a:lnTo>
                    <a:pt x="16"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77" name="Freeform 70"/>
            <p:cNvSpPr>
              <a:spLocks/>
            </p:cNvSpPr>
            <p:nvPr/>
          </p:nvSpPr>
          <p:spPr bwMode="auto">
            <a:xfrm>
              <a:off x="4992" y="2144"/>
              <a:ext cx="129" cy="81"/>
            </a:xfrm>
            <a:custGeom>
              <a:avLst/>
              <a:gdLst>
                <a:gd name="T0" fmla="*/ 0 w 129"/>
                <a:gd name="T1" fmla="*/ 80 h 81"/>
                <a:gd name="T2" fmla="*/ 128 w 129"/>
                <a:gd name="T3" fmla="*/ 0 h 81"/>
                <a:gd name="T4" fmla="*/ 0 60000 65536"/>
                <a:gd name="T5" fmla="*/ 0 60000 65536"/>
              </a:gdLst>
              <a:ahLst/>
              <a:cxnLst>
                <a:cxn ang="T4">
                  <a:pos x="T0" y="T1"/>
                </a:cxn>
                <a:cxn ang="T5">
                  <a:pos x="T2" y="T3"/>
                </a:cxn>
              </a:cxnLst>
              <a:rect l="0" t="0" r="r" b="b"/>
              <a:pathLst>
                <a:path w="129" h="81">
                  <a:moveTo>
                    <a:pt x="0" y="80"/>
                  </a:moveTo>
                  <a:lnTo>
                    <a:pt x="128"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78" name="Freeform 71"/>
            <p:cNvSpPr>
              <a:spLocks/>
            </p:cNvSpPr>
            <p:nvPr/>
          </p:nvSpPr>
          <p:spPr bwMode="auto">
            <a:xfrm>
              <a:off x="5328" y="1968"/>
              <a:ext cx="81" cy="57"/>
            </a:xfrm>
            <a:custGeom>
              <a:avLst/>
              <a:gdLst>
                <a:gd name="T0" fmla="*/ 0 w 81"/>
                <a:gd name="T1" fmla="*/ 56 h 57"/>
                <a:gd name="T2" fmla="*/ 80 w 81"/>
                <a:gd name="T3" fmla="*/ 0 h 57"/>
                <a:gd name="T4" fmla="*/ 0 60000 65536"/>
                <a:gd name="T5" fmla="*/ 0 60000 65536"/>
              </a:gdLst>
              <a:ahLst/>
              <a:cxnLst>
                <a:cxn ang="T4">
                  <a:pos x="T0" y="T1"/>
                </a:cxn>
                <a:cxn ang="T5">
                  <a:pos x="T2" y="T3"/>
                </a:cxn>
              </a:cxnLst>
              <a:rect l="0" t="0" r="r" b="b"/>
              <a:pathLst>
                <a:path w="81" h="57">
                  <a:moveTo>
                    <a:pt x="0" y="56"/>
                  </a:moveTo>
                  <a:lnTo>
                    <a:pt x="80"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79" name="Freeform 72"/>
            <p:cNvSpPr>
              <a:spLocks/>
            </p:cNvSpPr>
            <p:nvPr/>
          </p:nvSpPr>
          <p:spPr bwMode="auto">
            <a:xfrm>
              <a:off x="5512" y="1832"/>
              <a:ext cx="89" cy="57"/>
            </a:xfrm>
            <a:custGeom>
              <a:avLst/>
              <a:gdLst>
                <a:gd name="T0" fmla="*/ 0 w 89"/>
                <a:gd name="T1" fmla="*/ 56 h 57"/>
                <a:gd name="T2" fmla="*/ 88 w 89"/>
                <a:gd name="T3" fmla="*/ 0 h 57"/>
                <a:gd name="T4" fmla="*/ 0 60000 65536"/>
                <a:gd name="T5" fmla="*/ 0 60000 65536"/>
              </a:gdLst>
              <a:ahLst/>
              <a:cxnLst>
                <a:cxn ang="T4">
                  <a:pos x="T0" y="T1"/>
                </a:cxn>
                <a:cxn ang="T5">
                  <a:pos x="T2" y="T3"/>
                </a:cxn>
              </a:cxnLst>
              <a:rect l="0" t="0" r="r" b="b"/>
              <a:pathLst>
                <a:path w="89" h="57">
                  <a:moveTo>
                    <a:pt x="0" y="56"/>
                  </a:moveTo>
                  <a:lnTo>
                    <a:pt x="88"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80" name="Freeform 73"/>
            <p:cNvSpPr>
              <a:spLocks/>
            </p:cNvSpPr>
            <p:nvPr/>
          </p:nvSpPr>
          <p:spPr bwMode="auto">
            <a:xfrm>
              <a:off x="5040" y="2176"/>
              <a:ext cx="153" cy="97"/>
            </a:xfrm>
            <a:custGeom>
              <a:avLst/>
              <a:gdLst>
                <a:gd name="T0" fmla="*/ 0 w 153"/>
                <a:gd name="T1" fmla="*/ 96 h 97"/>
                <a:gd name="T2" fmla="*/ 152 w 153"/>
                <a:gd name="T3" fmla="*/ 0 h 97"/>
                <a:gd name="T4" fmla="*/ 0 60000 65536"/>
                <a:gd name="T5" fmla="*/ 0 60000 65536"/>
              </a:gdLst>
              <a:ahLst/>
              <a:cxnLst>
                <a:cxn ang="T4">
                  <a:pos x="T0" y="T1"/>
                </a:cxn>
                <a:cxn ang="T5">
                  <a:pos x="T2" y="T3"/>
                </a:cxn>
              </a:cxnLst>
              <a:rect l="0" t="0" r="r" b="b"/>
              <a:pathLst>
                <a:path w="153" h="97">
                  <a:moveTo>
                    <a:pt x="0" y="96"/>
                  </a:moveTo>
                  <a:lnTo>
                    <a:pt x="15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81" name="Freeform 74"/>
            <p:cNvSpPr>
              <a:spLocks/>
            </p:cNvSpPr>
            <p:nvPr/>
          </p:nvSpPr>
          <p:spPr bwMode="auto">
            <a:xfrm>
              <a:off x="5496" y="1888"/>
              <a:ext cx="137" cy="81"/>
            </a:xfrm>
            <a:custGeom>
              <a:avLst/>
              <a:gdLst>
                <a:gd name="T0" fmla="*/ 0 w 137"/>
                <a:gd name="T1" fmla="*/ 80 h 81"/>
                <a:gd name="T2" fmla="*/ 136 w 137"/>
                <a:gd name="T3" fmla="*/ 0 h 81"/>
                <a:gd name="T4" fmla="*/ 0 60000 65536"/>
                <a:gd name="T5" fmla="*/ 0 60000 65536"/>
              </a:gdLst>
              <a:ahLst/>
              <a:cxnLst>
                <a:cxn ang="T4">
                  <a:pos x="T0" y="T1"/>
                </a:cxn>
                <a:cxn ang="T5">
                  <a:pos x="T2" y="T3"/>
                </a:cxn>
              </a:cxnLst>
              <a:rect l="0" t="0" r="r" b="b"/>
              <a:pathLst>
                <a:path w="137" h="81">
                  <a:moveTo>
                    <a:pt x="0" y="80"/>
                  </a:moveTo>
                  <a:lnTo>
                    <a:pt x="136"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82" name="Freeform 75"/>
            <p:cNvSpPr>
              <a:spLocks/>
            </p:cNvSpPr>
            <p:nvPr/>
          </p:nvSpPr>
          <p:spPr bwMode="auto">
            <a:xfrm>
              <a:off x="5056" y="1504"/>
              <a:ext cx="273" cy="185"/>
            </a:xfrm>
            <a:custGeom>
              <a:avLst/>
              <a:gdLst>
                <a:gd name="T0" fmla="*/ 0 w 273"/>
                <a:gd name="T1" fmla="*/ 184 h 185"/>
                <a:gd name="T2" fmla="*/ 272 w 273"/>
                <a:gd name="T3" fmla="*/ 0 h 185"/>
                <a:gd name="T4" fmla="*/ 0 60000 65536"/>
                <a:gd name="T5" fmla="*/ 0 60000 65536"/>
              </a:gdLst>
              <a:ahLst/>
              <a:cxnLst>
                <a:cxn ang="T4">
                  <a:pos x="T0" y="T1"/>
                </a:cxn>
                <a:cxn ang="T5">
                  <a:pos x="T2" y="T3"/>
                </a:cxn>
              </a:cxnLst>
              <a:rect l="0" t="0" r="r" b="b"/>
              <a:pathLst>
                <a:path w="273" h="185">
                  <a:moveTo>
                    <a:pt x="0" y="184"/>
                  </a:moveTo>
                  <a:lnTo>
                    <a:pt x="27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83" name="Freeform 76"/>
            <p:cNvSpPr>
              <a:spLocks/>
            </p:cNvSpPr>
            <p:nvPr/>
          </p:nvSpPr>
          <p:spPr bwMode="auto">
            <a:xfrm>
              <a:off x="5096" y="1568"/>
              <a:ext cx="265" cy="169"/>
            </a:xfrm>
            <a:custGeom>
              <a:avLst/>
              <a:gdLst>
                <a:gd name="T0" fmla="*/ 0 w 265"/>
                <a:gd name="T1" fmla="*/ 168 h 169"/>
                <a:gd name="T2" fmla="*/ 264 w 265"/>
                <a:gd name="T3" fmla="*/ 0 h 169"/>
                <a:gd name="T4" fmla="*/ 0 60000 65536"/>
                <a:gd name="T5" fmla="*/ 0 60000 65536"/>
              </a:gdLst>
              <a:ahLst/>
              <a:cxnLst>
                <a:cxn ang="T4">
                  <a:pos x="T0" y="T1"/>
                </a:cxn>
                <a:cxn ang="T5">
                  <a:pos x="T2" y="T3"/>
                </a:cxn>
              </a:cxnLst>
              <a:rect l="0" t="0" r="r" b="b"/>
              <a:pathLst>
                <a:path w="265" h="169">
                  <a:moveTo>
                    <a:pt x="0" y="168"/>
                  </a:moveTo>
                  <a:lnTo>
                    <a:pt x="26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84" name="Freeform 77"/>
            <p:cNvSpPr>
              <a:spLocks/>
            </p:cNvSpPr>
            <p:nvPr/>
          </p:nvSpPr>
          <p:spPr bwMode="auto">
            <a:xfrm>
              <a:off x="5136" y="1608"/>
              <a:ext cx="273" cy="185"/>
            </a:xfrm>
            <a:custGeom>
              <a:avLst/>
              <a:gdLst>
                <a:gd name="T0" fmla="*/ 0 w 273"/>
                <a:gd name="T1" fmla="*/ 184 h 185"/>
                <a:gd name="T2" fmla="*/ 272 w 273"/>
                <a:gd name="T3" fmla="*/ 0 h 185"/>
                <a:gd name="T4" fmla="*/ 0 60000 65536"/>
                <a:gd name="T5" fmla="*/ 0 60000 65536"/>
              </a:gdLst>
              <a:ahLst/>
              <a:cxnLst>
                <a:cxn ang="T4">
                  <a:pos x="T0" y="T1"/>
                </a:cxn>
                <a:cxn ang="T5">
                  <a:pos x="T2" y="T3"/>
                </a:cxn>
              </a:cxnLst>
              <a:rect l="0" t="0" r="r" b="b"/>
              <a:pathLst>
                <a:path w="273" h="185">
                  <a:moveTo>
                    <a:pt x="0" y="184"/>
                  </a:moveTo>
                  <a:lnTo>
                    <a:pt x="27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85" name="Freeform 78"/>
            <p:cNvSpPr>
              <a:spLocks/>
            </p:cNvSpPr>
            <p:nvPr/>
          </p:nvSpPr>
          <p:spPr bwMode="auto">
            <a:xfrm>
              <a:off x="5168" y="1648"/>
              <a:ext cx="281" cy="185"/>
            </a:xfrm>
            <a:custGeom>
              <a:avLst/>
              <a:gdLst>
                <a:gd name="T0" fmla="*/ 0 w 281"/>
                <a:gd name="T1" fmla="*/ 184 h 185"/>
                <a:gd name="T2" fmla="*/ 280 w 281"/>
                <a:gd name="T3" fmla="*/ 0 h 185"/>
                <a:gd name="T4" fmla="*/ 0 60000 65536"/>
                <a:gd name="T5" fmla="*/ 0 60000 65536"/>
              </a:gdLst>
              <a:ahLst/>
              <a:cxnLst>
                <a:cxn ang="T4">
                  <a:pos x="T0" y="T1"/>
                </a:cxn>
                <a:cxn ang="T5">
                  <a:pos x="T2" y="T3"/>
                </a:cxn>
              </a:cxnLst>
              <a:rect l="0" t="0" r="r" b="b"/>
              <a:pathLst>
                <a:path w="281" h="185">
                  <a:moveTo>
                    <a:pt x="0" y="184"/>
                  </a:moveTo>
                  <a:lnTo>
                    <a:pt x="280"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86" name="Freeform 79"/>
            <p:cNvSpPr>
              <a:spLocks/>
            </p:cNvSpPr>
            <p:nvPr/>
          </p:nvSpPr>
          <p:spPr bwMode="auto">
            <a:xfrm>
              <a:off x="5200" y="1720"/>
              <a:ext cx="249" cy="169"/>
            </a:xfrm>
            <a:custGeom>
              <a:avLst/>
              <a:gdLst>
                <a:gd name="T0" fmla="*/ 0 w 249"/>
                <a:gd name="T1" fmla="*/ 168 h 169"/>
                <a:gd name="T2" fmla="*/ 248 w 249"/>
                <a:gd name="T3" fmla="*/ 0 h 169"/>
                <a:gd name="T4" fmla="*/ 0 60000 65536"/>
                <a:gd name="T5" fmla="*/ 0 60000 65536"/>
              </a:gdLst>
              <a:ahLst/>
              <a:cxnLst>
                <a:cxn ang="T4">
                  <a:pos x="T0" y="T1"/>
                </a:cxn>
                <a:cxn ang="T5">
                  <a:pos x="T2" y="T3"/>
                </a:cxn>
              </a:cxnLst>
              <a:rect l="0" t="0" r="r" b="b"/>
              <a:pathLst>
                <a:path w="249" h="169">
                  <a:moveTo>
                    <a:pt x="0" y="168"/>
                  </a:moveTo>
                  <a:lnTo>
                    <a:pt x="248"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87" name="Freeform 80"/>
            <p:cNvSpPr>
              <a:spLocks/>
            </p:cNvSpPr>
            <p:nvPr/>
          </p:nvSpPr>
          <p:spPr bwMode="auto">
            <a:xfrm>
              <a:off x="5216" y="1920"/>
              <a:ext cx="105" cy="121"/>
            </a:xfrm>
            <a:custGeom>
              <a:avLst/>
              <a:gdLst>
                <a:gd name="T0" fmla="*/ 0 w 105"/>
                <a:gd name="T1" fmla="*/ 0 h 121"/>
                <a:gd name="T2" fmla="*/ 104 w 105"/>
                <a:gd name="T3" fmla="*/ 120 h 121"/>
                <a:gd name="T4" fmla="*/ 0 60000 65536"/>
                <a:gd name="T5" fmla="*/ 0 60000 65536"/>
              </a:gdLst>
              <a:ahLst/>
              <a:cxnLst>
                <a:cxn ang="T4">
                  <a:pos x="T0" y="T1"/>
                </a:cxn>
                <a:cxn ang="T5">
                  <a:pos x="T2" y="T3"/>
                </a:cxn>
              </a:cxnLst>
              <a:rect l="0" t="0" r="r" b="b"/>
              <a:pathLst>
                <a:path w="105" h="121">
                  <a:moveTo>
                    <a:pt x="0" y="0"/>
                  </a:moveTo>
                  <a:lnTo>
                    <a:pt x="104" y="12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88" name="Freeform 81"/>
            <p:cNvSpPr>
              <a:spLocks/>
            </p:cNvSpPr>
            <p:nvPr/>
          </p:nvSpPr>
          <p:spPr bwMode="auto">
            <a:xfrm>
              <a:off x="5456" y="2248"/>
              <a:ext cx="65" cy="33"/>
            </a:xfrm>
            <a:custGeom>
              <a:avLst/>
              <a:gdLst>
                <a:gd name="T0" fmla="*/ 0 w 65"/>
                <a:gd name="T1" fmla="*/ 32 h 33"/>
                <a:gd name="T2" fmla="*/ 64 w 65"/>
                <a:gd name="T3" fmla="*/ 0 h 33"/>
                <a:gd name="T4" fmla="*/ 0 60000 65536"/>
                <a:gd name="T5" fmla="*/ 0 60000 65536"/>
              </a:gdLst>
              <a:ahLst/>
              <a:cxnLst>
                <a:cxn ang="T4">
                  <a:pos x="T0" y="T1"/>
                </a:cxn>
                <a:cxn ang="T5">
                  <a:pos x="T2" y="T3"/>
                </a:cxn>
              </a:cxnLst>
              <a:rect l="0" t="0" r="r" b="b"/>
              <a:pathLst>
                <a:path w="65" h="33">
                  <a:moveTo>
                    <a:pt x="0" y="32"/>
                  </a:moveTo>
                  <a:lnTo>
                    <a:pt x="6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89" name="Freeform 82"/>
            <p:cNvSpPr>
              <a:spLocks/>
            </p:cNvSpPr>
            <p:nvPr/>
          </p:nvSpPr>
          <p:spPr bwMode="auto">
            <a:xfrm>
              <a:off x="5472" y="2200"/>
              <a:ext cx="129" cy="81"/>
            </a:xfrm>
            <a:custGeom>
              <a:avLst/>
              <a:gdLst>
                <a:gd name="T0" fmla="*/ 0 w 129"/>
                <a:gd name="T1" fmla="*/ 0 h 81"/>
                <a:gd name="T2" fmla="*/ 8 w 129"/>
                <a:gd name="T3" fmla="*/ 16 h 81"/>
                <a:gd name="T4" fmla="*/ 56 w 129"/>
                <a:gd name="T5" fmla="*/ 48 h 81"/>
                <a:gd name="T6" fmla="*/ 80 w 129"/>
                <a:gd name="T7" fmla="*/ 64 h 81"/>
                <a:gd name="T8" fmla="*/ 128 w 129"/>
                <a:gd name="T9" fmla="*/ 8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 h="81">
                  <a:moveTo>
                    <a:pt x="0" y="0"/>
                  </a:moveTo>
                  <a:lnTo>
                    <a:pt x="8" y="16"/>
                  </a:lnTo>
                  <a:lnTo>
                    <a:pt x="56" y="48"/>
                  </a:lnTo>
                  <a:lnTo>
                    <a:pt x="80" y="64"/>
                  </a:lnTo>
                  <a:lnTo>
                    <a:pt x="128" y="8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90" name="Freeform 83"/>
            <p:cNvSpPr>
              <a:spLocks/>
            </p:cNvSpPr>
            <p:nvPr/>
          </p:nvSpPr>
          <p:spPr bwMode="auto">
            <a:xfrm>
              <a:off x="5264" y="1976"/>
              <a:ext cx="1" cy="9"/>
            </a:xfrm>
            <a:custGeom>
              <a:avLst/>
              <a:gdLst>
                <a:gd name="T0" fmla="*/ 0 w 1"/>
                <a:gd name="T1" fmla="*/ 8 h 9"/>
                <a:gd name="T2" fmla="*/ 0 w 1"/>
                <a:gd name="T3" fmla="*/ 0 h 9"/>
                <a:gd name="T4" fmla="*/ 0 60000 65536"/>
                <a:gd name="T5" fmla="*/ 0 60000 65536"/>
              </a:gdLst>
              <a:ahLst/>
              <a:cxnLst>
                <a:cxn ang="T4">
                  <a:pos x="T0" y="T1"/>
                </a:cxn>
                <a:cxn ang="T5">
                  <a:pos x="T2" y="T3"/>
                </a:cxn>
              </a:cxnLst>
              <a:rect l="0" t="0" r="r" b="b"/>
              <a:pathLst>
                <a:path w="1" h="9">
                  <a:moveTo>
                    <a:pt x="0" y="8"/>
                  </a:moveTo>
                  <a:lnTo>
                    <a:pt x="0"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91" name="Freeform 84"/>
            <p:cNvSpPr>
              <a:spLocks/>
            </p:cNvSpPr>
            <p:nvPr/>
          </p:nvSpPr>
          <p:spPr bwMode="auto">
            <a:xfrm>
              <a:off x="5296" y="2040"/>
              <a:ext cx="17" cy="1"/>
            </a:xfrm>
            <a:custGeom>
              <a:avLst/>
              <a:gdLst>
                <a:gd name="T0" fmla="*/ 0 w 17"/>
                <a:gd name="T1" fmla="*/ 0 h 1"/>
                <a:gd name="T2" fmla="*/ 16 w 17"/>
                <a:gd name="T3" fmla="*/ 0 h 1"/>
                <a:gd name="T4" fmla="*/ 0 60000 65536"/>
                <a:gd name="T5" fmla="*/ 0 60000 65536"/>
              </a:gdLst>
              <a:ahLst/>
              <a:cxnLst>
                <a:cxn ang="T4">
                  <a:pos x="T0" y="T1"/>
                </a:cxn>
                <a:cxn ang="T5">
                  <a:pos x="T2" y="T3"/>
                </a:cxn>
              </a:cxnLst>
              <a:rect l="0" t="0" r="r" b="b"/>
              <a:pathLst>
                <a:path w="17" h="1">
                  <a:moveTo>
                    <a:pt x="0" y="0"/>
                  </a:moveTo>
                  <a:lnTo>
                    <a:pt x="16"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92" name="Freeform 85"/>
            <p:cNvSpPr>
              <a:spLocks/>
            </p:cNvSpPr>
            <p:nvPr/>
          </p:nvSpPr>
          <p:spPr bwMode="auto">
            <a:xfrm>
              <a:off x="5360" y="2048"/>
              <a:ext cx="33" cy="17"/>
            </a:xfrm>
            <a:custGeom>
              <a:avLst/>
              <a:gdLst>
                <a:gd name="T0" fmla="*/ 0 w 33"/>
                <a:gd name="T1" fmla="*/ 16 h 17"/>
                <a:gd name="T2" fmla="*/ 32 w 33"/>
                <a:gd name="T3" fmla="*/ 0 h 17"/>
                <a:gd name="T4" fmla="*/ 0 60000 65536"/>
                <a:gd name="T5" fmla="*/ 0 60000 65536"/>
              </a:gdLst>
              <a:ahLst/>
              <a:cxnLst>
                <a:cxn ang="T4">
                  <a:pos x="T0" y="T1"/>
                </a:cxn>
                <a:cxn ang="T5">
                  <a:pos x="T2" y="T3"/>
                </a:cxn>
              </a:cxnLst>
              <a:rect l="0" t="0" r="r" b="b"/>
              <a:pathLst>
                <a:path w="33" h="17">
                  <a:moveTo>
                    <a:pt x="0" y="16"/>
                  </a:moveTo>
                  <a:lnTo>
                    <a:pt x="3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93" name="Freeform 86"/>
            <p:cNvSpPr>
              <a:spLocks/>
            </p:cNvSpPr>
            <p:nvPr/>
          </p:nvSpPr>
          <p:spPr bwMode="auto">
            <a:xfrm>
              <a:off x="5872" y="2208"/>
              <a:ext cx="129" cy="97"/>
            </a:xfrm>
            <a:custGeom>
              <a:avLst/>
              <a:gdLst>
                <a:gd name="T0" fmla="*/ 0 w 129"/>
                <a:gd name="T1" fmla="*/ 96 h 97"/>
                <a:gd name="T2" fmla="*/ 128 w 129"/>
                <a:gd name="T3" fmla="*/ 0 h 97"/>
                <a:gd name="T4" fmla="*/ 0 60000 65536"/>
                <a:gd name="T5" fmla="*/ 0 60000 65536"/>
              </a:gdLst>
              <a:ahLst/>
              <a:cxnLst>
                <a:cxn ang="T4">
                  <a:pos x="T0" y="T1"/>
                </a:cxn>
                <a:cxn ang="T5">
                  <a:pos x="T2" y="T3"/>
                </a:cxn>
              </a:cxnLst>
              <a:rect l="0" t="0" r="r" b="b"/>
              <a:pathLst>
                <a:path w="129" h="97">
                  <a:moveTo>
                    <a:pt x="0" y="96"/>
                  </a:moveTo>
                  <a:lnTo>
                    <a:pt x="128"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94" name="Freeform 87"/>
            <p:cNvSpPr>
              <a:spLocks/>
            </p:cNvSpPr>
            <p:nvPr/>
          </p:nvSpPr>
          <p:spPr bwMode="auto">
            <a:xfrm>
              <a:off x="5040" y="2400"/>
              <a:ext cx="249" cy="281"/>
            </a:xfrm>
            <a:custGeom>
              <a:avLst/>
              <a:gdLst>
                <a:gd name="T0" fmla="*/ 0 w 249"/>
                <a:gd name="T1" fmla="*/ 0 h 281"/>
                <a:gd name="T2" fmla="*/ 248 w 249"/>
                <a:gd name="T3" fmla="*/ 280 h 281"/>
                <a:gd name="T4" fmla="*/ 0 60000 65536"/>
                <a:gd name="T5" fmla="*/ 0 60000 65536"/>
              </a:gdLst>
              <a:ahLst/>
              <a:cxnLst>
                <a:cxn ang="T4">
                  <a:pos x="T0" y="T1"/>
                </a:cxn>
                <a:cxn ang="T5">
                  <a:pos x="T2" y="T3"/>
                </a:cxn>
              </a:cxnLst>
              <a:rect l="0" t="0" r="r" b="b"/>
              <a:pathLst>
                <a:path w="249" h="281">
                  <a:moveTo>
                    <a:pt x="0" y="0"/>
                  </a:moveTo>
                  <a:lnTo>
                    <a:pt x="248" y="28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95" name="Freeform 88"/>
            <p:cNvSpPr>
              <a:spLocks/>
            </p:cNvSpPr>
            <p:nvPr/>
          </p:nvSpPr>
          <p:spPr bwMode="auto">
            <a:xfrm>
              <a:off x="5264" y="2648"/>
              <a:ext cx="25" cy="25"/>
            </a:xfrm>
            <a:custGeom>
              <a:avLst/>
              <a:gdLst>
                <a:gd name="T0" fmla="*/ 0 w 25"/>
                <a:gd name="T1" fmla="*/ 0 h 25"/>
                <a:gd name="T2" fmla="*/ 24 w 25"/>
                <a:gd name="T3" fmla="*/ 24 h 25"/>
                <a:gd name="T4" fmla="*/ 0 60000 65536"/>
                <a:gd name="T5" fmla="*/ 0 60000 65536"/>
              </a:gdLst>
              <a:ahLst/>
              <a:cxnLst>
                <a:cxn ang="T4">
                  <a:pos x="T0" y="T1"/>
                </a:cxn>
                <a:cxn ang="T5">
                  <a:pos x="T2" y="T3"/>
                </a:cxn>
              </a:cxnLst>
              <a:rect l="0" t="0" r="r" b="b"/>
              <a:pathLst>
                <a:path w="25" h="25">
                  <a:moveTo>
                    <a:pt x="0" y="0"/>
                  </a:moveTo>
                  <a:lnTo>
                    <a:pt x="24" y="24"/>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96" name="Freeform 89"/>
            <p:cNvSpPr>
              <a:spLocks/>
            </p:cNvSpPr>
            <p:nvPr/>
          </p:nvSpPr>
          <p:spPr bwMode="auto">
            <a:xfrm>
              <a:off x="5040" y="2136"/>
              <a:ext cx="969" cy="465"/>
            </a:xfrm>
            <a:custGeom>
              <a:avLst/>
              <a:gdLst>
                <a:gd name="T0" fmla="*/ 40 w 969"/>
                <a:gd name="T1" fmla="*/ 272 h 465"/>
                <a:gd name="T2" fmla="*/ 128 w 969"/>
                <a:gd name="T3" fmla="*/ 344 h 465"/>
                <a:gd name="T4" fmla="*/ 208 w 969"/>
                <a:gd name="T5" fmla="*/ 408 h 465"/>
                <a:gd name="T6" fmla="*/ 240 w 969"/>
                <a:gd name="T7" fmla="*/ 440 h 465"/>
                <a:gd name="T8" fmla="*/ 296 w 969"/>
                <a:gd name="T9" fmla="*/ 456 h 465"/>
                <a:gd name="T10" fmla="*/ 960 w 969"/>
                <a:gd name="T11" fmla="*/ 0 h 465"/>
                <a:gd name="T12" fmla="*/ 968 w 969"/>
                <a:gd name="T13" fmla="*/ 16 h 465"/>
                <a:gd name="T14" fmla="*/ 960 w 969"/>
                <a:gd name="T15" fmla="*/ 24 h 465"/>
                <a:gd name="T16" fmla="*/ 272 w 969"/>
                <a:gd name="T17" fmla="*/ 464 h 465"/>
                <a:gd name="T18" fmla="*/ 192 w 969"/>
                <a:gd name="T19" fmla="*/ 416 h 465"/>
                <a:gd name="T20" fmla="*/ 128 w 969"/>
                <a:gd name="T21" fmla="*/ 360 h 465"/>
                <a:gd name="T22" fmla="*/ 0 w 969"/>
                <a:gd name="T23" fmla="*/ 224 h 465"/>
                <a:gd name="T24" fmla="*/ 40 w 969"/>
                <a:gd name="T25" fmla="*/ 272 h 465"/>
                <a:gd name="T26" fmla="*/ 40 w 969"/>
                <a:gd name="T27" fmla="*/ 272 h 4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69" h="465">
                  <a:moveTo>
                    <a:pt x="40" y="272"/>
                  </a:moveTo>
                  <a:lnTo>
                    <a:pt x="128" y="344"/>
                  </a:lnTo>
                  <a:lnTo>
                    <a:pt x="208" y="408"/>
                  </a:lnTo>
                  <a:lnTo>
                    <a:pt x="240" y="440"/>
                  </a:lnTo>
                  <a:lnTo>
                    <a:pt x="296" y="456"/>
                  </a:lnTo>
                  <a:lnTo>
                    <a:pt x="960" y="0"/>
                  </a:lnTo>
                  <a:lnTo>
                    <a:pt x="968" y="16"/>
                  </a:lnTo>
                  <a:lnTo>
                    <a:pt x="960" y="24"/>
                  </a:lnTo>
                  <a:lnTo>
                    <a:pt x="272" y="464"/>
                  </a:lnTo>
                  <a:lnTo>
                    <a:pt x="192" y="416"/>
                  </a:lnTo>
                  <a:lnTo>
                    <a:pt x="128" y="360"/>
                  </a:lnTo>
                  <a:lnTo>
                    <a:pt x="0" y="224"/>
                  </a:lnTo>
                  <a:lnTo>
                    <a:pt x="40" y="272"/>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137297" name="Freeform 90"/>
            <p:cNvSpPr>
              <a:spLocks/>
            </p:cNvSpPr>
            <p:nvPr/>
          </p:nvSpPr>
          <p:spPr bwMode="auto">
            <a:xfrm>
              <a:off x="5040" y="2136"/>
              <a:ext cx="969" cy="465"/>
            </a:xfrm>
            <a:custGeom>
              <a:avLst/>
              <a:gdLst>
                <a:gd name="T0" fmla="*/ 40 w 969"/>
                <a:gd name="T1" fmla="*/ 272 h 465"/>
                <a:gd name="T2" fmla="*/ 128 w 969"/>
                <a:gd name="T3" fmla="*/ 344 h 465"/>
                <a:gd name="T4" fmla="*/ 208 w 969"/>
                <a:gd name="T5" fmla="*/ 408 h 465"/>
                <a:gd name="T6" fmla="*/ 240 w 969"/>
                <a:gd name="T7" fmla="*/ 440 h 465"/>
                <a:gd name="T8" fmla="*/ 296 w 969"/>
                <a:gd name="T9" fmla="*/ 456 h 465"/>
                <a:gd name="T10" fmla="*/ 960 w 969"/>
                <a:gd name="T11" fmla="*/ 0 h 465"/>
                <a:gd name="T12" fmla="*/ 968 w 969"/>
                <a:gd name="T13" fmla="*/ 16 h 465"/>
                <a:gd name="T14" fmla="*/ 960 w 969"/>
                <a:gd name="T15" fmla="*/ 24 h 465"/>
                <a:gd name="T16" fmla="*/ 272 w 969"/>
                <a:gd name="T17" fmla="*/ 464 h 465"/>
                <a:gd name="T18" fmla="*/ 192 w 969"/>
                <a:gd name="T19" fmla="*/ 416 h 465"/>
                <a:gd name="T20" fmla="*/ 128 w 969"/>
                <a:gd name="T21" fmla="*/ 360 h 465"/>
                <a:gd name="T22" fmla="*/ 0 w 969"/>
                <a:gd name="T23" fmla="*/ 224 h 465"/>
                <a:gd name="T24" fmla="*/ 40 w 969"/>
                <a:gd name="T25" fmla="*/ 272 h 4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69" h="465">
                  <a:moveTo>
                    <a:pt x="40" y="272"/>
                  </a:moveTo>
                  <a:lnTo>
                    <a:pt x="128" y="344"/>
                  </a:lnTo>
                  <a:lnTo>
                    <a:pt x="208" y="408"/>
                  </a:lnTo>
                  <a:lnTo>
                    <a:pt x="240" y="440"/>
                  </a:lnTo>
                  <a:lnTo>
                    <a:pt x="296" y="456"/>
                  </a:lnTo>
                  <a:lnTo>
                    <a:pt x="960" y="0"/>
                  </a:lnTo>
                  <a:lnTo>
                    <a:pt x="968" y="16"/>
                  </a:lnTo>
                  <a:lnTo>
                    <a:pt x="960" y="24"/>
                  </a:lnTo>
                  <a:lnTo>
                    <a:pt x="272" y="464"/>
                  </a:lnTo>
                  <a:lnTo>
                    <a:pt x="192" y="416"/>
                  </a:lnTo>
                  <a:lnTo>
                    <a:pt x="128" y="360"/>
                  </a:lnTo>
                  <a:lnTo>
                    <a:pt x="0" y="224"/>
                  </a:lnTo>
                  <a:lnTo>
                    <a:pt x="40" y="272"/>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37298" name="Freeform 91"/>
            <p:cNvSpPr>
              <a:spLocks/>
            </p:cNvSpPr>
            <p:nvPr/>
          </p:nvSpPr>
          <p:spPr bwMode="auto">
            <a:xfrm>
              <a:off x="5040" y="1944"/>
              <a:ext cx="225" cy="257"/>
            </a:xfrm>
            <a:custGeom>
              <a:avLst/>
              <a:gdLst>
                <a:gd name="T0" fmla="*/ 224 w 225"/>
                <a:gd name="T1" fmla="*/ 64 h 257"/>
                <a:gd name="T2" fmla="*/ 224 w 225"/>
                <a:gd name="T3" fmla="*/ 32 h 257"/>
                <a:gd name="T4" fmla="*/ 208 w 225"/>
                <a:gd name="T5" fmla="*/ 32 h 257"/>
                <a:gd name="T6" fmla="*/ 208 w 225"/>
                <a:gd name="T7" fmla="*/ 24 h 257"/>
                <a:gd name="T8" fmla="*/ 168 w 225"/>
                <a:gd name="T9" fmla="*/ 24 h 257"/>
                <a:gd name="T10" fmla="*/ 160 w 225"/>
                <a:gd name="T11" fmla="*/ 16 h 257"/>
                <a:gd name="T12" fmla="*/ 152 w 225"/>
                <a:gd name="T13" fmla="*/ 16 h 257"/>
                <a:gd name="T14" fmla="*/ 136 w 225"/>
                <a:gd name="T15" fmla="*/ 0 h 257"/>
                <a:gd name="T16" fmla="*/ 120 w 225"/>
                <a:gd name="T17" fmla="*/ 16 h 257"/>
                <a:gd name="T18" fmla="*/ 104 w 225"/>
                <a:gd name="T19" fmla="*/ 0 h 257"/>
                <a:gd name="T20" fmla="*/ 88 w 225"/>
                <a:gd name="T21" fmla="*/ 16 h 257"/>
                <a:gd name="T22" fmla="*/ 80 w 225"/>
                <a:gd name="T23" fmla="*/ 16 h 257"/>
                <a:gd name="T24" fmla="*/ 80 w 225"/>
                <a:gd name="T25" fmla="*/ 24 h 257"/>
                <a:gd name="T26" fmla="*/ 72 w 225"/>
                <a:gd name="T27" fmla="*/ 32 h 257"/>
                <a:gd name="T28" fmla="*/ 72 w 225"/>
                <a:gd name="T29" fmla="*/ 56 h 257"/>
                <a:gd name="T30" fmla="*/ 48 w 225"/>
                <a:gd name="T31" fmla="*/ 56 h 257"/>
                <a:gd name="T32" fmla="*/ 48 w 225"/>
                <a:gd name="T33" fmla="*/ 80 h 257"/>
                <a:gd name="T34" fmla="*/ 32 w 225"/>
                <a:gd name="T35" fmla="*/ 96 h 257"/>
                <a:gd name="T36" fmla="*/ 32 w 225"/>
                <a:gd name="T37" fmla="*/ 104 h 257"/>
                <a:gd name="T38" fmla="*/ 16 w 225"/>
                <a:gd name="T39" fmla="*/ 112 h 257"/>
                <a:gd name="T40" fmla="*/ 16 w 225"/>
                <a:gd name="T41" fmla="*/ 136 h 257"/>
                <a:gd name="T42" fmla="*/ 16 w 225"/>
                <a:gd name="T43" fmla="*/ 152 h 257"/>
                <a:gd name="T44" fmla="*/ 8 w 225"/>
                <a:gd name="T45" fmla="*/ 168 h 257"/>
                <a:gd name="T46" fmla="*/ 0 w 225"/>
                <a:gd name="T47" fmla="*/ 168 h 257"/>
                <a:gd name="T48" fmla="*/ 0 w 225"/>
                <a:gd name="T49" fmla="*/ 184 h 257"/>
                <a:gd name="T50" fmla="*/ 16 w 225"/>
                <a:gd name="T51" fmla="*/ 168 h 257"/>
                <a:gd name="T52" fmla="*/ 24 w 225"/>
                <a:gd name="T53" fmla="*/ 168 h 257"/>
                <a:gd name="T54" fmla="*/ 40 w 225"/>
                <a:gd name="T55" fmla="*/ 152 h 257"/>
                <a:gd name="T56" fmla="*/ 40 w 225"/>
                <a:gd name="T57" fmla="*/ 168 h 257"/>
                <a:gd name="T58" fmla="*/ 48 w 225"/>
                <a:gd name="T59" fmla="*/ 168 h 257"/>
                <a:gd name="T60" fmla="*/ 56 w 225"/>
                <a:gd name="T61" fmla="*/ 168 h 257"/>
                <a:gd name="T62" fmla="*/ 72 w 225"/>
                <a:gd name="T63" fmla="*/ 176 h 257"/>
                <a:gd name="T64" fmla="*/ 80 w 225"/>
                <a:gd name="T65" fmla="*/ 184 h 257"/>
                <a:gd name="T66" fmla="*/ 72 w 225"/>
                <a:gd name="T67" fmla="*/ 192 h 257"/>
                <a:gd name="T68" fmla="*/ 80 w 225"/>
                <a:gd name="T69" fmla="*/ 192 h 257"/>
                <a:gd name="T70" fmla="*/ 80 w 225"/>
                <a:gd name="T71" fmla="*/ 200 h 257"/>
                <a:gd name="T72" fmla="*/ 88 w 225"/>
                <a:gd name="T73" fmla="*/ 200 h 257"/>
                <a:gd name="T74" fmla="*/ 104 w 225"/>
                <a:gd name="T75" fmla="*/ 200 h 257"/>
                <a:gd name="T76" fmla="*/ 120 w 225"/>
                <a:gd name="T77" fmla="*/ 216 h 257"/>
                <a:gd name="T78" fmla="*/ 128 w 225"/>
                <a:gd name="T79" fmla="*/ 216 h 257"/>
                <a:gd name="T80" fmla="*/ 128 w 225"/>
                <a:gd name="T81" fmla="*/ 232 h 257"/>
                <a:gd name="T82" fmla="*/ 136 w 225"/>
                <a:gd name="T83" fmla="*/ 216 h 257"/>
                <a:gd name="T84" fmla="*/ 144 w 225"/>
                <a:gd name="T85" fmla="*/ 232 h 257"/>
                <a:gd name="T86" fmla="*/ 152 w 225"/>
                <a:gd name="T87" fmla="*/ 232 h 257"/>
                <a:gd name="T88" fmla="*/ 176 w 225"/>
                <a:gd name="T89" fmla="*/ 256 h 257"/>
                <a:gd name="T90" fmla="*/ 216 w 225"/>
                <a:gd name="T91" fmla="*/ 256 h 257"/>
                <a:gd name="T92" fmla="*/ 224 w 225"/>
                <a:gd name="T93" fmla="*/ 64 h 257"/>
                <a:gd name="T94" fmla="*/ 224 w 225"/>
                <a:gd name="T95" fmla="*/ 64 h 25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25" h="257">
                  <a:moveTo>
                    <a:pt x="224" y="64"/>
                  </a:moveTo>
                  <a:lnTo>
                    <a:pt x="224" y="32"/>
                  </a:lnTo>
                  <a:lnTo>
                    <a:pt x="208" y="32"/>
                  </a:lnTo>
                  <a:lnTo>
                    <a:pt x="208" y="24"/>
                  </a:lnTo>
                  <a:lnTo>
                    <a:pt x="168" y="24"/>
                  </a:lnTo>
                  <a:lnTo>
                    <a:pt x="160" y="16"/>
                  </a:lnTo>
                  <a:lnTo>
                    <a:pt x="152" y="16"/>
                  </a:lnTo>
                  <a:lnTo>
                    <a:pt x="136" y="0"/>
                  </a:lnTo>
                  <a:lnTo>
                    <a:pt x="120" y="16"/>
                  </a:lnTo>
                  <a:lnTo>
                    <a:pt x="104" y="0"/>
                  </a:lnTo>
                  <a:lnTo>
                    <a:pt x="88" y="16"/>
                  </a:lnTo>
                  <a:lnTo>
                    <a:pt x="80" y="16"/>
                  </a:lnTo>
                  <a:lnTo>
                    <a:pt x="80" y="24"/>
                  </a:lnTo>
                  <a:lnTo>
                    <a:pt x="72" y="32"/>
                  </a:lnTo>
                  <a:lnTo>
                    <a:pt x="72" y="56"/>
                  </a:lnTo>
                  <a:lnTo>
                    <a:pt x="48" y="56"/>
                  </a:lnTo>
                  <a:lnTo>
                    <a:pt x="48" y="80"/>
                  </a:lnTo>
                  <a:lnTo>
                    <a:pt x="32" y="96"/>
                  </a:lnTo>
                  <a:lnTo>
                    <a:pt x="32" y="104"/>
                  </a:lnTo>
                  <a:lnTo>
                    <a:pt x="16" y="112"/>
                  </a:lnTo>
                  <a:lnTo>
                    <a:pt x="16" y="136"/>
                  </a:lnTo>
                  <a:lnTo>
                    <a:pt x="16" y="152"/>
                  </a:lnTo>
                  <a:lnTo>
                    <a:pt x="8" y="168"/>
                  </a:lnTo>
                  <a:lnTo>
                    <a:pt x="0" y="168"/>
                  </a:lnTo>
                  <a:lnTo>
                    <a:pt x="0" y="184"/>
                  </a:lnTo>
                  <a:lnTo>
                    <a:pt x="16" y="168"/>
                  </a:lnTo>
                  <a:lnTo>
                    <a:pt x="24" y="168"/>
                  </a:lnTo>
                  <a:lnTo>
                    <a:pt x="40" y="152"/>
                  </a:lnTo>
                  <a:lnTo>
                    <a:pt x="40" y="168"/>
                  </a:lnTo>
                  <a:lnTo>
                    <a:pt x="48" y="168"/>
                  </a:lnTo>
                  <a:lnTo>
                    <a:pt x="56" y="168"/>
                  </a:lnTo>
                  <a:lnTo>
                    <a:pt x="72" y="176"/>
                  </a:lnTo>
                  <a:lnTo>
                    <a:pt x="80" y="184"/>
                  </a:lnTo>
                  <a:lnTo>
                    <a:pt x="72" y="192"/>
                  </a:lnTo>
                  <a:lnTo>
                    <a:pt x="80" y="192"/>
                  </a:lnTo>
                  <a:lnTo>
                    <a:pt x="80" y="200"/>
                  </a:lnTo>
                  <a:lnTo>
                    <a:pt x="88" y="200"/>
                  </a:lnTo>
                  <a:lnTo>
                    <a:pt x="104" y="200"/>
                  </a:lnTo>
                  <a:lnTo>
                    <a:pt x="120" y="216"/>
                  </a:lnTo>
                  <a:lnTo>
                    <a:pt x="128" y="216"/>
                  </a:lnTo>
                  <a:lnTo>
                    <a:pt x="128" y="232"/>
                  </a:lnTo>
                  <a:lnTo>
                    <a:pt x="136" y="216"/>
                  </a:lnTo>
                  <a:lnTo>
                    <a:pt x="144" y="232"/>
                  </a:lnTo>
                  <a:lnTo>
                    <a:pt x="152" y="232"/>
                  </a:lnTo>
                  <a:lnTo>
                    <a:pt x="176" y="256"/>
                  </a:lnTo>
                  <a:lnTo>
                    <a:pt x="216" y="256"/>
                  </a:lnTo>
                  <a:lnTo>
                    <a:pt x="224" y="64"/>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137299" name="Freeform 92"/>
            <p:cNvSpPr>
              <a:spLocks/>
            </p:cNvSpPr>
            <p:nvPr/>
          </p:nvSpPr>
          <p:spPr bwMode="auto">
            <a:xfrm>
              <a:off x="5040" y="1944"/>
              <a:ext cx="225" cy="257"/>
            </a:xfrm>
            <a:custGeom>
              <a:avLst/>
              <a:gdLst>
                <a:gd name="T0" fmla="*/ 224 w 225"/>
                <a:gd name="T1" fmla="*/ 64 h 257"/>
                <a:gd name="T2" fmla="*/ 224 w 225"/>
                <a:gd name="T3" fmla="*/ 32 h 257"/>
                <a:gd name="T4" fmla="*/ 208 w 225"/>
                <a:gd name="T5" fmla="*/ 32 h 257"/>
                <a:gd name="T6" fmla="*/ 208 w 225"/>
                <a:gd name="T7" fmla="*/ 24 h 257"/>
                <a:gd name="T8" fmla="*/ 168 w 225"/>
                <a:gd name="T9" fmla="*/ 24 h 257"/>
                <a:gd name="T10" fmla="*/ 160 w 225"/>
                <a:gd name="T11" fmla="*/ 16 h 257"/>
                <a:gd name="T12" fmla="*/ 152 w 225"/>
                <a:gd name="T13" fmla="*/ 16 h 257"/>
                <a:gd name="T14" fmla="*/ 136 w 225"/>
                <a:gd name="T15" fmla="*/ 0 h 257"/>
                <a:gd name="T16" fmla="*/ 120 w 225"/>
                <a:gd name="T17" fmla="*/ 16 h 257"/>
                <a:gd name="T18" fmla="*/ 104 w 225"/>
                <a:gd name="T19" fmla="*/ 0 h 257"/>
                <a:gd name="T20" fmla="*/ 88 w 225"/>
                <a:gd name="T21" fmla="*/ 16 h 257"/>
                <a:gd name="T22" fmla="*/ 80 w 225"/>
                <a:gd name="T23" fmla="*/ 16 h 257"/>
                <a:gd name="T24" fmla="*/ 80 w 225"/>
                <a:gd name="T25" fmla="*/ 24 h 257"/>
                <a:gd name="T26" fmla="*/ 72 w 225"/>
                <a:gd name="T27" fmla="*/ 32 h 257"/>
                <a:gd name="T28" fmla="*/ 72 w 225"/>
                <a:gd name="T29" fmla="*/ 56 h 257"/>
                <a:gd name="T30" fmla="*/ 48 w 225"/>
                <a:gd name="T31" fmla="*/ 56 h 257"/>
                <a:gd name="T32" fmla="*/ 48 w 225"/>
                <a:gd name="T33" fmla="*/ 80 h 257"/>
                <a:gd name="T34" fmla="*/ 32 w 225"/>
                <a:gd name="T35" fmla="*/ 96 h 257"/>
                <a:gd name="T36" fmla="*/ 32 w 225"/>
                <a:gd name="T37" fmla="*/ 104 h 257"/>
                <a:gd name="T38" fmla="*/ 16 w 225"/>
                <a:gd name="T39" fmla="*/ 112 h 257"/>
                <a:gd name="T40" fmla="*/ 16 w 225"/>
                <a:gd name="T41" fmla="*/ 136 h 257"/>
                <a:gd name="T42" fmla="*/ 16 w 225"/>
                <a:gd name="T43" fmla="*/ 152 h 257"/>
                <a:gd name="T44" fmla="*/ 8 w 225"/>
                <a:gd name="T45" fmla="*/ 168 h 257"/>
                <a:gd name="T46" fmla="*/ 0 w 225"/>
                <a:gd name="T47" fmla="*/ 168 h 257"/>
                <a:gd name="T48" fmla="*/ 0 w 225"/>
                <a:gd name="T49" fmla="*/ 184 h 257"/>
                <a:gd name="T50" fmla="*/ 16 w 225"/>
                <a:gd name="T51" fmla="*/ 168 h 257"/>
                <a:gd name="T52" fmla="*/ 24 w 225"/>
                <a:gd name="T53" fmla="*/ 168 h 257"/>
                <a:gd name="T54" fmla="*/ 40 w 225"/>
                <a:gd name="T55" fmla="*/ 152 h 257"/>
                <a:gd name="T56" fmla="*/ 40 w 225"/>
                <a:gd name="T57" fmla="*/ 168 h 257"/>
                <a:gd name="T58" fmla="*/ 48 w 225"/>
                <a:gd name="T59" fmla="*/ 168 h 257"/>
                <a:gd name="T60" fmla="*/ 56 w 225"/>
                <a:gd name="T61" fmla="*/ 168 h 257"/>
                <a:gd name="T62" fmla="*/ 72 w 225"/>
                <a:gd name="T63" fmla="*/ 176 h 257"/>
                <a:gd name="T64" fmla="*/ 80 w 225"/>
                <a:gd name="T65" fmla="*/ 184 h 257"/>
                <a:gd name="T66" fmla="*/ 72 w 225"/>
                <a:gd name="T67" fmla="*/ 192 h 257"/>
                <a:gd name="T68" fmla="*/ 80 w 225"/>
                <a:gd name="T69" fmla="*/ 192 h 257"/>
                <a:gd name="T70" fmla="*/ 80 w 225"/>
                <a:gd name="T71" fmla="*/ 200 h 257"/>
                <a:gd name="T72" fmla="*/ 88 w 225"/>
                <a:gd name="T73" fmla="*/ 200 h 257"/>
                <a:gd name="T74" fmla="*/ 104 w 225"/>
                <a:gd name="T75" fmla="*/ 200 h 257"/>
                <a:gd name="T76" fmla="*/ 120 w 225"/>
                <a:gd name="T77" fmla="*/ 216 h 257"/>
                <a:gd name="T78" fmla="*/ 128 w 225"/>
                <a:gd name="T79" fmla="*/ 216 h 257"/>
                <a:gd name="T80" fmla="*/ 128 w 225"/>
                <a:gd name="T81" fmla="*/ 232 h 257"/>
                <a:gd name="T82" fmla="*/ 136 w 225"/>
                <a:gd name="T83" fmla="*/ 216 h 257"/>
                <a:gd name="T84" fmla="*/ 144 w 225"/>
                <a:gd name="T85" fmla="*/ 232 h 257"/>
                <a:gd name="T86" fmla="*/ 152 w 225"/>
                <a:gd name="T87" fmla="*/ 232 h 257"/>
                <a:gd name="T88" fmla="*/ 176 w 225"/>
                <a:gd name="T89" fmla="*/ 256 h 257"/>
                <a:gd name="T90" fmla="*/ 216 w 225"/>
                <a:gd name="T91" fmla="*/ 256 h 257"/>
                <a:gd name="T92" fmla="*/ 224 w 225"/>
                <a:gd name="T93" fmla="*/ 64 h 25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25" h="257">
                  <a:moveTo>
                    <a:pt x="224" y="64"/>
                  </a:moveTo>
                  <a:lnTo>
                    <a:pt x="224" y="32"/>
                  </a:lnTo>
                  <a:lnTo>
                    <a:pt x="208" y="32"/>
                  </a:lnTo>
                  <a:lnTo>
                    <a:pt x="208" y="24"/>
                  </a:lnTo>
                  <a:lnTo>
                    <a:pt x="168" y="24"/>
                  </a:lnTo>
                  <a:lnTo>
                    <a:pt x="160" y="16"/>
                  </a:lnTo>
                  <a:lnTo>
                    <a:pt x="152" y="16"/>
                  </a:lnTo>
                  <a:lnTo>
                    <a:pt x="136" y="0"/>
                  </a:lnTo>
                  <a:lnTo>
                    <a:pt x="120" y="16"/>
                  </a:lnTo>
                  <a:lnTo>
                    <a:pt x="104" y="0"/>
                  </a:lnTo>
                  <a:lnTo>
                    <a:pt x="88" y="16"/>
                  </a:lnTo>
                  <a:lnTo>
                    <a:pt x="80" y="16"/>
                  </a:lnTo>
                  <a:lnTo>
                    <a:pt x="80" y="24"/>
                  </a:lnTo>
                  <a:lnTo>
                    <a:pt x="72" y="32"/>
                  </a:lnTo>
                  <a:lnTo>
                    <a:pt x="72" y="56"/>
                  </a:lnTo>
                  <a:lnTo>
                    <a:pt x="48" y="56"/>
                  </a:lnTo>
                  <a:lnTo>
                    <a:pt x="48" y="80"/>
                  </a:lnTo>
                  <a:lnTo>
                    <a:pt x="32" y="96"/>
                  </a:lnTo>
                  <a:lnTo>
                    <a:pt x="32" y="104"/>
                  </a:lnTo>
                  <a:lnTo>
                    <a:pt x="16" y="112"/>
                  </a:lnTo>
                  <a:lnTo>
                    <a:pt x="16" y="136"/>
                  </a:lnTo>
                  <a:lnTo>
                    <a:pt x="16" y="152"/>
                  </a:lnTo>
                  <a:lnTo>
                    <a:pt x="8" y="168"/>
                  </a:lnTo>
                  <a:lnTo>
                    <a:pt x="0" y="168"/>
                  </a:lnTo>
                  <a:lnTo>
                    <a:pt x="0" y="184"/>
                  </a:lnTo>
                  <a:lnTo>
                    <a:pt x="16" y="168"/>
                  </a:lnTo>
                  <a:lnTo>
                    <a:pt x="24" y="168"/>
                  </a:lnTo>
                  <a:lnTo>
                    <a:pt x="40" y="152"/>
                  </a:lnTo>
                  <a:lnTo>
                    <a:pt x="40" y="168"/>
                  </a:lnTo>
                  <a:lnTo>
                    <a:pt x="48" y="168"/>
                  </a:lnTo>
                  <a:lnTo>
                    <a:pt x="56" y="168"/>
                  </a:lnTo>
                  <a:lnTo>
                    <a:pt x="72" y="176"/>
                  </a:lnTo>
                  <a:lnTo>
                    <a:pt x="80" y="184"/>
                  </a:lnTo>
                  <a:lnTo>
                    <a:pt x="72" y="192"/>
                  </a:lnTo>
                  <a:lnTo>
                    <a:pt x="80" y="192"/>
                  </a:lnTo>
                  <a:lnTo>
                    <a:pt x="80" y="200"/>
                  </a:lnTo>
                  <a:lnTo>
                    <a:pt x="88" y="200"/>
                  </a:lnTo>
                  <a:lnTo>
                    <a:pt x="104" y="200"/>
                  </a:lnTo>
                  <a:lnTo>
                    <a:pt x="120" y="216"/>
                  </a:lnTo>
                  <a:lnTo>
                    <a:pt x="128" y="216"/>
                  </a:lnTo>
                  <a:lnTo>
                    <a:pt x="128" y="232"/>
                  </a:lnTo>
                  <a:lnTo>
                    <a:pt x="136" y="216"/>
                  </a:lnTo>
                  <a:lnTo>
                    <a:pt x="144" y="232"/>
                  </a:lnTo>
                  <a:lnTo>
                    <a:pt x="152" y="232"/>
                  </a:lnTo>
                  <a:lnTo>
                    <a:pt x="176" y="256"/>
                  </a:lnTo>
                  <a:lnTo>
                    <a:pt x="216" y="256"/>
                  </a:lnTo>
                  <a:lnTo>
                    <a:pt x="224" y="64"/>
                  </a:lnTo>
                </a:path>
              </a:pathLst>
            </a:custGeom>
            <a:noFill/>
            <a:ln w="12700" cap="rnd" cmpd="sng">
              <a:noFill/>
              <a:prstDash val="solid"/>
              <a:round/>
              <a:headEnd type="none" w="med" len="med"/>
              <a:tailEnd type="none" w="med" len="med"/>
            </a:ln>
            <a:effectLst/>
          </p:spPr>
          <p:txBody>
            <a:bodyPr/>
            <a:lstStyle/>
            <a:p>
              <a:endParaRPr lang="en-US"/>
            </a:p>
          </p:txBody>
        </p:sp>
        <p:sp>
          <p:nvSpPr>
            <p:cNvPr id="137300" name="Freeform 93"/>
            <p:cNvSpPr>
              <a:spLocks/>
            </p:cNvSpPr>
            <p:nvPr/>
          </p:nvSpPr>
          <p:spPr bwMode="auto">
            <a:xfrm>
              <a:off x="5248" y="2008"/>
              <a:ext cx="233" cy="329"/>
            </a:xfrm>
            <a:custGeom>
              <a:avLst/>
              <a:gdLst>
                <a:gd name="T0" fmla="*/ 16 w 233"/>
                <a:gd name="T1" fmla="*/ 0 h 329"/>
                <a:gd name="T2" fmla="*/ 8 w 233"/>
                <a:gd name="T3" fmla="*/ 192 h 329"/>
                <a:gd name="T4" fmla="*/ 8 w 233"/>
                <a:gd name="T5" fmla="*/ 200 h 329"/>
                <a:gd name="T6" fmla="*/ 0 w 233"/>
                <a:gd name="T7" fmla="*/ 208 h 329"/>
                <a:gd name="T8" fmla="*/ 8 w 233"/>
                <a:gd name="T9" fmla="*/ 208 h 329"/>
                <a:gd name="T10" fmla="*/ 16 w 233"/>
                <a:gd name="T11" fmla="*/ 208 h 329"/>
                <a:gd name="T12" fmla="*/ 32 w 233"/>
                <a:gd name="T13" fmla="*/ 208 h 329"/>
                <a:gd name="T14" fmla="*/ 40 w 233"/>
                <a:gd name="T15" fmla="*/ 240 h 329"/>
                <a:gd name="T16" fmla="*/ 64 w 233"/>
                <a:gd name="T17" fmla="*/ 240 h 329"/>
                <a:gd name="T18" fmla="*/ 80 w 233"/>
                <a:gd name="T19" fmla="*/ 256 h 329"/>
                <a:gd name="T20" fmla="*/ 96 w 233"/>
                <a:gd name="T21" fmla="*/ 264 h 329"/>
                <a:gd name="T22" fmla="*/ 112 w 233"/>
                <a:gd name="T23" fmla="*/ 272 h 329"/>
                <a:gd name="T24" fmla="*/ 128 w 233"/>
                <a:gd name="T25" fmla="*/ 272 h 329"/>
                <a:gd name="T26" fmla="*/ 144 w 233"/>
                <a:gd name="T27" fmla="*/ 296 h 329"/>
                <a:gd name="T28" fmla="*/ 160 w 233"/>
                <a:gd name="T29" fmla="*/ 296 h 329"/>
                <a:gd name="T30" fmla="*/ 168 w 233"/>
                <a:gd name="T31" fmla="*/ 304 h 329"/>
                <a:gd name="T32" fmla="*/ 184 w 233"/>
                <a:gd name="T33" fmla="*/ 304 h 329"/>
                <a:gd name="T34" fmla="*/ 200 w 233"/>
                <a:gd name="T35" fmla="*/ 312 h 329"/>
                <a:gd name="T36" fmla="*/ 200 w 233"/>
                <a:gd name="T37" fmla="*/ 328 h 329"/>
                <a:gd name="T38" fmla="*/ 216 w 233"/>
                <a:gd name="T39" fmla="*/ 320 h 329"/>
                <a:gd name="T40" fmla="*/ 216 w 233"/>
                <a:gd name="T41" fmla="*/ 312 h 329"/>
                <a:gd name="T42" fmla="*/ 208 w 233"/>
                <a:gd name="T43" fmla="*/ 312 h 329"/>
                <a:gd name="T44" fmla="*/ 200 w 233"/>
                <a:gd name="T45" fmla="*/ 304 h 329"/>
                <a:gd name="T46" fmla="*/ 208 w 233"/>
                <a:gd name="T47" fmla="*/ 296 h 329"/>
                <a:gd name="T48" fmla="*/ 208 w 233"/>
                <a:gd name="T49" fmla="*/ 280 h 329"/>
                <a:gd name="T50" fmla="*/ 208 w 233"/>
                <a:gd name="T51" fmla="*/ 272 h 329"/>
                <a:gd name="T52" fmla="*/ 200 w 233"/>
                <a:gd name="T53" fmla="*/ 272 h 329"/>
                <a:gd name="T54" fmla="*/ 224 w 233"/>
                <a:gd name="T55" fmla="*/ 240 h 329"/>
                <a:gd name="T56" fmla="*/ 224 w 233"/>
                <a:gd name="T57" fmla="*/ 224 h 329"/>
                <a:gd name="T58" fmla="*/ 224 w 233"/>
                <a:gd name="T59" fmla="*/ 208 h 329"/>
                <a:gd name="T60" fmla="*/ 224 w 233"/>
                <a:gd name="T61" fmla="*/ 200 h 329"/>
                <a:gd name="T62" fmla="*/ 224 w 233"/>
                <a:gd name="T63" fmla="*/ 192 h 329"/>
                <a:gd name="T64" fmla="*/ 224 w 233"/>
                <a:gd name="T65" fmla="*/ 184 h 329"/>
                <a:gd name="T66" fmla="*/ 232 w 233"/>
                <a:gd name="T67" fmla="*/ 168 h 329"/>
                <a:gd name="T68" fmla="*/ 232 w 233"/>
                <a:gd name="T69" fmla="*/ 128 h 329"/>
                <a:gd name="T70" fmla="*/ 224 w 233"/>
                <a:gd name="T71" fmla="*/ 120 h 329"/>
                <a:gd name="T72" fmla="*/ 232 w 233"/>
                <a:gd name="T73" fmla="*/ 104 h 329"/>
                <a:gd name="T74" fmla="*/ 120 w 233"/>
                <a:gd name="T75" fmla="*/ 88 h 329"/>
                <a:gd name="T76" fmla="*/ 112 w 233"/>
                <a:gd name="T77" fmla="*/ 64 h 329"/>
                <a:gd name="T78" fmla="*/ 88 w 233"/>
                <a:gd name="T79" fmla="*/ 64 h 329"/>
                <a:gd name="T80" fmla="*/ 88 w 233"/>
                <a:gd name="T81" fmla="*/ 40 h 329"/>
                <a:gd name="T82" fmla="*/ 80 w 233"/>
                <a:gd name="T83" fmla="*/ 40 h 329"/>
                <a:gd name="T84" fmla="*/ 72 w 233"/>
                <a:gd name="T85" fmla="*/ 32 h 329"/>
                <a:gd name="T86" fmla="*/ 48 w 233"/>
                <a:gd name="T87" fmla="*/ 32 h 329"/>
                <a:gd name="T88" fmla="*/ 32 w 233"/>
                <a:gd name="T89" fmla="*/ 32 h 329"/>
                <a:gd name="T90" fmla="*/ 24 w 233"/>
                <a:gd name="T91" fmla="*/ 24 h 329"/>
                <a:gd name="T92" fmla="*/ 16 w 233"/>
                <a:gd name="T93" fmla="*/ 0 h 329"/>
                <a:gd name="T94" fmla="*/ 16 w 233"/>
                <a:gd name="T95" fmla="*/ 0 h 32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33" h="329">
                  <a:moveTo>
                    <a:pt x="16" y="0"/>
                  </a:moveTo>
                  <a:lnTo>
                    <a:pt x="8" y="192"/>
                  </a:lnTo>
                  <a:lnTo>
                    <a:pt x="8" y="200"/>
                  </a:lnTo>
                  <a:lnTo>
                    <a:pt x="0" y="208"/>
                  </a:lnTo>
                  <a:lnTo>
                    <a:pt x="8" y="208"/>
                  </a:lnTo>
                  <a:lnTo>
                    <a:pt x="16" y="208"/>
                  </a:lnTo>
                  <a:lnTo>
                    <a:pt x="32" y="208"/>
                  </a:lnTo>
                  <a:lnTo>
                    <a:pt x="40" y="240"/>
                  </a:lnTo>
                  <a:lnTo>
                    <a:pt x="64" y="240"/>
                  </a:lnTo>
                  <a:lnTo>
                    <a:pt x="80" y="256"/>
                  </a:lnTo>
                  <a:lnTo>
                    <a:pt x="96" y="264"/>
                  </a:lnTo>
                  <a:lnTo>
                    <a:pt x="112" y="272"/>
                  </a:lnTo>
                  <a:lnTo>
                    <a:pt x="128" y="272"/>
                  </a:lnTo>
                  <a:lnTo>
                    <a:pt x="144" y="296"/>
                  </a:lnTo>
                  <a:lnTo>
                    <a:pt x="160" y="296"/>
                  </a:lnTo>
                  <a:lnTo>
                    <a:pt x="168" y="304"/>
                  </a:lnTo>
                  <a:lnTo>
                    <a:pt x="184" y="304"/>
                  </a:lnTo>
                  <a:lnTo>
                    <a:pt x="200" y="312"/>
                  </a:lnTo>
                  <a:lnTo>
                    <a:pt x="200" y="328"/>
                  </a:lnTo>
                  <a:lnTo>
                    <a:pt x="216" y="320"/>
                  </a:lnTo>
                  <a:lnTo>
                    <a:pt x="216" y="312"/>
                  </a:lnTo>
                  <a:lnTo>
                    <a:pt x="208" y="312"/>
                  </a:lnTo>
                  <a:lnTo>
                    <a:pt x="200" y="304"/>
                  </a:lnTo>
                  <a:lnTo>
                    <a:pt x="208" y="296"/>
                  </a:lnTo>
                  <a:lnTo>
                    <a:pt x="208" y="280"/>
                  </a:lnTo>
                  <a:lnTo>
                    <a:pt x="208" y="272"/>
                  </a:lnTo>
                  <a:lnTo>
                    <a:pt x="200" y="272"/>
                  </a:lnTo>
                  <a:lnTo>
                    <a:pt x="224" y="240"/>
                  </a:lnTo>
                  <a:lnTo>
                    <a:pt x="224" y="224"/>
                  </a:lnTo>
                  <a:lnTo>
                    <a:pt x="224" y="208"/>
                  </a:lnTo>
                  <a:lnTo>
                    <a:pt x="224" y="200"/>
                  </a:lnTo>
                  <a:lnTo>
                    <a:pt x="224" y="192"/>
                  </a:lnTo>
                  <a:lnTo>
                    <a:pt x="224" y="184"/>
                  </a:lnTo>
                  <a:lnTo>
                    <a:pt x="232" y="168"/>
                  </a:lnTo>
                  <a:lnTo>
                    <a:pt x="232" y="128"/>
                  </a:lnTo>
                  <a:lnTo>
                    <a:pt x="224" y="120"/>
                  </a:lnTo>
                  <a:lnTo>
                    <a:pt x="232" y="104"/>
                  </a:lnTo>
                  <a:lnTo>
                    <a:pt x="120" y="88"/>
                  </a:lnTo>
                  <a:lnTo>
                    <a:pt x="112" y="64"/>
                  </a:lnTo>
                  <a:lnTo>
                    <a:pt x="88" y="64"/>
                  </a:lnTo>
                  <a:lnTo>
                    <a:pt x="88" y="40"/>
                  </a:lnTo>
                  <a:lnTo>
                    <a:pt x="80" y="40"/>
                  </a:lnTo>
                  <a:lnTo>
                    <a:pt x="72" y="32"/>
                  </a:lnTo>
                  <a:lnTo>
                    <a:pt x="48" y="32"/>
                  </a:lnTo>
                  <a:lnTo>
                    <a:pt x="32" y="32"/>
                  </a:lnTo>
                  <a:lnTo>
                    <a:pt x="24" y="24"/>
                  </a:lnTo>
                  <a:lnTo>
                    <a:pt x="16" y="0"/>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137301" name="Freeform 94"/>
            <p:cNvSpPr>
              <a:spLocks/>
            </p:cNvSpPr>
            <p:nvPr/>
          </p:nvSpPr>
          <p:spPr bwMode="auto">
            <a:xfrm>
              <a:off x="5248" y="2008"/>
              <a:ext cx="233" cy="329"/>
            </a:xfrm>
            <a:custGeom>
              <a:avLst/>
              <a:gdLst>
                <a:gd name="T0" fmla="*/ 16 w 233"/>
                <a:gd name="T1" fmla="*/ 0 h 329"/>
                <a:gd name="T2" fmla="*/ 8 w 233"/>
                <a:gd name="T3" fmla="*/ 192 h 329"/>
                <a:gd name="T4" fmla="*/ 8 w 233"/>
                <a:gd name="T5" fmla="*/ 200 h 329"/>
                <a:gd name="T6" fmla="*/ 0 w 233"/>
                <a:gd name="T7" fmla="*/ 208 h 329"/>
                <a:gd name="T8" fmla="*/ 8 w 233"/>
                <a:gd name="T9" fmla="*/ 208 h 329"/>
                <a:gd name="T10" fmla="*/ 16 w 233"/>
                <a:gd name="T11" fmla="*/ 208 h 329"/>
                <a:gd name="T12" fmla="*/ 32 w 233"/>
                <a:gd name="T13" fmla="*/ 208 h 329"/>
                <a:gd name="T14" fmla="*/ 40 w 233"/>
                <a:gd name="T15" fmla="*/ 240 h 329"/>
                <a:gd name="T16" fmla="*/ 64 w 233"/>
                <a:gd name="T17" fmla="*/ 240 h 329"/>
                <a:gd name="T18" fmla="*/ 80 w 233"/>
                <a:gd name="T19" fmla="*/ 256 h 329"/>
                <a:gd name="T20" fmla="*/ 96 w 233"/>
                <a:gd name="T21" fmla="*/ 264 h 329"/>
                <a:gd name="T22" fmla="*/ 112 w 233"/>
                <a:gd name="T23" fmla="*/ 272 h 329"/>
                <a:gd name="T24" fmla="*/ 128 w 233"/>
                <a:gd name="T25" fmla="*/ 272 h 329"/>
                <a:gd name="T26" fmla="*/ 144 w 233"/>
                <a:gd name="T27" fmla="*/ 296 h 329"/>
                <a:gd name="T28" fmla="*/ 160 w 233"/>
                <a:gd name="T29" fmla="*/ 296 h 329"/>
                <a:gd name="T30" fmla="*/ 168 w 233"/>
                <a:gd name="T31" fmla="*/ 304 h 329"/>
                <a:gd name="T32" fmla="*/ 184 w 233"/>
                <a:gd name="T33" fmla="*/ 304 h 329"/>
                <a:gd name="T34" fmla="*/ 200 w 233"/>
                <a:gd name="T35" fmla="*/ 312 h 329"/>
                <a:gd name="T36" fmla="*/ 200 w 233"/>
                <a:gd name="T37" fmla="*/ 328 h 329"/>
                <a:gd name="T38" fmla="*/ 216 w 233"/>
                <a:gd name="T39" fmla="*/ 320 h 329"/>
                <a:gd name="T40" fmla="*/ 216 w 233"/>
                <a:gd name="T41" fmla="*/ 312 h 329"/>
                <a:gd name="T42" fmla="*/ 208 w 233"/>
                <a:gd name="T43" fmla="*/ 312 h 329"/>
                <a:gd name="T44" fmla="*/ 200 w 233"/>
                <a:gd name="T45" fmla="*/ 304 h 329"/>
                <a:gd name="T46" fmla="*/ 208 w 233"/>
                <a:gd name="T47" fmla="*/ 296 h 329"/>
                <a:gd name="T48" fmla="*/ 208 w 233"/>
                <a:gd name="T49" fmla="*/ 280 h 329"/>
                <a:gd name="T50" fmla="*/ 208 w 233"/>
                <a:gd name="T51" fmla="*/ 272 h 329"/>
                <a:gd name="T52" fmla="*/ 200 w 233"/>
                <a:gd name="T53" fmla="*/ 272 h 329"/>
                <a:gd name="T54" fmla="*/ 224 w 233"/>
                <a:gd name="T55" fmla="*/ 240 h 329"/>
                <a:gd name="T56" fmla="*/ 224 w 233"/>
                <a:gd name="T57" fmla="*/ 224 h 329"/>
                <a:gd name="T58" fmla="*/ 224 w 233"/>
                <a:gd name="T59" fmla="*/ 208 h 329"/>
                <a:gd name="T60" fmla="*/ 224 w 233"/>
                <a:gd name="T61" fmla="*/ 200 h 329"/>
                <a:gd name="T62" fmla="*/ 224 w 233"/>
                <a:gd name="T63" fmla="*/ 192 h 329"/>
                <a:gd name="T64" fmla="*/ 224 w 233"/>
                <a:gd name="T65" fmla="*/ 184 h 329"/>
                <a:gd name="T66" fmla="*/ 232 w 233"/>
                <a:gd name="T67" fmla="*/ 168 h 329"/>
                <a:gd name="T68" fmla="*/ 232 w 233"/>
                <a:gd name="T69" fmla="*/ 128 h 329"/>
                <a:gd name="T70" fmla="*/ 224 w 233"/>
                <a:gd name="T71" fmla="*/ 120 h 329"/>
                <a:gd name="T72" fmla="*/ 232 w 233"/>
                <a:gd name="T73" fmla="*/ 104 h 329"/>
                <a:gd name="T74" fmla="*/ 120 w 233"/>
                <a:gd name="T75" fmla="*/ 88 h 329"/>
                <a:gd name="T76" fmla="*/ 112 w 233"/>
                <a:gd name="T77" fmla="*/ 64 h 329"/>
                <a:gd name="T78" fmla="*/ 88 w 233"/>
                <a:gd name="T79" fmla="*/ 64 h 329"/>
                <a:gd name="T80" fmla="*/ 88 w 233"/>
                <a:gd name="T81" fmla="*/ 40 h 329"/>
                <a:gd name="T82" fmla="*/ 80 w 233"/>
                <a:gd name="T83" fmla="*/ 40 h 329"/>
                <a:gd name="T84" fmla="*/ 72 w 233"/>
                <a:gd name="T85" fmla="*/ 32 h 329"/>
                <a:gd name="T86" fmla="*/ 48 w 233"/>
                <a:gd name="T87" fmla="*/ 32 h 329"/>
                <a:gd name="T88" fmla="*/ 32 w 233"/>
                <a:gd name="T89" fmla="*/ 32 h 329"/>
                <a:gd name="T90" fmla="*/ 24 w 233"/>
                <a:gd name="T91" fmla="*/ 24 h 329"/>
                <a:gd name="T92" fmla="*/ 16 w 233"/>
                <a:gd name="T93" fmla="*/ 0 h 329"/>
                <a:gd name="T94" fmla="*/ 16 w 233"/>
                <a:gd name="T95" fmla="*/ 0 h 32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33" h="329">
                  <a:moveTo>
                    <a:pt x="16" y="0"/>
                  </a:moveTo>
                  <a:lnTo>
                    <a:pt x="8" y="192"/>
                  </a:lnTo>
                  <a:lnTo>
                    <a:pt x="8" y="200"/>
                  </a:lnTo>
                  <a:lnTo>
                    <a:pt x="0" y="208"/>
                  </a:lnTo>
                  <a:lnTo>
                    <a:pt x="8" y="208"/>
                  </a:lnTo>
                  <a:lnTo>
                    <a:pt x="16" y="208"/>
                  </a:lnTo>
                  <a:lnTo>
                    <a:pt x="32" y="208"/>
                  </a:lnTo>
                  <a:lnTo>
                    <a:pt x="40" y="240"/>
                  </a:lnTo>
                  <a:lnTo>
                    <a:pt x="64" y="240"/>
                  </a:lnTo>
                  <a:lnTo>
                    <a:pt x="80" y="256"/>
                  </a:lnTo>
                  <a:lnTo>
                    <a:pt x="96" y="264"/>
                  </a:lnTo>
                  <a:lnTo>
                    <a:pt x="112" y="272"/>
                  </a:lnTo>
                  <a:lnTo>
                    <a:pt x="128" y="272"/>
                  </a:lnTo>
                  <a:lnTo>
                    <a:pt x="144" y="296"/>
                  </a:lnTo>
                  <a:lnTo>
                    <a:pt x="160" y="296"/>
                  </a:lnTo>
                  <a:lnTo>
                    <a:pt x="168" y="304"/>
                  </a:lnTo>
                  <a:lnTo>
                    <a:pt x="184" y="304"/>
                  </a:lnTo>
                  <a:lnTo>
                    <a:pt x="200" y="312"/>
                  </a:lnTo>
                  <a:lnTo>
                    <a:pt x="200" y="328"/>
                  </a:lnTo>
                  <a:lnTo>
                    <a:pt x="216" y="320"/>
                  </a:lnTo>
                  <a:lnTo>
                    <a:pt x="216" y="312"/>
                  </a:lnTo>
                  <a:lnTo>
                    <a:pt x="208" y="312"/>
                  </a:lnTo>
                  <a:lnTo>
                    <a:pt x="200" y="304"/>
                  </a:lnTo>
                  <a:lnTo>
                    <a:pt x="208" y="296"/>
                  </a:lnTo>
                  <a:lnTo>
                    <a:pt x="208" y="280"/>
                  </a:lnTo>
                  <a:lnTo>
                    <a:pt x="208" y="272"/>
                  </a:lnTo>
                  <a:lnTo>
                    <a:pt x="200" y="272"/>
                  </a:lnTo>
                  <a:lnTo>
                    <a:pt x="224" y="240"/>
                  </a:lnTo>
                  <a:lnTo>
                    <a:pt x="224" y="224"/>
                  </a:lnTo>
                  <a:lnTo>
                    <a:pt x="224" y="208"/>
                  </a:lnTo>
                  <a:lnTo>
                    <a:pt x="224" y="200"/>
                  </a:lnTo>
                  <a:lnTo>
                    <a:pt x="224" y="192"/>
                  </a:lnTo>
                  <a:lnTo>
                    <a:pt x="224" y="184"/>
                  </a:lnTo>
                  <a:lnTo>
                    <a:pt x="232" y="168"/>
                  </a:lnTo>
                  <a:lnTo>
                    <a:pt x="232" y="128"/>
                  </a:lnTo>
                  <a:lnTo>
                    <a:pt x="224" y="120"/>
                  </a:lnTo>
                  <a:lnTo>
                    <a:pt x="232" y="104"/>
                  </a:lnTo>
                  <a:lnTo>
                    <a:pt x="120" y="88"/>
                  </a:lnTo>
                  <a:lnTo>
                    <a:pt x="112" y="64"/>
                  </a:lnTo>
                  <a:lnTo>
                    <a:pt x="88" y="64"/>
                  </a:lnTo>
                  <a:lnTo>
                    <a:pt x="88" y="40"/>
                  </a:lnTo>
                  <a:lnTo>
                    <a:pt x="80" y="40"/>
                  </a:lnTo>
                  <a:lnTo>
                    <a:pt x="72" y="32"/>
                  </a:lnTo>
                  <a:lnTo>
                    <a:pt x="48" y="32"/>
                  </a:lnTo>
                  <a:lnTo>
                    <a:pt x="32" y="32"/>
                  </a:lnTo>
                  <a:lnTo>
                    <a:pt x="24" y="24"/>
                  </a:lnTo>
                  <a:lnTo>
                    <a:pt x="16" y="0"/>
                  </a:lnTo>
                </a:path>
              </a:pathLst>
            </a:custGeom>
            <a:noFill/>
            <a:ln w="12700" cap="rnd" cmpd="sng">
              <a:noFill/>
              <a:prstDash val="solid"/>
              <a:round/>
              <a:headEnd type="none" w="med" len="med"/>
              <a:tailEnd type="none" w="med" len="med"/>
            </a:ln>
            <a:effectLst/>
          </p:spPr>
          <p:txBody>
            <a:bodyPr/>
            <a:lstStyle/>
            <a:p>
              <a:endParaRPr lang="en-US"/>
            </a:p>
          </p:txBody>
        </p:sp>
        <p:sp>
          <p:nvSpPr>
            <p:cNvPr id="137302" name="Freeform 95"/>
            <p:cNvSpPr>
              <a:spLocks/>
            </p:cNvSpPr>
            <p:nvPr/>
          </p:nvSpPr>
          <p:spPr bwMode="auto">
            <a:xfrm>
              <a:off x="5368" y="1472"/>
              <a:ext cx="233" cy="641"/>
            </a:xfrm>
            <a:custGeom>
              <a:avLst/>
              <a:gdLst>
                <a:gd name="T0" fmla="*/ 112 w 233"/>
                <a:gd name="T1" fmla="*/ 624 h 641"/>
                <a:gd name="T2" fmla="*/ 120 w 233"/>
                <a:gd name="T3" fmla="*/ 592 h 641"/>
                <a:gd name="T4" fmla="*/ 112 w 233"/>
                <a:gd name="T5" fmla="*/ 552 h 641"/>
                <a:gd name="T6" fmla="*/ 136 w 233"/>
                <a:gd name="T7" fmla="*/ 496 h 641"/>
                <a:gd name="T8" fmla="*/ 128 w 233"/>
                <a:gd name="T9" fmla="*/ 472 h 641"/>
                <a:gd name="T10" fmla="*/ 136 w 233"/>
                <a:gd name="T11" fmla="*/ 432 h 641"/>
                <a:gd name="T12" fmla="*/ 144 w 233"/>
                <a:gd name="T13" fmla="*/ 400 h 641"/>
                <a:gd name="T14" fmla="*/ 152 w 233"/>
                <a:gd name="T15" fmla="*/ 360 h 641"/>
                <a:gd name="T16" fmla="*/ 168 w 233"/>
                <a:gd name="T17" fmla="*/ 352 h 641"/>
                <a:gd name="T18" fmla="*/ 160 w 233"/>
                <a:gd name="T19" fmla="*/ 336 h 641"/>
                <a:gd name="T20" fmla="*/ 168 w 233"/>
                <a:gd name="T21" fmla="*/ 288 h 641"/>
                <a:gd name="T22" fmla="*/ 168 w 233"/>
                <a:gd name="T23" fmla="*/ 264 h 641"/>
                <a:gd name="T24" fmla="*/ 168 w 233"/>
                <a:gd name="T25" fmla="*/ 240 h 641"/>
                <a:gd name="T26" fmla="*/ 168 w 233"/>
                <a:gd name="T27" fmla="*/ 208 h 641"/>
                <a:gd name="T28" fmla="*/ 168 w 233"/>
                <a:gd name="T29" fmla="*/ 184 h 641"/>
                <a:gd name="T30" fmla="*/ 176 w 233"/>
                <a:gd name="T31" fmla="*/ 176 h 641"/>
                <a:gd name="T32" fmla="*/ 168 w 233"/>
                <a:gd name="T33" fmla="*/ 152 h 641"/>
                <a:gd name="T34" fmla="*/ 176 w 233"/>
                <a:gd name="T35" fmla="*/ 120 h 641"/>
                <a:gd name="T36" fmla="*/ 200 w 233"/>
                <a:gd name="T37" fmla="*/ 88 h 641"/>
                <a:gd name="T38" fmla="*/ 200 w 233"/>
                <a:gd name="T39" fmla="*/ 64 h 641"/>
                <a:gd name="T40" fmla="*/ 232 w 233"/>
                <a:gd name="T41" fmla="*/ 48 h 641"/>
                <a:gd name="T42" fmla="*/ 200 w 233"/>
                <a:gd name="T43" fmla="*/ 16 h 641"/>
                <a:gd name="T44" fmla="*/ 200 w 233"/>
                <a:gd name="T45" fmla="*/ 24 h 641"/>
                <a:gd name="T46" fmla="*/ 200 w 233"/>
                <a:gd name="T47" fmla="*/ 40 h 641"/>
                <a:gd name="T48" fmla="*/ 184 w 233"/>
                <a:gd name="T49" fmla="*/ 40 h 641"/>
                <a:gd name="T50" fmla="*/ 192 w 233"/>
                <a:gd name="T51" fmla="*/ 24 h 641"/>
                <a:gd name="T52" fmla="*/ 168 w 233"/>
                <a:gd name="T53" fmla="*/ 0 h 641"/>
                <a:gd name="T54" fmla="*/ 152 w 233"/>
                <a:gd name="T55" fmla="*/ 24 h 641"/>
                <a:gd name="T56" fmla="*/ 152 w 233"/>
                <a:gd name="T57" fmla="*/ 0 h 641"/>
                <a:gd name="T58" fmla="*/ 120 w 233"/>
                <a:gd name="T59" fmla="*/ 32 h 641"/>
                <a:gd name="T60" fmla="*/ 136 w 233"/>
                <a:gd name="T61" fmla="*/ 56 h 641"/>
                <a:gd name="T62" fmla="*/ 128 w 233"/>
                <a:gd name="T63" fmla="*/ 96 h 641"/>
                <a:gd name="T64" fmla="*/ 112 w 233"/>
                <a:gd name="T65" fmla="*/ 120 h 641"/>
                <a:gd name="T66" fmla="*/ 112 w 233"/>
                <a:gd name="T67" fmla="*/ 136 h 641"/>
                <a:gd name="T68" fmla="*/ 112 w 233"/>
                <a:gd name="T69" fmla="*/ 160 h 641"/>
                <a:gd name="T70" fmla="*/ 104 w 233"/>
                <a:gd name="T71" fmla="*/ 200 h 641"/>
                <a:gd name="T72" fmla="*/ 88 w 233"/>
                <a:gd name="T73" fmla="*/ 248 h 641"/>
                <a:gd name="T74" fmla="*/ 80 w 233"/>
                <a:gd name="T75" fmla="*/ 280 h 641"/>
                <a:gd name="T76" fmla="*/ 72 w 233"/>
                <a:gd name="T77" fmla="*/ 344 h 641"/>
                <a:gd name="T78" fmla="*/ 56 w 233"/>
                <a:gd name="T79" fmla="*/ 400 h 641"/>
                <a:gd name="T80" fmla="*/ 40 w 233"/>
                <a:gd name="T81" fmla="*/ 416 h 641"/>
                <a:gd name="T82" fmla="*/ 48 w 233"/>
                <a:gd name="T83" fmla="*/ 456 h 641"/>
                <a:gd name="T84" fmla="*/ 40 w 233"/>
                <a:gd name="T85" fmla="*/ 496 h 641"/>
                <a:gd name="T86" fmla="*/ 32 w 233"/>
                <a:gd name="T87" fmla="*/ 504 h 641"/>
                <a:gd name="T88" fmla="*/ 32 w 233"/>
                <a:gd name="T89" fmla="*/ 528 h 641"/>
                <a:gd name="T90" fmla="*/ 24 w 233"/>
                <a:gd name="T91" fmla="*/ 568 h 641"/>
                <a:gd name="T92" fmla="*/ 8 w 233"/>
                <a:gd name="T93" fmla="*/ 584 h 641"/>
                <a:gd name="T94" fmla="*/ 0 w 233"/>
                <a:gd name="T95" fmla="*/ 624 h 641"/>
                <a:gd name="T96" fmla="*/ 112 w 233"/>
                <a:gd name="T97" fmla="*/ 640 h 64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3" h="641">
                  <a:moveTo>
                    <a:pt x="112" y="640"/>
                  </a:moveTo>
                  <a:lnTo>
                    <a:pt x="112" y="624"/>
                  </a:lnTo>
                  <a:lnTo>
                    <a:pt x="112" y="616"/>
                  </a:lnTo>
                  <a:lnTo>
                    <a:pt x="120" y="592"/>
                  </a:lnTo>
                  <a:lnTo>
                    <a:pt x="112" y="568"/>
                  </a:lnTo>
                  <a:lnTo>
                    <a:pt x="112" y="552"/>
                  </a:lnTo>
                  <a:lnTo>
                    <a:pt x="112" y="528"/>
                  </a:lnTo>
                  <a:lnTo>
                    <a:pt x="136" y="496"/>
                  </a:lnTo>
                  <a:lnTo>
                    <a:pt x="112" y="480"/>
                  </a:lnTo>
                  <a:lnTo>
                    <a:pt x="128" y="472"/>
                  </a:lnTo>
                  <a:lnTo>
                    <a:pt x="128" y="448"/>
                  </a:lnTo>
                  <a:lnTo>
                    <a:pt x="136" y="432"/>
                  </a:lnTo>
                  <a:lnTo>
                    <a:pt x="136" y="416"/>
                  </a:lnTo>
                  <a:lnTo>
                    <a:pt x="144" y="400"/>
                  </a:lnTo>
                  <a:lnTo>
                    <a:pt x="160" y="384"/>
                  </a:lnTo>
                  <a:lnTo>
                    <a:pt x="152" y="360"/>
                  </a:lnTo>
                  <a:lnTo>
                    <a:pt x="160" y="352"/>
                  </a:lnTo>
                  <a:lnTo>
                    <a:pt x="168" y="352"/>
                  </a:lnTo>
                  <a:lnTo>
                    <a:pt x="168" y="344"/>
                  </a:lnTo>
                  <a:lnTo>
                    <a:pt x="160" y="336"/>
                  </a:lnTo>
                  <a:lnTo>
                    <a:pt x="144" y="328"/>
                  </a:lnTo>
                  <a:lnTo>
                    <a:pt x="168" y="288"/>
                  </a:lnTo>
                  <a:lnTo>
                    <a:pt x="168" y="272"/>
                  </a:lnTo>
                  <a:lnTo>
                    <a:pt x="168" y="264"/>
                  </a:lnTo>
                  <a:lnTo>
                    <a:pt x="168" y="248"/>
                  </a:lnTo>
                  <a:lnTo>
                    <a:pt x="168" y="240"/>
                  </a:lnTo>
                  <a:lnTo>
                    <a:pt x="168" y="224"/>
                  </a:lnTo>
                  <a:lnTo>
                    <a:pt x="168" y="208"/>
                  </a:lnTo>
                  <a:lnTo>
                    <a:pt x="168" y="200"/>
                  </a:lnTo>
                  <a:lnTo>
                    <a:pt x="168" y="184"/>
                  </a:lnTo>
                  <a:lnTo>
                    <a:pt x="168" y="176"/>
                  </a:lnTo>
                  <a:lnTo>
                    <a:pt x="176" y="176"/>
                  </a:lnTo>
                  <a:lnTo>
                    <a:pt x="168" y="160"/>
                  </a:lnTo>
                  <a:lnTo>
                    <a:pt x="168" y="152"/>
                  </a:lnTo>
                  <a:lnTo>
                    <a:pt x="184" y="136"/>
                  </a:lnTo>
                  <a:lnTo>
                    <a:pt x="176" y="120"/>
                  </a:lnTo>
                  <a:lnTo>
                    <a:pt x="184" y="104"/>
                  </a:lnTo>
                  <a:lnTo>
                    <a:pt x="200" y="88"/>
                  </a:lnTo>
                  <a:lnTo>
                    <a:pt x="200" y="72"/>
                  </a:lnTo>
                  <a:lnTo>
                    <a:pt x="200" y="64"/>
                  </a:lnTo>
                  <a:lnTo>
                    <a:pt x="208" y="56"/>
                  </a:lnTo>
                  <a:lnTo>
                    <a:pt x="232" y="48"/>
                  </a:lnTo>
                  <a:lnTo>
                    <a:pt x="216" y="24"/>
                  </a:lnTo>
                  <a:lnTo>
                    <a:pt x="200" y="16"/>
                  </a:lnTo>
                  <a:lnTo>
                    <a:pt x="192" y="24"/>
                  </a:lnTo>
                  <a:lnTo>
                    <a:pt x="200" y="24"/>
                  </a:lnTo>
                  <a:lnTo>
                    <a:pt x="200" y="32"/>
                  </a:lnTo>
                  <a:lnTo>
                    <a:pt x="200" y="40"/>
                  </a:lnTo>
                  <a:lnTo>
                    <a:pt x="192" y="40"/>
                  </a:lnTo>
                  <a:lnTo>
                    <a:pt x="184" y="40"/>
                  </a:lnTo>
                  <a:lnTo>
                    <a:pt x="184" y="32"/>
                  </a:lnTo>
                  <a:lnTo>
                    <a:pt x="192" y="24"/>
                  </a:lnTo>
                  <a:lnTo>
                    <a:pt x="200" y="16"/>
                  </a:lnTo>
                  <a:lnTo>
                    <a:pt x="168" y="0"/>
                  </a:lnTo>
                  <a:lnTo>
                    <a:pt x="168" y="24"/>
                  </a:lnTo>
                  <a:lnTo>
                    <a:pt x="152" y="24"/>
                  </a:lnTo>
                  <a:lnTo>
                    <a:pt x="160" y="0"/>
                  </a:lnTo>
                  <a:lnTo>
                    <a:pt x="152" y="0"/>
                  </a:lnTo>
                  <a:lnTo>
                    <a:pt x="128" y="24"/>
                  </a:lnTo>
                  <a:lnTo>
                    <a:pt x="120" y="32"/>
                  </a:lnTo>
                  <a:lnTo>
                    <a:pt x="128" y="48"/>
                  </a:lnTo>
                  <a:lnTo>
                    <a:pt x="136" y="56"/>
                  </a:lnTo>
                  <a:lnTo>
                    <a:pt x="144" y="72"/>
                  </a:lnTo>
                  <a:lnTo>
                    <a:pt x="128" y="96"/>
                  </a:lnTo>
                  <a:lnTo>
                    <a:pt x="128" y="112"/>
                  </a:lnTo>
                  <a:lnTo>
                    <a:pt x="112" y="120"/>
                  </a:lnTo>
                  <a:lnTo>
                    <a:pt x="112" y="128"/>
                  </a:lnTo>
                  <a:lnTo>
                    <a:pt x="112" y="136"/>
                  </a:lnTo>
                  <a:lnTo>
                    <a:pt x="112" y="152"/>
                  </a:lnTo>
                  <a:lnTo>
                    <a:pt x="112" y="160"/>
                  </a:lnTo>
                  <a:lnTo>
                    <a:pt x="104" y="176"/>
                  </a:lnTo>
                  <a:lnTo>
                    <a:pt x="104" y="200"/>
                  </a:lnTo>
                  <a:lnTo>
                    <a:pt x="80" y="216"/>
                  </a:lnTo>
                  <a:lnTo>
                    <a:pt x="88" y="248"/>
                  </a:lnTo>
                  <a:lnTo>
                    <a:pt x="72" y="272"/>
                  </a:lnTo>
                  <a:lnTo>
                    <a:pt x="80" y="280"/>
                  </a:lnTo>
                  <a:lnTo>
                    <a:pt x="64" y="328"/>
                  </a:lnTo>
                  <a:lnTo>
                    <a:pt x="72" y="344"/>
                  </a:lnTo>
                  <a:lnTo>
                    <a:pt x="48" y="384"/>
                  </a:lnTo>
                  <a:lnTo>
                    <a:pt x="56" y="400"/>
                  </a:lnTo>
                  <a:lnTo>
                    <a:pt x="48" y="416"/>
                  </a:lnTo>
                  <a:lnTo>
                    <a:pt x="40" y="416"/>
                  </a:lnTo>
                  <a:lnTo>
                    <a:pt x="40" y="440"/>
                  </a:lnTo>
                  <a:lnTo>
                    <a:pt x="48" y="456"/>
                  </a:lnTo>
                  <a:lnTo>
                    <a:pt x="32" y="488"/>
                  </a:lnTo>
                  <a:lnTo>
                    <a:pt x="40" y="496"/>
                  </a:lnTo>
                  <a:lnTo>
                    <a:pt x="32" y="496"/>
                  </a:lnTo>
                  <a:lnTo>
                    <a:pt x="32" y="504"/>
                  </a:lnTo>
                  <a:lnTo>
                    <a:pt x="32" y="520"/>
                  </a:lnTo>
                  <a:lnTo>
                    <a:pt x="32" y="528"/>
                  </a:lnTo>
                  <a:lnTo>
                    <a:pt x="32" y="544"/>
                  </a:lnTo>
                  <a:lnTo>
                    <a:pt x="24" y="568"/>
                  </a:lnTo>
                  <a:lnTo>
                    <a:pt x="24" y="584"/>
                  </a:lnTo>
                  <a:lnTo>
                    <a:pt x="8" y="584"/>
                  </a:lnTo>
                  <a:lnTo>
                    <a:pt x="24" y="616"/>
                  </a:lnTo>
                  <a:lnTo>
                    <a:pt x="0" y="624"/>
                  </a:lnTo>
                  <a:lnTo>
                    <a:pt x="112" y="640"/>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137303" name="Freeform 96"/>
            <p:cNvSpPr>
              <a:spLocks/>
            </p:cNvSpPr>
            <p:nvPr/>
          </p:nvSpPr>
          <p:spPr bwMode="auto">
            <a:xfrm>
              <a:off x="5368" y="1472"/>
              <a:ext cx="233" cy="641"/>
            </a:xfrm>
            <a:custGeom>
              <a:avLst/>
              <a:gdLst>
                <a:gd name="T0" fmla="*/ 112 w 233"/>
                <a:gd name="T1" fmla="*/ 624 h 641"/>
                <a:gd name="T2" fmla="*/ 120 w 233"/>
                <a:gd name="T3" fmla="*/ 592 h 641"/>
                <a:gd name="T4" fmla="*/ 112 w 233"/>
                <a:gd name="T5" fmla="*/ 552 h 641"/>
                <a:gd name="T6" fmla="*/ 136 w 233"/>
                <a:gd name="T7" fmla="*/ 496 h 641"/>
                <a:gd name="T8" fmla="*/ 128 w 233"/>
                <a:gd name="T9" fmla="*/ 472 h 641"/>
                <a:gd name="T10" fmla="*/ 136 w 233"/>
                <a:gd name="T11" fmla="*/ 432 h 641"/>
                <a:gd name="T12" fmla="*/ 144 w 233"/>
                <a:gd name="T13" fmla="*/ 400 h 641"/>
                <a:gd name="T14" fmla="*/ 152 w 233"/>
                <a:gd name="T15" fmla="*/ 360 h 641"/>
                <a:gd name="T16" fmla="*/ 168 w 233"/>
                <a:gd name="T17" fmla="*/ 352 h 641"/>
                <a:gd name="T18" fmla="*/ 160 w 233"/>
                <a:gd name="T19" fmla="*/ 336 h 641"/>
                <a:gd name="T20" fmla="*/ 168 w 233"/>
                <a:gd name="T21" fmla="*/ 288 h 641"/>
                <a:gd name="T22" fmla="*/ 168 w 233"/>
                <a:gd name="T23" fmla="*/ 264 h 641"/>
                <a:gd name="T24" fmla="*/ 168 w 233"/>
                <a:gd name="T25" fmla="*/ 240 h 641"/>
                <a:gd name="T26" fmla="*/ 168 w 233"/>
                <a:gd name="T27" fmla="*/ 208 h 641"/>
                <a:gd name="T28" fmla="*/ 168 w 233"/>
                <a:gd name="T29" fmla="*/ 184 h 641"/>
                <a:gd name="T30" fmla="*/ 176 w 233"/>
                <a:gd name="T31" fmla="*/ 176 h 641"/>
                <a:gd name="T32" fmla="*/ 168 w 233"/>
                <a:gd name="T33" fmla="*/ 152 h 641"/>
                <a:gd name="T34" fmla="*/ 176 w 233"/>
                <a:gd name="T35" fmla="*/ 120 h 641"/>
                <a:gd name="T36" fmla="*/ 200 w 233"/>
                <a:gd name="T37" fmla="*/ 88 h 641"/>
                <a:gd name="T38" fmla="*/ 200 w 233"/>
                <a:gd name="T39" fmla="*/ 64 h 641"/>
                <a:gd name="T40" fmla="*/ 232 w 233"/>
                <a:gd name="T41" fmla="*/ 48 h 641"/>
                <a:gd name="T42" fmla="*/ 200 w 233"/>
                <a:gd name="T43" fmla="*/ 16 h 641"/>
                <a:gd name="T44" fmla="*/ 200 w 233"/>
                <a:gd name="T45" fmla="*/ 24 h 641"/>
                <a:gd name="T46" fmla="*/ 200 w 233"/>
                <a:gd name="T47" fmla="*/ 40 h 641"/>
                <a:gd name="T48" fmla="*/ 184 w 233"/>
                <a:gd name="T49" fmla="*/ 40 h 641"/>
                <a:gd name="T50" fmla="*/ 192 w 233"/>
                <a:gd name="T51" fmla="*/ 24 h 641"/>
                <a:gd name="T52" fmla="*/ 168 w 233"/>
                <a:gd name="T53" fmla="*/ 0 h 641"/>
                <a:gd name="T54" fmla="*/ 152 w 233"/>
                <a:gd name="T55" fmla="*/ 24 h 641"/>
                <a:gd name="T56" fmla="*/ 152 w 233"/>
                <a:gd name="T57" fmla="*/ 0 h 641"/>
                <a:gd name="T58" fmla="*/ 120 w 233"/>
                <a:gd name="T59" fmla="*/ 32 h 641"/>
                <a:gd name="T60" fmla="*/ 136 w 233"/>
                <a:gd name="T61" fmla="*/ 56 h 641"/>
                <a:gd name="T62" fmla="*/ 128 w 233"/>
                <a:gd name="T63" fmla="*/ 96 h 641"/>
                <a:gd name="T64" fmla="*/ 112 w 233"/>
                <a:gd name="T65" fmla="*/ 120 h 641"/>
                <a:gd name="T66" fmla="*/ 112 w 233"/>
                <a:gd name="T67" fmla="*/ 136 h 641"/>
                <a:gd name="T68" fmla="*/ 112 w 233"/>
                <a:gd name="T69" fmla="*/ 160 h 641"/>
                <a:gd name="T70" fmla="*/ 104 w 233"/>
                <a:gd name="T71" fmla="*/ 200 h 641"/>
                <a:gd name="T72" fmla="*/ 88 w 233"/>
                <a:gd name="T73" fmla="*/ 248 h 641"/>
                <a:gd name="T74" fmla="*/ 80 w 233"/>
                <a:gd name="T75" fmla="*/ 280 h 641"/>
                <a:gd name="T76" fmla="*/ 72 w 233"/>
                <a:gd name="T77" fmla="*/ 344 h 641"/>
                <a:gd name="T78" fmla="*/ 56 w 233"/>
                <a:gd name="T79" fmla="*/ 400 h 641"/>
                <a:gd name="T80" fmla="*/ 40 w 233"/>
                <a:gd name="T81" fmla="*/ 416 h 641"/>
                <a:gd name="T82" fmla="*/ 48 w 233"/>
                <a:gd name="T83" fmla="*/ 456 h 641"/>
                <a:gd name="T84" fmla="*/ 40 w 233"/>
                <a:gd name="T85" fmla="*/ 496 h 641"/>
                <a:gd name="T86" fmla="*/ 32 w 233"/>
                <a:gd name="T87" fmla="*/ 504 h 641"/>
                <a:gd name="T88" fmla="*/ 32 w 233"/>
                <a:gd name="T89" fmla="*/ 528 h 641"/>
                <a:gd name="T90" fmla="*/ 24 w 233"/>
                <a:gd name="T91" fmla="*/ 568 h 641"/>
                <a:gd name="T92" fmla="*/ 8 w 233"/>
                <a:gd name="T93" fmla="*/ 584 h 641"/>
                <a:gd name="T94" fmla="*/ 0 w 233"/>
                <a:gd name="T95" fmla="*/ 624 h 64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33" h="641">
                  <a:moveTo>
                    <a:pt x="112" y="640"/>
                  </a:moveTo>
                  <a:lnTo>
                    <a:pt x="112" y="624"/>
                  </a:lnTo>
                  <a:lnTo>
                    <a:pt x="112" y="616"/>
                  </a:lnTo>
                  <a:lnTo>
                    <a:pt x="120" y="592"/>
                  </a:lnTo>
                  <a:lnTo>
                    <a:pt x="112" y="568"/>
                  </a:lnTo>
                  <a:lnTo>
                    <a:pt x="112" y="552"/>
                  </a:lnTo>
                  <a:lnTo>
                    <a:pt x="112" y="528"/>
                  </a:lnTo>
                  <a:lnTo>
                    <a:pt x="136" y="496"/>
                  </a:lnTo>
                  <a:lnTo>
                    <a:pt x="112" y="480"/>
                  </a:lnTo>
                  <a:lnTo>
                    <a:pt x="128" y="472"/>
                  </a:lnTo>
                  <a:lnTo>
                    <a:pt x="128" y="448"/>
                  </a:lnTo>
                  <a:lnTo>
                    <a:pt x="136" y="432"/>
                  </a:lnTo>
                  <a:lnTo>
                    <a:pt x="136" y="416"/>
                  </a:lnTo>
                  <a:lnTo>
                    <a:pt x="144" y="400"/>
                  </a:lnTo>
                  <a:lnTo>
                    <a:pt x="160" y="384"/>
                  </a:lnTo>
                  <a:lnTo>
                    <a:pt x="152" y="360"/>
                  </a:lnTo>
                  <a:lnTo>
                    <a:pt x="160" y="352"/>
                  </a:lnTo>
                  <a:lnTo>
                    <a:pt x="168" y="352"/>
                  </a:lnTo>
                  <a:lnTo>
                    <a:pt x="168" y="344"/>
                  </a:lnTo>
                  <a:lnTo>
                    <a:pt x="160" y="336"/>
                  </a:lnTo>
                  <a:lnTo>
                    <a:pt x="144" y="328"/>
                  </a:lnTo>
                  <a:lnTo>
                    <a:pt x="168" y="288"/>
                  </a:lnTo>
                  <a:lnTo>
                    <a:pt x="168" y="272"/>
                  </a:lnTo>
                  <a:lnTo>
                    <a:pt x="168" y="264"/>
                  </a:lnTo>
                  <a:lnTo>
                    <a:pt x="168" y="248"/>
                  </a:lnTo>
                  <a:lnTo>
                    <a:pt x="168" y="240"/>
                  </a:lnTo>
                  <a:lnTo>
                    <a:pt x="168" y="224"/>
                  </a:lnTo>
                  <a:lnTo>
                    <a:pt x="168" y="208"/>
                  </a:lnTo>
                  <a:lnTo>
                    <a:pt x="168" y="200"/>
                  </a:lnTo>
                  <a:lnTo>
                    <a:pt x="168" y="184"/>
                  </a:lnTo>
                  <a:lnTo>
                    <a:pt x="168" y="176"/>
                  </a:lnTo>
                  <a:lnTo>
                    <a:pt x="176" y="176"/>
                  </a:lnTo>
                  <a:lnTo>
                    <a:pt x="168" y="160"/>
                  </a:lnTo>
                  <a:lnTo>
                    <a:pt x="168" y="152"/>
                  </a:lnTo>
                  <a:lnTo>
                    <a:pt x="184" y="136"/>
                  </a:lnTo>
                  <a:lnTo>
                    <a:pt x="176" y="120"/>
                  </a:lnTo>
                  <a:lnTo>
                    <a:pt x="184" y="104"/>
                  </a:lnTo>
                  <a:lnTo>
                    <a:pt x="200" y="88"/>
                  </a:lnTo>
                  <a:lnTo>
                    <a:pt x="200" y="72"/>
                  </a:lnTo>
                  <a:lnTo>
                    <a:pt x="200" y="64"/>
                  </a:lnTo>
                  <a:lnTo>
                    <a:pt x="208" y="56"/>
                  </a:lnTo>
                  <a:lnTo>
                    <a:pt x="232" y="48"/>
                  </a:lnTo>
                  <a:lnTo>
                    <a:pt x="216" y="24"/>
                  </a:lnTo>
                  <a:lnTo>
                    <a:pt x="200" y="16"/>
                  </a:lnTo>
                  <a:lnTo>
                    <a:pt x="192" y="24"/>
                  </a:lnTo>
                  <a:lnTo>
                    <a:pt x="200" y="24"/>
                  </a:lnTo>
                  <a:lnTo>
                    <a:pt x="200" y="32"/>
                  </a:lnTo>
                  <a:lnTo>
                    <a:pt x="200" y="40"/>
                  </a:lnTo>
                  <a:lnTo>
                    <a:pt x="192" y="40"/>
                  </a:lnTo>
                  <a:lnTo>
                    <a:pt x="184" y="40"/>
                  </a:lnTo>
                  <a:lnTo>
                    <a:pt x="184" y="32"/>
                  </a:lnTo>
                  <a:lnTo>
                    <a:pt x="192" y="24"/>
                  </a:lnTo>
                  <a:lnTo>
                    <a:pt x="200" y="16"/>
                  </a:lnTo>
                  <a:lnTo>
                    <a:pt x="168" y="0"/>
                  </a:lnTo>
                  <a:lnTo>
                    <a:pt x="168" y="24"/>
                  </a:lnTo>
                  <a:lnTo>
                    <a:pt x="152" y="24"/>
                  </a:lnTo>
                  <a:lnTo>
                    <a:pt x="160" y="0"/>
                  </a:lnTo>
                  <a:lnTo>
                    <a:pt x="152" y="0"/>
                  </a:lnTo>
                  <a:lnTo>
                    <a:pt x="128" y="24"/>
                  </a:lnTo>
                  <a:lnTo>
                    <a:pt x="120" y="32"/>
                  </a:lnTo>
                  <a:lnTo>
                    <a:pt x="128" y="48"/>
                  </a:lnTo>
                  <a:lnTo>
                    <a:pt x="136" y="56"/>
                  </a:lnTo>
                  <a:lnTo>
                    <a:pt x="144" y="72"/>
                  </a:lnTo>
                  <a:lnTo>
                    <a:pt x="128" y="96"/>
                  </a:lnTo>
                  <a:lnTo>
                    <a:pt x="128" y="112"/>
                  </a:lnTo>
                  <a:lnTo>
                    <a:pt x="112" y="120"/>
                  </a:lnTo>
                  <a:lnTo>
                    <a:pt x="112" y="128"/>
                  </a:lnTo>
                  <a:lnTo>
                    <a:pt x="112" y="136"/>
                  </a:lnTo>
                  <a:lnTo>
                    <a:pt x="112" y="152"/>
                  </a:lnTo>
                  <a:lnTo>
                    <a:pt x="112" y="160"/>
                  </a:lnTo>
                  <a:lnTo>
                    <a:pt x="104" y="176"/>
                  </a:lnTo>
                  <a:lnTo>
                    <a:pt x="104" y="200"/>
                  </a:lnTo>
                  <a:lnTo>
                    <a:pt x="80" y="216"/>
                  </a:lnTo>
                  <a:lnTo>
                    <a:pt x="88" y="248"/>
                  </a:lnTo>
                  <a:lnTo>
                    <a:pt x="72" y="272"/>
                  </a:lnTo>
                  <a:lnTo>
                    <a:pt x="80" y="280"/>
                  </a:lnTo>
                  <a:lnTo>
                    <a:pt x="64" y="328"/>
                  </a:lnTo>
                  <a:lnTo>
                    <a:pt x="72" y="344"/>
                  </a:lnTo>
                  <a:lnTo>
                    <a:pt x="48" y="384"/>
                  </a:lnTo>
                  <a:lnTo>
                    <a:pt x="56" y="400"/>
                  </a:lnTo>
                  <a:lnTo>
                    <a:pt x="48" y="416"/>
                  </a:lnTo>
                  <a:lnTo>
                    <a:pt x="40" y="416"/>
                  </a:lnTo>
                  <a:lnTo>
                    <a:pt x="40" y="440"/>
                  </a:lnTo>
                  <a:lnTo>
                    <a:pt x="48" y="456"/>
                  </a:lnTo>
                  <a:lnTo>
                    <a:pt x="32" y="488"/>
                  </a:lnTo>
                  <a:lnTo>
                    <a:pt x="40" y="496"/>
                  </a:lnTo>
                  <a:lnTo>
                    <a:pt x="32" y="496"/>
                  </a:lnTo>
                  <a:lnTo>
                    <a:pt x="32" y="504"/>
                  </a:lnTo>
                  <a:lnTo>
                    <a:pt x="32" y="520"/>
                  </a:lnTo>
                  <a:lnTo>
                    <a:pt x="32" y="528"/>
                  </a:lnTo>
                  <a:lnTo>
                    <a:pt x="32" y="544"/>
                  </a:lnTo>
                  <a:lnTo>
                    <a:pt x="24" y="568"/>
                  </a:lnTo>
                  <a:lnTo>
                    <a:pt x="24" y="584"/>
                  </a:lnTo>
                  <a:lnTo>
                    <a:pt x="8" y="584"/>
                  </a:lnTo>
                  <a:lnTo>
                    <a:pt x="24" y="616"/>
                  </a:lnTo>
                  <a:lnTo>
                    <a:pt x="0" y="624"/>
                  </a:lnTo>
                  <a:lnTo>
                    <a:pt x="112" y="640"/>
                  </a:lnTo>
                </a:path>
              </a:pathLst>
            </a:custGeom>
            <a:noFill/>
            <a:ln w="12700" cap="rnd" cmpd="sng">
              <a:noFill/>
              <a:prstDash val="solid"/>
              <a:round/>
              <a:headEnd type="none" w="med" len="med"/>
              <a:tailEnd type="none" w="med" len="med"/>
            </a:ln>
            <a:effectLst/>
          </p:spPr>
          <p:txBody>
            <a:bodyPr/>
            <a:lstStyle/>
            <a:p>
              <a:endParaRPr lang="en-US"/>
            </a:p>
          </p:txBody>
        </p:sp>
        <p:sp>
          <p:nvSpPr>
            <p:cNvPr id="137304" name="Freeform 97"/>
            <p:cNvSpPr>
              <a:spLocks/>
            </p:cNvSpPr>
            <p:nvPr/>
          </p:nvSpPr>
          <p:spPr bwMode="auto">
            <a:xfrm>
              <a:off x="5520" y="1000"/>
              <a:ext cx="257" cy="497"/>
            </a:xfrm>
            <a:custGeom>
              <a:avLst/>
              <a:gdLst>
                <a:gd name="T0" fmla="*/ 64 w 257"/>
                <a:gd name="T1" fmla="*/ 496 h 497"/>
                <a:gd name="T2" fmla="*/ 80 w 257"/>
                <a:gd name="T3" fmla="*/ 464 h 497"/>
                <a:gd name="T4" fmla="*/ 80 w 257"/>
                <a:gd name="T5" fmla="*/ 448 h 497"/>
                <a:gd name="T6" fmla="*/ 88 w 257"/>
                <a:gd name="T7" fmla="*/ 416 h 497"/>
                <a:gd name="T8" fmla="*/ 88 w 257"/>
                <a:gd name="T9" fmla="*/ 392 h 497"/>
                <a:gd name="T10" fmla="*/ 88 w 257"/>
                <a:gd name="T11" fmla="*/ 352 h 497"/>
                <a:gd name="T12" fmla="*/ 112 w 257"/>
                <a:gd name="T13" fmla="*/ 344 h 497"/>
                <a:gd name="T14" fmla="*/ 136 w 257"/>
                <a:gd name="T15" fmla="*/ 312 h 497"/>
                <a:gd name="T16" fmla="*/ 136 w 257"/>
                <a:gd name="T17" fmla="*/ 264 h 497"/>
                <a:gd name="T18" fmla="*/ 136 w 257"/>
                <a:gd name="T19" fmla="*/ 232 h 497"/>
                <a:gd name="T20" fmla="*/ 136 w 257"/>
                <a:gd name="T21" fmla="*/ 216 h 497"/>
                <a:gd name="T22" fmla="*/ 152 w 257"/>
                <a:gd name="T23" fmla="*/ 216 h 497"/>
                <a:gd name="T24" fmla="*/ 160 w 257"/>
                <a:gd name="T25" fmla="*/ 192 h 497"/>
                <a:gd name="T26" fmla="*/ 176 w 257"/>
                <a:gd name="T27" fmla="*/ 192 h 497"/>
                <a:gd name="T28" fmla="*/ 200 w 257"/>
                <a:gd name="T29" fmla="*/ 144 h 497"/>
                <a:gd name="T30" fmla="*/ 216 w 257"/>
                <a:gd name="T31" fmla="*/ 104 h 497"/>
                <a:gd name="T32" fmla="*/ 216 w 257"/>
                <a:gd name="T33" fmla="*/ 80 h 497"/>
                <a:gd name="T34" fmla="*/ 224 w 257"/>
                <a:gd name="T35" fmla="*/ 56 h 497"/>
                <a:gd name="T36" fmla="*/ 240 w 257"/>
                <a:gd name="T37" fmla="*/ 48 h 497"/>
                <a:gd name="T38" fmla="*/ 240 w 257"/>
                <a:gd name="T39" fmla="*/ 32 h 497"/>
                <a:gd name="T40" fmla="*/ 256 w 257"/>
                <a:gd name="T41" fmla="*/ 0 h 497"/>
                <a:gd name="T42" fmla="*/ 240 w 257"/>
                <a:gd name="T43" fmla="*/ 24 h 497"/>
                <a:gd name="T44" fmla="*/ 232 w 257"/>
                <a:gd name="T45" fmla="*/ 32 h 497"/>
                <a:gd name="T46" fmla="*/ 216 w 257"/>
                <a:gd name="T47" fmla="*/ 48 h 497"/>
                <a:gd name="T48" fmla="*/ 200 w 257"/>
                <a:gd name="T49" fmla="*/ 64 h 497"/>
                <a:gd name="T50" fmla="*/ 192 w 257"/>
                <a:gd name="T51" fmla="*/ 88 h 497"/>
                <a:gd name="T52" fmla="*/ 192 w 257"/>
                <a:gd name="T53" fmla="*/ 104 h 497"/>
                <a:gd name="T54" fmla="*/ 152 w 257"/>
                <a:gd name="T55" fmla="*/ 128 h 497"/>
                <a:gd name="T56" fmla="*/ 144 w 257"/>
                <a:gd name="T57" fmla="*/ 144 h 497"/>
                <a:gd name="T58" fmla="*/ 136 w 257"/>
                <a:gd name="T59" fmla="*/ 176 h 497"/>
                <a:gd name="T60" fmla="*/ 112 w 257"/>
                <a:gd name="T61" fmla="*/ 216 h 497"/>
                <a:gd name="T62" fmla="*/ 88 w 257"/>
                <a:gd name="T63" fmla="*/ 264 h 497"/>
                <a:gd name="T64" fmla="*/ 64 w 257"/>
                <a:gd name="T65" fmla="*/ 312 h 497"/>
                <a:gd name="T66" fmla="*/ 56 w 257"/>
                <a:gd name="T67" fmla="*/ 320 h 497"/>
                <a:gd name="T68" fmla="*/ 32 w 257"/>
                <a:gd name="T69" fmla="*/ 352 h 497"/>
                <a:gd name="T70" fmla="*/ 24 w 257"/>
                <a:gd name="T71" fmla="*/ 376 h 497"/>
                <a:gd name="T72" fmla="*/ 32 w 257"/>
                <a:gd name="T73" fmla="*/ 376 h 497"/>
                <a:gd name="T74" fmla="*/ 32 w 257"/>
                <a:gd name="T75" fmla="*/ 408 h 497"/>
                <a:gd name="T76" fmla="*/ 16 w 257"/>
                <a:gd name="T77" fmla="*/ 400 h 497"/>
                <a:gd name="T78" fmla="*/ 16 w 257"/>
                <a:gd name="T79" fmla="*/ 424 h 497"/>
                <a:gd name="T80" fmla="*/ 0 w 257"/>
                <a:gd name="T81" fmla="*/ 456 h 497"/>
                <a:gd name="T82" fmla="*/ 8 w 257"/>
                <a:gd name="T83" fmla="*/ 472 h 497"/>
                <a:gd name="T84" fmla="*/ 48 w 257"/>
                <a:gd name="T85" fmla="*/ 488 h 49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57" h="497">
                  <a:moveTo>
                    <a:pt x="48" y="488"/>
                  </a:moveTo>
                  <a:lnTo>
                    <a:pt x="64" y="496"/>
                  </a:lnTo>
                  <a:lnTo>
                    <a:pt x="80" y="480"/>
                  </a:lnTo>
                  <a:lnTo>
                    <a:pt x="80" y="464"/>
                  </a:lnTo>
                  <a:lnTo>
                    <a:pt x="80" y="456"/>
                  </a:lnTo>
                  <a:lnTo>
                    <a:pt x="80" y="448"/>
                  </a:lnTo>
                  <a:lnTo>
                    <a:pt x="80" y="440"/>
                  </a:lnTo>
                  <a:lnTo>
                    <a:pt x="88" y="416"/>
                  </a:lnTo>
                  <a:lnTo>
                    <a:pt x="96" y="384"/>
                  </a:lnTo>
                  <a:lnTo>
                    <a:pt x="88" y="392"/>
                  </a:lnTo>
                  <a:lnTo>
                    <a:pt x="88" y="368"/>
                  </a:lnTo>
                  <a:lnTo>
                    <a:pt x="88" y="352"/>
                  </a:lnTo>
                  <a:lnTo>
                    <a:pt x="104" y="344"/>
                  </a:lnTo>
                  <a:lnTo>
                    <a:pt x="112" y="344"/>
                  </a:lnTo>
                  <a:lnTo>
                    <a:pt x="112" y="320"/>
                  </a:lnTo>
                  <a:lnTo>
                    <a:pt x="136" y="312"/>
                  </a:lnTo>
                  <a:lnTo>
                    <a:pt x="128" y="280"/>
                  </a:lnTo>
                  <a:lnTo>
                    <a:pt x="136" y="264"/>
                  </a:lnTo>
                  <a:lnTo>
                    <a:pt x="136" y="248"/>
                  </a:lnTo>
                  <a:lnTo>
                    <a:pt x="136" y="232"/>
                  </a:lnTo>
                  <a:lnTo>
                    <a:pt x="136" y="224"/>
                  </a:lnTo>
                  <a:lnTo>
                    <a:pt x="136" y="216"/>
                  </a:lnTo>
                  <a:lnTo>
                    <a:pt x="144" y="216"/>
                  </a:lnTo>
                  <a:lnTo>
                    <a:pt x="152" y="216"/>
                  </a:lnTo>
                  <a:lnTo>
                    <a:pt x="152" y="200"/>
                  </a:lnTo>
                  <a:lnTo>
                    <a:pt x="160" y="192"/>
                  </a:lnTo>
                  <a:lnTo>
                    <a:pt x="168" y="192"/>
                  </a:lnTo>
                  <a:lnTo>
                    <a:pt x="176" y="192"/>
                  </a:lnTo>
                  <a:lnTo>
                    <a:pt x="176" y="176"/>
                  </a:lnTo>
                  <a:lnTo>
                    <a:pt x="200" y="144"/>
                  </a:lnTo>
                  <a:lnTo>
                    <a:pt x="200" y="112"/>
                  </a:lnTo>
                  <a:lnTo>
                    <a:pt x="216" y="104"/>
                  </a:lnTo>
                  <a:lnTo>
                    <a:pt x="216" y="88"/>
                  </a:lnTo>
                  <a:lnTo>
                    <a:pt x="216" y="80"/>
                  </a:lnTo>
                  <a:lnTo>
                    <a:pt x="216" y="56"/>
                  </a:lnTo>
                  <a:lnTo>
                    <a:pt x="224" y="56"/>
                  </a:lnTo>
                  <a:lnTo>
                    <a:pt x="232" y="48"/>
                  </a:lnTo>
                  <a:lnTo>
                    <a:pt x="240" y="48"/>
                  </a:lnTo>
                  <a:lnTo>
                    <a:pt x="240" y="40"/>
                  </a:lnTo>
                  <a:lnTo>
                    <a:pt x="240" y="32"/>
                  </a:lnTo>
                  <a:lnTo>
                    <a:pt x="256" y="32"/>
                  </a:lnTo>
                  <a:lnTo>
                    <a:pt x="256" y="0"/>
                  </a:lnTo>
                  <a:lnTo>
                    <a:pt x="256" y="8"/>
                  </a:lnTo>
                  <a:lnTo>
                    <a:pt x="240" y="24"/>
                  </a:lnTo>
                  <a:lnTo>
                    <a:pt x="240" y="32"/>
                  </a:lnTo>
                  <a:lnTo>
                    <a:pt x="232" y="32"/>
                  </a:lnTo>
                  <a:lnTo>
                    <a:pt x="216" y="32"/>
                  </a:lnTo>
                  <a:lnTo>
                    <a:pt x="216" y="48"/>
                  </a:lnTo>
                  <a:lnTo>
                    <a:pt x="208" y="48"/>
                  </a:lnTo>
                  <a:lnTo>
                    <a:pt x="200" y="64"/>
                  </a:lnTo>
                  <a:lnTo>
                    <a:pt x="208" y="80"/>
                  </a:lnTo>
                  <a:lnTo>
                    <a:pt x="192" y="88"/>
                  </a:lnTo>
                  <a:lnTo>
                    <a:pt x="192" y="96"/>
                  </a:lnTo>
                  <a:lnTo>
                    <a:pt x="192" y="104"/>
                  </a:lnTo>
                  <a:lnTo>
                    <a:pt x="176" y="112"/>
                  </a:lnTo>
                  <a:lnTo>
                    <a:pt x="152" y="128"/>
                  </a:lnTo>
                  <a:lnTo>
                    <a:pt x="152" y="136"/>
                  </a:lnTo>
                  <a:lnTo>
                    <a:pt x="144" y="144"/>
                  </a:lnTo>
                  <a:lnTo>
                    <a:pt x="144" y="168"/>
                  </a:lnTo>
                  <a:lnTo>
                    <a:pt x="136" y="176"/>
                  </a:lnTo>
                  <a:lnTo>
                    <a:pt x="112" y="192"/>
                  </a:lnTo>
                  <a:lnTo>
                    <a:pt x="112" y="216"/>
                  </a:lnTo>
                  <a:lnTo>
                    <a:pt x="88" y="248"/>
                  </a:lnTo>
                  <a:lnTo>
                    <a:pt x="88" y="264"/>
                  </a:lnTo>
                  <a:lnTo>
                    <a:pt x="88" y="272"/>
                  </a:lnTo>
                  <a:lnTo>
                    <a:pt x="64" y="312"/>
                  </a:lnTo>
                  <a:lnTo>
                    <a:pt x="56" y="312"/>
                  </a:lnTo>
                  <a:lnTo>
                    <a:pt x="56" y="320"/>
                  </a:lnTo>
                  <a:lnTo>
                    <a:pt x="40" y="336"/>
                  </a:lnTo>
                  <a:lnTo>
                    <a:pt x="32" y="352"/>
                  </a:lnTo>
                  <a:lnTo>
                    <a:pt x="24" y="360"/>
                  </a:lnTo>
                  <a:lnTo>
                    <a:pt x="24" y="376"/>
                  </a:lnTo>
                  <a:lnTo>
                    <a:pt x="32" y="368"/>
                  </a:lnTo>
                  <a:lnTo>
                    <a:pt x="32" y="376"/>
                  </a:lnTo>
                  <a:lnTo>
                    <a:pt x="32" y="392"/>
                  </a:lnTo>
                  <a:lnTo>
                    <a:pt x="32" y="408"/>
                  </a:lnTo>
                  <a:lnTo>
                    <a:pt x="16" y="392"/>
                  </a:lnTo>
                  <a:lnTo>
                    <a:pt x="16" y="400"/>
                  </a:lnTo>
                  <a:lnTo>
                    <a:pt x="16" y="416"/>
                  </a:lnTo>
                  <a:lnTo>
                    <a:pt x="16" y="424"/>
                  </a:lnTo>
                  <a:lnTo>
                    <a:pt x="8" y="432"/>
                  </a:lnTo>
                  <a:lnTo>
                    <a:pt x="0" y="456"/>
                  </a:lnTo>
                  <a:lnTo>
                    <a:pt x="0" y="472"/>
                  </a:lnTo>
                  <a:lnTo>
                    <a:pt x="8" y="472"/>
                  </a:lnTo>
                  <a:lnTo>
                    <a:pt x="16" y="472"/>
                  </a:lnTo>
                  <a:lnTo>
                    <a:pt x="48" y="488"/>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137305" name="Freeform 98"/>
            <p:cNvSpPr>
              <a:spLocks/>
            </p:cNvSpPr>
            <p:nvPr/>
          </p:nvSpPr>
          <p:spPr bwMode="auto">
            <a:xfrm>
              <a:off x="5520" y="1000"/>
              <a:ext cx="257" cy="497"/>
            </a:xfrm>
            <a:custGeom>
              <a:avLst/>
              <a:gdLst>
                <a:gd name="T0" fmla="*/ 64 w 257"/>
                <a:gd name="T1" fmla="*/ 496 h 497"/>
                <a:gd name="T2" fmla="*/ 80 w 257"/>
                <a:gd name="T3" fmla="*/ 464 h 497"/>
                <a:gd name="T4" fmla="*/ 80 w 257"/>
                <a:gd name="T5" fmla="*/ 448 h 497"/>
                <a:gd name="T6" fmla="*/ 88 w 257"/>
                <a:gd name="T7" fmla="*/ 416 h 497"/>
                <a:gd name="T8" fmla="*/ 88 w 257"/>
                <a:gd name="T9" fmla="*/ 392 h 497"/>
                <a:gd name="T10" fmla="*/ 88 w 257"/>
                <a:gd name="T11" fmla="*/ 352 h 497"/>
                <a:gd name="T12" fmla="*/ 112 w 257"/>
                <a:gd name="T13" fmla="*/ 344 h 497"/>
                <a:gd name="T14" fmla="*/ 136 w 257"/>
                <a:gd name="T15" fmla="*/ 312 h 497"/>
                <a:gd name="T16" fmla="*/ 136 w 257"/>
                <a:gd name="T17" fmla="*/ 264 h 497"/>
                <a:gd name="T18" fmla="*/ 136 w 257"/>
                <a:gd name="T19" fmla="*/ 232 h 497"/>
                <a:gd name="T20" fmla="*/ 136 w 257"/>
                <a:gd name="T21" fmla="*/ 216 h 497"/>
                <a:gd name="T22" fmla="*/ 152 w 257"/>
                <a:gd name="T23" fmla="*/ 216 h 497"/>
                <a:gd name="T24" fmla="*/ 160 w 257"/>
                <a:gd name="T25" fmla="*/ 192 h 497"/>
                <a:gd name="T26" fmla="*/ 176 w 257"/>
                <a:gd name="T27" fmla="*/ 192 h 497"/>
                <a:gd name="T28" fmla="*/ 200 w 257"/>
                <a:gd name="T29" fmla="*/ 144 h 497"/>
                <a:gd name="T30" fmla="*/ 216 w 257"/>
                <a:gd name="T31" fmla="*/ 104 h 497"/>
                <a:gd name="T32" fmla="*/ 216 w 257"/>
                <a:gd name="T33" fmla="*/ 80 h 497"/>
                <a:gd name="T34" fmla="*/ 224 w 257"/>
                <a:gd name="T35" fmla="*/ 56 h 497"/>
                <a:gd name="T36" fmla="*/ 240 w 257"/>
                <a:gd name="T37" fmla="*/ 48 h 497"/>
                <a:gd name="T38" fmla="*/ 240 w 257"/>
                <a:gd name="T39" fmla="*/ 32 h 497"/>
                <a:gd name="T40" fmla="*/ 256 w 257"/>
                <a:gd name="T41" fmla="*/ 0 h 497"/>
                <a:gd name="T42" fmla="*/ 240 w 257"/>
                <a:gd name="T43" fmla="*/ 24 h 497"/>
                <a:gd name="T44" fmla="*/ 232 w 257"/>
                <a:gd name="T45" fmla="*/ 32 h 497"/>
                <a:gd name="T46" fmla="*/ 216 w 257"/>
                <a:gd name="T47" fmla="*/ 48 h 497"/>
                <a:gd name="T48" fmla="*/ 200 w 257"/>
                <a:gd name="T49" fmla="*/ 64 h 497"/>
                <a:gd name="T50" fmla="*/ 192 w 257"/>
                <a:gd name="T51" fmla="*/ 88 h 497"/>
                <a:gd name="T52" fmla="*/ 192 w 257"/>
                <a:gd name="T53" fmla="*/ 104 h 497"/>
                <a:gd name="T54" fmla="*/ 152 w 257"/>
                <a:gd name="T55" fmla="*/ 128 h 497"/>
                <a:gd name="T56" fmla="*/ 144 w 257"/>
                <a:gd name="T57" fmla="*/ 144 h 497"/>
                <a:gd name="T58" fmla="*/ 136 w 257"/>
                <a:gd name="T59" fmla="*/ 176 h 497"/>
                <a:gd name="T60" fmla="*/ 112 w 257"/>
                <a:gd name="T61" fmla="*/ 216 h 497"/>
                <a:gd name="T62" fmla="*/ 88 w 257"/>
                <a:gd name="T63" fmla="*/ 264 h 497"/>
                <a:gd name="T64" fmla="*/ 64 w 257"/>
                <a:gd name="T65" fmla="*/ 312 h 497"/>
                <a:gd name="T66" fmla="*/ 56 w 257"/>
                <a:gd name="T67" fmla="*/ 320 h 497"/>
                <a:gd name="T68" fmla="*/ 32 w 257"/>
                <a:gd name="T69" fmla="*/ 352 h 497"/>
                <a:gd name="T70" fmla="*/ 24 w 257"/>
                <a:gd name="T71" fmla="*/ 376 h 497"/>
                <a:gd name="T72" fmla="*/ 32 w 257"/>
                <a:gd name="T73" fmla="*/ 376 h 497"/>
                <a:gd name="T74" fmla="*/ 32 w 257"/>
                <a:gd name="T75" fmla="*/ 408 h 497"/>
                <a:gd name="T76" fmla="*/ 16 w 257"/>
                <a:gd name="T77" fmla="*/ 400 h 497"/>
                <a:gd name="T78" fmla="*/ 16 w 257"/>
                <a:gd name="T79" fmla="*/ 424 h 497"/>
                <a:gd name="T80" fmla="*/ 0 w 257"/>
                <a:gd name="T81" fmla="*/ 456 h 497"/>
                <a:gd name="T82" fmla="*/ 8 w 257"/>
                <a:gd name="T83" fmla="*/ 472 h 497"/>
                <a:gd name="T84" fmla="*/ 48 w 257"/>
                <a:gd name="T85" fmla="*/ 488 h 49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57" h="497">
                  <a:moveTo>
                    <a:pt x="48" y="488"/>
                  </a:moveTo>
                  <a:lnTo>
                    <a:pt x="64" y="496"/>
                  </a:lnTo>
                  <a:lnTo>
                    <a:pt x="80" y="480"/>
                  </a:lnTo>
                  <a:lnTo>
                    <a:pt x="80" y="464"/>
                  </a:lnTo>
                  <a:lnTo>
                    <a:pt x="80" y="456"/>
                  </a:lnTo>
                  <a:lnTo>
                    <a:pt x="80" y="448"/>
                  </a:lnTo>
                  <a:lnTo>
                    <a:pt x="80" y="440"/>
                  </a:lnTo>
                  <a:lnTo>
                    <a:pt x="88" y="416"/>
                  </a:lnTo>
                  <a:lnTo>
                    <a:pt x="96" y="384"/>
                  </a:lnTo>
                  <a:lnTo>
                    <a:pt x="88" y="392"/>
                  </a:lnTo>
                  <a:lnTo>
                    <a:pt x="88" y="368"/>
                  </a:lnTo>
                  <a:lnTo>
                    <a:pt x="88" y="352"/>
                  </a:lnTo>
                  <a:lnTo>
                    <a:pt x="104" y="344"/>
                  </a:lnTo>
                  <a:lnTo>
                    <a:pt x="112" y="344"/>
                  </a:lnTo>
                  <a:lnTo>
                    <a:pt x="112" y="320"/>
                  </a:lnTo>
                  <a:lnTo>
                    <a:pt x="136" y="312"/>
                  </a:lnTo>
                  <a:lnTo>
                    <a:pt x="128" y="280"/>
                  </a:lnTo>
                  <a:lnTo>
                    <a:pt x="136" y="264"/>
                  </a:lnTo>
                  <a:lnTo>
                    <a:pt x="136" y="248"/>
                  </a:lnTo>
                  <a:lnTo>
                    <a:pt x="136" y="232"/>
                  </a:lnTo>
                  <a:lnTo>
                    <a:pt x="136" y="224"/>
                  </a:lnTo>
                  <a:lnTo>
                    <a:pt x="136" y="216"/>
                  </a:lnTo>
                  <a:lnTo>
                    <a:pt x="144" y="216"/>
                  </a:lnTo>
                  <a:lnTo>
                    <a:pt x="152" y="216"/>
                  </a:lnTo>
                  <a:lnTo>
                    <a:pt x="152" y="200"/>
                  </a:lnTo>
                  <a:lnTo>
                    <a:pt x="160" y="192"/>
                  </a:lnTo>
                  <a:lnTo>
                    <a:pt x="168" y="192"/>
                  </a:lnTo>
                  <a:lnTo>
                    <a:pt x="176" y="192"/>
                  </a:lnTo>
                  <a:lnTo>
                    <a:pt x="176" y="176"/>
                  </a:lnTo>
                  <a:lnTo>
                    <a:pt x="200" y="144"/>
                  </a:lnTo>
                  <a:lnTo>
                    <a:pt x="200" y="112"/>
                  </a:lnTo>
                  <a:lnTo>
                    <a:pt x="216" y="104"/>
                  </a:lnTo>
                  <a:lnTo>
                    <a:pt x="216" y="88"/>
                  </a:lnTo>
                  <a:lnTo>
                    <a:pt x="216" y="80"/>
                  </a:lnTo>
                  <a:lnTo>
                    <a:pt x="216" y="56"/>
                  </a:lnTo>
                  <a:lnTo>
                    <a:pt x="224" y="56"/>
                  </a:lnTo>
                  <a:lnTo>
                    <a:pt x="232" y="48"/>
                  </a:lnTo>
                  <a:lnTo>
                    <a:pt x="240" y="48"/>
                  </a:lnTo>
                  <a:lnTo>
                    <a:pt x="240" y="40"/>
                  </a:lnTo>
                  <a:lnTo>
                    <a:pt x="240" y="32"/>
                  </a:lnTo>
                  <a:lnTo>
                    <a:pt x="256" y="32"/>
                  </a:lnTo>
                  <a:lnTo>
                    <a:pt x="256" y="0"/>
                  </a:lnTo>
                  <a:lnTo>
                    <a:pt x="256" y="8"/>
                  </a:lnTo>
                  <a:lnTo>
                    <a:pt x="240" y="24"/>
                  </a:lnTo>
                  <a:lnTo>
                    <a:pt x="240" y="32"/>
                  </a:lnTo>
                  <a:lnTo>
                    <a:pt x="232" y="32"/>
                  </a:lnTo>
                  <a:lnTo>
                    <a:pt x="216" y="32"/>
                  </a:lnTo>
                  <a:lnTo>
                    <a:pt x="216" y="48"/>
                  </a:lnTo>
                  <a:lnTo>
                    <a:pt x="208" y="48"/>
                  </a:lnTo>
                  <a:lnTo>
                    <a:pt x="200" y="64"/>
                  </a:lnTo>
                  <a:lnTo>
                    <a:pt x="208" y="80"/>
                  </a:lnTo>
                  <a:lnTo>
                    <a:pt x="192" y="88"/>
                  </a:lnTo>
                  <a:lnTo>
                    <a:pt x="192" y="96"/>
                  </a:lnTo>
                  <a:lnTo>
                    <a:pt x="192" y="104"/>
                  </a:lnTo>
                  <a:lnTo>
                    <a:pt x="176" y="112"/>
                  </a:lnTo>
                  <a:lnTo>
                    <a:pt x="152" y="128"/>
                  </a:lnTo>
                  <a:lnTo>
                    <a:pt x="152" y="136"/>
                  </a:lnTo>
                  <a:lnTo>
                    <a:pt x="144" y="144"/>
                  </a:lnTo>
                  <a:lnTo>
                    <a:pt x="144" y="168"/>
                  </a:lnTo>
                  <a:lnTo>
                    <a:pt x="136" y="176"/>
                  </a:lnTo>
                  <a:lnTo>
                    <a:pt x="112" y="192"/>
                  </a:lnTo>
                  <a:lnTo>
                    <a:pt x="112" y="216"/>
                  </a:lnTo>
                  <a:lnTo>
                    <a:pt x="88" y="248"/>
                  </a:lnTo>
                  <a:lnTo>
                    <a:pt x="88" y="264"/>
                  </a:lnTo>
                  <a:lnTo>
                    <a:pt x="88" y="272"/>
                  </a:lnTo>
                  <a:lnTo>
                    <a:pt x="64" y="312"/>
                  </a:lnTo>
                  <a:lnTo>
                    <a:pt x="56" y="312"/>
                  </a:lnTo>
                  <a:lnTo>
                    <a:pt x="56" y="320"/>
                  </a:lnTo>
                  <a:lnTo>
                    <a:pt x="40" y="336"/>
                  </a:lnTo>
                  <a:lnTo>
                    <a:pt x="32" y="352"/>
                  </a:lnTo>
                  <a:lnTo>
                    <a:pt x="24" y="360"/>
                  </a:lnTo>
                  <a:lnTo>
                    <a:pt x="24" y="376"/>
                  </a:lnTo>
                  <a:lnTo>
                    <a:pt x="32" y="368"/>
                  </a:lnTo>
                  <a:lnTo>
                    <a:pt x="32" y="376"/>
                  </a:lnTo>
                  <a:lnTo>
                    <a:pt x="32" y="392"/>
                  </a:lnTo>
                  <a:lnTo>
                    <a:pt x="32" y="408"/>
                  </a:lnTo>
                  <a:lnTo>
                    <a:pt x="16" y="392"/>
                  </a:lnTo>
                  <a:lnTo>
                    <a:pt x="16" y="400"/>
                  </a:lnTo>
                  <a:lnTo>
                    <a:pt x="16" y="416"/>
                  </a:lnTo>
                  <a:lnTo>
                    <a:pt x="16" y="424"/>
                  </a:lnTo>
                  <a:lnTo>
                    <a:pt x="8" y="432"/>
                  </a:lnTo>
                  <a:lnTo>
                    <a:pt x="0" y="456"/>
                  </a:lnTo>
                  <a:lnTo>
                    <a:pt x="0" y="472"/>
                  </a:lnTo>
                  <a:lnTo>
                    <a:pt x="8" y="472"/>
                  </a:lnTo>
                  <a:lnTo>
                    <a:pt x="16" y="472"/>
                  </a:lnTo>
                  <a:lnTo>
                    <a:pt x="48" y="488"/>
                  </a:lnTo>
                </a:path>
              </a:pathLst>
            </a:custGeom>
            <a:noFill/>
            <a:ln w="12700" cap="rnd" cmpd="sng">
              <a:noFill/>
              <a:prstDash val="solid"/>
              <a:round/>
              <a:headEnd type="none" w="med" len="med"/>
              <a:tailEnd type="none" w="med" len="med"/>
            </a:ln>
            <a:effectLst/>
          </p:spPr>
          <p:txBody>
            <a:bodyPr/>
            <a:lstStyle/>
            <a:p>
              <a:endParaRPr lang="en-US"/>
            </a:p>
          </p:txBody>
        </p:sp>
        <p:sp>
          <p:nvSpPr>
            <p:cNvPr id="137306" name="Freeform 99"/>
            <p:cNvSpPr>
              <a:spLocks/>
            </p:cNvSpPr>
            <p:nvPr/>
          </p:nvSpPr>
          <p:spPr bwMode="auto">
            <a:xfrm>
              <a:off x="4736" y="1360"/>
              <a:ext cx="361" cy="265"/>
            </a:xfrm>
            <a:custGeom>
              <a:avLst/>
              <a:gdLst>
                <a:gd name="T0" fmla="*/ 288 w 361"/>
                <a:gd name="T1" fmla="*/ 0 h 265"/>
                <a:gd name="T2" fmla="*/ 304 w 361"/>
                <a:gd name="T3" fmla="*/ 0 h 265"/>
                <a:gd name="T4" fmla="*/ 320 w 361"/>
                <a:gd name="T5" fmla="*/ 8 h 265"/>
                <a:gd name="T6" fmla="*/ 336 w 361"/>
                <a:gd name="T7" fmla="*/ 24 h 265"/>
                <a:gd name="T8" fmla="*/ 344 w 361"/>
                <a:gd name="T9" fmla="*/ 40 h 265"/>
                <a:gd name="T10" fmla="*/ 352 w 361"/>
                <a:gd name="T11" fmla="*/ 56 h 265"/>
                <a:gd name="T12" fmla="*/ 360 w 361"/>
                <a:gd name="T13" fmla="*/ 88 h 265"/>
                <a:gd name="T14" fmla="*/ 344 w 361"/>
                <a:gd name="T15" fmla="*/ 104 h 265"/>
                <a:gd name="T16" fmla="*/ 136 w 361"/>
                <a:gd name="T17" fmla="*/ 256 h 265"/>
                <a:gd name="T18" fmla="*/ 96 w 361"/>
                <a:gd name="T19" fmla="*/ 264 h 265"/>
                <a:gd name="T20" fmla="*/ 72 w 361"/>
                <a:gd name="T21" fmla="*/ 264 h 265"/>
                <a:gd name="T22" fmla="*/ 56 w 361"/>
                <a:gd name="T23" fmla="*/ 248 h 265"/>
                <a:gd name="T24" fmla="*/ 56 w 361"/>
                <a:gd name="T25" fmla="*/ 224 h 265"/>
                <a:gd name="T26" fmla="*/ 40 w 361"/>
                <a:gd name="T27" fmla="*/ 216 h 265"/>
                <a:gd name="T28" fmla="*/ 24 w 361"/>
                <a:gd name="T29" fmla="*/ 216 h 265"/>
                <a:gd name="T30" fmla="*/ 0 w 361"/>
                <a:gd name="T31" fmla="*/ 216 h 265"/>
                <a:gd name="T32" fmla="*/ 88 w 361"/>
                <a:gd name="T33" fmla="*/ 144 h 265"/>
                <a:gd name="T34" fmla="*/ 192 w 361"/>
                <a:gd name="T35" fmla="*/ 72 h 265"/>
                <a:gd name="T36" fmla="*/ 288 w 361"/>
                <a:gd name="T37" fmla="*/ 0 h 2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1" h="265">
                  <a:moveTo>
                    <a:pt x="288" y="0"/>
                  </a:moveTo>
                  <a:lnTo>
                    <a:pt x="304" y="0"/>
                  </a:lnTo>
                  <a:lnTo>
                    <a:pt x="320" y="8"/>
                  </a:lnTo>
                  <a:lnTo>
                    <a:pt x="336" y="24"/>
                  </a:lnTo>
                  <a:lnTo>
                    <a:pt x="344" y="40"/>
                  </a:lnTo>
                  <a:lnTo>
                    <a:pt x="352" y="56"/>
                  </a:lnTo>
                  <a:lnTo>
                    <a:pt x="360" y="88"/>
                  </a:lnTo>
                  <a:lnTo>
                    <a:pt x="344" y="104"/>
                  </a:lnTo>
                  <a:lnTo>
                    <a:pt x="136" y="256"/>
                  </a:lnTo>
                  <a:lnTo>
                    <a:pt x="96" y="264"/>
                  </a:lnTo>
                  <a:lnTo>
                    <a:pt x="72" y="264"/>
                  </a:lnTo>
                  <a:lnTo>
                    <a:pt x="56" y="248"/>
                  </a:lnTo>
                  <a:lnTo>
                    <a:pt x="56" y="224"/>
                  </a:lnTo>
                  <a:lnTo>
                    <a:pt x="40" y="216"/>
                  </a:lnTo>
                  <a:lnTo>
                    <a:pt x="24" y="216"/>
                  </a:lnTo>
                  <a:lnTo>
                    <a:pt x="0" y="216"/>
                  </a:lnTo>
                  <a:lnTo>
                    <a:pt x="88" y="144"/>
                  </a:lnTo>
                  <a:lnTo>
                    <a:pt x="192" y="72"/>
                  </a:lnTo>
                  <a:lnTo>
                    <a:pt x="288" y="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137307" name="Freeform 100"/>
            <p:cNvSpPr>
              <a:spLocks/>
            </p:cNvSpPr>
            <p:nvPr/>
          </p:nvSpPr>
          <p:spPr bwMode="auto">
            <a:xfrm>
              <a:off x="4736" y="1360"/>
              <a:ext cx="361" cy="265"/>
            </a:xfrm>
            <a:custGeom>
              <a:avLst/>
              <a:gdLst>
                <a:gd name="T0" fmla="*/ 288 w 361"/>
                <a:gd name="T1" fmla="*/ 0 h 265"/>
                <a:gd name="T2" fmla="*/ 304 w 361"/>
                <a:gd name="T3" fmla="*/ 0 h 265"/>
                <a:gd name="T4" fmla="*/ 320 w 361"/>
                <a:gd name="T5" fmla="*/ 8 h 265"/>
                <a:gd name="T6" fmla="*/ 336 w 361"/>
                <a:gd name="T7" fmla="*/ 24 h 265"/>
                <a:gd name="T8" fmla="*/ 344 w 361"/>
                <a:gd name="T9" fmla="*/ 40 h 265"/>
                <a:gd name="T10" fmla="*/ 352 w 361"/>
                <a:gd name="T11" fmla="*/ 56 h 265"/>
                <a:gd name="T12" fmla="*/ 360 w 361"/>
                <a:gd name="T13" fmla="*/ 88 h 265"/>
                <a:gd name="T14" fmla="*/ 344 w 361"/>
                <a:gd name="T15" fmla="*/ 104 h 265"/>
                <a:gd name="T16" fmla="*/ 136 w 361"/>
                <a:gd name="T17" fmla="*/ 256 h 265"/>
                <a:gd name="T18" fmla="*/ 96 w 361"/>
                <a:gd name="T19" fmla="*/ 264 h 265"/>
                <a:gd name="T20" fmla="*/ 72 w 361"/>
                <a:gd name="T21" fmla="*/ 264 h 265"/>
                <a:gd name="T22" fmla="*/ 56 w 361"/>
                <a:gd name="T23" fmla="*/ 248 h 265"/>
                <a:gd name="T24" fmla="*/ 56 w 361"/>
                <a:gd name="T25" fmla="*/ 224 h 265"/>
                <a:gd name="T26" fmla="*/ 40 w 361"/>
                <a:gd name="T27" fmla="*/ 216 h 265"/>
                <a:gd name="T28" fmla="*/ 24 w 361"/>
                <a:gd name="T29" fmla="*/ 216 h 265"/>
                <a:gd name="T30" fmla="*/ 0 w 361"/>
                <a:gd name="T31" fmla="*/ 216 h 265"/>
                <a:gd name="T32" fmla="*/ 88 w 361"/>
                <a:gd name="T33" fmla="*/ 144 h 265"/>
                <a:gd name="T34" fmla="*/ 192 w 361"/>
                <a:gd name="T35" fmla="*/ 72 h 265"/>
                <a:gd name="T36" fmla="*/ 288 w 361"/>
                <a:gd name="T37" fmla="*/ 0 h 2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1" h="265">
                  <a:moveTo>
                    <a:pt x="288" y="0"/>
                  </a:moveTo>
                  <a:lnTo>
                    <a:pt x="304" y="0"/>
                  </a:lnTo>
                  <a:lnTo>
                    <a:pt x="320" y="8"/>
                  </a:lnTo>
                  <a:lnTo>
                    <a:pt x="336" y="24"/>
                  </a:lnTo>
                  <a:lnTo>
                    <a:pt x="344" y="40"/>
                  </a:lnTo>
                  <a:lnTo>
                    <a:pt x="352" y="56"/>
                  </a:lnTo>
                  <a:lnTo>
                    <a:pt x="360" y="88"/>
                  </a:lnTo>
                  <a:lnTo>
                    <a:pt x="344" y="104"/>
                  </a:lnTo>
                  <a:lnTo>
                    <a:pt x="136" y="256"/>
                  </a:lnTo>
                  <a:lnTo>
                    <a:pt x="96" y="264"/>
                  </a:lnTo>
                  <a:lnTo>
                    <a:pt x="72" y="264"/>
                  </a:lnTo>
                  <a:lnTo>
                    <a:pt x="56" y="248"/>
                  </a:lnTo>
                  <a:lnTo>
                    <a:pt x="56" y="224"/>
                  </a:lnTo>
                  <a:lnTo>
                    <a:pt x="40" y="216"/>
                  </a:lnTo>
                  <a:lnTo>
                    <a:pt x="24" y="216"/>
                  </a:lnTo>
                  <a:lnTo>
                    <a:pt x="0" y="216"/>
                  </a:lnTo>
                  <a:lnTo>
                    <a:pt x="88" y="144"/>
                  </a:lnTo>
                  <a:lnTo>
                    <a:pt x="192" y="72"/>
                  </a:lnTo>
                  <a:lnTo>
                    <a:pt x="288"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grpSp>
      <p:sp>
        <p:nvSpPr>
          <p:cNvPr id="134149" name="Rectangle 105"/>
          <p:cNvSpPr>
            <a:spLocks noGrp="1" noChangeArrowheads="1"/>
          </p:cNvSpPr>
          <p:nvPr>
            <p:ph type="title"/>
          </p:nvPr>
        </p:nvSpPr>
        <p:spPr>
          <a:xfrm>
            <a:off x="320675" y="374649"/>
            <a:ext cx="8466138" cy="841375"/>
          </a:xfrm>
        </p:spPr>
        <p:txBody>
          <a:bodyPr>
            <a:normAutofit/>
          </a:bodyPr>
          <a:lstStyle/>
          <a:p>
            <a:pPr algn="ctr" fontAlgn="auto">
              <a:spcAft>
                <a:spcPts val="0"/>
              </a:spcAft>
              <a:defRPr/>
            </a:pPr>
            <a:r>
              <a:rPr lang="en-US" sz="4000" dirty="0">
                <a:effectLst/>
              </a:rPr>
              <a:t>Preparing FIDs for Field Use</a:t>
            </a:r>
          </a:p>
        </p:txBody>
      </p:sp>
      <p:sp>
        <p:nvSpPr>
          <p:cNvPr id="134150" name="Rectangle 106"/>
          <p:cNvSpPr>
            <a:spLocks noGrp="1" noChangeArrowheads="1"/>
          </p:cNvSpPr>
          <p:nvPr>
            <p:ph idx="1"/>
          </p:nvPr>
        </p:nvSpPr>
        <p:spPr>
          <a:xfrm>
            <a:off x="652463" y="1660525"/>
            <a:ext cx="8291512" cy="4114800"/>
          </a:xfrm>
          <a:effectLst>
            <a:outerShdw dist="35921" dir="2700000" algn="ctr" rotWithShape="0">
              <a:schemeClr val="bg2"/>
            </a:outerShdw>
          </a:effectLst>
        </p:spPr>
        <p:txBody>
          <a:bodyPr>
            <a:normAutofit fontScale="77500" lnSpcReduction="20000"/>
          </a:bodyPr>
          <a:lstStyle/>
          <a:p>
            <a:pPr marL="651510" indent="-514350" fontAlgn="auto">
              <a:spcBef>
                <a:spcPct val="15000"/>
              </a:spcBef>
              <a:spcAft>
                <a:spcPts val="0"/>
              </a:spcAft>
              <a:buClr>
                <a:schemeClr val="tx1">
                  <a:shade val="95000"/>
                </a:schemeClr>
              </a:buClr>
              <a:buFont typeface="+mj-lt"/>
              <a:buAutoNum type="arabicPeriod"/>
              <a:defRPr/>
            </a:pPr>
            <a:r>
              <a:rPr lang="en-US" sz="2800" dirty="0"/>
              <a:t>Check hydrogen supply; refill if necessary</a:t>
            </a:r>
          </a:p>
          <a:p>
            <a:pPr marL="651510" indent="-514350" fontAlgn="auto">
              <a:spcBef>
                <a:spcPct val="15000"/>
              </a:spcBef>
              <a:spcAft>
                <a:spcPts val="0"/>
              </a:spcAft>
              <a:buClr>
                <a:schemeClr val="tx1">
                  <a:shade val="95000"/>
                </a:schemeClr>
              </a:buClr>
              <a:buFont typeface="+mj-lt"/>
              <a:buAutoNum type="arabicPeriod"/>
              <a:defRPr/>
            </a:pPr>
            <a:r>
              <a:rPr lang="en-US" sz="2800" dirty="0"/>
              <a:t>Confirm presence of exhaust port </a:t>
            </a:r>
            <a:br>
              <a:rPr lang="en-US" sz="2800" dirty="0"/>
            </a:br>
            <a:r>
              <a:rPr lang="en-US" sz="2800" dirty="0"/>
              <a:t> flame arrestor</a:t>
            </a:r>
          </a:p>
          <a:p>
            <a:pPr marL="651510" indent="-514350" fontAlgn="auto">
              <a:spcBef>
                <a:spcPct val="15000"/>
              </a:spcBef>
              <a:spcAft>
                <a:spcPts val="0"/>
              </a:spcAft>
              <a:buClr>
                <a:schemeClr val="tx1">
                  <a:shade val="95000"/>
                </a:schemeClr>
              </a:buClr>
              <a:buFont typeface="+mj-lt"/>
              <a:buAutoNum type="arabicPeriod"/>
              <a:defRPr/>
            </a:pPr>
            <a:r>
              <a:rPr lang="en-US" sz="2800" dirty="0"/>
              <a:t>Check battery status</a:t>
            </a:r>
          </a:p>
          <a:p>
            <a:pPr marL="651510" indent="-514350" fontAlgn="auto">
              <a:spcBef>
                <a:spcPct val="15000"/>
              </a:spcBef>
              <a:spcAft>
                <a:spcPts val="0"/>
              </a:spcAft>
              <a:buClr>
                <a:schemeClr val="tx1">
                  <a:shade val="95000"/>
                </a:schemeClr>
              </a:buClr>
              <a:buFont typeface="+mj-lt"/>
              <a:buAutoNum type="arabicPeriod"/>
              <a:defRPr/>
            </a:pPr>
            <a:r>
              <a:rPr lang="en-US" sz="2800" dirty="0"/>
              <a:t>Warm-up instrument electronics</a:t>
            </a:r>
          </a:p>
          <a:p>
            <a:pPr marL="651510" indent="-514350" fontAlgn="auto">
              <a:spcBef>
                <a:spcPct val="15000"/>
              </a:spcBef>
              <a:spcAft>
                <a:spcPts val="0"/>
              </a:spcAft>
              <a:buClr>
                <a:schemeClr val="tx1">
                  <a:shade val="95000"/>
                </a:schemeClr>
              </a:buClr>
              <a:buFont typeface="+mj-lt"/>
              <a:buAutoNum type="arabicPeriod"/>
              <a:defRPr/>
            </a:pPr>
            <a:r>
              <a:rPr lang="en-US" sz="2800" dirty="0"/>
              <a:t>Check amplifier settings ("span check")</a:t>
            </a:r>
          </a:p>
          <a:p>
            <a:pPr marL="651510" indent="-514350" fontAlgn="auto">
              <a:spcBef>
                <a:spcPct val="15000"/>
              </a:spcBef>
              <a:spcAft>
                <a:spcPts val="0"/>
              </a:spcAft>
              <a:buClr>
                <a:schemeClr val="tx1">
                  <a:shade val="95000"/>
                </a:schemeClr>
              </a:buClr>
              <a:buFont typeface="+mj-lt"/>
              <a:buAutoNum type="arabicPeriod"/>
              <a:defRPr/>
            </a:pPr>
            <a:r>
              <a:rPr lang="en-US" sz="2800" dirty="0"/>
              <a:t>Check pre-filter and probe conditions</a:t>
            </a:r>
          </a:p>
          <a:p>
            <a:pPr marL="651510" indent="-514350" fontAlgn="auto">
              <a:spcBef>
                <a:spcPct val="15000"/>
              </a:spcBef>
              <a:spcAft>
                <a:spcPts val="0"/>
              </a:spcAft>
              <a:buClr>
                <a:schemeClr val="tx1">
                  <a:shade val="95000"/>
                </a:schemeClr>
              </a:buClr>
              <a:buFont typeface="+mj-lt"/>
              <a:buAutoNum type="arabicPeriod"/>
              <a:defRPr/>
            </a:pPr>
            <a:r>
              <a:rPr lang="en-US" sz="2800" dirty="0"/>
              <a:t>Leak check probe</a:t>
            </a:r>
          </a:p>
          <a:p>
            <a:pPr marL="651510" indent="-514350" fontAlgn="auto">
              <a:spcBef>
                <a:spcPct val="15000"/>
              </a:spcBef>
              <a:spcAft>
                <a:spcPts val="0"/>
              </a:spcAft>
              <a:buClr>
                <a:schemeClr val="tx1">
                  <a:shade val="95000"/>
                </a:schemeClr>
              </a:buClr>
              <a:buFont typeface="+mj-lt"/>
              <a:buAutoNum type="arabicPeriod"/>
              <a:defRPr/>
            </a:pPr>
            <a:r>
              <a:rPr lang="en-US" sz="2800" dirty="0"/>
              <a:t>Measure sample gas flow rate at probe inlet</a:t>
            </a:r>
          </a:p>
          <a:p>
            <a:pPr marL="651510" indent="-514350" fontAlgn="auto">
              <a:spcBef>
                <a:spcPct val="15000"/>
              </a:spcBef>
              <a:spcAft>
                <a:spcPts val="0"/>
              </a:spcAft>
              <a:buClr>
                <a:schemeClr val="tx1">
                  <a:shade val="95000"/>
                </a:schemeClr>
              </a:buClr>
              <a:buFont typeface="+mj-lt"/>
              <a:buAutoNum type="arabicPeriod"/>
              <a:defRPr/>
            </a:pPr>
            <a:r>
              <a:rPr lang="en-US" sz="2800" dirty="0"/>
              <a:t>Calibrate</a:t>
            </a:r>
          </a:p>
        </p:txBody>
      </p:sp>
    </p:spTree>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24" name="Rectangle 104"/>
          <p:cNvSpPr>
            <a:spLocks noGrp="1" noChangeArrowheads="1"/>
          </p:cNvSpPr>
          <p:nvPr>
            <p:ph type="title"/>
          </p:nvPr>
        </p:nvSpPr>
        <p:spPr>
          <a:xfrm>
            <a:off x="898360" y="804520"/>
            <a:ext cx="7449003" cy="1049235"/>
          </a:xfrm>
          <a:effectLst>
            <a:outerShdw dist="63500" dir="2212194" algn="ctr" rotWithShape="0">
              <a:schemeClr val="bg2"/>
            </a:outerShdw>
          </a:effectLst>
        </p:spPr>
        <p:txBody>
          <a:bodyPr>
            <a:normAutofit fontScale="90000"/>
          </a:bodyPr>
          <a:lstStyle/>
          <a:p>
            <a:pPr fontAlgn="auto">
              <a:spcAft>
                <a:spcPts val="0"/>
              </a:spcAft>
              <a:defRPr/>
            </a:pPr>
            <a:r>
              <a:rPr lang="en-US" sz="4400" dirty="0"/>
              <a:t>Preparing PIDs for Field Use</a:t>
            </a:r>
          </a:p>
        </p:txBody>
      </p:sp>
      <p:sp>
        <p:nvSpPr>
          <p:cNvPr id="133225" name="Rectangle 105"/>
          <p:cNvSpPr>
            <a:spLocks noGrp="1" noChangeArrowheads="1"/>
          </p:cNvSpPr>
          <p:nvPr>
            <p:ph idx="1"/>
          </p:nvPr>
        </p:nvSpPr>
        <p:spPr>
          <a:xfrm>
            <a:off x="2490788" y="2078038"/>
            <a:ext cx="7805737" cy="4114800"/>
          </a:xfrm>
        </p:spPr>
        <p:txBody>
          <a:bodyPr>
            <a:normAutofit fontScale="85000" lnSpcReduction="20000"/>
          </a:bodyPr>
          <a:lstStyle/>
          <a:p>
            <a:pPr marL="548640" indent="-411480" fontAlgn="auto">
              <a:spcAft>
                <a:spcPts val="0"/>
              </a:spcAft>
              <a:buClr>
                <a:schemeClr val="tx1">
                  <a:shade val="95000"/>
                </a:schemeClr>
              </a:buClr>
              <a:buFontTx/>
              <a:buNone/>
              <a:defRPr/>
            </a:pPr>
            <a:r>
              <a:rPr lang="en-US" sz="3000"/>
              <a:t>1.	 Check battery status</a:t>
            </a:r>
          </a:p>
          <a:p>
            <a:pPr marL="548640" indent="-411480" fontAlgn="auto">
              <a:spcAft>
                <a:spcPts val="0"/>
              </a:spcAft>
              <a:buClr>
                <a:schemeClr val="tx1">
                  <a:shade val="95000"/>
                </a:schemeClr>
              </a:buClr>
              <a:buFontTx/>
              <a:buNone/>
              <a:defRPr/>
            </a:pPr>
            <a:r>
              <a:rPr lang="en-US" sz="3000"/>
              <a:t>2.	 Check probe condition	</a:t>
            </a:r>
          </a:p>
          <a:p>
            <a:pPr marL="548640" indent="-411480" fontAlgn="auto">
              <a:spcAft>
                <a:spcPts val="0"/>
              </a:spcAft>
              <a:buClr>
                <a:schemeClr val="tx1">
                  <a:shade val="95000"/>
                </a:schemeClr>
              </a:buClr>
              <a:buFontTx/>
              <a:buNone/>
              <a:defRPr/>
            </a:pPr>
            <a:r>
              <a:rPr lang="en-US" sz="3000"/>
              <a:t>3.	 Check for obvious deposits on </a:t>
            </a:r>
            <a:br>
              <a:rPr lang="en-US" sz="3000"/>
            </a:br>
            <a:r>
              <a:rPr lang="en-US" sz="3000"/>
              <a:t> optical window</a:t>
            </a:r>
          </a:p>
          <a:p>
            <a:pPr marL="548640" indent="-411480" fontAlgn="auto">
              <a:spcAft>
                <a:spcPts val="0"/>
              </a:spcAft>
              <a:buClr>
                <a:schemeClr val="tx1">
                  <a:shade val="95000"/>
                </a:schemeClr>
              </a:buClr>
              <a:buFontTx/>
              <a:buNone/>
              <a:defRPr/>
            </a:pPr>
            <a:r>
              <a:rPr lang="en-US" sz="3000"/>
              <a:t>4.	 Confirm detector response</a:t>
            </a:r>
          </a:p>
          <a:p>
            <a:pPr marL="548640" indent="-411480" fontAlgn="auto">
              <a:spcAft>
                <a:spcPts val="0"/>
              </a:spcAft>
              <a:buClr>
                <a:schemeClr val="tx1">
                  <a:shade val="95000"/>
                </a:schemeClr>
              </a:buClr>
              <a:buFontTx/>
              <a:buNone/>
              <a:defRPr/>
            </a:pPr>
            <a:r>
              <a:rPr lang="en-US" sz="3000"/>
              <a:t>5.	 Measure sample gas flow rate </a:t>
            </a:r>
            <a:br>
              <a:rPr lang="en-US" sz="3000"/>
            </a:br>
            <a:r>
              <a:rPr lang="en-US" sz="3000"/>
              <a:t> at probe inlet</a:t>
            </a:r>
          </a:p>
          <a:p>
            <a:pPr marL="548640" indent="-411480" fontAlgn="auto">
              <a:spcAft>
                <a:spcPts val="0"/>
              </a:spcAft>
              <a:buClr>
                <a:schemeClr val="tx1">
                  <a:shade val="95000"/>
                </a:schemeClr>
              </a:buClr>
              <a:buFontTx/>
              <a:buNone/>
              <a:defRPr/>
            </a:pPr>
            <a:r>
              <a:rPr lang="en-US" sz="3000"/>
              <a:t>6.	 Calibrate</a:t>
            </a:r>
          </a:p>
        </p:txBody>
      </p:sp>
      <p:grpSp>
        <p:nvGrpSpPr>
          <p:cNvPr id="149509" name="Group 101"/>
          <p:cNvGrpSpPr>
            <a:grpSpLocks/>
          </p:cNvGrpSpPr>
          <p:nvPr/>
        </p:nvGrpSpPr>
        <p:grpSpPr bwMode="auto">
          <a:xfrm>
            <a:off x="350838" y="2225675"/>
            <a:ext cx="2298700" cy="2974975"/>
            <a:chOff x="456" y="1112"/>
            <a:chExt cx="1545" cy="1777"/>
          </a:xfrm>
        </p:grpSpPr>
        <p:sp>
          <p:nvSpPr>
            <p:cNvPr id="149510" name="Freeform 16"/>
            <p:cNvSpPr>
              <a:spLocks/>
            </p:cNvSpPr>
            <p:nvPr/>
          </p:nvSpPr>
          <p:spPr bwMode="auto">
            <a:xfrm>
              <a:off x="456" y="1920"/>
              <a:ext cx="1545" cy="969"/>
            </a:xfrm>
            <a:custGeom>
              <a:avLst/>
              <a:gdLst>
                <a:gd name="T0" fmla="*/ 0 w 1545"/>
                <a:gd name="T1" fmla="*/ 24 h 969"/>
                <a:gd name="T2" fmla="*/ 8 w 1545"/>
                <a:gd name="T3" fmla="*/ 0 h 969"/>
                <a:gd name="T4" fmla="*/ 16 w 1545"/>
                <a:gd name="T5" fmla="*/ 32 h 969"/>
                <a:gd name="T6" fmla="*/ 760 w 1545"/>
                <a:gd name="T7" fmla="*/ 912 h 969"/>
                <a:gd name="T8" fmla="*/ 792 w 1545"/>
                <a:gd name="T9" fmla="*/ 944 h 969"/>
                <a:gd name="T10" fmla="*/ 872 w 1545"/>
                <a:gd name="T11" fmla="*/ 936 h 969"/>
                <a:gd name="T12" fmla="*/ 1520 w 1545"/>
                <a:gd name="T13" fmla="*/ 504 h 969"/>
                <a:gd name="T14" fmla="*/ 1536 w 1545"/>
                <a:gd name="T15" fmla="*/ 472 h 969"/>
                <a:gd name="T16" fmla="*/ 1544 w 1545"/>
                <a:gd name="T17" fmla="*/ 448 h 969"/>
                <a:gd name="T18" fmla="*/ 1544 w 1545"/>
                <a:gd name="T19" fmla="*/ 472 h 969"/>
                <a:gd name="T20" fmla="*/ 1536 w 1545"/>
                <a:gd name="T21" fmla="*/ 496 h 969"/>
                <a:gd name="T22" fmla="*/ 1528 w 1545"/>
                <a:gd name="T23" fmla="*/ 512 h 969"/>
                <a:gd name="T24" fmla="*/ 1520 w 1545"/>
                <a:gd name="T25" fmla="*/ 520 h 969"/>
                <a:gd name="T26" fmla="*/ 864 w 1545"/>
                <a:gd name="T27" fmla="*/ 944 h 969"/>
                <a:gd name="T28" fmla="*/ 840 w 1545"/>
                <a:gd name="T29" fmla="*/ 968 h 969"/>
                <a:gd name="T30" fmla="*/ 792 w 1545"/>
                <a:gd name="T31" fmla="*/ 968 h 969"/>
                <a:gd name="T32" fmla="*/ 776 w 1545"/>
                <a:gd name="T33" fmla="*/ 944 h 969"/>
                <a:gd name="T34" fmla="*/ 760 w 1545"/>
                <a:gd name="T35" fmla="*/ 936 h 969"/>
                <a:gd name="T36" fmla="*/ 24 w 1545"/>
                <a:gd name="T37" fmla="*/ 80 h 969"/>
                <a:gd name="T38" fmla="*/ 8 w 1545"/>
                <a:gd name="T39" fmla="*/ 48 h 969"/>
                <a:gd name="T40" fmla="*/ 0 w 1545"/>
                <a:gd name="T41" fmla="*/ 24 h 969"/>
                <a:gd name="T42" fmla="*/ 0 w 1545"/>
                <a:gd name="T43" fmla="*/ 24 h 96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545" h="969">
                  <a:moveTo>
                    <a:pt x="0" y="24"/>
                  </a:moveTo>
                  <a:lnTo>
                    <a:pt x="8" y="0"/>
                  </a:lnTo>
                  <a:lnTo>
                    <a:pt x="16" y="32"/>
                  </a:lnTo>
                  <a:lnTo>
                    <a:pt x="760" y="912"/>
                  </a:lnTo>
                  <a:lnTo>
                    <a:pt x="792" y="944"/>
                  </a:lnTo>
                  <a:lnTo>
                    <a:pt x="872" y="936"/>
                  </a:lnTo>
                  <a:lnTo>
                    <a:pt x="1520" y="504"/>
                  </a:lnTo>
                  <a:lnTo>
                    <a:pt x="1536" y="472"/>
                  </a:lnTo>
                  <a:lnTo>
                    <a:pt x="1544" y="448"/>
                  </a:lnTo>
                  <a:lnTo>
                    <a:pt x="1544" y="472"/>
                  </a:lnTo>
                  <a:lnTo>
                    <a:pt x="1536" y="496"/>
                  </a:lnTo>
                  <a:lnTo>
                    <a:pt x="1528" y="512"/>
                  </a:lnTo>
                  <a:lnTo>
                    <a:pt x="1520" y="520"/>
                  </a:lnTo>
                  <a:lnTo>
                    <a:pt x="864" y="944"/>
                  </a:lnTo>
                  <a:lnTo>
                    <a:pt x="840" y="968"/>
                  </a:lnTo>
                  <a:lnTo>
                    <a:pt x="792" y="968"/>
                  </a:lnTo>
                  <a:lnTo>
                    <a:pt x="776" y="944"/>
                  </a:lnTo>
                  <a:lnTo>
                    <a:pt x="760" y="936"/>
                  </a:lnTo>
                  <a:lnTo>
                    <a:pt x="24" y="80"/>
                  </a:lnTo>
                  <a:lnTo>
                    <a:pt x="8" y="48"/>
                  </a:lnTo>
                  <a:lnTo>
                    <a:pt x="0" y="24"/>
                  </a:lnTo>
                </a:path>
              </a:pathLst>
            </a:custGeom>
            <a:solidFill>
              <a:srgbClr val="6B4414"/>
            </a:solidFill>
            <a:ln w="12700" cap="rnd" cmpd="sng">
              <a:noFill/>
              <a:prstDash val="solid"/>
              <a:round/>
              <a:headEnd type="none" w="med" len="med"/>
              <a:tailEnd type="none" w="med" len="med"/>
            </a:ln>
            <a:effectLst/>
          </p:spPr>
          <p:txBody>
            <a:bodyPr/>
            <a:lstStyle/>
            <a:p>
              <a:endParaRPr lang="en-US"/>
            </a:p>
          </p:txBody>
        </p:sp>
        <p:sp>
          <p:nvSpPr>
            <p:cNvPr id="149511" name="Freeform 17"/>
            <p:cNvSpPr>
              <a:spLocks/>
            </p:cNvSpPr>
            <p:nvPr/>
          </p:nvSpPr>
          <p:spPr bwMode="auto">
            <a:xfrm>
              <a:off x="456" y="1920"/>
              <a:ext cx="1545" cy="969"/>
            </a:xfrm>
            <a:custGeom>
              <a:avLst/>
              <a:gdLst>
                <a:gd name="T0" fmla="*/ 0 w 1545"/>
                <a:gd name="T1" fmla="*/ 24 h 969"/>
                <a:gd name="T2" fmla="*/ 8 w 1545"/>
                <a:gd name="T3" fmla="*/ 0 h 969"/>
                <a:gd name="T4" fmla="*/ 16 w 1545"/>
                <a:gd name="T5" fmla="*/ 32 h 969"/>
                <a:gd name="T6" fmla="*/ 760 w 1545"/>
                <a:gd name="T7" fmla="*/ 912 h 969"/>
                <a:gd name="T8" fmla="*/ 792 w 1545"/>
                <a:gd name="T9" fmla="*/ 944 h 969"/>
                <a:gd name="T10" fmla="*/ 872 w 1545"/>
                <a:gd name="T11" fmla="*/ 936 h 969"/>
                <a:gd name="T12" fmla="*/ 1520 w 1545"/>
                <a:gd name="T13" fmla="*/ 504 h 969"/>
                <a:gd name="T14" fmla="*/ 1536 w 1545"/>
                <a:gd name="T15" fmla="*/ 472 h 969"/>
                <a:gd name="T16" fmla="*/ 1544 w 1545"/>
                <a:gd name="T17" fmla="*/ 448 h 969"/>
                <a:gd name="T18" fmla="*/ 1544 w 1545"/>
                <a:gd name="T19" fmla="*/ 472 h 969"/>
                <a:gd name="T20" fmla="*/ 1536 w 1545"/>
                <a:gd name="T21" fmla="*/ 496 h 969"/>
                <a:gd name="T22" fmla="*/ 1528 w 1545"/>
                <a:gd name="T23" fmla="*/ 512 h 969"/>
                <a:gd name="T24" fmla="*/ 1520 w 1545"/>
                <a:gd name="T25" fmla="*/ 520 h 969"/>
                <a:gd name="T26" fmla="*/ 864 w 1545"/>
                <a:gd name="T27" fmla="*/ 944 h 969"/>
                <a:gd name="T28" fmla="*/ 840 w 1545"/>
                <a:gd name="T29" fmla="*/ 968 h 969"/>
                <a:gd name="T30" fmla="*/ 792 w 1545"/>
                <a:gd name="T31" fmla="*/ 968 h 969"/>
                <a:gd name="T32" fmla="*/ 776 w 1545"/>
                <a:gd name="T33" fmla="*/ 944 h 969"/>
                <a:gd name="T34" fmla="*/ 760 w 1545"/>
                <a:gd name="T35" fmla="*/ 936 h 969"/>
                <a:gd name="T36" fmla="*/ 24 w 1545"/>
                <a:gd name="T37" fmla="*/ 80 h 969"/>
                <a:gd name="T38" fmla="*/ 8 w 1545"/>
                <a:gd name="T39" fmla="*/ 48 h 969"/>
                <a:gd name="T40" fmla="*/ 0 w 1545"/>
                <a:gd name="T41" fmla="*/ 24 h 9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545" h="969">
                  <a:moveTo>
                    <a:pt x="0" y="24"/>
                  </a:moveTo>
                  <a:lnTo>
                    <a:pt x="8" y="0"/>
                  </a:lnTo>
                  <a:lnTo>
                    <a:pt x="16" y="32"/>
                  </a:lnTo>
                  <a:lnTo>
                    <a:pt x="760" y="912"/>
                  </a:lnTo>
                  <a:lnTo>
                    <a:pt x="792" y="944"/>
                  </a:lnTo>
                  <a:lnTo>
                    <a:pt x="872" y="936"/>
                  </a:lnTo>
                  <a:lnTo>
                    <a:pt x="1520" y="504"/>
                  </a:lnTo>
                  <a:lnTo>
                    <a:pt x="1536" y="472"/>
                  </a:lnTo>
                  <a:lnTo>
                    <a:pt x="1544" y="448"/>
                  </a:lnTo>
                  <a:lnTo>
                    <a:pt x="1544" y="472"/>
                  </a:lnTo>
                  <a:lnTo>
                    <a:pt x="1536" y="496"/>
                  </a:lnTo>
                  <a:lnTo>
                    <a:pt x="1528" y="512"/>
                  </a:lnTo>
                  <a:lnTo>
                    <a:pt x="1520" y="520"/>
                  </a:lnTo>
                  <a:lnTo>
                    <a:pt x="864" y="944"/>
                  </a:lnTo>
                  <a:lnTo>
                    <a:pt x="840" y="968"/>
                  </a:lnTo>
                  <a:lnTo>
                    <a:pt x="792" y="968"/>
                  </a:lnTo>
                  <a:lnTo>
                    <a:pt x="776" y="944"/>
                  </a:lnTo>
                  <a:lnTo>
                    <a:pt x="760" y="936"/>
                  </a:lnTo>
                  <a:lnTo>
                    <a:pt x="24" y="80"/>
                  </a:lnTo>
                  <a:lnTo>
                    <a:pt x="8" y="48"/>
                  </a:lnTo>
                  <a:lnTo>
                    <a:pt x="0" y="24"/>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12" name="Freeform 18"/>
            <p:cNvSpPr>
              <a:spLocks/>
            </p:cNvSpPr>
            <p:nvPr/>
          </p:nvSpPr>
          <p:spPr bwMode="auto">
            <a:xfrm>
              <a:off x="496" y="1424"/>
              <a:ext cx="1489" cy="1369"/>
            </a:xfrm>
            <a:custGeom>
              <a:avLst/>
              <a:gdLst>
                <a:gd name="T0" fmla="*/ 0 w 1489"/>
                <a:gd name="T1" fmla="*/ 472 h 1369"/>
                <a:gd name="T2" fmla="*/ 720 w 1489"/>
                <a:gd name="T3" fmla="*/ 0 h 1369"/>
                <a:gd name="T4" fmla="*/ 1144 w 1489"/>
                <a:gd name="T5" fmla="*/ 496 h 1369"/>
                <a:gd name="T6" fmla="*/ 1248 w 1489"/>
                <a:gd name="T7" fmla="*/ 608 h 1369"/>
                <a:gd name="T8" fmla="*/ 1344 w 1489"/>
                <a:gd name="T9" fmla="*/ 696 h 1369"/>
                <a:gd name="T10" fmla="*/ 1488 w 1489"/>
                <a:gd name="T11" fmla="*/ 808 h 1369"/>
                <a:gd name="T12" fmla="*/ 1472 w 1489"/>
                <a:gd name="T13" fmla="*/ 824 h 1369"/>
                <a:gd name="T14" fmla="*/ 752 w 1489"/>
                <a:gd name="T15" fmla="*/ 1368 h 1369"/>
                <a:gd name="T16" fmla="*/ 0 w 1489"/>
                <a:gd name="T17" fmla="*/ 472 h 13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89" h="1369">
                  <a:moveTo>
                    <a:pt x="0" y="472"/>
                  </a:moveTo>
                  <a:lnTo>
                    <a:pt x="720" y="0"/>
                  </a:lnTo>
                  <a:lnTo>
                    <a:pt x="1144" y="496"/>
                  </a:lnTo>
                  <a:lnTo>
                    <a:pt x="1248" y="608"/>
                  </a:lnTo>
                  <a:lnTo>
                    <a:pt x="1344" y="696"/>
                  </a:lnTo>
                  <a:lnTo>
                    <a:pt x="1488" y="808"/>
                  </a:lnTo>
                  <a:lnTo>
                    <a:pt x="1472" y="824"/>
                  </a:lnTo>
                  <a:lnTo>
                    <a:pt x="752" y="1368"/>
                  </a:lnTo>
                  <a:lnTo>
                    <a:pt x="0" y="47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49513" name="Freeform 19"/>
            <p:cNvSpPr>
              <a:spLocks/>
            </p:cNvSpPr>
            <p:nvPr/>
          </p:nvSpPr>
          <p:spPr bwMode="auto">
            <a:xfrm>
              <a:off x="496" y="1424"/>
              <a:ext cx="1489" cy="1369"/>
            </a:xfrm>
            <a:custGeom>
              <a:avLst/>
              <a:gdLst>
                <a:gd name="T0" fmla="*/ 0 w 1489"/>
                <a:gd name="T1" fmla="*/ 472 h 1369"/>
                <a:gd name="T2" fmla="*/ 720 w 1489"/>
                <a:gd name="T3" fmla="*/ 0 h 1369"/>
                <a:gd name="T4" fmla="*/ 1144 w 1489"/>
                <a:gd name="T5" fmla="*/ 496 h 1369"/>
                <a:gd name="T6" fmla="*/ 1248 w 1489"/>
                <a:gd name="T7" fmla="*/ 608 h 1369"/>
                <a:gd name="T8" fmla="*/ 1344 w 1489"/>
                <a:gd name="T9" fmla="*/ 696 h 1369"/>
                <a:gd name="T10" fmla="*/ 1488 w 1489"/>
                <a:gd name="T11" fmla="*/ 808 h 1369"/>
                <a:gd name="T12" fmla="*/ 1472 w 1489"/>
                <a:gd name="T13" fmla="*/ 824 h 1369"/>
                <a:gd name="T14" fmla="*/ 752 w 1489"/>
                <a:gd name="T15" fmla="*/ 1368 h 1369"/>
                <a:gd name="T16" fmla="*/ 0 w 1489"/>
                <a:gd name="T17" fmla="*/ 472 h 13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89" h="1369">
                  <a:moveTo>
                    <a:pt x="0" y="472"/>
                  </a:moveTo>
                  <a:lnTo>
                    <a:pt x="720" y="0"/>
                  </a:lnTo>
                  <a:lnTo>
                    <a:pt x="1144" y="496"/>
                  </a:lnTo>
                  <a:lnTo>
                    <a:pt x="1248" y="608"/>
                  </a:lnTo>
                  <a:lnTo>
                    <a:pt x="1344" y="696"/>
                  </a:lnTo>
                  <a:lnTo>
                    <a:pt x="1488" y="808"/>
                  </a:lnTo>
                  <a:lnTo>
                    <a:pt x="1472" y="824"/>
                  </a:lnTo>
                  <a:lnTo>
                    <a:pt x="752" y="1368"/>
                  </a:lnTo>
                  <a:lnTo>
                    <a:pt x="0" y="472"/>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14" name="Freeform 20"/>
            <p:cNvSpPr>
              <a:spLocks/>
            </p:cNvSpPr>
            <p:nvPr/>
          </p:nvSpPr>
          <p:spPr bwMode="auto">
            <a:xfrm>
              <a:off x="464" y="1896"/>
              <a:ext cx="1537" cy="969"/>
            </a:xfrm>
            <a:custGeom>
              <a:avLst/>
              <a:gdLst>
                <a:gd name="T0" fmla="*/ 1504 w 1537"/>
                <a:gd name="T1" fmla="*/ 464 h 969"/>
                <a:gd name="T2" fmla="*/ 1504 w 1537"/>
                <a:gd name="T3" fmla="*/ 440 h 969"/>
                <a:gd name="T4" fmla="*/ 1504 w 1537"/>
                <a:gd name="T5" fmla="*/ 424 h 969"/>
                <a:gd name="T6" fmla="*/ 1528 w 1537"/>
                <a:gd name="T7" fmla="*/ 456 h 969"/>
                <a:gd name="T8" fmla="*/ 1536 w 1537"/>
                <a:gd name="T9" fmla="*/ 472 h 969"/>
                <a:gd name="T10" fmla="*/ 1536 w 1537"/>
                <a:gd name="T11" fmla="*/ 480 h 969"/>
                <a:gd name="T12" fmla="*/ 1528 w 1537"/>
                <a:gd name="T13" fmla="*/ 496 h 969"/>
                <a:gd name="T14" fmla="*/ 1520 w 1537"/>
                <a:gd name="T15" fmla="*/ 512 h 969"/>
                <a:gd name="T16" fmla="*/ 1512 w 1537"/>
                <a:gd name="T17" fmla="*/ 528 h 969"/>
                <a:gd name="T18" fmla="*/ 864 w 1537"/>
                <a:gd name="T19" fmla="*/ 960 h 969"/>
                <a:gd name="T20" fmla="*/ 832 w 1537"/>
                <a:gd name="T21" fmla="*/ 968 h 969"/>
                <a:gd name="T22" fmla="*/ 784 w 1537"/>
                <a:gd name="T23" fmla="*/ 968 h 969"/>
                <a:gd name="T24" fmla="*/ 768 w 1537"/>
                <a:gd name="T25" fmla="*/ 960 h 969"/>
                <a:gd name="T26" fmla="*/ 752 w 1537"/>
                <a:gd name="T27" fmla="*/ 936 h 969"/>
                <a:gd name="T28" fmla="*/ 8 w 1537"/>
                <a:gd name="T29" fmla="*/ 56 h 969"/>
                <a:gd name="T30" fmla="*/ 0 w 1537"/>
                <a:gd name="T31" fmla="*/ 40 h 969"/>
                <a:gd name="T32" fmla="*/ 0 w 1537"/>
                <a:gd name="T33" fmla="*/ 32 h 969"/>
                <a:gd name="T34" fmla="*/ 0 w 1537"/>
                <a:gd name="T35" fmla="*/ 24 h 969"/>
                <a:gd name="T36" fmla="*/ 16 w 1537"/>
                <a:gd name="T37" fmla="*/ 16 h 969"/>
                <a:gd name="T38" fmla="*/ 32 w 1537"/>
                <a:gd name="T39" fmla="*/ 0 h 969"/>
                <a:gd name="T40" fmla="*/ 32 w 1537"/>
                <a:gd name="T41" fmla="*/ 32 h 969"/>
                <a:gd name="T42" fmla="*/ 48 w 1537"/>
                <a:gd name="T43" fmla="*/ 64 h 969"/>
                <a:gd name="T44" fmla="*/ 792 w 1537"/>
                <a:gd name="T45" fmla="*/ 936 h 969"/>
                <a:gd name="T46" fmla="*/ 1504 w 1537"/>
                <a:gd name="T47" fmla="*/ 464 h 969"/>
                <a:gd name="T48" fmla="*/ 1504 w 1537"/>
                <a:gd name="T49" fmla="*/ 464 h 9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37" h="969">
                  <a:moveTo>
                    <a:pt x="1504" y="464"/>
                  </a:moveTo>
                  <a:lnTo>
                    <a:pt x="1504" y="440"/>
                  </a:lnTo>
                  <a:lnTo>
                    <a:pt x="1504" y="424"/>
                  </a:lnTo>
                  <a:lnTo>
                    <a:pt x="1528" y="456"/>
                  </a:lnTo>
                  <a:lnTo>
                    <a:pt x="1536" y="472"/>
                  </a:lnTo>
                  <a:lnTo>
                    <a:pt x="1536" y="480"/>
                  </a:lnTo>
                  <a:lnTo>
                    <a:pt x="1528" y="496"/>
                  </a:lnTo>
                  <a:lnTo>
                    <a:pt x="1520" y="512"/>
                  </a:lnTo>
                  <a:lnTo>
                    <a:pt x="1512" y="528"/>
                  </a:lnTo>
                  <a:lnTo>
                    <a:pt x="864" y="960"/>
                  </a:lnTo>
                  <a:lnTo>
                    <a:pt x="832" y="968"/>
                  </a:lnTo>
                  <a:lnTo>
                    <a:pt x="784" y="968"/>
                  </a:lnTo>
                  <a:lnTo>
                    <a:pt x="768" y="960"/>
                  </a:lnTo>
                  <a:lnTo>
                    <a:pt x="752" y="936"/>
                  </a:lnTo>
                  <a:lnTo>
                    <a:pt x="8" y="56"/>
                  </a:lnTo>
                  <a:lnTo>
                    <a:pt x="0" y="40"/>
                  </a:lnTo>
                  <a:lnTo>
                    <a:pt x="0" y="32"/>
                  </a:lnTo>
                  <a:lnTo>
                    <a:pt x="0" y="24"/>
                  </a:lnTo>
                  <a:lnTo>
                    <a:pt x="16" y="16"/>
                  </a:lnTo>
                  <a:lnTo>
                    <a:pt x="32" y="0"/>
                  </a:lnTo>
                  <a:lnTo>
                    <a:pt x="32" y="32"/>
                  </a:lnTo>
                  <a:lnTo>
                    <a:pt x="48" y="64"/>
                  </a:lnTo>
                  <a:lnTo>
                    <a:pt x="792" y="936"/>
                  </a:lnTo>
                  <a:lnTo>
                    <a:pt x="1504" y="464"/>
                  </a:lnTo>
                </a:path>
              </a:pathLst>
            </a:custGeom>
            <a:solidFill>
              <a:srgbClr val="DE9C4C"/>
            </a:solidFill>
            <a:ln w="12700" cap="rnd" cmpd="sng">
              <a:noFill/>
              <a:prstDash val="solid"/>
              <a:round/>
              <a:headEnd type="none" w="med" len="med"/>
              <a:tailEnd type="none" w="med" len="med"/>
            </a:ln>
            <a:effectLst/>
          </p:spPr>
          <p:txBody>
            <a:bodyPr/>
            <a:lstStyle/>
            <a:p>
              <a:endParaRPr lang="en-US"/>
            </a:p>
          </p:txBody>
        </p:sp>
        <p:sp>
          <p:nvSpPr>
            <p:cNvPr id="149515" name="Freeform 21"/>
            <p:cNvSpPr>
              <a:spLocks/>
            </p:cNvSpPr>
            <p:nvPr/>
          </p:nvSpPr>
          <p:spPr bwMode="auto">
            <a:xfrm>
              <a:off x="464" y="1896"/>
              <a:ext cx="1537" cy="969"/>
            </a:xfrm>
            <a:custGeom>
              <a:avLst/>
              <a:gdLst>
                <a:gd name="T0" fmla="*/ 1504 w 1537"/>
                <a:gd name="T1" fmla="*/ 464 h 969"/>
                <a:gd name="T2" fmla="*/ 1504 w 1537"/>
                <a:gd name="T3" fmla="*/ 440 h 969"/>
                <a:gd name="T4" fmla="*/ 1504 w 1537"/>
                <a:gd name="T5" fmla="*/ 424 h 969"/>
                <a:gd name="T6" fmla="*/ 1528 w 1537"/>
                <a:gd name="T7" fmla="*/ 456 h 969"/>
                <a:gd name="T8" fmla="*/ 1536 w 1537"/>
                <a:gd name="T9" fmla="*/ 472 h 969"/>
                <a:gd name="T10" fmla="*/ 1536 w 1537"/>
                <a:gd name="T11" fmla="*/ 480 h 969"/>
                <a:gd name="T12" fmla="*/ 1528 w 1537"/>
                <a:gd name="T13" fmla="*/ 496 h 969"/>
                <a:gd name="T14" fmla="*/ 1520 w 1537"/>
                <a:gd name="T15" fmla="*/ 512 h 969"/>
                <a:gd name="T16" fmla="*/ 1512 w 1537"/>
                <a:gd name="T17" fmla="*/ 528 h 969"/>
                <a:gd name="T18" fmla="*/ 864 w 1537"/>
                <a:gd name="T19" fmla="*/ 960 h 969"/>
                <a:gd name="T20" fmla="*/ 832 w 1537"/>
                <a:gd name="T21" fmla="*/ 968 h 969"/>
                <a:gd name="T22" fmla="*/ 784 w 1537"/>
                <a:gd name="T23" fmla="*/ 968 h 969"/>
                <a:gd name="T24" fmla="*/ 768 w 1537"/>
                <a:gd name="T25" fmla="*/ 960 h 969"/>
                <a:gd name="T26" fmla="*/ 752 w 1537"/>
                <a:gd name="T27" fmla="*/ 936 h 969"/>
                <a:gd name="T28" fmla="*/ 8 w 1537"/>
                <a:gd name="T29" fmla="*/ 56 h 969"/>
                <a:gd name="T30" fmla="*/ 0 w 1537"/>
                <a:gd name="T31" fmla="*/ 40 h 969"/>
                <a:gd name="T32" fmla="*/ 0 w 1537"/>
                <a:gd name="T33" fmla="*/ 32 h 969"/>
                <a:gd name="T34" fmla="*/ 0 w 1537"/>
                <a:gd name="T35" fmla="*/ 24 h 969"/>
                <a:gd name="T36" fmla="*/ 16 w 1537"/>
                <a:gd name="T37" fmla="*/ 16 h 969"/>
                <a:gd name="T38" fmla="*/ 32 w 1537"/>
                <a:gd name="T39" fmla="*/ 0 h 969"/>
                <a:gd name="T40" fmla="*/ 32 w 1537"/>
                <a:gd name="T41" fmla="*/ 32 h 969"/>
                <a:gd name="T42" fmla="*/ 48 w 1537"/>
                <a:gd name="T43" fmla="*/ 64 h 969"/>
                <a:gd name="T44" fmla="*/ 792 w 1537"/>
                <a:gd name="T45" fmla="*/ 936 h 969"/>
                <a:gd name="T46" fmla="*/ 1504 w 1537"/>
                <a:gd name="T47" fmla="*/ 464 h 9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537" h="969">
                  <a:moveTo>
                    <a:pt x="1504" y="464"/>
                  </a:moveTo>
                  <a:lnTo>
                    <a:pt x="1504" y="440"/>
                  </a:lnTo>
                  <a:lnTo>
                    <a:pt x="1504" y="424"/>
                  </a:lnTo>
                  <a:lnTo>
                    <a:pt x="1528" y="456"/>
                  </a:lnTo>
                  <a:lnTo>
                    <a:pt x="1536" y="472"/>
                  </a:lnTo>
                  <a:lnTo>
                    <a:pt x="1536" y="480"/>
                  </a:lnTo>
                  <a:lnTo>
                    <a:pt x="1528" y="496"/>
                  </a:lnTo>
                  <a:lnTo>
                    <a:pt x="1520" y="512"/>
                  </a:lnTo>
                  <a:lnTo>
                    <a:pt x="1512" y="528"/>
                  </a:lnTo>
                  <a:lnTo>
                    <a:pt x="864" y="960"/>
                  </a:lnTo>
                  <a:lnTo>
                    <a:pt x="832" y="968"/>
                  </a:lnTo>
                  <a:lnTo>
                    <a:pt x="784" y="968"/>
                  </a:lnTo>
                  <a:lnTo>
                    <a:pt x="768" y="960"/>
                  </a:lnTo>
                  <a:lnTo>
                    <a:pt x="752" y="936"/>
                  </a:lnTo>
                  <a:lnTo>
                    <a:pt x="8" y="56"/>
                  </a:lnTo>
                  <a:lnTo>
                    <a:pt x="0" y="40"/>
                  </a:lnTo>
                  <a:lnTo>
                    <a:pt x="0" y="32"/>
                  </a:lnTo>
                  <a:lnTo>
                    <a:pt x="0" y="24"/>
                  </a:lnTo>
                  <a:lnTo>
                    <a:pt x="16" y="16"/>
                  </a:lnTo>
                  <a:lnTo>
                    <a:pt x="32" y="0"/>
                  </a:lnTo>
                  <a:lnTo>
                    <a:pt x="32" y="32"/>
                  </a:lnTo>
                  <a:lnTo>
                    <a:pt x="48" y="64"/>
                  </a:lnTo>
                  <a:lnTo>
                    <a:pt x="792" y="936"/>
                  </a:lnTo>
                  <a:lnTo>
                    <a:pt x="1504" y="464"/>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16" name="Freeform 22"/>
            <p:cNvSpPr>
              <a:spLocks/>
            </p:cNvSpPr>
            <p:nvPr/>
          </p:nvSpPr>
          <p:spPr bwMode="auto">
            <a:xfrm>
              <a:off x="752" y="1456"/>
              <a:ext cx="145" cy="153"/>
            </a:xfrm>
            <a:custGeom>
              <a:avLst/>
              <a:gdLst>
                <a:gd name="T0" fmla="*/ 144 w 145"/>
                <a:gd name="T1" fmla="*/ 88 h 153"/>
                <a:gd name="T2" fmla="*/ 144 w 145"/>
                <a:gd name="T3" fmla="*/ 72 h 153"/>
                <a:gd name="T4" fmla="*/ 144 w 145"/>
                <a:gd name="T5" fmla="*/ 48 h 153"/>
                <a:gd name="T6" fmla="*/ 136 w 145"/>
                <a:gd name="T7" fmla="*/ 24 h 153"/>
                <a:gd name="T8" fmla="*/ 128 w 145"/>
                <a:gd name="T9" fmla="*/ 8 h 153"/>
                <a:gd name="T10" fmla="*/ 96 w 145"/>
                <a:gd name="T11" fmla="*/ 0 h 153"/>
                <a:gd name="T12" fmla="*/ 72 w 145"/>
                <a:gd name="T13" fmla="*/ 0 h 153"/>
                <a:gd name="T14" fmla="*/ 32 w 145"/>
                <a:gd name="T15" fmla="*/ 8 h 153"/>
                <a:gd name="T16" fmla="*/ 16 w 145"/>
                <a:gd name="T17" fmla="*/ 32 h 153"/>
                <a:gd name="T18" fmla="*/ 8 w 145"/>
                <a:gd name="T19" fmla="*/ 64 h 153"/>
                <a:gd name="T20" fmla="*/ 0 w 145"/>
                <a:gd name="T21" fmla="*/ 80 h 153"/>
                <a:gd name="T22" fmla="*/ 8 w 145"/>
                <a:gd name="T23" fmla="*/ 112 h 153"/>
                <a:gd name="T24" fmla="*/ 8 w 145"/>
                <a:gd name="T25" fmla="*/ 120 h 153"/>
                <a:gd name="T26" fmla="*/ 16 w 145"/>
                <a:gd name="T27" fmla="*/ 136 h 153"/>
                <a:gd name="T28" fmla="*/ 32 w 145"/>
                <a:gd name="T29" fmla="*/ 152 h 153"/>
                <a:gd name="T30" fmla="*/ 48 w 145"/>
                <a:gd name="T31" fmla="*/ 152 h 153"/>
                <a:gd name="T32" fmla="*/ 144 w 145"/>
                <a:gd name="T33" fmla="*/ 88 h 153"/>
                <a:gd name="T34" fmla="*/ 144 w 145"/>
                <a:gd name="T35" fmla="*/ 88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5" h="153">
                  <a:moveTo>
                    <a:pt x="144" y="88"/>
                  </a:moveTo>
                  <a:lnTo>
                    <a:pt x="144" y="72"/>
                  </a:lnTo>
                  <a:lnTo>
                    <a:pt x="144" y="48"/>
                  </a:lnTo>
                  <a:lnTo>
                    <a:pt x="136" y="24"/>
                  </a:lnTo>
                  <a:lnTo>
                    <a:pt x="128" y="8"/>
                  </a:lnTo>
                  <a:lnTo>
                    <a:pt x="96" y="0"/>
                  </a:lnTo>
                  <a:lnTo>
                    <a:pt x="72" y="0"/>
                  </a:lnTo>
                  <a:lnTo>
                    <a:pt x="32" y="8"/>
                  </a:lnTo>
                  <a:lnTo>
                    <a:pt x="16" y="32"/>
                  </a:lnTo>
                  <a:lnTo>
                    <a:pt x="8" y="64"/>
                  </a:lnTo>
                  <a:lnTo>
                    <a:pt x="0" y="80"/>
                  </a:lnTo>
                  <a:lnTo>
                    <a:pt x="8" y="112"/>
                  </a:lnTo>
                  <a:lnTo>
                    <a:pt x="8" y="120"/>
                  </a:lnTo>
                  <a:lnTo>
                    <a:pt x="16" y="136"/>
                  </a:lnTo>
                  <a:lnTo>
                    <a:pt x="32" y="152"/>
                  </a:lnTo>
                  <a:lnTo>
                    <a:pt x="48" y="152"/>
                  </a:lnTo>
                  <a:lnTo>
                    <a:pt x="144" y="88"/>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149517" name="Freeform 23"/>
            <p:cNvSpPr>
              <a:spLocks/>
            </p:cNvSpPr>
            <p:nvPr/>
          </p:nvSpPr>
          <p:spPr bwMode="auto">
            <a:xfrm>
              <a:off x="752" y="1456"/>
              <a:ext cx="145" cy="153"/>
            </a:xfrm>
            <a:custGeom>
              <a:avLst/>
              <a:gdLst>
                <a:gd name="T0" fmla="*/ 144 w 145"/>
                <a:gd name="T1" fmla="*/ 88 h 153"/>
                <a:gd name="T2" fmla="*/ 144 w 145"/>
                <a:gd name="T3" fmla="*/ 72 h 153"/>
                <a:gd name="T4" fmla="*/ 144 w 145"/>
                <a:gd name="T5" fmla="*/ 48 h 153"/>
                <a:gd name="T6" fmla="*/ 136 w 145"/>
                <a:gd name="T7" fmla="*/ 24 h 153"/>
                <a:gd name="T8" fmla="*/ 128 w 145"/>
                <a:gd name="T9" fmla="*/ 8 h 153"/>
                <a:gd name="T10" fmla="*/ 96 w 145"/>
                <a:gd name="T11" fmla="*/ 0 h 153"/>
                <a:gd name="T12" fmla="*/ 72 w 145"/>
                <a:gd name="T13" fmla="*/ 0 h 153"/>
                <a:gd name="T14" fmla="*/ 32 w 145"/>
                <a:gd name="T15" fmla="*/ 8 h 153"/>
                <a:gd name="T16" fmla="*/ 16 w 145"/>
                <a:gd name="T17" fmla="*/ 32 h 153"/>
                <a:gd name="T18" fmla="*/ 8 w 145"/>
                <a:gd name="T19" fmla="*/ 64 h 153"/>
                <a:gd name="T20" fmla="*/ 0 w 145"/>
                <a:gd name="T21" fmla="*/ 80 h 153"/>
                <a:gd name="T22" fmla="*/ 8 w 145"/>
                <a:gd name="T23" fmla="*/ 112 h 153"/>
                <a:gd name="T24" fmla="*/ 8 w 145"/>
                <a:gd name="T25" fmla="*/ 120 h 153"/>
                <a:gd name="T26" fmla="*/ 16 w 145"/>
                <a:gd name="T27" fmla="*/ 136 h 153"/>
                <a:gd name="T28" fmla="*/ 32 w 145"/>
                <a:gd name="T29" fmla="*/ 152 h 153"/>
                <a:gd name="T30" fmla="*/ 48 w 145"/>
                <a:gd name="T31" fmla="*/ 152 h 153"/>
                <a:gd name="T32" fmla="*/ 144 w 145"/>
                <a:gd name="T33" fmla="*/ 88 h 15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5" h="153">
                  <a:moveTo>
                    <a:pt x="144" y="88"/>
                  </a:moveTo>
                  <a:lnTo>
                    <a:pt x="144" y="72"/>
                  </a:lnTo>
                  <a:lnTo>
                    <a:pt x="144" y="48"/>
                  </a:lnTo>
                  <a:lnTo>
                    <a:pt x="136" y="24"/>
                  </a:lnTo>
                  <a:lnTo>
                    <a:pt x="128" y="8"/>
                  </a:lnTo>
                  <a:lnTo>
                    <a:pt x="96" y="0"/>
                  </a:lnTo>
                  <a:lnTo>
                    <a:pt x="72" y="0"/>
                  </a:lnTo>
                  <a:lnTo>
                    <a:pt x="32" y="8"/>
                  </a:lnTo>
                  <a:lnTo>
                    <a:pt x="16" y="32"/>
                  </a:lnTo>
                  <a:lnTo>
                    <a:pt x="8" y="64"/>
                  </a:lnTo>
                  <a:lnTo>
                    <a:pt x="0" y="80"/>
                  </a:lnTo>
                  <a:lnTo>
                    <a:pt x="8" y="112"/>
                  </a:lnTo>
                  <a:lnTo>
                    <a:pt x="8" y="120"/>
                  </a:lnTo>
                  <a:lnTo>
                    <a:pt x="16" y="136"/>
                  </a:lnTo>
                  <a:lnTo>
                    <a:pt x="32" y="152"/>
                  </a:lnTo>
                  <a:lnTo>
                    <a:pt x="48" y="152"/>
                  </a:lnTo>
                  <a:lnTo>
                    <a:pt x="144" y="88"/>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18" name="Freeform 24"/>
            <p:cNvSpPr>
              <a:spLocks/>
            </p:cNvSpPr>
            <p:nvPr/>
          </p:nvSpPr>
          <p:spPr bwMode="auto">
            <a:xfrm>
              <a:off x="784" y="1496"/>
              <a:ext cx="81" cy="81"/>
            </a:xfrm>
            <a:custGeom>
              <a:avLst/>
              <a:gdLst>
                <a:gd name="T0" fmla="*/ 72 w 81"/>
                <a:gd name="T1" fmla="*/ 64 h 81"/>
                <a:gd name="T2" fmla="*/ 40 w 81"/>
                <a:gd name="T3" fmla="*/ 80 h 81"/>
                <a:gd name="T4" fmla="*/ 16 w 81"/>
                <a:gd name="T5" fmla="*/ 72 h 81"/>
                <a:gd name="T6" fmla="*/ 0 w 81"/>
                <a:gd name="T7" fmla="*/ 56 h 81"/>
                <a:gd name="T8" fmla="*/ 0 w 81"/>
                <a:gd name="T9" fmla="*/ 32 h 81"/>
                <a:gd name="T10" fmla="*/ 16 w 81"/>
                <a:gd name="T11" fmla="*/ 8 h 81"/>
                <a:gd name="T12" fmla="*/ 32 w 81"/>
                <a:gd name="T13" fmla="*/ 0 h 81"/>
                <a:gd name="T14" fmla="*/ 56 w 81"/>
                <a:gd name="T15" fmla="*/ 0 h 81"/>
                <a:gd name="T16" fmla="*/ 80 w 81"/>
                <a:gd name="T17" fmla="*/ 8 h 81"/>
                <a:gd name="T18" fmla="*/ 80 w 81"/>
                <a:gd name="T19" fmla="*/ 24 h 81"/>
                <a:gd name="T20" fmla="*/ 80 w 81"/>
                <a:gd name="T21" fmla="*/ 40 h 81"/>
                <a:gd name="T22" fmla="*/ 72 w 81"/>
                <a:gd name="T23" fmla="*/ 64 h 81"/>
                <a:gd name="T24" fmla="*/ 72 w 81"/>
                <a:gd name="T25" fmla="*/ 64 h 8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1" h="81">
                  <a:moveTo>
                    <a:pt x="72" y="64"/>
                  </a:moveTo>
                  <a:lnTo>
                    <a:pt x="40" y="80"/>
                  </a:lnTo>
                  <a:lnTo>
                    <a:pt x="16" y="72"/>
                  </a:lnTo>
                  <a:lnTo>
                    <a:pt x="0" y="56"/>
                  </a:lnTo>
                  <a:lnTo>
                    <a:pt x="0" y="32"/>
                  </a:lnTo>
                  <a:lnTo>
                    <a:pt x="16" y="8"/>
                  </a:lnTo>
                  <a:lnTo>
                    <a:pt x="32" y="0"/>
                  </a:lnTo>
                  <a:lnTo>
                    <a:pt x="56" y="0"/>
                  </a:lnTo>
                  <a:lnTo>
                    <a:pt x="80" y="8"/>
                  </a:lnTo>
                  <a:lnTo>
                    <a:pt x="80" y="24"/>
                  </a:lnTo>
                  <a:lnTo>
                    <a:pt x="80" y="40"/>
                  </a:lnTo>
                  <a:lnTo>
                    <a:pt x="72" y="6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49519" name="Freeform 25"/>
            <p:cNvSpPr>
              <a:spLocks/>
            </p:cNvSpPr>
            <p:nvPr/>
          </p:nvSpPr>
          <p:spPr bwMode="auto">
            <a:xfrm>
              <a:off x="784" y="1496"/>
              <a:ext cx="81" cy="81"/>
            </a:xfrm>
            <a:custGeom>
              <a:avLst/>
              <a:gdLst>
                <a:gd name="T0" fmla="*/ 72 w 81"/>
                <a:gd name="T1" fmla="*/ 64 h 81"/>
                <a:gd name="T2" fmla="*/ 40 w 81"/>
                <a:gd name="T3" fmla="*/ 80 h 81"/>
                <a:gd name="T4" fmla="*/ 16 w 81"/>
                <a:gd name="T5" fmla="*/ 72 h 81"/>
                <a:gd name="T6" fmla="*/ 0 w 81"/>
                <a:gd name="T7" fmla="*/ 56 h 81"/>
                <a:gd name="T8" fmla="*/ 0 w 81"/>
                <a:gd name="T9" fmla="*/ 32 h 81"/>
                <a:gd name="T10" fmla="*/ 16 w 81"/>
                <a:gd name="T11" fmla="*/ 8 h 81"/>
                <a:gd name="T12" fmla="*/ 32 w 81"/>
                <a:gd name="T13" fmla="*/ 0 h 81"/>
                <a:gd name="T14" fmla="*/ 56 w 81"/>
                <a:gd name="T15" fmla="*/ 0 h 81"/>
                <a:gd name="T16" fmla="*/ 80 w 81"/>
                <a:gd name="T17" fmla="*/ 8 h 81"/>
                <a:gd name="T18" fmla="*/ 80 w 81"/>
                <a:gd name="T19" fmla="*/ 24 h 81"/>
                <a:gd name="T20" fmla="*/ 80 w 81"/>
                <a:gd name="T21" fmla="*/ 40 h 81"/>
                <a:gd name="T22" fmla="*/ 72 w 81"/>
                <a:gd name="T23" fmla="*/ 64 h 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1" h="81">
                  <a:moveTo>
                    <a:pt x="72" y="64"/>
                  </a:moveTo>
                  <a:lnTo>
                    <a:pt x="40" y="80"/>
                  </a:lnTo>
                  <a:lnTo>
                    <a:pt x="16" y="72"/>
                  </a:lnTo>
                  <a:lnTo>
                    <a:pt x="0" y="56"/>
                  </a:lnTo>
                  <a:lnTo>
                    <a:pt x="0" y="32"/>
                  </a:lnTo>
                  <a:lnTo>
                    <a:pt x="16" y="8"/>
                  </a:lnTo>
                  <a:lnTo>
                    <a:pt x="32" y="0"/>
                  </a:lnTo>
                  <a:lnTo>
                    <a:pt x="56" y="0"/>
                  </a:lnTo>
                  <a:lnTo>
                    <a:pt x="80" y="8"/>
                  </a:lnTo>
                  <a:lnTo>
                    <a:pt x="80" y="24"/>
                  </a:lnTo>
                  <a:lnTo>
                    <a:pt x="80" y="40"/>
                  </a:lnTo>
                  <a:lnTo>
                    <a:pt x="72" y="64"/>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20" name="Freeform 26"/>
            <p:cNvSpPr>
              <a:spLocks/>
            </p:cNvSpPr>
            <p:nvPr/>
          </p:nvSpPr>
          <p:spPr bwMode="auto">
            <a:xfrm>
              <a:off x="672" y="1688"/>
              <a:ext cx="73" cy="57"/>
            </a:xfrm>
            <a:custGeom>
              <a:avLst/>
              <a:gdLst>
                <a:gd name="T0" fmla="*/ 72 w 73"/>
                <a:gd name="T1" fmla="*/ 0 h 57"/>
                <a:gd name="T2" fmla="*/ 56 w 73"/>
                <a:gd name="T3" fmla="*/ 0 h 57"/>
                <a:gd name="T4" fmla="*/ 32 w 73"/>
                <a:gd name="T5" fmla="*/ 0 h 57"/>
                <a:gd name="T6" fmla="*/ 16 w 73"/>
                <a:gd name="T7" fmla="*/ 0 h 57"/>
                <a:gd name="T8" fmla="*/ 16 w 73"/>
                <a:gd name="T9" fmla="*/ 8 h 57"/>
                <a:gd name="T10" fmla="*/ 0 w 73"/>
                <a:gd name="T11" fmla="*/ 40 h 57"/>
                <a:gd name="T12" fmla="*/ 0 w 73"/>
                <a:gd name="T13" fmla="*/ 56 h 57"/>
                <a:gd name="T14" fmla="*/ 72 w 73"/>
                <a:gd name="T15" fmla="*/ 0 h 57"/>
                <a:gd name="T16" fmla="*/ 72 w 73"/>
                <a:gd name="T17" fmla="*/ 0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3" h="57">
                  <a:moveTo>
                    <a:pt x="72" y="0"/>
                  </a:moveTo>
                  <a:lnTo>
                    <a:pt x="56" y="0"/>
                  </a:lnTo>
                  <a:lnTo>
                    <a:pt x="32" y="0"/>
                  </a:lnTo>
                  <a:lnTo>
                    <a:pt x="16" y="0"/>
                  </a:lnTo>
                  <a:lnTo>
                    <a:pt x="16" y="8"/>
                  </a:lnTo>
                  <a:lnTo>
                    <a:pt x="0" y="40"/>
                  </a:lnTo>
                  <a:lnTo>
                    <a:pt x="0" y="56"/>
                  </a:lnTo>
                  <a:lnTo>
                    <a:pt x="72" y="0"/>
                  </a:lnTo>
                </a:path>
              </a:pathLst>
            </a:custGeom>
            <a:solidFill>
              <a:srgbClr val="808080"/>
            </a:solidFill>
            <a:ln w="12700" cap="rnd" cmpd="sng">
              <a:noFill/>
              <a:prstDash val="solid"/>
              <a:round/>
              <a:headEnd type="none" w="med" len="med"/>
              <a:tailEnd type="none" w="med" len="med"/>
            </a:ln>
            <a:effectLst/>
          </p:spPr>
          <p:txBody>
            <a:bodyPr/>
            <a:lstStyle/>
            <a:p>
              <a:endParaRPr lang="en-US"/>
            </a:p>
          </p:txBody>
        </p:sp>
        <p:sp>
          <p:nvSpPr>
            <p:cNvPr id="149521" name="Freeform 27"/>
            <p:cNvSpPr>
              <a:spLocks/>
            </p:cNvSpPr>
            <p:nvPr/>
          </p:nvSpPr>
          <p:spPr bwMode="auto">
            <a:xfrm>
              <a:off x="672" y="1688"/>
              <a:ext cx="73" cy="57"/>
            </a:xfrm>
            <a:custGeom>
              <a:avLst/>
              <a:gdLst>
                <a:gd name="T0" fmla="*/ 72 w 73"/>
                <a:gd name="T1" fmla="*/ 0 h 57"/>
                <a:gd name="T2" fmla="*/ 56 w 73"/>
                <a:gd name="T3" fmla="*/ 0 h 57"/>
                <a:gd name="T4" fmla="*/ 32 w 73"/>
                <a:gd name="T5" fmla="*/ 0 h 57"/>
                <a:gd name="T6" fmla="*/ 16 w 73"/>
                <a:gd name="T7" fmla="*/ 0 h 57"/>
                <a:gd name="T8" fmla="*/ 16 w 73"/>
                <a:gd name="T9" fmla="*/ 8 h 57"/>
                <a:gd name="T10" fmla="*/ 0 w 73"/>
                <a:gd name="T11" fmla="*/ 40 h 57"/>
                <a:gd name="T12" fmla="*/ 0 w 73"/>
                <a:gd name="T13" fmla="*/ 56 h 57"/>
                <a:gd name="T14" fmla="*/ 72 w 73"/>
                <a:gd name="T15" fmla="*/ 0 h 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57">
                  <a:moveTo>
                    <a:pt x="72" y="0"/>
                  </a:moveTo>
                  <a:lnTo>
                    <a:pt x="56" y="0"/>
                  </a:lnTo>
                  <a:lnTo>
                    <a:pt x="32" y="0"/>
                  </a:lnTo>
                  <a:lnTo>
                    <a:pt x="16" y="0"/>
                  </a:lnTo>
                  <a:lnTo>
                    <a:pt x="16" y="8"/>
                  </a:lnTo>
                  <a:lnTo>
                    <a:pt x="0" y="40"/>
                  </a:lnTo>
                  <a:lnTo>
                    <a:pt x="0" y="56"/>
                  </a:lnTo>
                  <a:lnTo>
                    <a:pt x="7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22" name="Freeform 28"/>
            <p:cNvSpPr>
              <a:spLocks/>
            </p:cNvSpPr>
            <p:nvPr/>
          </p:nvSpPr>
          <p:spPr bwMode="auto">
            <a:xfrm>
              <a:off x="720" y="1528"/>
              <a:ext cx="377" cy="289"/>
            </a:xfrm>
            <a:custGeom>
              <a:avLst/>
              <a:gdLst>
                <a:gd name="T0" fmla="*/ 40 w 377"/>
                <a:gd name="T1" fmla="*/ 184 h 289"/>
                <a:gd name="T2" fmla="*/ 40 w 377"/>
                <a:gd name="T3" fmla="*/ 192 h 289"/>
                <a:gd name="T4" fmla="*/ 88 w 377"/>
                <a:gd name="T5" fmla="*/ 208 h 289"/>
                <a:gd name="T6" fmla="*/ 328 w 377"/>
                <a:gd name="T7" fmla="*/ 32 h 289"/>
                <a:gd name="T8" fmla="*/ 336 w 377"/>
                <a:gd name="T9" fmla="*/ 0 h 289"/>
                <a:gd name="T10" fmla="*/ 376 w 377"/>
                <a:gd name="T11" fmla="*/ 64 h 289"/>
                <a:gd name="T12" fmla="*/ 368 w 377"/>
                <a:gd name="T13" fmla="*/ 112 h 289"/>
                <a:gd name="T14" fmla="*/ 104 w 377"/>
                <a:gd name="T15" fmla="*/ 288 h 289"/>
                <a:gd name="T16" fmla="*/ 48 w 377"/>
                <a:gd name="T17" fmla="*/ 280 h 289"/>
                <a:gd name="T18" fmla="*/ 16 w 377"/>
                <a:gd name="T19" fmla="*/ 224 h 289"/>
                <a:gd name="T20" fmla="*/ 0 w 377"/>
                <a:gd name="T21" fmla="*/ 200 h 289"/>
                <a:gd name="T22" fmla="*/ 40 w 377"/>
                <a:gd name="T23" fmla="*/ 168 h 289"/>
                <a:gd name="T24" fmla="*/ 40 w 377"/>
                <a:gd name="T25" fmla="*/ 184 h 289"/>
                <a:gd name="T26" fmla="*/ 40 w 377"/>
                <a:gd name="T27" fmla="*/ 184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77" h="289">
                  <a:moveTo>
                    <a:pt x="40" y="184"/>
                  </a:moveTo>
                  <a:lnTo>
                    <a:pt x="40" y="192"/>
                  </a:lnTo>
                  <a:lnTo>
                    <a:pt x="88" y="208"/>
                  </a:lnTo>
                  <a:lnTo>
                    <a:pt x="328" y="32"/>
                  </a:lnTo>
                  <a:lnTo>
                    <a:pt x="336" y="0"/>
                  </a:lnTo>
                  <a:lnTo>
                    <a:pt x="376" y="64"/>
                  </a:lnTo>
                  <a:lnTo>
                    <a:pt x="368" y="112"/>
                  </a:lnTo>
                  <a:lnTo>
                    <a:pt x="104" y="288"/>
                  </a:lnTo>
                  <a:lnTo>
                    <a:pt x="48" y="280"/>
                  </a:lnTo>
                  <a:lnTo>
                    <a:pt x="16" y="224"/>
                  </a:lnTo>
                  <a:lnTo>
                    <a:pt x="0" y="200"/>
                  </a:lnTo>
                  <a:lnTo>
                    <a:pt x="40" y="168"/>
                  </a:lnTo>
                  <a:lnTo>
                    <a:pt x="40" y="184"/>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149523" name="Freeform 29"/>
            <p:cNvSpPr>
              <a:spLocks/>
            </p:cNvSpPr>
            <p:nvPr/>
          </p:nvSpPr>
          <p:spPr bwMode="auto">
            <a:xfrm>
              <a:off x="720" y="1528"/>
              <a:ext cx="377" cy="289"/>
            </a:xfrm>
            <a:custGeom>
              <a:avLst/>
              <a:gdLst>
                <a:gd name="T0" fmla="*/ 40 w 377"/>
                <a:gd name="T1" fmla="*/ 184 h 289"/>
                <a:gd name="T2" fmla="*/ 40 w 377"/>
                <a:gd name="T3" fmla="*/ 192 h 289"/>
                <a:gd name="T4" fmla="*/ 88 w 377"/>
                <a:gd name="T5" fmla="*/ 208 h 289"/>
                <a:gd name="T6" fmla="*/ 328 w 377"/>
                <a:gd name="T7" fmla="*/ 32 h 289"/>
                <a:gd name="T8" fmla="*/ 336 w 377"/>
                <a:gd name="T9" fmla="*/ 0 h 289"/>
                <a:gd name="T10" fmla="*/ 376 w 377"/>
                <a:gd name="T11" fmla="*/ 64 h 289"/>
                <a:gd name="T12" fmla="*/ 368 w 377"/>
                <a:gd name="T13" fmla="*/ 112 h 289"/>
                <a:gd name="T14" fmla="*/ 104 w 377"/>
                <a:gd name="T15" fmla="*/ 288 h 289"/>
                <a:gd name="T16" fmla="*/ 48 w 377"/>
                <a:gd name="T17" fmla="*/ 280 h 289"/>
                <a:gd name="T18" fmla="*/ 16 w 377"/>
                <a:gd name="T19" fmla="*/ 224 h 289"/>
                <a:gd name="T20" fmla="*/ 0 w 377"/>
                <a:gd name="T21" fmla="*/ 200 h 289"/>
                <a:gd name="T22" fmla="*/ 40 w 377"/>
                <a:gd name="T23" fmla="*/ 168 h 289"/>
                <a:gd name="T24" fmla="*/ 40 w 377"/>
                <a:gd name="T25" fmla="*/ 184 h 2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77" h="289">
                  <a:moveTo>
                    <a:pt x="40" y="184"/>
                  </a:moveTo>
                  <a:lnTo>
                    <a:pt x="40" y="192"/>
                  </a:lnTo>
                  <a:lnTo>
                    <a:pt x="88" y="208"/>
                  </a:lnTo>
                  <a:lnTo>
                    <a:pt x="328" y="32"/>
                  </a:lnTo>
                  <a:lnTo>
                    <a:pt x="336" y="0"/>
                  </a:lnTo>
                  <a:lnTo>
                    <a:pt x="376" y="64"/>
                  </a:lnTo>
                  <a:lnTo>
                    <a:pt x="368" y="112"/>
                  </a:lnTo>
                  <a:lnTo>
                    <a:pt x="104" y="288"/>
                  </a:lnTo>
                  <a:lnTo>
                    <a:pt x="48" y="280"/>
                  </a:lnTo>
                  <a:lnTo>
                    <a:pt x="16" y="224"/>
                  </a:lnTo>
                  <a:lnTo>
                    <a:pt x="0" y="200"/>
                  </a:lnTo>
                  <a:lnTo>
                    <a:pt x="40" y="168"/>
                  </a:lnTo>
                  <a:lnTo>
                    <a:pt x="40" y="184"/>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24" name="Freeform 30"/>
            <p:cNvSpPr>
              <a:spLocks/>
            </p:cNvSpPr>
            <p:nvPr/>
          </p:nvSpPr>
          <p:spPr bwMode="auto">
            <a:xfrm>
              <a:off x="496" y="1688"/>
              <a:ext cx="265" cy="209"/>
            </a:xfrm>
            <a:custGeom>
              <a:avLst/>
              <a:gdLst>
                <a:gd name="T0" fmla="*/ 16 w 265"/>
                <a:gd name="T1" fmla="*/ 208 h 209"/>
                <a:gd name="T2" fmla="*/ 240 w 265"/>
                <a:gd name="T3" fmla="*/ 64 h 209"/>
                <a:gd name="T4" fmla="*/ 224 w 265"/>
                <a:gd name="T5" fmla="*/ 40 h 209"/>
                <a:gd name="T6" fmla="*/ 264 w 265"/>
                <a:gd name="T7" fmla="*/ 16 h 209"/>
                <a:gd name="T8" fmla="*/ 264 w 265"/>
                <a:gd name="T9" fmla="*/ 8 h 209"/>
                <a:gd name="T10" fmla="*/ 248 w 265"/>
                <a:gd name="T11" fmla="*/ 0 h 209"/>
                <a:gd name="T12" fmla="*/ 120 w 265"/>
                <a:gd name="T13" fmla="*/ 96 h 209"/>
                <a:gd name="T14" fmla="*/ 0 w 265"/>
                <a:gd name="T15" fmla="*/ 168 h 209"/>
                <a:gd name="T16" fmla="*/ 16 w 265"/>
                <a:gd name="T17" fmla="*/ 208 h 209"/>
                <a:gd name="T18" fmla="*/ 16 w 265"/>
                <a:gd name="T19" fmla="*/ 208 h 2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5" h="209">
                  <a:moveTo>
                    <a:pt x="16" y="208"/>
                  </a:moveTo>
                  <a:lnTo>
                    <a:pt x="240" y="64"/>
                  </a:lnTo>
                  <a:lnTo>
                    <a:pt x="224" y="40"/>
                  </a:lnTo>
                  <a:lnTo>
                    <a:pt x="264" y="16"/>
                  </a:lnTo>
                  <a:lnTo>
                    <a:pt x="264" y="8"/>
                  </a:lnTo>
                  <a:lnTo>
                    <a:pt x="248" y="0"/>
                  </a:lnTo>
                  <a:lnTo>
                    <a:pt x="120" y="96"/>
                  </a:lnTo>
                  <a:lnTo>
                    <a:pt x="0" y="168"/>
                  </a:lnTo>
                  <a:lnTo>
                    <a:pt x="16" y="208"/>
                  </a:lnTo>
                </a:path>
              </a:pathLst>
            </a:custGeom>
            <a:solidFill>
              <a:srgbClr val="C4AAFF"/>
            </a:solidFill>
            <a:ln w="12700" cap="rnd" cmpd="sng">
              <a:noFill/>
              <a:prstDash val="solid"/>
              <a:round/>
              <a:headEnd type="none" w="med" len="med"/>
              <a:tailEnd type="none" w="med" len="med"/>
            </a:ln>
            <a:effectLst/>
          </p:spPr>
          <p:txBody>
            <a:bodyPr/>
            <a:lstStyle/>
            <a:p>
              <a:endParaRPr lang="en-US"/>
            </a:p>
          </p:txBody>
        </p:sp>
        <p:sp>
          <p:nvSpPr>
            <p:cNvPr id="149525" name="Freeform 31"/>
            <p:cNvSpPr>
              <a:spLocks/>
            </p:cNvSpPr>
            <p:nvPr/>
          </p:nvSpPr>
          <p:spPr bwMode="auto">
            <a:xfrm>
              <a:off x="496" y="1688"/>
              <a:ext cx="265" cy="209"/>
            </a:xfrm>
            <a:custGeom>
              <a:avLst/>
              <a:gdLst>
                <a:gd name="T0" fmla="*/ 16 w 265"/>
                <a:gd name="T1" fmla="*/ 208 h 209"/>
                <a:gd name="T2" fmla="*/ 240 w 265"/>
                <a:gd name="T3" fmla="*/ 64 h 209"/>
                <a:gd name="T4" fmla="*/ 224 w 265"/>
                <a:gd name="T5" fmla="*/ 40 h 209"/>
                <a:gd name="T6" fmla="*/ 264 w 265"/>
                <a:gd name="T7" fmla="*/ 16 h 209"/>
                <a:gd name="T8" fmla="*/ 264 w 265"/>
                <a:gd name="T9" fmla="*/ 8 h 209"/>
                <a:gd name="T10" fmla="*/ 248 w 265"/>
                <a:gd name="T11" fmla="*/ 0 h 209"/>
                <a:gd name="T12" fmla="*/ 120 w 265"/>
                <a:gd name="T13" fmla="*/ 96 h 209"/>
                <a:gd name="T14" fmla="*/ 0 w 265"/>
                <a:gd name="T15" fmla="*/ 168 h 209"/>
                <a:gd name="T16" fmla="*/ 16 w 265"/>
                <a:gd name="T17" fmla="*/ 208 h 2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5" h="209">
                  <a:moveTo>
                    <a:pt x="16" y="208"/>
                  </a:moveTo>
                  <a:lnTo>
                    <a:pt x="240" y="64"/>
                  </a:lnTo>
                  <a:lnTo>
                    <a:pt x="224" y="40"/>
                  </a:lnTo>
                  <a:lnTo>
                    <a:pt x="264" y="16"/>
                  </a:lnTo>
                  <a:lnTo>
                    <a:pt x="264" y="8"/>
                  </a:lnTo>
                  <a:lnTo>
                    <a:pt x="248" y="0"/>
                  </a:lnTo>
                  <a:lnTo>
                    <a:pt x="120" y="96"/>
                  </a:lnTo>
                  <a:lnTo>
                    <a:pt x="0" y="168"/>
                  </a:lnTo>
                  <a:lnTo>
                    <a:pt x="16" y="208"/>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26" name="Freeform 32"/>
            <p:cNvSpPr>
              <a:spLocks/>
            </p:cNvSpPr>
            <p:nvPr/>
          </p:nvSpPr>
          <p:spPr bwMode="auto">
            <a:xfrm>
              <a:off x="1040" y="1400"/>
              <a:ext cx="185" cy="129"/>
            </a:xfrm>
            <a:custGeom>
              <a:avLst/>
              <a:gdLst>
                <a:gd name="T0" fmla="*/ 160 w 185"/>
                <a:gd name="T1" fmla="*/ 0 h 129"/>
                <a:gd name="T2" fmla="*/ 184 w 185"/>
                <a:gd name="T3" fmla="*/ 32 h 129"/>
                <a:gd name="T4" fmla="*/ 16 w 185"/>
                <a:gd name="T5" fmla="*/ 128 h 129"/>
                <a:gd name="T6" fmla="*/ 8 w 185"/>
                <a:gd name="T7" fmla="*/ 104 h 129"/>
                <a:gd name="T8" fmla="*/ 0 w 185"/>
                <a:gd name="T9" fmla="*/ 96 h 129"/>
                <a:gd name="T10" fmla="*/ 160 w 185"/>
                <a:gd name="T11" fmla="*/ 0 h 129"/>
                <a:gd name="T12" fmla="*/ 160 w 185"/>
                <a:gd name="T13" fmla="*/ 0 h 1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5" h="129">
                  <a:moveTo>
                    <a:pt x="160" y="0"/>
                  </a:moveTo>
                  <a:lnTo>
                    <a:pt x="184" y="32"/>
                  </a:lnTo>
                  <a:lnTo>
                    <a:pt x="16" y="128"/>
                  </a:lnTo>
                  <a:lnTo>
                    <a:pt x="8" y="104"/>
                  </a:lnTo>
                  <a:lnTo>
                    <a:pt x="0" y="96"/>
                  </a:lnTo>
                  <a:lnTo>
                    <a:pt x="160" y="0"/>
                  </a:lnTo>
                </a:path>
              </a:pathLst>
            </a:custGeom>
            <a:solidFill>
              <a:srgbClr val="C4AAFF"/>
            </a:solidFill>
            <a:ln w="12700" cap="rnd" cmpd="sng">
              <a:noFill/>
              <a:prstDash val="solid"/>
              <a:round/>
              <a:headEnd type="none" w="med" len="med"/>
              <a:tailEnd type="none" w="med" len="med"/>
            </a:ln>
            <a:effectLst/>
          </p:spPr>
          <p:txBody>
            <a:bodyPr/>
            <a:lstStyle/>
            <a:p>
              <a:endParaRPr lang="en-US"/>
            </a:p>
          </p:txBody>
        </p:sp>
        <p:sp>
          <p:nvSpPr>
            <p:cNvPr id="149527" name="Freeform 33"/>
            <p:cNvSpPr>
              <a:spLocks/>
            </p:cNvSpPr>
            <p:nvPr/>
          </p:nvSpPr>
          <p:spPr bwMode="auto">
            <a:xfrm>
              <a:off x="1040" y="1400"/>
              <a:ext cx="185" cy="129"/>
            </a:xfrm>
            <a:custGeom>
              <a:avLst/>
              <a:gdLst>
                <a:gd name="T0" fmla="*/ 160 w 185"/>
                <a:gd name="T1" fmla="*/ 0 h 129"/>
                <a:gd name="T2" fmla="*/ 184 w 185"/>
                <a:gd name="T3" fmla="*/ 32 h 129"/>
                <a:gd name="T4" fmla="*/ 16 w 185"/>
                <a:gd name="T5" fmla="*/ 128 h 129"/>
                <a:gd name="T6" fmla="*/ 8 w 185"/>
                <a:gd name="T7" fmla="*/ 104 h 129"/>
                <a:gd name="T8" fmla="*/ 0 w 185"/>
                <a:gd name="T9" fmla="*/ 96 h 129"/>
                <a:gd name="T10" fmla="*/ 160 w 185"/>
                <a:gd name="T11" fmla="*/ 0 h 1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5" h="129">
                  <a:moveTo>
                    <a:pt x="160" y="0"/>
                  </a:moveTo>
                  <a:lnTo>
                    <a:pt x="184" y="32"/>
                  </a:lnTo>
                  <a:lnTo>
                    <a:pt x="16" y="128"/>
                  </a:lnTo>
                  <a:lnTo>
                    <a:pt x="8" y="104"/>
                  </a:lnTo>
                  <a:lnTo>
                    <a:pt x="0" y="96"/>
                  </a:lnTo>
                  <a:lnTo>
                    <a:pt x="160"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28" name="Freeform 34"/>
            <p:cNvSpPr>
              <a:spLocks/>
            </p:cNvSpPr>
            <p:nvPr/>
          </p:nvSpPr>
          <p:spPr bwMode="auto">
            <a:xfrm>
              <a:off x="496" y="1856"/>
              <a:ext cx="17" cy="105"/>
            </a:xfrm>
            <a:custGeom>
              <a:avLst/>
              <a:gdLst>
                <a:gd name="T0" fmla="*/ 16 w 17"/>
                <a:gd name="T1" fmla="*/ 104 h 105"/>
                <a:gd name="T2" fmla="*/ 16 w 17"/>
                <a:gd name="T3" fmla="*/ 40 h 105"/>
                <a:gd name="T4" fmla="*/ 0 w 17"/>
                <a:gd name="T5" fmla="*/ 0 h 105"/>
                <a:gd name="T6" fmla="*/ 0 w 17"/>
                <a:gd name="T7" fmla="*/ 40 h 105"/>
                <a:gd name="T8" fmla="*/ 0 w 17"/>
                <a:gd name="T9" fmla="*/ 72 h 105"/>
                <a:gd name="T10" fmla="*/ 16 w 17"/>
                <a:gd name="T11" fmla="*/ 104 h 105"/>
                <a:gd name="T12" fmla="*/ 16 w 17"/>
                <a:gd name="T13" fmla="*/ 104 h 10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05">
                  <a:moveTo>
                    <a:pt x="16" y="104"/>
                  </a:moveTo>
                  <a:lnTo>
                    <a:pt x="16" y="40"/>
                  </a:lnTo>
                  <a:lnTo>
                    <a:pt x="0" y="0"/>
                  </a:lnTo>
                  <a:lnTo>
                    <a:pt x="0" y="40"/>
                  </a:lnTo>
                  <a:lnTo>
                    <a:pt x="0" y="72"/>
                  </a:lnTo>
                  <a:lnTo>
                    <a:pt x="16" y="104"/>
                  </a:lnTo>
                </a:path>
              </a:pathLst>
            </a:custGeom>
            <a:solidFill>
              <a:srgbClr val="A680FF"/>
            </a:solidFill>
            <a:ln w="12700" cap="rnd" cmpd="sng">
              <a:noFill/>
              <a:prstDash val="solid"/>
              <a:round/>
              <a:headEnd type="none" w="med" len="med"/>
              <a:tailEnd type="none" w="med" len="med"/>
            </a:ln>
            <a:effectLst/>
          </p:spPr>
          <p:txBody>
            <a:bodyPr/>
            <a:lstStyle/>
            <a:p>
              <a:endParaRPr lang="en-US"/>
            </a:p>
          </p:txBody>
        </p:sp>
        <p:sp>
          <p:nvSpPr>
            <p:cNvPr id="149529" name="Freeform 35"/>
            <p:cNvSpPr>
              <a:spLocks/>
            </p:cNvSpPr>
            <p:nvPr/>
          </p:nvSpPr>
          <p:spPr bwMode="auto">
            <a:xfrm>
              <a:off x="496" y="1856"/>
              <a:ext cx="17" cy="105"/>
            </a:xfrm>
            <a:custGeom>
              <a:avLst/>
              <a:gdLst>
                <a:gd name="T0" fmla="*/ 16 w 17"/>
                <a:gd name="T1" fmla="*/ 104 h 105"/>
                <a:gd name="T2" fmla="*/ 16 w 17"/>
                <a:gd name="T3" fmla="*/ 40 h 105"/>
                <a:gd name="T4" fmla="*/ 0 w 17"/>
                <a:gd name="T5" fmla="*/ 0 h 105"/>
                <a:gd name="T6" fmla="*/ 0 w 17"/>
                <a:gd name="T7" fmla="*/ 40 h 105"/>
                <a:gd name="T8" fmla="*/ 0 w 17"/>
                <a:gd name="T9" fmla="*/ 72 h 105"/>
                <a:gd name="T10" fmla="*/ 16 w 17"/>
                <a:gd name="T11" fmla="*/ 104 h 10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105">
                  <a:moveTo>
                    <a:pt x="16" y="104"/>
                  </a:moveTo>
                  <a:lnTo>
                    <a:pt x="16" y="40"/>
                  </a:lnTo>
                  <a:lnTo>
                    <a:pt x="0" y="0"/>
                  </a:lnTo>
                  <a:lnTo>
                    <a:pt x="0" y="40"/>
                  </a:lnTo>
                  <a:lnTo>
                    <a:pt x="0" y="72"/>
                  </a:lnTo>
                  <a:lnTo>
                    <a:pt x="16" y="104"/>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30" name="Freeform 36"/>
            <p:cNvSpPr>
              <a:spLocks/>
            </p:cNvSpPr>
            <p:nvPr/>
          </p:nvSpPr>
          <p:spPr bwMode="auto">
            <a:xfrm>
              <a:off x="512" y="1896"/>
              <a:ext cx="745" cy="937"/>
            </a:xfrm>
            <a:custGeom>
              <a:avLst/>
              <a:gdLst>
                <a:gd name="T0" fmla="*/ 744 w 745"/>
                <a:gd name="T1" fmla="*/ 848 h 937"/>
                <a:gd name="T2" fmla="*/ 688 w 745"/>
                <a:gd name="T3" fmla="*/ 800 h 937"/>
                <a:gd name="T4" fmla="*/ 616 w 745"/>
                <a:gd name="T5" fmla="*/ 720 h 937"/>
                <a:gd name="T6" fmla="*/ 496 w 745"/>
                <a:gd name="T7" fmla="*/ 576 h 937"/>
                <a:gd name="T8" fmla="*/ 0 w 745"/>
                <a:gd name="T9" fmla="*/ 0 h 937"/>
                <a:gd name="T10" fmla="*/ 0 w 745"/>
                <a:gd name="T11" fmla="*/ 64 h 937"/>
                <a:gd name="T12" fmla="*/ 744 w 745"/>
                <a:gd name="T13" fmla="*/ 936 h 937"/>
                <a:gd name="T14" fmla="*/ 744 w 745"/>
                <a:gd name="T15" fmla="*/ 848 h 937"/>
                <a:gd name="T16" fmla="*/ 744 w 745"/>
                <a:gd name="T17" fmla="*/ 848 h 9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45" h="937">
                  <a:moveTo>
                    <a:pt x="744" y="848"/>
                  </a:moveTo>
                  <a:lnTo>
                    <a:pt x="688" y="800"/>
                  </a:lnTo>
                  <a:lnTo>
                    <a:pt x="616" y="720"/>
                  </a:lnTo>
                  <a:lnTo>
                    <a:pt x="496" y="576"/>
                  </a:lnTo>
                  <a:lnTo>
                    <a:pt x="0" y="0"/>
                  </a:lnTo>
                  <a:lnTo>
                    <a:pt x="0" y="64"/>
                  </a:lnTo>
                  <a:lnTo>
                    <a:pt x="744" y="936"/>
                  </a:lnTo>
                  <a:lnTo>
                    <a:pt x="744" y="848"/>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149531" name="Freeform 37"/>
            <p:cNvSpPr>
              <a:spLocks/>
            </p:cNvSpPr>
            <p:nvPr/>
          </p:nvSpPr>
          <p:spPr bwMode="auto">
            <a:xfrm>
              <a:off x="512" y="1896"/>
              <a:ext cx="745" cy="937"/>
            </a:xfrm>
            <a:custGeom>
              <a:avLst/>
              <a:gdLst>
                <a:gd name="T0" fmla="*/ 744 w 745"/>
                <a:gd name="T1" fmla="*/ 848 h 937"/>
                <a:gd name="T2" fmla="*/ 688 w 745"/>
                <a:gd name="T3" fmla="*/ 800 h 937"/>
                <a:gd name="T4" fmla="*/ 616 w 745"/>
                <a:gd name="T5" fmla="*/ 720 h 937"/>
                <a:gd name="T6" fmla="*/ 496 w 745"/>
                <a:gd name="T7" fmla="*/ 576 h 937"/>
                <a:gd name="T8" fmla="*/ 0 w 745"/>
                <a:gd name="T9" fmla="*/ 0 h 937"/>
                <a:gd name="T10" fmla="*/ 0 w 745"/>
                <a:gd name="T11" fmla="*/ 64 h 937"/>
                <a:gd name="T12" fmla="*/ 744 w 745"/>
                <a:gd name="T13" fmla="*/ 936 h 937"/>
                <a:gd name="T14" fmla="*/ 744 w 745"/>
                <a:gd name="T15" fmla="*/ 848 h 9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45" h="937">
                  <a:moveTo>
                    <a:pt x="744" y="848"/>
                  </a:moveTo>
                  <a:lnTo>
                    <a:pt x="688" y="800"/>
                  </a:lnTo>
                  <a:lnTo>
                    <a:pt x="616" y="720"/>
                  </a:lnTo>
                  <a:lnTo>
                    <a:pt x="496" y="576"/>
                  </a:lnTo>
                  <a:lnTo>
                    <a:pt x="0" y="0"/>
                  </a:lnTo>
                  <a:lnTo>
                    <a:pt x="0" y="64"/>
                  </a:lnTo>
                  <a:lnTo>
                    <a:pt x="744" y="936"/>
                  </a:lnTo>
                  <a:lnTo>
                    <a:pt x="744" y="848"/>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32" name="Freeform 38"/>
            <p:cNvSpPr>
              <a:spLocks/>
            </p:cNvSpPr>
            <p:nvPr/>
          </p:nvSpPr>
          <p:spPr bwMode="auto">
            <a:xfrm>
              <a:off x="1256" y="2280"/>
              <a:ext cx="721" cy="553"/>
            </a:xfrm>
            <a:custGeom>
              <a:avLst/>
              <a:gdLst>
                <a:gd name="T0" fmla="*/ 712 w 721"/>
                <a:gd name="T1" fmla="*/ 80 h 553"/>
                <a:gd name="T2" fmla="*/ 712 w 721"/>
                <a:gd name="T3" fmla="*/ 56 h 553"/>
                <a:gd name="T4" fmla="*/ 712 w 721"/>
                <a:gd name="T5" fmla="*/ 40 h 553"/>
                <a:gd name="T6" fmla="*/ 712 w 721"/>
                <a:gd name="T7" fmla="*/ 32 h 553"/>
                <a:gd name="T8" fmla="*/ 712 w 721"/>
                <a:gd name="T9" fmla="*/ 16 h 553"/>
                <a:gd name="T10" fmla="*/ 720 w 721"/>
                <a:gd name="T11" fmla="*/ 0 h 553"/>
                <a:gd name="T12" fmla="*/ 0 w 721"/>
                <a:gd name="T13" fmla="*/ 464 h 553"/>
                <a:gd name="T14" fmla="*/ 0 w 721"/>
                <a:gd name="T15" fmla="*/ 552 h 553"/>
                <a:gd name="T16" fmla="*/ 712 w 721"/>
                <a:gd name="T17" fmla="*/ 80 h 553"/>
                <a:gd name="T18" fmla="*/ 712 w 721"/>
                <a:gd name="T19" fmla="*/ 80 h 5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21" h="553">
                  <a:moveTo>
                    <a:pt x="712" y="80"/>
                  </a:moveTo>
                  <a:lnTo>
                    <a:pt x="712" y="56"/>
                  </a:lnTo>
                  <a:lnTo>
                    <a:pt x="712" y="40"/>
                  </a:lnTo>
                  <a:lnTo>
                    <a:pt x="712" y="32"/>
                  </a:lnTo>
                  <a:lnTo>
                    <a:pt x="712" y="16"/>
                  </a:lnTo>
                  <a:lnTo>
                    <a:pt x="720" y="0"/>
                  </a:lnTo>
                  <a:lnTo>
                    <a:pt x="0" y="464"/>
                  </a:lnTo>
                  <a:lnTo>
                    <a:pt x="0" y="552"/>
                  </a:lnTo>
                  <a:lnTo>
                    <a:pt x="712" y="8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149533" name="Freeform 39"/>
            <p:cNvSpPr>
              <a:spLocks/>
            </p:cNvSpPr>
            <p:nvPr/>
          </p:nvSpPr>
          <p:spPr bwMode="auto">
            <a:xfrm>
              <a:off x="1256" y="2280"/>
              <a:ext cx="721" cy="553"/>
            </a:xfrm>
            <a:custGeom>
              <a:avLst/>
              <a:gdLst>
                <a:gd name="T0" fmla="*/ 712 w 721"/>
                <a:gd name="T1" fmla="*/ 80 h 553"/>
                <a:gd name="T2" fmla="*/ 712 w 721"/>
                <a:gd name="T3" fmla="*/ 56 h 553"/>
                <a:gd name="T4" fmla="*/ 712 w 721"/>
                <a:gd name="T5" fmla="*/ 40 h 553"/>
                <a:gd name="T6" fmla="*/ 712 w 721"/>
                <a:gd name="T7" fmla="*/ 32 h 553"/>
                <a:gd name="T8" fmla="*/ 712 w 721"/>
                <a:gd name="T9" fmla="*/ 16 h 553"/>
                <a:gd name="T10" fmla="*/ 720 w 721"/>
                <a:gd name="T11" fmla="*/ 0 h 553"/>
                <a:gd name="T12" fmla="*/ 0 w 721"/>
                <a:gd name="T13" fmla="*/ 464 h 553"/>
                <a:gd name="T14" fmla="*/ 0 w 721"/>
                <a:gd name="T15" fmla="*/ 552 h 553"/>
                <a:gd name="T16" fmla="*/ 712 w 721"/>
                <a:gd name="T17" fmla="*/ 80 h 5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1" h="553">
                  <a:moveTo>
                    <a:pt x="712" y="80"/>
                  </a:moveTo>
                  <a:lnTo>
                    <a:pt x="712" y="56"/>
                  </a:lnTo>
                  <a:lnTo>
                    <a:pt x="712" y="40"/>
                  </a:lnTo>
                  <a:lnTo>
                    <a:pt x="712" y="32"/>
                  </a:lnTo>
                  <a:lnTo>
                    <a:pt x="712" y="16"/>
                  </a:lnTo>
                  <a:lnTo>
                    <a:pt x="720" y="0"/>
                  </a:lnTo>
                  <a:lnTo>
                    <a:pt x="0" y="464"/>
                  </a:lnTo>
                  <a:lnTo>
                    <a:pt x="0" y="552"/>
                  </a:lnTo>
                  <a:lnTo>
                    <a:pt x="712" y="8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34" name="Freeform 40"/>
            <p:cNvSpPr>
              <a:spLocks/>
            </p:cNvSpPr>
            <p:nvPr/>
          </p:nvSpPr>
          <p:spPr bwMode="auto">
            <a:xfrm>
              <a:off x="1008" y="2272"/>
              <a:ext cx="969" cy="473"/>
            </a:xfrm>
            <a:custGeom>
              <a:avLst/>
              <a:gdLst>
                <a:gd name="T0" fmla="*/ 0 w 969"/>
                <a:gd name="T1" fmla="*/ 200 h 473"/>
                <a:gd name="T2" fmla="*/ 128 w 969"/>
                <a:gd name="T3" fmla="*/ 336 h 473"/>
                <a:gd name="T4" fmla="*/ 272 w 969"/>
                <a:gd name="T5" fmla="*/ 440 h 473"/>
                <a:gd name="T6" fmla="*/ 960 w 969"/>
                <a:gd name="T7" fmla="*/ 0 h 473"/>
                <a:gd name="T8" fmla="*/ 968 w 969"/>
                <a:gd name="T9" fmla="*/ 8 h 473"/>
                <a:gd name="T10" fmla="*/ 248 w 969"/>
                <a:gd name="T11" fmla="*/ 472 h 473"/>
                <a:gd name="T12" fmla="*/ 184 w 969"/>
                <a:gd name="T13" fmla="*/ 424 h 473"/>
                <a:gd name="T14" fmla="*/ 120 w 969"/>
                <a:gd name="T15" fmla="*/ 344 h 473"/>
                <a:gd name="T16" fmla="*/ 0 w 969"/>
                <a:gd name="T17" fmla="*/ 200 h 473"/>
                <a:gd name="T18" fmla="*/ 0 w 969"/>
                <a:gd name="T19" fmla="*/ 200 h 4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69" h="473">
                  <a:moveTo>
                    <a:pt x="0" y="200"/>
                  </a:moveTo>
                  <a:lnTo>
                    <a:pt x="128" y="336"/>
                  </a:lnTo>
                  <a:lnTo>
                    <a:pt x="272" y="440"/>
                  </a:lnTo>
                  <a:lnTo>
                    <a:pt x="960" y="0"/>
                  </a:lnTo>
                  <a:lnTo>
                    <a:pt x="968" y="8"/>
                  </a:lnTo>
                  <a:lnTo>
                    <a:pt x="248" y="472"/>
                  </a:lnTo>
                  <a:lnTo>
                    <a:pt x="184" y="424"/>
                  </a:lnTo>
                  <a:lnTo>
                    <a:pt x="120" y="344"/>
                  </a:lnTo>
                  <a:lnTo>
                    <a:pt x="0" y="20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149535" name="Freeform 41"/>
            <p:cNvSpPr>
              <a:spLocks/>
            </p:cNvSpPr>
            <p:nvPr/>
          </p:nvSpPr>
          <p:spPr bwMode="auto">
            <a:xfrm>
              <a:off x="1008" y="2272"/>
              <a:ext cx="969" cy="473"/>
            </a:xfrm>
            <a:custGeom>
              <a:avLst/>
              <a:gdLst>
                <a:gd name="T0" fmla="*/ 0 w 969"/>
                <a:gd name="T1" fmla="*/ 200 h 473"/>
                <a:gd name="T2" fmla="*/ 128 w 969"/>
                <a:gd name="T3" fmla="*/ 336 h 473"/>
                <a:gd name="T4" fmla="*/ 272 w 969"/>
                <a:gd name="T5" fmla="*/ 440 h 473"/>
                <a:gd name="T6" fmla="*/ 960 w 969"/>
                <a:gd name="T7" fmla="*/ 0 h 473"/>
                <a:gd name="T8" fmla="*/ 968 w 969"/>
                <a:gd name="T9" fmla="*/ 8 h 473"/>
                <a:gd name="T10" fmla="*/ 248 w 969"/>
                <a:gd name="T11" fmla="*/ 472 h 473"/>
                <a:gd name="T12" fmla="*/ 184 w 969"/>
                <a:gd name="T13" fmla="*/ 424 h 473"/>
                <a:gd name="T14" fmla="*/ 120 w 969"/>
                <a:gd name="T15" fmla="*/ 344 h 473"/>
                <a:gd name="T16" fmla="*/ 0 w 969"/>
                <a:gd name="T17" fmla="*/ 200 h 4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69" h="473">
                  <a:moveTo>
                    <a:pt x="0" y="200"/>
                  </a:moveTo>
                  <a:lnTo>
                    <a:pt x="128" y="336"/>
                  </a:lnTo>
                  <a:lnTo>
                    <a:pt x="272" y="440"/>
                  </a:lnTo>
                  <a:lnTo>
                    <a:pt x="960" y="0"/>
                  </a:lnTo>
                  <a:lnTo>
                    <a:pt x="968" y="8"/>
                  </a:lnTo>
                  <a:lnTo>
                    <a:pt x="248" y="472"/>
                  </a:lnTo>
                  <a:lnTo>
                    <a:pt x="184" y="424"/>
                  </a:lnTo>
                  <a:lnTo>
                    <a:pt x="120" y="344"/>
                  </a:lnTo>
                  <a:lnTo>
                    <a:pt x="0" y="20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36" name="Freeform 42"/>
            <p:cNvSpPr>
              <a:spLocks/>
            </p:cNvSpPr>
            <p:nvPr/>
          </p:nvSpPr>
          <p:spPr bwMode="auto">
            <a:xfrm>
              <a:off x="1008" y="2272"/>
              <a:ext cx="969" cy="473"/>
            </a:xfrm>
            <a:custGeom>
              <a:avLst/>
              <a:gdLst>
                <a:gd name="T0" fmla="*/ 0 w 969"/>
                <a:gd name="T1" fmla="*/ 200 h 473"/>
                <a:gd name="T2" fmla="*/ 128 w 969"/>
                <a:gd name="T3" fmla="*/ 336 h 473"/>
                <a:gd name="T4" fmla="*/ 272 w 969"/>
                <a:gd name="T5" fmla="*/ 440 h 473"/>
                <a:gd name="T6" fmla="*/ 960 w 969"/>
                <a:gd name="T7" fmla="*/ 0 h 473"/>
                <a:gd name="T8" fmla="*/ 968 w 969"/>
                <a:gd name="T9" fmla="*/ 8 h 473"/>
                <a:gd name="T10" fmla="*/ 248 w 969"/>
                <a:gd name="T11" fmla="*/ 472 h 473"/>
                <a:gd name="T12" fmla="*/ 200 w 969"/>
                <a:gd name="T13" fmla="*/ 432 h 473"/>
                <a:gd name="T14" fmla="*/ 120 w 969"/>
                <a:gd name="T15" fmla="*/ 344 h 473"/>
                <a:gd name="T16" fmla="*/ 0 w 969"/>
                <a:gd name="T17" fmla="*/ 200 h 4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69" h="473">
                  <a:moveTo>
                    <a:pt x="0" y="200"/>
                  </a:moveTo>
                  <a:lnTo>
                    <a:pt x="128" y="336"/>
                  </a:lnTo>
                  <a:lnTo>
                    <a:pt x="272" y="440"/>
                  </a:lnTo>
                  <a:lnTo>
                    <a:pt x="960" y="0"/>
                  </a:lnTo>
                  <a:lnTo>
                    <a:pt x="968" y="8"/>
                  </a:lnTo>
                  <a:lnTo>
                    <a:pt x="248" y="472"/>
                  </a:lnTo>
                  <a:lnTo>
                    <a:pt x="200" y="432"/>
                  </a:lnTo>
                  <a:lnTo>
                    <a:pt x="120" y="344"/>
                  </a:lnTo>
                  <a:lnTo>
                    <a:pt x="0" y="20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37" name="Freeform 43"/>
            <p:cNvSpPr>
              <a:spLocks/>
            </p:cNvSpPr>
            <p:nvPr/>
          </p:nvSpPr>
          <p:spPr bwMode="auto">
            <a:xfrm>
              <a:off x="1256" y="2728"/>
              <a:ext cx="113" cy="65"/>
            </a:xfrm>
            <a:custGeom>
              <a:avLst/>
              <a:gdLst>
                <a:gd name="T0" fmla="*/ 0 w 113"/>
                <a:gd name="T1" fmla="*/ 64 h 65"/>
                <a:gd name="T2" fmla="*/ 112 w 113"/>
                <a:gd name="T3" fmla="*/ 0 h 65"/>
                <a:gd name="T4" fmla="*/ 0 60000 65536"/>
                <a:gd name="T5" fmla="*/ 0 60000 65536"/>
              </a:gdLst>
              <a:ahLst/>
              <a:cxnLst>
                <a:cxn ang="T4">
                  <a:pos x="T0" y="T1"/>
                </a:cxn>
                <a:cxn ang="T5">
                  <a:pos x="T2" y="T3"/>
                </a:cxn>
              </a:cxnLst>
              <a:rect l="0" t="0" r="r" b="b"/>
              <a:pathLst>
                <a:path w="113" h="65">
                  <a:moveTo>
                    <a:pt x="0" y="64"/>
                  </a:moveTo>
                  <a:lnTo>
                    <a:pt x="11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38" name="Freeform 44"/>
            <p:cNvSpPr>
              <a:spLocks/>
            </p:cNvSpPr>
            <p:nvPr/>
          </p:nvSpPr>
          <p:spPr bwMode="auto">
            <a:xfrm>
              <a:off x="1256" y="2744"/>
              <a:ext cx="73" cy="41"/>
            </a:xfrm>
            <a:custGeom>
              <a:avLst/>
              <a:gdLst>
                <a:gd name="T0" fmla="*/ 0 w 73"/>
                <a:gd name="T1" fmla="*/ 40 h 41"/>
                <a:gd name="T2" fmla="*/ 72 w 73"/>
                <a:gd name="T3" fmla="*/ 0 h 41"/>
                <a:gd name="T4" fmla="*/ 0 60000 65536"/>
                <a:gd name="T5" fmla="*/ 0 60000 65536"/>
              </a:gdLst>
              <a:ahLst/>
              <a:cxnLst>
                <a:cxn ang="T4">
                  <a:pos x="T0" y="T1"/>
                </a:cxn>
                <a:cxn ang="T5">
                  <a:pos x="T2" y="T3"/>
                </a:cxn>
              </a:cxnLst>
              <a:rect l="0" t="0" r="r" b="b"/>
              <a:pathLst>
                <a:path w="73" h="41">
                  <a:moveTo>
                    <a:pt x="0" y="40"/>
                  </a:moveTo>
                  <a:lnTo>
                    <a:pt x="7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39" name="Freeform 45"/>
            <p:cNvSpPr>
              <a:spLocks/>
            </p:cNvSpPr>
            <p:nvPr/>
          </p:nvSpPr>
          <p:spPr bwMode="auto">
            <a:xfrm>
              <a:off x="1256" y="2648"/>
              <a:ext cx="185" cy="121"/>
            </a:xfrm>
            <a:custGeom>
              <a:avLst/>
              <a:gdLst>
                <a:gd name="T0" fmla="*/ 0 w 185"/>
                <a:gd name="T1" fmla="*/ 120 h 121"/>
                <a:gd name="T2" fmla="*/ 184 w 185"/>
                <a:gd name="T3" fmla="*/ 0 h 121"/>
                <a:gd name="T4" fmla="*/ 0 60000 65536"/>
                <a:gd name="T5" fmla="*/ 0 60000 65536"/>
              </a:gdLst>
              <a:ahLst/>
              <a:cxnLst>
                <a:cxn ang="T4">
                  <a:pos x="T0" y="T1"/>
                </a:cxn>
                <a:cxn ang="T5">
                  <a:pos x="T2" y="T3"/>
                </a:cxn>
              </a:cxnLst>
              <a:rect l="0" t="0" r="r" b="b"/>
              <a:pathLst>
                <a:path w="185" h="121">
                  <a:moveTo>
                    <a:pt x="0" y="120"/>
                  </a:moveTo>
                  <a:lnTo>
                    <a:pt x="18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40" name="Freeform 46"/>
            <p:cNvSpPr>
              <a:spLocks/>
            </p:cNvSpPr>
            <p:nvPr/>
          </p:nvSpPr>
          <p:spPr bwMode="auto">
            <a:xfrm>
              <a:off x="648" y="1560"/>
              <a:ext cx="1177" cy="1041"/>
            </a:xfrm>
            <a:custGeom>
              <a:avLst/>
              <a:gdLst>
                <a:gd name="T0" fmla="*/ 784 w 1177"/>
                <a:gd name="T1" fmla="*/ 224 h 1041"/>
                <a:gd name="T2" fmla="*/ 600 w 1177"/>
                <a:gd name="T3" fmla="*/ 0 h 1041"/>
                <a:gd name="T4" fmla="*/ 0 w 1177"/>
                <a:gd name="T5" fmla="*/ 392 h 1041"/>
                <a:gd name="T6" fmla="*/ 328 w 1177"/>
                <a:gd name="T7" fmla="*/ 792 h 1041"/>
                <a:gd name="T8" fmla="*/ 368 w 1177"/>
                <a:gd name="T9" fmla="*/ 832 h 1041"/>
                <a:gd name="T10" fmla="*/ 416 w 1177"/>
                <a:gd name="T11" fmla="*/ 888 h 1041"/>
                <a:gd name="T12" fmla="*/ 512 w 1177"/>
                <a:gd name="T13" fmla="*/ 976 h 1041"/>
                <a:gd name="T14" fmla="*/ 592 w 1177"/>
                <a:gd name="T15" fmla="*/ 1040 h 1041"/>
                <a:gd name="T16" fmla="*/ 1176 w 1177"/>
                <a:gd name="T17" fmla="*/ 664 h 1041"/>
                <a:gd name="T18" fmla="*/ 1016 w 1177"/>
                <a:gd name="T19" fmla="*/ 504 h 1041"/>
                <a:gd name="T20" fmla="*/ 856 w 1177"/>
                <a:gd name="T21" fmla="*/ 304 h 10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77" h="1041">
                  <a:moveTo>
                    <a:pt x="784" y="224"/>
                  </a:moveTo>
                  <a:lnTo>
                    <a:pt x="600" y="0"/>
                  </a:lnTo>
                  <a:lnTo>
                    <a:pt x="0" y="392"/>
                  </a:lnTo>
                  <a:lnTo>
                    <a:pt x="328" y="792"/>
                  </a:lnTo>
                  <a:lnTo>
                    <a:pt x="368" y="832"/>
                  </a:lnTo>
                  <a:lnTo>
                    <a:pt x="416" y="888"/>
                  </a:lnTo>
                  <a:lnTo>
                    <a:pt x="512" y="976"/>
                  </a:lnTo>
                  <a:lnTo>
                    <a:pt x="592" y="1040"/>
                  </a:lnTo>
                  <a:lnTo>
                    <a:pt x="1176" y="664"/>
                  </a:lnTo>
                  <a:lnTo>
                    <a:pt x="1016" y="504"/>
                  </a:lnTo>
                  <a:lnTo>
                    <a:pt x="856" y="304"/>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41" name="Freeform 47"/>
            <p:cNvSpPr>
              <a:spLocks/>
            </p:cNvSpPr>
            <p:nvPr/>
          </p:nvSpPr>
          <p:spPr bwMode="auto">
            <a:xfrm>
              <a:off x="1136" y="2392"/>
              <a:ext cx="193" cy="113"/>
            </a:xfrm>
            <a:custGeom>
              <a:avLst/>
              <a:gdLst>
                <a:gd name="T0" fmla="*/ 0 w 193"/>
                <a:gd name="T1" fmla="*/ 112 h 113"/>
                <a:gd name="T2" fmla="*/ 192 w 193"/>
                <a:gd name="T3" fmla="*/ 0 h 113"/>
                <a:gd name="T4" fmla="*/ 0 60000 65536"/>
                <a:gd name="T5" fmla="*/ 0 60000 65536"/>
              </a:gdLst>
              <a:ahLst/>
              <a:cxnLst>
                <a:cxn ang="T4">
                  <a:pos x="T0" y="T1"/>
                </a:cxn>
                <a:cxn ang="T5">
                  <a:pos x="T2" y="T3"/>
                </a:cxn>
              </a:cxnLst>
              <a:rect l="0" t="0" r="r" b="b"/>
              <a:pathLst>
                <a:path w="193" h="113">
                  <a:moveTo>
                    <a:pt x="0" y="112"/>
                  </a:moveTo>
                  <a:lnTo>
                    <a:pt x="19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42" name="Freeform 48"/>
            <p:cNvSpPr>
              <a:spLocks/>
            </p:cNvSpPr>
            <p:nvPr/>
          </p:nvSpPr>
          <p:spPr bwMode="auto">
            <a:xfrm>
              <a:off x="1096" y="2360"/>
              <a:ext cx="161" cy="113"/>
            </a:xfrm>
            <a:custGeom>
              <a:avLst/>
              <a:gdLst>
                <a:gd name="T0" fmla="*/ 0 w 161"/>
                <a:gd name="T1" fmla="*/ 112 h 113"/>
                <a:gd name="T2" fmla="*/ 160 w 161"/>
                <a:gd name="T3" fmla="*/ 0 h 113"/>
                <a:gd name="T4" fmla="*/ 0 60000 65536"/>
                <a:gd name="T5" fmla="*/ 0 60000 65536"/>
              </a:gdLst>
              <a:ahLst/>
              <a:cxnLst>
                <a:cxn ang="T4">
                  <a:pos x="T0" y="T1"/>
                </a:cxn>
                <a:cxn ang="T5">
                  <a:pos x="T2" y="T3"/>
                </a:cxn>
              </a:cxnLst>
              <a:rect l="0" t="0" r="r" b="b"/>
              <a:pathLst>
                <a:path w="161" h="113">
                  <a:moveTo>
                    <a:pt x="0" y="112"/>
                  </a:moveTo>
                  <a:lnTo>
                    <a:pt x="160"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43" name="Freeform 49"/>
            <p:cNvSpPr>
              <a:spLocks/>
            </p:cNvSpPr>
            <p:nvPr/>
          </p:nvSpPr>
          <p:spPr bwMode="auto">
            <a:xfrm>
              <a:off x="1048" y="2320"/>
              <a:ext cx="177" cy="113"/>
            </a:xfrm>
            <a:custGeom>
              <a:avLst/>
              <a:gdLst>
                <a:gd name="T0" fmla="*/ 0 w 177"/>
                <a:gd name="T1" fmla="*/ 112 h 113"/>
                <a:gd name="T2" fmla="*/ 176 w 177"/>
                <a:gd name="T3" fmla="*/ 0 h 113"/>
                <a:gd name="T4" fmla="*/ 0 60000 65536"/>
                <a:gd name="T5" fmla="*/ 0 60000 65536"/>
              </a:gdLst>
              <a:ahLst/>
              <a:cxnLst>
                <a:cxn ang="T4">
                  <a:pos x="T0" y="T1"/>
                </a:cxn>
                <a:cxn ang="T5">
                  <a:pos x="T2" y="T3"/>
                </a:cxn>
              </a:cxnLst>
              <a:rect l="0" t="0" r="r" b="b"/>
              <a:pathLst>
                <a:path w="177" h="113">
                  <a:moveTo>
                    <a:pt x="0" y="112"/>
                  </a:moveTo>
                  <a:lnTo>
                    <a:pt x="176"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44" name="Freeform 50"/>
            <p:cNvSpPr>
              <a:spLocks/>
            </p:cNvSpPr>
            <p:nvPr/>
          </p:nvSpPr>
          <p:spPr bwMode="auto">
            <a:xfrm>
              <a:off x="960" y="1760"/>
              <a:ext cx="209" cy="257"/>
            </a:xfrm>
            <a:custGeom>
              <a:avLst/>
              <a:gdLst>
                <a:gd name="T0" fmla="*/ 0 w 209"/>
                <a:gd name="T1" fmla="*/ 0 h 257"/>
                <a:gd name="T2" fmla="*/ 208 w 209"/>
                <a:gd name="T3" fmla="*/ 256 h 257"/>
                <a:gd name="T4" fmla="*/ 0 60000 65536"/>
                <a:gd name="T5" fmla="*/ 0 60000 65536"/>
              </a:gdLst>
              <a:ahLst/>
              <a:cxnLst>
                <a:cxn ang="T4">
                  <a:pos x="T0" y="T1"/>
                </a:cxn>
                <a:cxn ang="T5">
                  <a:pos x="T2" y="T3"/>
                </a:cxn>
              </a:cxnLst>
              <a:rect l="0" t="0" r="r" b="b"/>
              <a:pathLst>
                <a:path w="209" h="257">
                  <a:moveTo>
                    <a:pt x="0" y="0"/>
                  </a:moveTo>
                  <a:lnTo>
                    <a:pt x="208" y="256"/>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45" name="Freeform 51"/>
            <p:cNvSpPr>
              <a:spLocks/>
            </p:cNvSpPr>
            <p:nvPr/>
          </p:nvSpPr>
          <p:spPr bwMode="auto">
            <a:xfrm>
              <a:off x="984" y="1760"/>
              <a:ext cx="345" cy="425"/>
            </a:xfrm>
            <a:custGeom>
              <a:avLst/>
              <a:gdLst>
                <a:gd name="T0" fmla="*/ 0 w 345"/>
                <a:gd name="T1" fmla="*/ 0 h 425"/>
                <a:gd name="T2" fmla="*/ 344 w 345"/>
                <a:gd name="T3" fmla="*/ 424 h 425"/>
                <a:gd name="T4" fmla="*/ 0 60000 65536"/>
                <a:gd name="T5" fmla="*/ 0 60000 65536"/>
              </a:gdLst>
              <a:ahLst/>
              <a:cxnLst>
                <a:cxn ang="T4">
                  <a:pos x="T0" y="T1"/>
                </a:cxn>
                <a:cxn ang="T5">
                  <a:pos x="T2" y="T3"/>
                </a:cxn>
              </a:cxnLst>
              <a:rect l="0" t="0" r="r" b="b"/>
              <a:pathLst>
                <a:path w="345" h="425">
                  <a:moveTo>
                    <a:pt x="0" y="0"/>
                  </a:moveTo>
                  <a:lnTo>
                    <a:pt x="344" y="424"/>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46" name="Freeform 52"/>
            <p:cNvSpPr>
              <a:spLocks/>
            </p:cNvSpPr>
            <p:nvPr/>
          </p:nvSpPr>
          <p:spPr bwMode="auto">
            <a:xfrm>
              <a:off x="1440" y="2296"/>
              <a:ext cx="137" cy="97"/>
            </a:xfrm>
            <a:custGeom>
              <a:avLst/>
              <a:gdLst>
                <a:gd name="T0" fmla="*/ 0 w 137"/>
                <a:gd name="T1" fmla="*/ 0 h 97"/>
                <a:gd name="T2" fmla="*/ 16 w 137"/>
                <a:gd name="T3" fmla="*/ 24 h 97"/>
                <a:gd name="T4" fmla="*/ 64 w 137"/>
                <a:gd name="T5" fmla="*/ 48 h 97"/>
                <a:gd name="T6" fmla="*/ 96 w 137"/>
                <a:gd name="T7" fmla="*/ 72 h 97"/>
                <a:gd name="T8" fmla="*/ 136 w 137"/>
                <a:gd name="T9" fmla="*/ 96 h 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 h="97">
                  <a:moveTo>
                    <a:pt x="0" y="0"/>
                  </a:moveTo>
                  <a:lnTo>
                    <a:pt x="16" y="24"/>
                  </a:lnTo>
                  <a:lnTo>
                    <a:pt x="64" y="48"/>
                  </a:lnTo>
                  <a:lnTo>
                    <a:pt x="96" y="72"/>
                  </a:lnTo>
                  <a:lnTo>
                    <a:pt x="136" y="96"/>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47" name="Freeform 53"/>
            <p:cNvSpPr>
              <a:spLocks/>
            </p:cNvSpPr>
            <p:nvPr/>
          </p:nvSpPr>
          <p:spPr bwMode="auto">
            <a:xfrm>
              <a:off x="1184" y="2424"/>
              <a:ext cx="217" cy="129"/>
            </a:xfrm>
            <a:custGeom>
              <a:avLst/>
              <a:gdLst>
                <a:gd name="T0" fmla="*/ 0 w 217"/>
                <a:gd name="T1" fmla="*/ 128 h 129"/>
                <a:gd name="T2" fmla="*/ 216 w 217"/>
                <a:gd name="T3" fmla="*/ 0 h 129"/>
                <a:gd name="T4" fmla="*/ 0 60000 65536"/>
                <a:gd name="T5" fmla="*/ 0 60000 65536"/>
              </a:gdLst>
              <a:ahLst/>
              <a:cxnLst>
                <a:cxn ang="T4">
                  <a:pos x="T0" y="T1"/>
                </a:cxn>
                <a:cxn ang="T5">
                  <a:pos x="T2" y="T3"/>
                </a:cxn>
              </a:cxnLst>
              <a:rect l="0" t="0" r="r" b="b"/>
              <a:pathLst>
                <a:path w="217" h="129">
                  <a:moveTo>
                    <a:pt x="0" y="128"/>
                  </a:moveTo>
                  <a:lnTo>
                    <a:pt x="216"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48" name="Freeform 54"/>
            <p:cNvSpPr>
              <a:spLocks/>
            </p:cNvSpPr>
            <p:nvPr/>
          </p:nvSpPr>
          <p:spPr bwMode="auto">
            <a:xfrm>
              <a:off x="1504" y="2168"/>
              <a:ext cx="265" cy="177"/>
            </a:xfrm>
            <a:custGeom>
              <a:avLst/>
              <a:gdLst>
                <a:gd name="T0" fmla="*/ 0 w 265"/>
                <a:gd name="T1" fmla="*/ 176 h 177"/>
                <a:gd name="T2" fmla="*/ 264 w 265"/>
                <a:gd name="T3" fmla="*/ 0 h 177"/>
                <a:gd name="T4" fmla="*/ 0 60000 65536"/>
                <a:gd name="T5" fmla="*/ 0 60000 65536"/>
              </a:gdLst>
              <a:ahLst/>
              <a:cxnLst>
                <a:cxn ang="T4">
                  <a:pos x="T0" y="T1"/>
                </a:cxn>
                <a:cxn ang="T5">
                  <a:pos x="T2" y="T3"/>
                </a:cxn>
              </a:cxnLst>
              <a:rect l="0" t="0" r="r" b="b"/>
              <a:pathLst>
                <a:path w="265" h="177">
                  <a:moveTo>
                    <a:pt x="0" y="176"/>
                  </a:moveTo>
                  <a:lnTo>
                    <a:pt x="26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49" name="Freeform 55"/>
            <p:cNvSpPr>
              <a:spLocks/>
            </p:cNvSpPr>
            <p:nvPr/>
          </p:nvSpPr>
          <p:spPr bwMode="auto">
            <a:xfrm>
              <a:off x="1448" y="2128"/>
              <a:ext cx="273" cy="177"/>
            </a:xfrm>
            <a:custGeom>
              <a:avLst/>
              <a:gdLst>
                <a:gd name="T0" fmla="*/ 0 w 273"/>
                <a:gd name="T1" fmla="*/ 176 h 177"/>
                <a:gd name="T2" fmla="*/ 272 w 273"/>
                <a:gd name="T3" fmla="*/ 0 h 177"/>
                <a:gd name="T4" fmla="*/ 0 60000 65536"/>
                <a:gd name="T5" fmla="*/ 0 60000 65536"/>
              </a:gdLst>
              <a:ahLst/>
              <a:cxnLst>
                <a:cxn ang="T4">
                  <a:pos x="T0" y="T1"/>
                </a:cxn>
                <a:cxn ang="T5">
                  <a:pos x="T2" y="T3"/>
                </a:cxn>
              </a:cxnLst>
              <a:rect l="0" t="0" r="r" b="b"/>
              <a:pathLst>
                <a:path w="273" h="177">
                  <a:moveTo>
                    <a:pt x="0" y="176"/>
                  </a:moveTo>
                  <a:lnTo>
                    <a:pt x="27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50" name="Freeform 56"/>
            <p:cNvSpPr>
              <a:spLocks/>
            </p:cNvSpPr>
            <p:nvPr/>
          </p:nvSpPr>
          <p:spPr bwMode="auto">
            <a:xfrm>
              <a:off x="1440" y="2080"/>
              <a:ext cx="241" cy="161"/>
            </a:xfrm>
            <a:custGeom>
              <a:avLst/>
              <a:gdLst>
                <a:gd name="T0" fmla="*/ 0 w 241"/>
                <a:gd name="T1" fmla="*/ 160 h 161"/>
                <a:gd name="T2" fmla="*/ 240 w 241"/>
                <a:gd name="T3" fmla="*/ 0 h 161"/>
                <a:gd name="T4" fmla="*/ 0 60000 65536"/>
                <a:gd name="T5" fmla="*/ 0 60000 65536"/>
              </a:gdLst>
              <a:ahLst/>
              <a:cxnLst>
                <a:cxn ang="T4">
                  <a:pos x="T0" y="T1"/>
                </a:cxn>
                <a:cxn ang="T5">
                  <a:pos x="T2" y="T3"/>
                </a:cxn>
              </a:cxnLst>
              <a:rect l="0" t="0" r="r" b="b"/>
              <a:pathLst>
                <a:path w="241" h="161">
                  <a:moveTo>
                    <a:pt x="0" y="160"/>
                  </a:moveTo>
                  <a:lnTo>
                    <a:pt x="240"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51" name="Freeform 57"/>
            <p:cNvSpPr>
              <a:spLocks/>
            </p:cNvSpPr>
            <p:nvPr/>
          </p:nvSpPr>
          <p:spPr bwMode="auto">
            <a:xfrm>
              <a:off x="1448" y="2040"/>
              <a:ext cx="193" cy="121"/>
            </a:xfrm>
            <a:custGeom>
              <a:avLst/>
              <a:gdLst>
                <a:gd name="T0" fmla="*/ 0 w 193"/>
                <a:gd name="T1" fmla="*/ 120 h 121"/>
                <a:gd name="T2" fmla="*/ 192 w 193"/>
                <a:gd name="T3" fmla="*/ 0 h 121"/>
                <a:gd name="T4" fmla="*/ 0 60000 65536"/>
                <a:gd name="T5" fmla="*/ 0 60000 65536"/>
              </a:gdLst>
              <a:ahLst/>
              <a:cxnLst>
                <a:cxn ang="T4">
                  <a:pos x="T0" y="T1"/>
                </a:cxn>
                <a:cxn ang="T5">
                  <a:pos x="T2" y="T3"/>
                </a:cxn>
              </a:cxnLst>
              <a:rect l="0" t="0" r="r" b="b"/>
              <a:pathLst>
                <a:path w="193" h="121">
                  <a:moveTo>
                    <a:pt x="0" y="120"/>
                  </a:moveTo>
                  <a:lnTo>
                    <a:pt x="19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52" name="Freeform 58"/>
            <p:cNvSpPr>
              <a:spLocks/>
            </p:cNvSpPr>
            <p:nvPr/>
          </p:nvSpPr>
          <p:spPr bwMode="auto">
            <a:xfrm>
              <a:off x="688" y="1576"/>
              <a:ext cx="561" cy="377"/>
            </a:xfrm>
            <a:custGeom>
              <a:avLst/>
              <a:gdLst>
                <a:gd name="T0" fmla="*/ 0 w 561"/>
                <a:gd name="T1" fmla="*/ 376 h 377"/>
                <a:gd name="T2" fmla="*/ 560 w 561"/>
                <a:gd name="T3" fmla="*/ 0 h 377"/>
                <a:gd name="T4" fmla="*/ 0 60000 65536"/>
                <a:gd name="T5" fmla="*/ 0 60000 65536"/>
              </a:gdLst>
              <a:ahLst/>
              <a:cxnLst>
                <a:cxn ang="T4">
                  <a:pos x="T0" y="T1"/>
                </a:cxn>
                <a:cxn ang="T5">
                  <a:pos x="T2" y="T3"/>
                </a:cxn>
              </a:cxnLst>
              <a:rect l="0" t="0" r="r" b="b"/>
              <a:pathLst>
                <a:path w="561" h="377">
                  <a:moveTo>
                    <a:pt x="0" y="376"/>
                  </a:moveTo>
                  <a:lnTo>
                    <a:pt x="560"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53" name="Freeform 59"/>
            <p:cNvSpPr>
              <a:spLocks/>
            </p:cNvSpPr>
            <p:nvPr/>
          </p:nvSpPr>
          <p:spPr bwMode="auto">
            <a:xfrm>
              <a:off x="704" y="1808"/>
              <a:ext cx="305" cy="201"/>
            </a:xfrm>
            <a:custGeom>
              <a:avLst/>
              <a:gdLst>
                <a:gd name="T0" fmla="*/ 0 w 305"/>
                <a:gd name="T1" fmla="*/ 200 h 201"/>
                <a:gd name="T2" fmla="*/ 304 w 305"/>
                <a:gd name="T3" fmla="*/ 0 h 201"/>
                <a:gd name="T4" fmla="*/ 0 60000 65536"/>
                <a:gd name="T5" fmla="*/ 0 60000 65536"/>
              </a:gdLst>
              <a:ahLst/>
              <a:cxnLst>
                <a:cxn ang="T4">
                  <a:pos x="T0" y="T1"/>
                </a:cxn>
                <a:cxn ang="T5">
                  <a:pos x="T2" y="T3"/>
                </a:cxn>
              </a:cxnLst>
              <a:rect l="0" t="0" r="r" b="b"/>
              <a:pathLst>
                <a:path w="305" h="201">
                  <a:moveTo>
                    <a:pt x="0" y="200"/>
                  </a:moveTo>
                  <a:lnTo>
                    <a:pt x="30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54" name="Freeform 60"/>
            <p:cNvSpPr>
              <a:spLocks/>
            </p:cNvSpPr>
            <p:nvPr/>
          </p:nvSpPr>
          <p:spPr bwMode="auto">
            <a:xfrm>
              <a:off x="744" y="1856"/>
              <a:ext cx="305" cy="217"/>
            </a:xfrm>
            <a:custGeom>
              <a:avLst/>
              <a:gdLst>
                <a:gd name="T0" fmla="*/ 0 w 305"/>
                <a:gd name="T1" fmla="*/ 216 h 217"/>
                <a:gd name="T2" fmla="*/ 304 w 305"/>
                <a:gd name="T3" fmla="*/ 0 h 217"/>
                <a:gd name="T4" fmla="*/ 0 60000 65536"/>
                <a:gd name="T5" fmla="*/ 0 60000 65536"/>
              </a:gdLst>
              <a:ahLst/>
              <a:cxnLst>
                <a:cxn ang="T4">
                  <a:pos x="T0" y="T1"/>
                </a:cxn>
                <a:cxn ang="T5">
                  <a:pos x="T2" y="T3"/>
                </a:cxn>
              </a:cxnLst>
              <a:rect l="0" t="0" r="r" b="b"/>
              <a:pathLst>
                <a:path w="305" h="217">
                  <a:moveTo>
                    <a:pt x="0" y="216"/>
                  </a:moveTo>
                  <a:lnTo>
                    <a:pt x="30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55" name="Freeform 61"/>
            <p:cNvSpPr>
              <a:spLocks/>
            </p:cNvSpPr>
            <p:nvPr/>
          </p:nvSpPr>
          <p:spPr bwMode="auto">
            <a:xfrm>
              <a:off x="784" y="1920"/>
              <a:ext cx="305" cy="201"/>
            </a:xfrm>
            <a:custGeom>
              <a:avLst/>
              <a:gdLst>
                <a:gd name="T0" fmla="*/ 0 w 305"/>
                <a:gd name="T1" fmla="*/ 200 h 201"/>
                <a:gd name="T2" fmla="*/ 304 w 305"/>
                <a:gd name="T3" fmla="*/ 0 h 201"/>
                <a:gd name="T4" fmla="*/ 0 60000 65536"/>
                <a:gd name="T5" fmla="*/ 0 60000 65536"/>
              </a:gdLst>
              <a:ahLst/>
              <a:cxnLst>
                <a:cxn ang="T4">
                  <a:pos x="T0" y="T1"/>
                </a:cxn>
                <a:cxn ang="T5">
                  <a:pos x="T2" y="T3"/>
                </a:cxn>
              </a:cxnLst>
              <a:rect l="0" t="0" r="r" b="b"/>
              <a:pathLst>
                <a:path w="305" h="201">
                  <a:moveTo>
                    <a:pt x="0" y="200"/>
                  </a:moveTo>
                  <a:lnTo>
                    <a:pt x="30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56" name="Freeform 62"/>
            <p:cNvSpPr>
              <a:spLocks/>
            </p:cNvSpPr>
            <p:nvPr/>
          </p:nvSpPr>
          <p:spPr bwMode="auto">
            <a:xfrm>
              <a:off x="824" y="1952"/>
              <a:ext cx="313" cy="209"/>
            </a:xfrm>
            <a:custGeom>
              <a:avLst/>
              <a:gdLst>
                <a:gd name="T0" fmla="*/ 0 w 313"/>
                <a:gd name="T1" fmla="*/ 208 h 209"/>
                <a:gd name="T2" fmla="*/ 312 w 313"/>
                <a:gd name="T3" fmla="*/ 0 h 209"/>
                <a:gd name="T4" fmla="*/ 0 60000 65536"/>
                <a:gd name="T5" fmla="*/ 0 60000 65536"/>
              </a:gdLst>
              <a:ahLst/>
              <a:cxnLst>
                <a:cxn ang="T4">
                  <a:pos x="T0" y="T1"/>
                </a:cxn>
                <a:cxn ang="T5">
                  <a:pos x="T2" y="T3"/>
                </a:cxn>
              </a:cxnLst>
              <a:rect l="0" t="0" r="r" b="b"/>
              <a:pathLst>
                <a:path w="313" h="209">
                  <a:moveTo>
                    <a:pt x="0" y="208"/>
                  </a:moveTo>
                  <a:lnTo>
                    <a:pt x="31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57" name="Freeform 63"/>
            <p:cNvSpPr>
              <a:spLocks/>
            </p:cNvSpPr>
            <p:nvPr/>
          </p:nvSpPr>
          <p:spPr bwMode="auto">
            <a:xfrm>
              <a:off x="864" y="2000"/>
              <a:ext cx="297" cy="209"/>
            </a:xfrm>
            <a:custGeom>
              <a:avLst/>
              <a:gdLst>
                <a:gd name="T0" fmla="*/ 0 w 297"/>
                <a:gd name="T1" fmla="*/ 208 h 209"/>
                <a:gd name="T2" fmla="*/ 296 w 297"/>
                <a:gd name="T3" fmla="*/ 0 h 209"/>
                <a:gd name="T4" fmla="*/ 0 60000 65536"/>
                <a:gd name="T5" fmla="*/ 0 60000 65536"/>
              </a:gdLst>
              <a:ahLst/>
              <a:cxnLst>
                <a:cxn ang="T4">
                  <a:pos x="T0" y="T1"/>
                </a:cxn>
                <a:cxn ang="T5">
                  <a:pos x="T2" y="T3"/>
                </a:cxn>
              </a:cxnLst>
              <a:rect l="0" t="0" r="r" b="b"/>
              <a:pathLst>
                <a:path w="297" h="209">
                  <a:moveTo>
                    <a:pt x="0" y="208"/>
                  </a:moveTo>
                  <a:lnTo>
                    <a:pt x="296"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58" name="Freeform 64"/>
            <p:cNvSpPr>
              <a:spLocks/>
            </p:cNvSpPr>
            <p:nvPr/>
          </p:nvSpPr>
          <p:spPr bwMode="auto">
            <a:xfrm>
              <a:off x="896" y="2160"/>
              <a:ext cx="145" cy="89"/>
            </a:xfrm>
            <a:custGeom>
              <a:avLst/>
              <a:gdLst>
                <a:gd name="T0" fmla="*/ 0 w 145"/>
                <a:gd name="T1" fmla="*/ 88 h 89"/>
                <a:gd name="T2" fmla="*/ 144 w 145"/>
                <a:gd name="T3" fmla="*/ 0 h 89"/>
                <a:gd name="T4" fmla="*/ 0 60000 65536"/>
                <a:gd name="T5" fmla="*/ 0 60000 65536"/>
              </a:gdLst>
              <a:ahLst/>
              <a:cxnLst>
                <a:cxn ang="T4">
                  <a:pos x="T0" y="T1"/>
                </a:cxn>
                <a:cxn ang="T5">
                  <a:pos x="T2" y="T3"/>
                </a:cxn>
              </a:cxnLst>
              <a:rect l="0" t="0" r="r" b="b"/>
              <a:pathLst>
                <a:path w="145" h="89">
                  <a:moveTo>
                    <a:pt x="0" y="88"/>
                  </a:moveTo>
                  <a:lnTo>
                    <a:pt x="14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59" name="Freeform 65"/>
            <p:cNvSpPr>
              <a:spLocks/>
            </p:cNvSpPr>
            <p:nvPr/>
          </p:nvSpPr>
          <p:spPr bwMode="auto">
            <a:xfrm>
              <a:off x="1168" y="2056"/>
              <a:ext cx="41" cy="17"/>
            </a:xfrm>
            <a:custGeom>
              <a:avLst/>
              <a:gdLst>
                <a:gd name="T0" fmla="*/ 0 w 41"/>
                <a:gd name="T1" fmla="*/ 16 h 17"/>
                <a:gd name="T2" fmla="*/ 40 w 41"/>
                <a:gd name="T3" fmla="*/ 0 h 17"/>
                <a:gd name="T4" fmla="*/ 0 60000 65536"/>
                <a:gd name="T5" fmla="*/ 0 60000 65536"/>
              </a:gdLst>
              <a:ahLst/>
              <a:cxnLst>
                <a:cxn ang="T4">
                  <a:pos x="T0" y="T1"/>
                </a:cxn>
                <a:cxn ang="T5">
                  <a:pos x="T2" y="T3"/>
                </a:cxn>
              </a:cxnLst>
              <a:rect l="0" t="0" r="r" b="b"/>
              <a:pathLst>
                <a:path w="41" h="17">
                  <a:moveTo>
                    <a:pt x="0" y="16"/>
                  </a:moveTo>
                  <a:lnTo>
                    <a:pt x="40"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60" name="Freeform 66"/>
            <p:cNvSpPr>
              <a:spLocks/>
            </p:cNvSpPr>
            <p:nvPr/>
          </p:nvSpPr>
          <p:spPr bwMode="auto">
            <a:xfrm>
              <a:off x="1216" y="1920"/>
              <a:ext cx="193" cy="121"/>
            </a:xfrm>
            <a:custGeom>
              <a:avLst/>
              <a:gdLst>
                <a:gd name="T0" fmla="*/ 0 w 193"/>
                <a:gd name="T1" fmla="*/ 120 h 121"/>
                <a:gd name="T2" fmla="*/ 192 w 193"/>
                <a:gd name="T3" fmla="*/ 0 h 121"/>
                <a:gd name="T4" fmla="*/ 0 60000 65536"/>
                <a:gd name="T5" fmla="*/ 0 60000 65536"/>
              </a:gdLst>
              <a:ahLst/>
              <a:cxnLst>
                <a:cxn ang="T4">
                  <a:pos x="T0" y="T1"/>
                </a:cxn>
                <a:cxn ang="T5">
                  <a:pos x="T2" y="T3"/>
                </a:cxn>
              </a:cxnLst>
              <a:rect l="0" t="0" r="r" b="b"/>
              <a:pathLst>
                <a:path w="193" h="121">
                  <a:moveTo>
                    <a:pt x="0" y="120"/>
                  </a:moveTo>
                  <a:lnTo>
                    <a:pt x="19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61" name="Freeform 67"/>
            <p:cNvSpPr>
              <a:spLocks/>
            </p:cNvSpPr>
            <p:nvPr/>
          </p:nvSpPr>
          <p:spPr bwMode="auto">
            <a:xfrm>
              <a:off x="944" y="2224"/>
              <a:ext cx="105" cy="73"/>
            </a:xfrm>
            <a:custGeom>
              <a:avLst/>
              <a:gdLst>
                <a:gd name="T0" fmla="*/ 0 w 105"/>
                <a:gd name="T1" fmla="*/ 72 h 73"/>
                <a:gd name="T2" fmla="*/ 104 w 105"/>
                <a:gd name="T3" fmla="*/ 0 h 73"/>
                <a:gd name="T4" fmla="*/ 0 60000 65536"/>
                <a:gd name="T5" fmla="*/ 0 60000 65536"/>
              </a:gdLst>
              <a:ahLst/>
              <a:cxnLst>
                <a:cxn ang="T4">
                  <a:pos x="T0" y="T1"/>
                </a:cxn>
                <a:cxn ang="T5">
                  <a:pos x="T2" y="T3"/>
                </a:cxn>
              </a:cxnLst>
              <a:rect l="0" t="0" r="r" b="b"/>
              <a:pathLst>
                <a:path w="105" h="73">
                  <a:moveTo>
                    <a:pt x="0" y="72"/>
                  </a:moveTo>
                  <a:lnTo>
                    <a:pt x="10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62" name="Freeform 68"/>
            <p:cNvSpPr>
              <a:spLocks/>
            </p:cNvSpPr>
            <p:nvPr/>
          </p:nvSpPr>
          <p:spPr bwMode="auto">
            <a:xfrm>
              <a:off x="1240" y="2000"/>
              <a:ext cx="145" cy="81"/>
            </a:xfrm>
            <a:custGeom>
              <a:avLst/>
              <a:gdLst>
                <a:gd name="T0" fmla="*/ 0 w 145"/>
                <a:gd name="T1" fmla="*/ 80 h 81"/>
                <a:gd name="T2" fmla="*/ 144 w 145"/>
                <a:gd name="T3" fmla="*/ 0 h 81"/>
                <a:gd name="T4" fmla="*/ 0 60000 65536"/>
                <a:gd name="T5" fmla="*/ 0 60000 65536"/>
              </a:gdLst>
              <a:ahLst/>
              <a:cxnLst>
                <a:cxn ang="T4">
                  <a:pos x="T0" y="T1"/>
                </a:cxn>
                <a:cxn ang="T5">
                  <a:pos x="T2" y="T3"/>
                </a:cxn>
              </a:cxnLst>
              <a:rect l="0" t="0" r="r" b="b"/>
              <a:pathLst>
                <a:path w="145" h="81">
                  <a:moveTo>
                    <a:pt x="0" y="80"/>
                  </a:moveTo>
                  <a:lnTo>
                    <a:pt x="14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63" name="Freeform 69"/>
            <p:cNvSpPr>
              <a:spLocks/>
            </p:cNvSpPr>
            <p:nvPr/>
          </p:nvSpPr>
          <p:spPr bwMode="auto">
            <a:xfrm>
              <a:off x="1504" y="1904"/>
              <a:ext cx="17" cy="17"/>
            </a:xfrm>
            <a:custGeom>
              <a:avLst/>
              <a:gdLst>
                <a:gd name="T0" fmla="*/ 0 w 17"/>
                <a:gd name="T1" fmla="*/ 16 h 17"/>
                <a:gd name="T2" fmla="*/ 16 w 17"/>
                <a:gd name="T3" fmla="*/ 0 h 17"/>
                <a:gd name="T4" fmla="*/ 0 60000 65536"/>
                <a:gd name="T5" fmla="*/ 0 60000 65536"/>
              </a:gdLst>
              <a:ahLst/>
              <a:cxnLst>
                <a:cxn ang="T4">
                  <a:pos x="T0" y="T1"/>
                </a:cxn>
                <a:cxn ang="T5">
                  <a:pos x="T2" y="T3"/>
                </a:cxn>
              </a:cxnLst>
              <a:rect l="0" t="0" r="r" b="b"/>
              <a:pathLst>
                <a:path w="17" h="17">
                  <a:moveTo>
                    <a:pt x="0" y="16"/>
                  </a:moveTo>
                  <a:lnTo>
                    <a:pt x="16"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64" name="Freeform 70"/>
            <p:cNvSpPr>
              <a:spLocks/>
            </p:cNvSpPr>
            <p:nvPr/>
          </p:nvSpPr>
          <p:spPr bwMode="auto">
            <a:xfrm>
              <a:off x="960" y="2256"/>
              <a:ext cx="129" cy="81"/>
            </a:xfrm>
            <a:custGeom>
              <a:avLst/>
              <a:gdLst>
                <a:gd name="T0" fmla="*/ 0 w 129"/>
                <a:gd name="T1" fmla="*/ 80 h 81"/>
                <a:gd name="T2" fmla="*/ 128 w 129"/>
                <a:gd name="T3" fmla="*/ 0 h 81"/>
                <a:gd name="T4" fmla="*/ 0 60000 65536"/>
                <a:gd name="T5" fmla="*/ 0 60000 65536"/>
              </a:gdLst>
              <a:ahLst/>
              <a:cxnLst>
                <a:cxn ang="T4">
                  <a:pos x="T0" y="T1"/>
                </a:cxn>
                <a:cxn ang="T5">
                  <a:pos x="T2" y="T3"/>
                </a:cxn>
              </a:cxnLst>
              <a:rect l="0" t="0" r="r" b="b"/>
              <a:pathLst>
                <a:path w="129" h="81">
                  <a:moveTo>
                    <a:pt x="0" y="80"/>
                  </a:moveTo>
                  <a:lnTo>
                    <a:pt x="128"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65" name="Freeform 71"/>
            <p:cNvSpPr>
              <a:spLocks/>
            </p:cNvSpPr>
            <p:nvPr/>
          </p:nvSpPr>
          <p:spPr bwMode="auto">
            <a:xfrm>
              <a:off x="1296" y="2080"/>
              <a:ext cx="81" cy="57"/>
            </a:xfrm>
            <a:custGeom>
              <a:avLst/>
              <a:gdLst>
                <a:gd name="T0" fmla="*/ 0 w 81"/>
                <a:gd name="T1" fmla="*/ 56 h 57"/>
                <a:gd name="T2" fmla="*/ 80 w 81"/>
                <a:gd name="T3" fmla="*/ 0 h 57"/>
                <a:gd name="T4" fmla="*/ 0 60000 65536"/>
                <a:gd name="T5" fmla="*/ 0 60000 65536"/>
              </a:gdLst>
              <a:ahLst/>
              <a:cxnLst>
                <a:cxn ang="T4">
                  <a:pos x="T0" y="T1"/>
                </a:cxn>
                <a:cxn ang="T5">
                  <a:pos x="T2" y="T3"/>
                </a:cxn>
              </a:cxnLst>
              <a:rect l="0" t="0" r="r" b="b"/>
              <a:pathLst>
                <a:path w="81" h="57">
                  <a:moveTo>
                    <a:pt x="0" y="56"/>
                  </a:moveTo>
                  <a:lnTo>
                    <a:pt x="80"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66" name="Freeform 72"/>
            <p:cNvSpPr>
              <a:spLocks/>
            </p:cNvSpPr>
            <p:nvPr/>
          </p:nvSpPr>
          <p:spPr bwMode="auto">
            <a:xfrm>
              <a:off x="1480" y="1944"/>
              <a:ext cx="89" cy="57"/>
            </a:xfrm>
            <a:custGeom>
              <a:avLst/>
              <a:gdLst>
                <a:gd name="T0" fmla="*/ 0 w 89"/>
                <a:gd name="T1" fmla="*/ 56 h 57"/>
                <a:gd name="T2" fmla="*/ 88 w 89"/>
                <a:gd name="T3" fmla="*/ 0 h 57"/>
                <a:gd name="T4" fmla="*/ 0 60000 65536"/>
                <a:gd name="T5" fmla="*/ 0 60000 65536"/>
              </a:gdLst>
              <a:ahLst/>
              <a:cxnLst>
                <a:cxn ang="T4">
                  <a:pos x="T0" y="T1"/>
                </a:cxn>
                <a:cxn ang="T5">
                  <a:pos x="T2" y="T3"/>
                </a:cxn>
              </a:cxnLst>
              <a:rect l="0" t="0" r="r" b="b"/>
              <a:pathLst>
                <a:path w="89" h="57">
                  <a:moveTo>
                    <a:pt x="0" y="56"/>
                  </a:moveTo>
                  <a:lnTo>
                    <a:pt x="88"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67" name="Freeform 73"/>
            <p:cNvSpPr>
              <a:spLocks/>
            </p:cNvSpPr>
            <p:nvPr/>
          </p:nvSpPr>
          <p:spPr bwMode="auto">
            <a:xfrm>
              <a:off x="1008" y="2288"/>
              <a:ext cx="153" cy="97"/>
            </a:xfrm>
            <a:custGeom>
              <a:avLst/>
              <a:gdLst>
                <a:gd name="T0" fmla="*/ 0 w 153"/>
                <a:gd name="T1" fmla="*/ 96 h 97"/>
                <a:gd name="T2" fmla="*/ 152 w 153"/>
                <a:gd name="T3" fmla="*/ 0 h 97"/>
                <a:gd name="T4" fmla="*/ 0 60000 65536"/>
                <a:gd name="T5" fmla="*/ 0 60000 65536"/>
              </a:gdLst>
              <a:ahLst/>
              <a:cxnLst>
                <a:cxn ang="T4">
                  <a:pos x="T0" y="T1"/>
                </a:cxn>
                <a:cxn ang="T5">
                  <a:pos x="T2" y="T3"/>
                </a:cxn>
              </a:cxnLst>
              <a:rect l="0" t="0" r="r" b="b"/>
              <a:pathLst>
                <a:path w="153" h="97">
                  <a:moveTo>
                    <a:pt x="0" y="96"/>
                  </a:moveTo>
                  <a:lnTo>
                    <a:pt x="15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68" name="Freeform 74"/>
            <p:cNvSpPr>
              <a:spLocks/>
            </p:cNvSpPr>
            <p:nvPr/>
          </p:nvSpPr>
          <p:spPr bwMode="auto">
            <a:xfrm>
              <a:off x="1464" y="2000"/>
              <a:ext cx="137" cy="81"/>
            </a:xfrm>
            <a:custGeom>
              <a:avLst/>
              <a:gdLst>
                <a:gd name="T0" fmla="*/ 0 w 137"/>
                <a:gd name="T1" fmla="*/ 80 h 81"/>
                <a:gd name="T2" fmla="*/ 136 w 137"/>
                <a:gd name="T3" fmla="*/ 0 h 81"/>
                <a:gd name="T4" fmla="*/ 0 60000 65536"/>
                <a:gd name="T5" fmla="*/ 0 60000 65536"/>
              </a:gdLst>
              <a:ahLst/>
              <a:cxnLst>
                <a:cxn ang="T4">
                  <a:pos x="T0" y="T1"/>
                </a:cxn>
                <a:cxn ang="T5">
                  <a:pos x="T2" y="T3"/>
                </a:cxn>
              </a:cxnLst>
              <a:rect l="0" t="0" r="r" b="b"/>
              <a:pathLst>
                <a:path w="137" h="81">
                  <a:moveTo>
                    <a:pt x="0" y="80"/>
                  </a:moveTo>
                  <a:lnTo>
                    <a:pt x="136"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69" name="Freeform 75"/>
            <p:cNvSpPr>
              <a:spLocks/>
            </p:cNvSpPr>
            <p:nvPr/>
          </p:nvSpPr>
          <p:spPr bwMode="auto">
            <a:xfrm>
              <a:off x="1024" y="1616"/>
              <a:ext cx="273" cy="185"/>
            </a:xfrm>
            <a:custGeom>
              <a:avLst/>
              <a:gdLst>
                <a:gd name="T0" fmla="*/ 0 w 273"/>
                <a:gd name="T1" fmla="*/ 184 h 185"/>
                <a:gd name="T2" fmla="*/ 272 w 273"/>
                <a:gd name="T3" fmla="*/ 0 h 185"/>
                <a:gd name="T4" fmla="*/ 0 60000 65536"/>
                <a:gd name="T5" fmla="*/ 0 60000 65536"/>
              </a:gdLst>
              <a:ahLst/>
              <a:cxnLst>
                <a:cxn ang="T4">
                  <a:pos x="T0" y="T1"/>
                </a:cxn>
                <a:cxn ang="T5">
                  <a:pos x="T2" y="T3"/>
                </a:cxn>
              </a:cxnLst>
              <a:rect l="0" t="0" r="r" b="b"/>
              <a:pathLst>
                <a:path w="273" h="185">
                  <a:moveTo>
                    <a:pt x="0" y="184"/>
                  </a:moveTo>
                  <a:lnTo>
                    <a:pt x="27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70" name="Freeform 76"/>
            <p:cNvSpPr>
              <a:spLocks/>
            </p:cNvSpPr>
            <p:nvPr/>
          </p:nvSpPr>
          <p:spPr bwMode="auto">
            <a:xfrm>
              <a:off x="1064" y="1680"/>
              <a:ext cx="265" cy="169"/>
            </a:xfrm>
            <a:custGeom>
              <a:avLst/>
              <a:gdLst>
                <a:gd name="T0" fmla="*/ 0 w 265"/>
                <a:gd name="T1" fmla="*/ 168 h 169"/>
                <a:gd name="T2" fmla="*/ 264 w 265"/>
                <a:gd name="T3" fmla="*/ 0 h 169"/>
                <a:gd name="T4" fmla="*/ 0 60000 65536"/>
                <a:gd name="T5" fmla="*/ 0 60000 65536"/>
              </a:gdLst>
              <a:ahLst/>
              <a:cxnLst>
                <a:cxn ang="T4">
                  <a:pos x="T0" y="T1"/>
                </a:cxn>
                <a:cxn ang="T5">
                  <a:pos x="T2" y="T3"/>
                </a:cxn>
              </a:cxnLst>
              <a:rect l="0" t="0" r="r" b="b"/>
              <a:pathLst>
                <a:path w="265" h="169">
                  <a:moveTo>
                    <a:pt x="0" y="168"/>
                  </a:moveTo>
                  <a:lnTo>
                    <a:pt x="26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71" name="Freeform 77"/>
            <p:cNvSpPr>
              <a:spLocks/>
            </p:cNvSpPr>
            <p:nvPr/>
          </p:nvSpPr>
          <p:spPr bwMode="auto">
            <a:xfrm>
              <a:off x="1104" y="1720"/>
              <a:ext cx="273" cy="185"/>
            </a:xfrm>
            <a:custGeom>
              <a:avLst/>
              <a:gdLst>
                <a:gd name="T0" fmla="*/ 0 w 273"/>
                <a:gd name="T1" fmla="*/ 184 h 185"/>
                <a:gd name="T2" fmla="*/ 272 w 273"/>
                <a:gd name="T3" fmla="*/ 0 h 185"/>
                <a:gd name="T4" fmla="*/ 0 60000 65536"/>
                <a:gd name="T5" fmla="*/ 0 60000 65536"/>
              </a:gdLst>
              <a:ahLst/>
              <a:cxnLst>
                <a:cxn ang="T4">
                  <a:pos x="T0" y="T1"/>
                </a:cxn>
                <a:cxn ang="T5">
                  <a:pos x="T2" y="T3"/>
                </a:cxn>
              </a:cxnLst>
              <a:rect l="0" t="0" r="r" b="b"/>
              <a:pathLst>
                <a:path w="273" h="185">
                  <a:moveTo>
                    <a:pt x="0" y="184"/>
                  </a:moveTo>
                  <a:lnTo>
                    <a:pt x="27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72" name="Freeform 78"/>
            <p:cNvSpPr>
              <a:spLocks/>
            </p:cNvSpPr>
            <p:nvPr/>
          </p:nvSpPr>
          <p:spPr bwMode="auto">
            <a:xfrm>
              <a:off x="1136" y="1760"/>
              <a:ext cx="281" cy="185"/>
            </a:xfrm>
            <a:custGeom>
              <a:avLst/>
              <a:gdLst>
                <a:gd name="T0" fmla="*/ 0 w 281"/>
                <a:gd name="T1" fmla="*/ 184 h 185"/>
                <a:gd name="T2" fmla="*/ 280 w 281"/>
                <a:gd name="T3" fmla="*/ 0 h 185"/>
                <a:gd name="T4" fmla="*/ 0 60000 65536"/>
                <a:gd name="T5" fmla="*/ 0 60000 65536"/>
              </a:gdLst>
              <a:ahLst/>
              <a:cxnLst>
                <a:cxn ang="T4">
                  <a:pos x="T0" y="T1"/>
                </a:cxn>
                <a:cxn ang="T5">
                  <a:pos x="T2" y="T3"/>
                </a:cxn>
              </a:cxnLst>
              <a:rect l="0" t="0" r="r" b="b"/>
              <a:pathLst>
                <a:path w="281" h="185">
                  <a:moveTo>
                    <a:pt x="0" y="184"/>
                  </a:moveTo>
                  <a:lnTo>
                    <a:pt x="280"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73" name="Freeform 79"/>
            <p:cNvSpPr>
              <a:spLocks/>
            </p:cNvSpPr>
            <p:nvPr/>
          </p:nvSpPr>
          <p:spPr bwMode="auto">
            <a:xfrm>
              <a:off x="1168" y="1832"/>
              <a:ext cx="249" cy="169"/>
            </a:xfrm>
            <a:custGeom>
              <a:avLst/>
              <a:gdLst>
                <a:gd name="T0" fmla="*/ 0 w 249"/>
                <a:gd name="T1" fmla="*/ 168 h 169"/>
                <a:gd name="T2" fmla="*/ 248 w 249"/>
                <a:gd name="T3" fmla="*/ 0 h 169"/>
                <a:gd name="T4" fmla="*/ 0 60000 65536"/>
                <a:gd name="T5" fmla="*/ 0 60000 65536"/>
              </a:gdLst>
              <a:ahLst/>
              <a:cxnLst>
                <a:cxn ang="T4">
                  <a:pos x="T0" y="T1"/>
                </a:cxn>
                <a:cxn ang="T5">
                  <a:pos x="T2" y="T3"/>
                </a:cxn>
              </a:cxnLst>
              <a:rect l="0" t="0" r="r" b="b"/>
              <a:pathLst>
                <a:path w="249" h="169">
                  <a:moveTo>
                    <a:pt x="0" y="168"/>
                  </a:moveTo>
                  <a:lnTo>
                    <a:pt x="248"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74" name="Freeform 80"/>
            <p:cNvSpPr>
              <a:spLocks/>
            </p:cNvSpPr>
            <p:nvPr/>
          </p:nvSpPr>
          <p:spPr bwMode="auto">
            <a:xfrm>
              <a:off x="1184" y="2032"/>
              <a:ext cx="105" cy="121"/>
            </a:xfrm>
            <a:custGeom>
              <a:avLst/>
              <a:gdLst>
                <a:gd name="T0" fmla="*/ 0 w 105"/>
                <a:gd name="T1" fmla="*/ 0 h 121"/>
                <a:gd name="T2" fmla="*/ 104 w 105"/>
                <a:gd name="T3" fmla="*/ 120 h 121"/>
                <a:gd name="T4" fmla="*/ 0 60000 65536"/>
                <a:gd name="T5" fmla="*/ 0 60000 65536"/>
              </a:gdLst>
              <a:ahLst/>
              <a:cxnLst>
                <a:cxn ang="T4">
                  <a:pos x="T0" y="T1"/>
                </a:cxn>
                <a:cxn ang="T5">
                  <a:pos x="T2" y="T3"/>
                </a:cxn>
              </a:cxnLst>
              <a:rect l="0" t="0" r="r" b="b"/>
              <a:pathLst>
                <a:path w="105" h="121">
                  <a:moveTo>
                    <a:pt x="0" y="0"/>
                  </a:moveTo>
                  <a:lnTo>
                    <a:pt x="104" y="12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75" name="Freeform 81"/>
            <p:cNvSpPr>
              <a:spLocks/>
            </p:cNvSpPr>
            <p:nvPr/>
          </p:nvSpPr>
          <p:spPr bwMode="auto">
            <a:xfrm>
              <a:off x="1424" y="2360"/>
              <a:ext cx="65" cy="33"/>
            </a:xfrm>
            <a:custGeom>
              <a:avLst/>
              <a:gdLst>
                <a:gd name="T0" fmla="*/ 0 w 65"/>
                <a:gd name="T1" fmla="*/ 32 h 33"/>
                <a:gd name="T2" fmla="*/ 64 w 65"/>
                <a:gd name="T3" fmla="*/ 0 h 33"/>
                <a:gd name="T4" fmla="*/ 0 60000 65536"/>
                <a:gd name="T5" fmla="*/ 0 60000 65536"/>
              </a:gdLst>
              <a:ahLst/>
              <a:cxnLst>
                <a:cxn ang="T4">
                  <a:pos x="T0" y="T1"/>
                </a:cxn>
                <a:cxn ang="T5">
                  <a:pos x="T2" y="T3"/>
                </a:cxn>
              </a:cxnLst>
              <a:rect l="0" t="0" r="r" b="b"/>
              <a:pathLst>
                <a:path w="65" h="33">
                  <a:moveTo>
                    <a:pt x="0" y="32"/>
                  </a:moveTo>
                  <a:lnTo>
                    <a:pt x="6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76" name="Freeform 82"/>
            <p:cNvSpPr>
              <a:spLocks/>
            </p:cNvSpPr>
            <p:nvPr/>
          </p:nvSpPr>
          <p:spPr bwMode="auto">
            <a:xfrm>
              <a:off x="1440" y="2312"/>
              <a:ext cx="129" cy="81"/>
            </a:xfrm>
            <a:custGeom>
              <a:avLst/>
              <a:gdLst>
                <a:gd name="T0" fmla="*/ 0 w 129"/>
                <a:gd name="T1" fmla="*/ 0 h 81"/>
                <a:gd name="T2" fmla="*/ 8 w 129"/>
                <a:gd name="T3" fmla="*/ 16 h 81"/>
                <a:gd name="T4" fmla="*/ 56 w 129"/>
                <a:gd name="T5" fmla="*/ 48 h 81"/>
                <a:gd name="T6" fmla="*/ 80 w 129"/>
                <a:gd name="T7" fmla="*/ 64 h 81"/>
                <a:gd name="T8" fmla="*/ 128 w 129"/>
                <a:gd name="T9" fmla="*/ 8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 h="81">
                  <a:moveTo>
                    <a:pt x="0" y="0"/>
                  </a:moveTo>
                  <a:lnTo>
                    <a:pt x="8" y="16"/>
                  </a:lnTo>
                  <a:lnTo>
                    <a:pt x="56" y="48"/>
                  </a:lnTo>
                  <a:lnTo>
                    <a:pt x="80" y="64"/>
                  </a:lnTo>
                  <a:lnTo>
                    <a:pt x="128" y="8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77" name="Freeform 83"/>
            <p:cNvSpPr>
              <a:spLocks/>
            </p:cNvSpPr>
            <p:nvPr/>
          </p:nvSpPr>
          <p:spPr bwMode="auto">
            <a:xfrm>
              <a:off x="1232" y="2088"/>
              <a:ext cx="1" cy="9"/>
            </a:xfrm>
            <a:custGeom>
              <a:avLst/>
              <a:gdLst>
                <a:gd name="T0" fmla="*/ 0 w 1"/>
                <a:gd name="T1" fmla="*/ 8 h 9"/>
                <a:gd name="T2" fmla="*/ 0 w 1"/>
                <a:gd name="T3" fmla="*/ 0 h 9"/>
                <a:gd name="T4" fmla="*/ 0 60000 65536"/>
                <a:gd name="T5" fmla="*/ 0 60000 65536"/>
              </a:gdLst>
              <a:ahLst/>
              <a:cxnLst>
                <a:cxn ang="T4">
                  <a:pos x="T0" y="T1"/>
                </a:cxn>
                <a:cxn ang="T5">
                  <a:pos x="T2" y="T3"/>
                </a:cxn>
              </a:cxnLst>
              <a:rect l="0" t="0" r="r" b="b"/>
              <a:pathLst>
                <a:path w="1" h="9">
                  <a:moveTo>
                    <a:pt x="0" y="8"/>
                  </a:moveTo>
                  <a:lnTo>
                    <a:pt x="0"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78" name="Freeform 84"/>
            <p:cNvSpPr>
              <a:spLocks/>
            </p:cNvSpPr>
            <p:nvPr/>
          </p:nvSpPr>
          <p:spPr bwMode="auto">
            <a:xfrm>
              <a:off x="1264" y="2152"/>
              <a:ext cx="17" cy="1"/>
            </a:xfrm>
            <a:custGeom>
              <a:avLst/>
              <a:gdLst>
                <a:gd name="T0" fmla="*/ 0 w 17"/>
                <a:gd name="T1" fmla="*/ 0 h 1"/>
                <a:gd name="T2" fmla="*/ 16 w 17"/>
                <a:gd name="T3" fmla="*/ 0 h 1"/>
                <a:gd name="T4" fmla="*/ 0 60000 65536"/>
                <a:gd name="T5" fmla="*/ 0 60000 65536"/>
              </a:gdLst>
              <a:ahLst/>
              <a:cxnLst>
                <a:cxn ang="T4">
                  <a:pos x="T0" y="T1"/>
                </a:cxn>
                <a:cxn ang="T5">
                  <a:pos x="T2" y="T3"/>
                </a:cxn>
              </a:cxnLst>
              <a:rect l="0" t="0" r="r" b="b"/>
              <a:pathLst>
                <a:path w="17" h="1">
                  <a:moveTo>
                    <a:pt x="0" y="0"/>
                  </a:moveTo>
                  <a:lnTo>
                    <a:pt x="16"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79" name="Freeform 85"/>
            <p:cNvSpPr>
              <a:spLocks/>
            </p:cNvSpPr>
            <p:nvPr/>
          </p:nvSpPr>
          <p:spPr bwMode="auto">
            <a:xfrm>
              <a:off x="1328" y="2160"/>
              <a:ext cx="33" cy="17"/>
            </a:xfrm>
            <a:custGeom>
              <a:avLst/>
              <a:gdLst>
                <a:gd name="T0" fmla="*/ 0 w 33"/>
                <a:gd name="T1" fmla="*/ 16 h 17"/>
                <a:gd name="T2" fmla="*/ 32 w 33"/>
                <a:gd name="T3" fmla="*/ 0 h 17"/>
                <a:gd name="T4" fmla="*/ 0 60000 65536"/>
                <a:gd name="T5" fmla="*/ 0 60000 65536"/>
              </a:gdLst>
              <a:ahLst/>
              <a:cxnLst>
                <a:cxn ang="T4">
                  <a:pos x="T0" y="T1"/>
                </a:cxn>
                <a:cxn ang="T5">
                  <a:pos x="T2" y="T3"/>
                </a:cxn>
              </a:cxnLst>
              <a:rect l="0" t="0" r="r" b="b"/>
              <a:pathLst>
                <a:path w="33" h="17">
                  <a:moveTo>
                    <a:pt x="0" y="16"/>
                  </a:moveTo>
                  <a:lnTo>
                    <a:pt x="3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80" name="Freeform 86"/>
            <p:cNvSpPr>
              <a:spLocks/>
            </p:cNvSpPr>
            <p:nvPr/>
          </p:nvSpPr>
          <p:spPr bwMode="auto">
            <a:xfrm>
              <a:off x="1840" y="2320"/>
              <a:ext cx="129" cy="97"/>
            </a:xfrm>
            <a:custGeom>
              <a:avLst/>
              <a:gdLst>
                <a:gd name="T0" fmla="*/ 0 w 129"/>
                <a:gd name="T1" fmla="*/ 96 h 97"/>
                <a:gd name="T2" fmla="*/ 128 w 129"/>
                <a:gd name="T3" fmla="*/ 0 h 97"/>
                <a:gd name="T4" fmla="*/ 0 60000 65536"/>
                <a:gd name="T5" fmla="*/ 0 60000 65536"/>
              </a:gdLst>
              <a:ahLst/>
              <a:cxnLst>
                <a:cxn ang="T4">
                  <a:pos x="T0" y="T1"/>
                </a:cxn>
                <a:cxn ang="T5">
                  <a:pos x="T2" y="T3"/>
                </a:cxn>
              </a:cxnLst>
              <a:rect l="0" t="0" r="r" b="b"/>
              <a:pathLst>
                <a:path w="129" h="97">
                  <a:moveTo>
                    <a:pt x="0" y="96"/>
                  </a:moveTo>
                  <a:lnTo>
                    <a:pt x="128"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81" name="Freeform 87"/>
            <p:cNvSpPr>
              <a:spLocks/>
            </p:cNvSpPr>
            <p:nvPr/>
          </p:nvSpPr>
          <p:spPr bwMode="auto">
            <a:xfrm>
              <a:off x="1008" y="2512"/>
              <a:ext cx="249" cy="281"/>
            </a:xfrm>
            <a:custGeom>
              <a:avLst/>
              <a:gdLst>
                <a:gd name="T0" fmla="*/ 0 w 249"/>
                <a:gd name="T1" fmla="*/ 0 h 281"/>
                <a:gd name="T2" fmla="*/ 248 w 249"/>
                <a:gd name="T3" fmla="*/ 280 h 281"/>
                <a:gd name="T4" fmla="*/ 0 60000 65536"/>
                <a:gd name="T5" fmla="*/ 0 60000 65536"/>
              </a:gdLst>
              <a:ahLst/>
              <a:cxnLst>
                <a:cxn ang="T4">
                  <a:pos x="T0" y="T1"/>
                </a:cxn>
                <a:cxn ang="T5">
                  <a:pos x="T2" y="T3"/>
                </a:cxn>
              </a:cxnLst>
              <a:rect l="0" t="0" r="r" b="b"/>
              <a:pathLst>
                <a:path w="249" h="281">
                  <a:moveTo>
                    <a:pt x="0" y="0"/>
                  </a:moveTo>
                  <a:lnTo>
                    <a:pt x="248" y="28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82" name="Freeform 88"/>
            <p:cNvSpPr>
              <a:spLocks/>
            </p:cNvSpPr>
            <p:nvPr/>
          </p:nvSpPr>
          <p:spPr bwMode="auto">
            <a:xfrm>
              <a:off x="1232" y="2760"/>
              <a:ext cx="25" cy="25"/>
            </a:xfrm>
            <a:custGeom>
              <a:avLst/>
              <a:gdLst>
                <a:gd name="T0" fmla="*/ 0 w 25"/>
                <a:gd name="T1" fmla="*/ 0 h 25"/>
                <a:gd name="T2" fmla="*/ 24 w 25"/>
                <a:gd name="T3" fmla="*/ 24 h 25"/>
                <a:gd name="T4" fmla="*/ 0 60000 65536"/>
                <a:gd name="T5" fmla="*/ 0 60000 65536"/>
              </a:gdLst>
              <a:ahLst/>
              <a:cxnLst>
                <a:cxn ang="T4">
                  <a:pos x="T0" y="T1"/>
                </a:cxn>
                <a:cxn ang="T5">
                  <a:pos x="T2" y="T3"/>
                </a:cxn>
              </a:cxnLst>
              <a:rect l="0" t="0" r="r" b="b"/>
              <a:pathLst>
                <a:path w="25" h="25">
                  <a:moveTo>
                    <a:pt x="0" y="0"/>
                  </a:moveTo>
                  <a:lnTo>
                    <a:pt x="24" y="24"/>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83" name="Freeform 89"/>
            <p:cNvSpPr>
              <a:spLocks/>
            </p:cNvSpPr>
            <p:nvPr/>
          </p:nvSpPr>
          <p:spPr bwMode="auto">
            <a:xfrm>
              <a:off x="1008" y="2248"/>
              <a:ext cx="969" cy="465"/>
            </a:xfrm>
            <a:custGeom>
              <a:avLst/>
              <a:gdLst>
                <a:gd name="T0" fmla="*/ 40 w 969"/>
                <a:gd name="T1" fmla="*/ 272 h 465"/>
                <a:gd name="T2" fmla="*/ 128 w 969"/>
                <a:gd name="T3" fmla="*/ 344 h 465"/>
                <a:gd name="T4" fmla="*/ 208 w 969"/>
                <a:gd name="T5" fmla="*/ 408 h 465"/>
                <a:gd name="T6" fmla="*/ 240 w 969"/>
                <a:gd name="T7" fmla="*/ 440 h 465"/>
                <a:gd name="T8" fmla="*/ 296 w 969"/>
                <a:gd name="T9" fmla="*/ 456 h 465"/>
                <a:gd name="T10" fmla="*/ 960 w 969"/>
                <a:gd name="T11" fmla="*/ 0 h 465"/>
                <a:gd name="T12" fmla="*/ 968 w 969"/>
                <a:gd name="T13" fmla="*/ 16 h 465"/>
                <a:gd name="T14" fmla="*/ 960 w 969"/>
                <a:gd name="T15" fmla="*/ 24 h 465"/>
                <a:gd name="T16" fmla="*/ 272 w 969"/>
                <a:gd name="T17" fmla="*/ 464 h 465"/>
                <a:gd name="T18" fmla="*/ 192 w 969"/>
                <a:gd name="T19" fmla="*/ 416 h 465"/>
                <a:gd name="T20" fmla="*/ 128 w 969"/>
                <a:gd name="T21" fmla="*/ 360 h 465"/>
                <a:gd name="T22" fmla="*/ 0 w 969"/>
                <a:gd name="T23" fmla="*/ 224 h 465"/>
                <a:gd name="T24" fmla="*/ 40 w 969"/>
                <a:gd name="T25" fmla="*/ 272 h 465"/>
                <a:gd name="T26" fmla="*/ 40 w 969"/>
                <a:gd name="T27" fmla="*/ 272 h 4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69" h="465">
                  <a:moveTo>
                    <a:pt x="40" y="272"/>
                  </a:moveTo>
                  <a:lnTo>
                    <a:pt x="128" y="344"/>
                  </a:lnTo>
                  <a:lnTo>
                    <a:pt x="208" y="408"/>
                  </a:lnTo>
                  <a:lnTo>
                    <a:pt x="240" y="440"/>
                  </a:lnTo>
                  <a:lnTo>
                    <a:pt x="296" y="456"/>
                  </a:lnTo>
                  <a:lnTo>
                    <a:pt x="960" y="0"/>
                  </a:lnTo>
                  <a:lnTo>
                    <a:pt x="968" y="16"/>
                  </a:lnTo>
                  <a:lnTo>
                    <a:pt x="960" y="24"/>
                  </a:lnTo>
                  <a:lnTo>
                    <a:pt x="272" y="464"/>
                  </a:lnTo>
                  <a:lnTo>
                    <a:pt x="192" y="416"/>
                  </a:lnTo>
                  <a:lnTo>
                    <a:pt x="128" y="360"/>
                  </a:lnTo>
                  <a:lnTo>
                    <a:pt x="0" y="224"/>
                  </a:lnTo>
                  <a:lnTo>
                    <a:pt x="40" y="272"/>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149584" name="Freeform 90"/>
            <p:cNvSpPr>
              <a:spLocks/>
            </p:cNvSpPr>
            <p:nvPr/>
          </p:nvSpPr>
          <p:spPr bwMode="auto">
            <a:xfrm>
              <a:off x="1008" y="2248"/>
              <a:ext cx="969" cy="465"/>
            </a:xfrm>
            <a:custGeom>
              <a:avLst/>
              <a:gdLst>
                <a:gd name="T0" fmla="*/ 40 w 969"/>
                <a:gd name="T1" fmla="*/ 272 h 465"/>
                <a:gd name="T2" fmla="*/ 128 w 969"/>
                <a:gd name="T3" fmla="*/ 344 h 465"/>
                <a:gd name="T4" fmla="*/ 208 w 969"/>
                <a:gd name="T5" fmla="*/ 408 h 465"/>
                <a:gd name="T6" fmla="*/ 240 w 969"/>
                <a:gd name="T7" fmla="*/ 440 h 465"/>
                <a:gd name="T8" fmla="*/ 296 w 969"/>
                <a:gd name="T9" fmla="*/ 456 h 465"/>
                <a:gd name="T10" fmla="*/ 960 w 969"/>
                <a:gd name="T11" fmla="*/ 0 h 465"/>
                <a:gd name="T12" fmla="*/ 968 w 969"/>
                <a:gd name="T13" fmla="*/ 16 h 465"/>
                <a:gd name="T14" fmla="*/ 960 w 969"/>
                <a:gd name="T15" fmla="*/ 24 h 465"/>
                <a:gd name="T16" fmla="*/ 272 w 969"/>
                <a:gd name="T17" fmla="*/ 464 h 465"/>
                <a:gd name="T18" fmla="*/ 192 w 969"/>
                <a:gd name="T19" fmla="*/ 416 h 465"/>
                <a:gd name="T20" fmla="*/ 128 w 969"/>
                <a:gd name="T21" fmla="*/ 360 h 465"/>
                <a:gd name="T22" fmla="*/ 0 w 969"/>
                <a:gd name="T23" fmla="*/ 224 h 465"/>
                <a:gd name="T24" fmla="*/ 40 w 969"/>
                <a:gd name="T25" fmla="*/ 272 h 4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69" h="465">
                  <a:moveTo>
                    <a:pt x="40" y="272"/>
                  </a:moveTo>
                  <a:lnTo>
                    <a:pt x="128" y="344"/>
                  </a:lnTo>
                  <a:lnTo>
                    <a:pt x="208" y="408"/>
                  </a:lnTo>
                  <a:lnTo>
                    <a:pt x="240" y="440"/>
                  </a:lnTo>
                  <a:lnTo>
                    <a:pt x="296" y="456"/>
                  </a:lnTo>
                  <a:lnTo>
                    <a:pt x="960" y="0"/>
                  </a:lnTo>
                  <a:lnTo>
                    <a:pt x="968" y="16"/>
                  </a:lnTo>
                  <a:lnTo>
                    <a:pt x="960" y="24"/>
                  </a:lnTo>
                  <a:lnTo>
                    <a:pt x="272" y="464"/>
                  </a:lnTo>
                  <a:lnTo>
                    <a:pt x="192" y="416"/>
                  </a:lnTo>
                  <a:lnTo>
                    <a:pt x="128" y="360"/>
                  </a:lnTo>
                  <a:lnTo>
                    <a:pt x="0" y="224"/>
                  </a:lnTo>
                  <a:lnTo>
                    <a:pt x="40" y="272"/>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49585" name="Freeform 91"/>
            <p:cNvSpPr>
              <a:spLocks/>
            </p:cNvSpPr>
            <p:nvPr/>
          </p:nvSpPr>
          <p:spPr bwMode="auto">
            <a:xfrm>
              <a:off x="1008" y="2056"/>
              <a:ext cx="225" cy="257"/>
            </a:xfrm>
            <a:custGeom>
              <a:avLst/>
              <a:gdLst>
                <a:gd name="T0" fmla="*/ 224 w 225"/>
                <a:gd name="T1" fmla="*/ 64 h 257"/>
                <a:gd name="T2" fmla="*/ 224 w 225"/>
                <a:gd name="T3" fmla="*/ 32 h 257"/>
                <a:gd name="T4" fmla="*/ 208 w 225"/>
                <a:gd name="T5" fmla="*/ 32 h 257"/>
                <a:gd name="T6" fmla="*/ 208 w 225"/>
                <a:gd name="T7" fmla="*/ 24 h 257"/>
                <a:gd name="T8" fmla="*/ 168 w 225"/>
                <a:gd name="T9" fmla="*/ 24 h 257"/>
                <a:gd name="T10" fmla="*/ 160 w 225"/>
                <a:gd name="T11" fmla="*/ 16 h 257"/>
                <a:gd name="T12" fmla="*/ 152 w 225"/>
                <a:gd name="T13" fmla="*/ 16 h 257"/>
                <a:gd name="T14" fmla="*/ 136 w 225"/>
                <a:gd name="T15" fmla="*/ 0 h 257"/>
                <a:gd name="T16" fmla="*/ 120 w 225"/>
                <a:gd name="T17" fmla="*/ 16 h 257"/>
                <a:gd name="T18" fmla="*/ 104 w 225"/>
                <a:gd name="T19" fmla="*/ 0 h 257"/>
                <a:gd name="T20" fmla="*/ 88 w 225"/>
                <a:gd name="T21" fmla="*/ 16 h 257"/>
                <a:gd name="T22" fmla="*/ 80 w 225"/>
                <a:gd name="T23" fmla="*/ 16 h 257"/>
                <a:gd name="T24" fmla="*/ 80 w 225"/>
                <a:gd name="T25" fmla="*/ 24 h 257"/>
                <a:gd name="T26" fmla="*/ 72 w 225"/>
                <a:gd name="T27" fmla="*/ 32 h 257"/>
                <a:gd name="T28" fmla="*/ 72 w 225"/>
                <a:gd name="T29" fmla="*/ 56 h 257"/>
                <a:gd name="T30" fmla="*/ 48 w 225"/>
                <a:gd name="T31" fmla="*/ 56 h 257"/>
                <a:gd name="T32" fmla="*/ 48 w 225"/>
                <a:gd name="T33" fmla="*/ 80 h 257"/>
                <a:gd name="T34" fmla="*/ 32 w 225"/>
                <a:gd name="T35" fmla="*/ 96 h 257"/>
                <a:gd name="T36" fmla="*/ 32 w 225"/>
                <a:gd name="T37" fmla="*/ 104 h 257"/>
                <a:gd name="T38" fmla="*/ 16 w 225"/>
                <a:gd name="T39" fmla="*/ 112 h 257"/>
                <a:gd name="T40" fmla="*/ 16 w 225"/>
                <a:gd name="T41" fmla="*/ 136 h 257"/>
                <a:gd name="T42" fmla="*/ 16 w 225"/>
                <a:gd name="T43" fmla="*/ 152 h 257"/>
                <a:gd name="T44" fmla="*/ 8 w 225"/>
                <a:gd name="T45" fmla="*/ 168 h 257"/>
                <a:gd name="T46" fmla="*/ 0 w 225"/>
                <a:gd name="T47" fmla="*/ 168 h 257"/>
                <a:gd name="T48" fmla="*/ 0 w 225"/>
                <a:gd name="T49" fmla="*/ 184 h 257"/>
                <a:gd name="T50" fmla="*/ 16 w 225"/>
                <a:gd name="T51" fmla="*/ 168 h 257"/>
                <a:gd name="T52" fmla="*/ 24 w 225"/>
                <a:gd name="T53" fmla="*/ 168 h 257"/>
                <a:gd name="T54" fmla="*/ 40 w 225"/>
                <a:gd name="T55" fmla="*/ 152 h 257"/>
                <a:gd name="T56" fmla="*/ 40 w 225"/>
                <a:gd name="T57" fmla="*/ 168 h 257"/>
                <a:gd name="T58" fmla="*/ 48 w 225"/>
                <a:gd name="T59" fmla="*/ 168 h 257"/>
                <a:gd name="T60" fmla="*/ 56 w 225"/>
                <a:gd name="T61" fmla="*/ 168 h 257"/>
                <a:gd name="T62" fmla="*/ 72 w 225"/>
                <a:gd name="T63" fmla="*/ 176 h 257"/>
                <a:gd name="T64" fmla="*/ 80 w 225"/>
                <a:gd name="T65" fmla="*/ 184 h 257"/>
                <a:gd name="T66" fmla="*/ 72 w 225"/>
                <a:gd name="T67" fmla="*/ 192 h 257"/>
                <a:gd name="T68" fmla="*/ 80 w 225"/>
                <a:gd name="T69" fmla="*/ 192 h 257"/>
                <a:gd name="T70" fmla="*/ 80 w 225"/>
                <a:gd name="T71" fmla="*/ 200 h 257"/>
                <a:gd name="T72" fmla="*/ 88 w 225"/>
                <a:gd name="T73" fmla="*/ 200 h 257"/>
                <a:gd name="T74" fmla="*/ 104 w 225"/>
                <a:gd name="T75" fmla="*/ 200 h 257"/>
                <a:gd name="T76" fmla="*/ 120 w 225"/>
                <a:gd name="T77" fmla="*/ 216 h 257"/>
                <a:gd name="T78" fmla="*/ 128 w 225"/>
                <a:gd name="T79" fmla="*/ 216 h 257"/>
                <a:gd name="T80" fmla="*/ 128 w 225"/>
                <a:gd name="T81" fmla="*/ 232 h 257"/>
                <a:gd name="T82" fmla="*/ 136 w 225"/>
                <a:gd name="T83" fmla="*/ 216 h 257"/>
                <a:gd name="T84" fmla="*/ 144 w 225"/>
                <a:gd name="T85" fmla="*/ 232 h 257"/>
                <a:gd name="T86" fmla="*/ 152 w 225"/>
                <a:gd name="T87" fmla="*/ 232 h 257"/>
                <a:gd name="T88" fmla="*/ 176 w 225"/>
                <a:gd name="T89" fmla="*/ 256 h 257"/>
                <a:gd name="T90" fmla="*/ 216 w 225"/>
                <a:gd name="T91" fmla="*/ 256 h 257"/>
                <a:gd name="T92" fmla="*/ 224 w 225"/>
                <a:gd name="T93" fmla="*/ 64 h 257"/>
                <a:gd name="T94" fmla="*/ 224 w 225"/>
                <a:gd name="T95" fmla="*/ 64 h 25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25" h="257">
                  <a:moveTo>
                    <a:pt x="224" y="64"/>
                  </a:moveTo>
                  <a:lnTo>
                    <a:pt x="224" y="32"/>
                  </a:lnTo>
                  <a:lnTo>
                    <a:pt x="208" y="32"/>
                  </a:lnTo>
                  <a:lnTo>
                    <a:pt x="208" y="24"/>
                  </a:lnTo>
                  <a:lnTo>
                    <a:pt x="168" y="24"/>
                  </a:lnTo>
                  <a:lnTo>
                    <a:pt x="160" y="16"/>
                  </a:lnTo>
                  <a:lnTo>
                    <a:pt x="152" y="16"/>
                  </a:lnTo>
                  <a:lnTo>
                    <a:pt x="136" y="0"/>
                  </a:lnTo>
                  <a:lnTo>
                    <a:pt x="120" y="16"/>
                  </a:lnTo>
                  <a:lnTo>
                    <a:pt x="104" y="0"/>
                  </a:lnTo>
                  <a:lnTo>
                    <a:pt x="88" y="16"/>
                  </a:lnTo>
                  <a:lnTo>
                    <a:pt x="80" y="16"/>
                  </a:lnTo>
                  <a:lnTo>
                    <a:pt x="80" y="24"/>
                  </a:lnTo>
                  <a:lnTo>
                    <a:pt x="72" y="32"/>
                  </a:lnTo>
                  <a:lnTo>
                    <a:pt x="72" y="56"/>
                  </a:lnTo>
                  <a:lnTo>
                    <a:pt x="48" y="56"/>
                  </a:lnTo>
                  <a:lnTo>
                    <a:pt x="48" y="80"/>
                  </a:lnTo>
                  <a:lnTo>
                    <a:pt x="32" y="96"/>
                  </a:lnTo>
                  <a:lnTo>
                    <a:pt x="32" y="104"/>
                  </a:lnTo>
                  <a:lnTo>
                    <a:pt x="16" y="112"/>
                  </a:lnTo>
                  <a:lnTo>
                    <a:pt x="16" y="136"/>
                  </a:lnTo>
                  <a:lnTo>
                    <a:pt x="16" y="152"/>
                  </a:lnTo>
                  <a:lnTo>
                    <a:pt x="8" y="168"/>
                  </a:lnTo>
                  <a:lnTo>
                    <a:pt x="0" y="168"/>
                  </a:lnTo>
                  <a:lnTo>
                    <a:pt x="0" y="184"/>
                  </a:lnTo>
                  <a:lnTo>
                    <a:pt x="16" y="168"/>
                  </a:lnTo>
                  <a:lnTo>
                    <a:pt x="24" y="168"/>
                  </a:lnTo>
                  <a:lnTo>
                    <a:pt x="40" y="152"/>
                  </a:lnTo>
                  <a:lnTo>
                    <a:pt x="40" y="168"/>
                  </a:lnTo>
                  <a:lnTo>
                    <a:pt x="48" y="168"/>
                  </a:lnTo>
                  <a:lnTo>
                    <a:pt x="56" y="168"/>
                  </a:lnTo>
                  <a:lnTo>
                    <a:pt x="72" y="176"/>
                  </a:lnTo>
                  <a:lnTo>
                    <a:pt x="80" y="184"/>
                  </a:lnTo>
                  <a:lnTo>
                    <a:pt x="72" y="192"/>
                  </a:lnTo>
                  <a:lnTo>
                    <a:pt x="80" y="192"/>
                  </a:lnTo>
                  <a:lnTo>
                    <a:pt x="80" y="200"/>
                  </a:lnTo>
                  <a:lnTo>
                    <a:pt x="88" y="200"/>
                  </a:lnTo>
                  <a:lnTo>
                    <a:pt x="104" y="200"/>
                  </a:lnTo>
                  <a:lnTo>
                    <a:pt x="120" y="216"/>
                  </a:lnTo>
                  <a:lnTo>
                    <a:pt x="128" y="216"/>
                  </a:lnTo>
                  <a:lnTo>
                    <a:pt x="128" y="232"/>
                  </a:lnTo>
                  <a:lnTo>
                    <a:pt x="136" y="216"/>
                  </a:lnTo>
                  <a:lnTo>
                    <a:pt x="144" y="232"/>
                  </a:lnTo>
                  <a:lnTo>
                    <a:pt x="152" y="232"/>
                  </a:lnTo>
                  <a:lnTo>
                    <a:pt x="176" y="256"/>
                  </a:lnTo>
                  <a:lnTo>
                    <a:pt x="216" y="256"/>
                  </a:lnTo>
                  <a:lnTo>
                    <a:pt x="224" y="64"/>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149586" name="Freeform 92"/>
            <p:cNvSpPr>
              <a:spLocks/>
            </p:cNvSpPr>
            <p:nvPr/>
          </p:nvSpPr>
          <p:spPr bwMode="auto">
            <a:xfrm>
              <a:off x="1008" y="2056"/>
              <a:ext cx="225" cy="257"/>
            </a:xfrm>
            <a:custGeom>
              <a:avLst/>
              <a:gdLst>
                <a:gd name="T0" fmla="*/ 224 w 225"/>
                <a:gd name="T1" fmla="*/ 64 h 257"/>
                <a:gd name="T2" fmla="*/ 224 w 225"/>
                <a:gd name="T3" fmla="*/ 32 h 257"/>
                <a:gd name="T4" fmla="*/ 208 w 225"/>
                <a:gd name="T5" fmla="*/ 32 h 257"/>
                <a:gd name="T6" fmla="*/ 208 w 225"/>
                <a:gd name="T7" fmla="*/ 24 h 257"/>
                <a:gd name="T8" fmla="*/ 168 w 225"/>
                <a:gd name="T9" fmla="*/ 24 h 257"/>
                <a:gd name="T10" fmla="*/ 160 w 225"/>
                <a:gd name="T11" fmla="*/ 16 h 257"/>
                <a:gd name="T12" fmla="*/ 152 w 225"/>
                <a:gd name="T13" fmla="*/ 16 h 257"/>
                <a:gd name="T14" fmla="*/ 136 w 225"/>
                <a:gd name="T15" fmla="*/ 0 h 257"/>
                <a:gd name="T16" fmla="*/ 120 w 225"/>
                <a:gd name="T17" fmla="*/ 16 h 257"/>
                <a:gd name="T18" fmla="*/ 104 w 225"/>
                <a:gd name="T19" fmla="*/ 0 h 257"/>
                <a:gd name="T20" fmla="*/ 88 w 225"/>
                <a:gd name="T21" fmla="*/ 16 h 257"/>
                <a:gd name="T22" fmla="*/ 80 w 225"/>
                <a:gd name="T23" fmla="*/ 16 h 257"/>
                <a:gd name="T24" fmla="*/ 80 w 225"/>
                <a:gd name="T25" fmla="*/ 24 h 257"/>
                <a:gd name="T26" fmla="*/ 72 w 225"/>
                <a:gd name="T27" fmla="*/ 32 h 257"/>
                <a:gd name="T28" fmla="*/ 72 w 225"/>
                <a:gd name="T29" fmla="*/ 56 h 257"/>
                <a:gd name="T30" fmla="*/ 48 w 225"/>
                <a:gd name="T31" fmla="*/ 56 h 257"/>
                <a:gd name="T32" fmla="*/ 48 w 225"/>
                <a:gd name="T33" fmla="*/ 80 h 257"/>
                <a:gd name="T34" fmla="*/ 32 w 225"/>
                <a:gd name="T35" fmla="*/ 96 h 257"/>
                <a:gd name="T36" fmla="*/ 32 w 225"/>
                <a:gd name="T37" fmla="*/ 104 h 257"/>
                <a:gd name="T38" fmla="*/ 16 w 225"/>
                <a:gd name="T39" fmla="*/ 112 h 257"/>
                <a:gd name="T40" fmla="*/ 16 w 225"/>
                <a:gd name="T41" fmla="*/ 136 h 257"/>
                <a:gd name="T42" fmla="*/ 16 w 225"/>
                <a:gd name="T43" fmla="*/ 152 h 257"/>
                <a:gd name="T44" fmla="*/ 8 w 225"/>
                <a:gd name="T45" fmla="*/ 168 h 257"/>
                <a:gd name="T46" fmla="*/ 0 w 225"/>
                <a:gd name="T47" fmla="*/ 168 h 257"/>
                <a:gd name="T48" fmla="*/ 0 w 225"/>
                <a:gd name="T49" fmla="*/ 184 h 257"/>
                <a:gd name="T50" fmla="*/ 16 w 225"/>
                <a:gd name="T51" fmla="*/ 168 h 257"/>
                <a:gd name="T52" fmla="*/ 24 w 225"/>
                <a:gd name="T53" fmla="*/ 168 h 257"/>
                <a:gd name="T54" fmla="*/ 40 w 225"/>
                <a:gd name="T55" fmla="*/ 152 h 257"/>
                <a:gd name="T56" fmla="*/ 40 w 225"/>
                <a:gd name="T57" fmla="*/ 168 h 257"/>
                <a:gd name="T58" fmla="*/ 48 w 225"/>
                <a:gd name="T59" fmla="*/ 168 h 257"/>
                <a:gd name="T60" fmla="*/ 56 w 225"/>
                <a:gd name="T61" fmla="*/ 168 h 257"/>
                <a:gd name="T62" fmla="*/ 72 w 225"/>
                <a:gd name="T63" fmla="*/ 176 h 257"/>
                <a:gd name="T64" fmla="*/ 80 w 225"/>
                <a:gd name="T65" fmla="*/ 184 h 257"/>
                <a:gd name="T66" fmla="*/ 72 w 225"/>
                <a:gd name="T67" fmla="*/ 192 h 257"/>
                <a:gd name="T68" fmla="*/ 80 w 225"/>
                <a:gd name="T69" fmla="*/ 192 h 257"/>
                <a:gd name="T70" fmla="*/ 80 w 225"/>
                <a:gd name="T71" fmla="*/ 200 h 257"/>
                <a:gd name="T72" fmla="*/ 88 w 225"/>
                <a:gd name="T73" fmla="*/ 200 h 257"/>
                <a:gd name="T74" fmla="*/ 104 w 225"/>
                <a:gd name="T75" fmla="*/ 200 h 257"/>
                <a:gd name="T76" fmla="*/ 120 w 225"/>
                <a:gd name="T77" fmla="*/ 216 h 257"/>
                <a:gd name="T78" fmla="*/ 128 w 225"/>
                <a:gd name="T79" fmla="*/ 216 h 257"/>
                <a:gd name="T80" fmla="*/ 128 w 225"/>
                <a:gd name="T81" fmla="*/ 232 h 257"/>
                <a:gd name="T82" fmla="*/ 136 w 225"/>
                <a:gd name="T83" fmla="*/ 216 h 257"/>
                <a:gd name="T84" fmla="*/ 144 w 225"/>
                <a:gd name="T85" fmla="*/ 232 h 257"/>
                <a:gd name="T86" fmla="*/ 152 w 225"/>
                <a:gd name="T87" fmla="*/ 232 h 257"/>
                <a:gd name="T88" fmla="*/ 176 w 225"/>
                <a:gd name="T89" fmla="*/ 256 h 257"/>
                <a:gd name="T90" fmla="*/ 216 w 225"/>
                <a:gd name="T91" fmla="*/ 256 h 257"/>
                <a:gd name="T92" fmla="*/ 224 w 225"/>
                <a:gd name="T93" fmla="*/ 64 h 25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25" h="257">
                  <a:moveTo>
                    <a:pt x="224" y="64"/>
                  </a:moveTo>
                  <a:lnTo>
                    <a:pt x="224" y="32"/>
                  </a:lnTo>
                  <a:lnTo>
                    <a:pt x="208" y="32"/>
                  </a:lnTo>
                  <a:lnTo>
                    <a:pt x="208" y="24"/>
                  </a:lnTo>
                  <a:lnTo>
                    <a:pt x="168" y="24"/>
                  </a:lnTo>
                  <a:lnTo>
                    <a:pt x="160" y="16"/>
                  </a:lnTo>
                  <a:lnTo>
                    <a:pt x="152" y="16"/>
                  </a:lnTo>
                  <a:lnTo>
                    <a:pt x="136" y="0"/>
                  </a:lnTo>
                  <a:lnTo>
                    <a:pt x="120" y="16"/>
                  </a:lnTo>
                  <a:lnTo>
                    <a:pt x="104" y="0"/>
                  </a:lnTo>
                  <a:lnTo>
                    <a:pt x="88" y="16"/>
                  </a:lnTo>
                  <a:lnTo>
                    <a:pt x="80" y="16"/>
                  </a:lnTo>
                  <a:lnTo>
                    <a:pt x="80" y="24"/>
                  </a:lnTo>
                  <a:lnTo>
                    <a:pt x="72" y="32"/>
                  </a:lnTo>
                  <a:lnTo>
                    <a:pt x="72" y="56"/>
                  </a:lnTo>
                  <a:lnTo>
                    <a:pt x="48" y="56"/>
                  </a:lnTo>
                  <a:lnTo>
                    <a:pt x="48" y="80"/>
                  </a:lnTo>
                  <a:lnTo>
                    <a:pt x="32" y="96"/>
                  </a:lnTo>
                  <a:lnTo>
                    <a:pt x="32" y="104"/>
                  </a:lnTo>
                  <a:lnTo>
                    <a:pt x="16" y="112"/>
                  </a:lnTo>
                  <a:lnTo>
                    <a:pt x="16" y="136"/>
                  </a:lnTo>
                  <a:lnTo>
                    <a:pt x="16" y="152"/>
                  </a:lnTo>
                  <a:lnTo>
                    <a:pt x="8" y="168"/>
                  </a:lnTo>
                  <a:lnTo>
                    <a:pt x="0" y="168"/>
                  </a:lnTo>
                  <a:lnTo>
                    <a:pt x="0" y="184"/>
                  </a:lnTo>
                  <a:lnTo>
                    <a:pt x="16" y="168"/>
                  </a:lnTo>
                  <a:lnTo>
                    <a:pt x="24" y="168"/>
                  </a:lnTo>
                  <a:lnTo>
                    <a:pt x="40" y="152"/>
                  </a:lnTo>
                  <a:lnTo>
                    <a:pt x="40" y="168"/>
                  </a:lnTo>
                  <a:lnTo>
                    <a:pt x="48" y="168"/>
                  </a:lnTo>
                  <a:lnTo>
                    <a:pt x="56" y="168"/>
                  </a:lnTo>
                  <a:lnTo>
                    <a:pt x="72" y="176"/>
                  </a:lnTo>
                  <a:lnTo>
                    <a:pt x="80" y="184"/>
                  </a:lnTo>
                  <a:lnTo>
                    <a:pt x="72" y="192"/>
                  </a:lnTo>
                  <a:lnTo>
                    <a:pt x="80" y="192"/>
                  </a:lnTo>
                  <a:lnTo>
                    <a:pt x="80" y="200"/>
                  </a:lnTo>
                  <a:lnTo>
                    <a:pt x="88" y="200"/>
                  </a:lnTo>
                  <a:lnTo>
                    <a:pt x="104" y="200"/>
                  </a:lnTo>
                  <a:lnTo>
                    <a:pt x="120" y="216"/>
                  </a:lnTo>
                  <a:lnTo>
                    <a:pt x="128" y="216"/>
                  </a:lnTo>
                  <a:lnTo>
                    <a:pt x="128" y="232"/>
                  </a:lnTo>
                  <a:lnTo>
                    <a:pt x="136" y="216"/>
                  </a:lnTo>
                  <a:lnTo>
                    <a:pt x="144" y="232"/>
                  </a:lnTo>
                  <a:lnTo>
                    <a:pt x="152" y="232"/>
                  </a:lnTo>
                  <a:lnTo>
                    <a:pt x="176" y="256"/>
                  </a:lnTo>
                  <a:lnTo>
                    <a:pt x="216" y="256"/>
                  </a:lnTo>
                  <a:lnTo>
                    <a:pt x="224" y="64"/>
                  </a:lnTo>
                </a:path>
              </a:pathLst>
            </a:custGeom>
            <a:noFill/>
            <a:ln w="12700" cap="rnd" cmpd="sng">
              <a:noFill/>
              <a:prstDash val="solid"/>
              <a:round/>
              <a:headEnd type="none" w="med" len="med"/>
              <a:tailEnd type="none" w="med" len="med"/>
            </a:ln>
            <a:effectLst/>
          </p:spPr>
          <p:txBody>
            <a:bodyPr/>
            <a:lstStyle/>
            <a:p>
              <a:endParaRPr lang="en-US"/>
            </a:p>
          </p:txBody>
        </p:sp>
        <p:sp>
          <p:nvSpPr>
            <p:cNvPr id="149587" name="Freeform 93"/>
            <p:cNvSpPr>
              <a:spLocks/>
            </p:cNvSpPr>
            <p:nvPr/>
          </p:nvSpPr>
          <p:spPr bwMode="auto">
            <a:xfrm>
              <a:off x="1216" y="2120"/>
              <a:ext cx="233" cy="329"/>
            </a:xfrm>
            <a:custGeom>
              <a:avLst/>
              <a:gdLst>
                <a:gd name="T0" fmla="*/ 16 w 233"/>
                <a:gd name="T1" fmla="*/ 0 h 329"/>
                <a:gd name="T2" fmla="*/ 8 w 233"/>
                <a:gd name="T3" fmla="*/ 192 h 329"/>
                <a:gd name="T4" fmla="*/ 8 w 233"/>
                <a:gd name="T5" fmla="*/ 200 h 329"/>
                <a:gd name="T6" fmla="*/ 0 w 233"/>
                <a:gd name="T7" fmla="*/ 208 h 329"/>
                <a:gd name="T8" fmla="*/ 8 w 233"/>
                <a:gd name="T9" fmla="*/ 208 h 329"/>
                <a:gd name="T10" fmla="*/ 16 w 233"/>
                <a:gd name="T11" fmla="*/ 208 h 329"/>
                <a:gd name="T12" fmla="*/ 32 w 233"/>
                <a:gd name="T13" fmla="*/ 208 h 329"/>
                <a:gd name="T14" fmla="*/ 40 w 233"/>
                <a:gd name="T15" fmla="*/ 240 h 329"/>
                <a:gd name="T16" fmla="*/ 64 w 233"/>
                <a:gd name="T17" fmla="*/ 240 h 329"/>
                <a:gd name="T18" fmla="*/ 80 w 233"/>
                <a:gd name="T19" fmla="*/ 256 h 329"/>
                <a:gd name="T20" fmla="*/ 96 w 233"/>
                <a:gd name="T21" fmla="*/ 264 h 329"/>
                <a:gd name="T22" fmla="*/ 112 w 233"/>
                <a:gd name="T23" fmla="*/ 272 h 329"/>
                <a:gd name="T24" fmla="*/ 128 w 233"/>
                <a:gd name="T25" fmla="*/ 272 h 329"/>
                <a:gd name="T26" fmla="*/ 144 w 233"/>
                <a:gd name="T27" fmla="*/ 296 h 329"/>
                <a:gd name="T28" fmla="*/ 160 w 233"/>
                <a:gd name="T29" fmla="*/ 296 h 329"/>
                <a:gd name="T30" fmla="*/ 168 w 233"/>
                <a:gd name="T31" fmla="*/ 304 h 329"/>
                <a:gd name="T32" fmla="*/ 184 w 233"/>
                <a:gd name="T33" fmla="*/ 304 h 329"/>
                <a:gd name="T34" fmla="*/ 200 w 233"/>
                <a:gd name="T35" fmla="*/ 312 h 329"/>
                <a:gd name="T36" fmla="*/ 200 w 233"/>
                <a:gd name="T37" fmla="*/ 328 h 329"/>
                <a:gd name="T38" fmla="*/ 216 w 233"/>
                <a:gd name="T39" fmla="*/ 320 h 329"/>
                <a:gd name="T40" fmla="*/ 216 w 233"/>
                <a:gd name="T41" fmla="*/ 312 h 329"/>
                <a:gd name="T42" fmla="*/ 208 w 233"/>
                <a:gd name="T43" fmla="*/ 312 h 329"/>
                <a:gd name="T44" fmla="*/ 200 w 233"/>
                <a:gd name="T45" fmla="*/ 304 h 329"/>
                <a:gd name="T46" fmla="*/ 208 w 233"/>
                <a:gd name="T47" fmla="*/ 296 h 329"/>
                <a:gd name="T48" fmla="*/ 208 w 233"/>
                <a:gd name="T49" fmla="*/ 280 h 329"/>
                <a:gd name="T50" fmla="*/ 208 w 233"/>
                <a:gd name="T51" fmla="*/ 272 h 329"/>
                <a:gd name="T52" fmla="*/ 200 w 233"/>
                <a:gd name="T53" fmla="*/ 272 h 329"/>
                <a:gd name="T54" fmla="*/ 224 w 233"/>
                <a:gd name="T55" fmla="*/ 240 h 329"/>
                <a:gd name="T56" fmla="*/ 224 w 233"/>
                <a:gd name="T57" fmla="*/ 224 h 329"/>
                <a:gd name="T58" fmla="*/ 224 w 233"/>
                <a:gd name="T59" fmla="*/ 208 h 329"/>
                <a:gd name="T60" fmla="*/ 224 w 233"/>
                <a:gd name="T61" fmla="*/ 200 h 329"/>
                <a:gd name="T62" fmla="*/ 224 w 233"/>
                <a:gd name="T63" fmla="*/ 192 h 329"/>
                <a:gd name="T64" fmla="*/ 224 w 233"/>
                <a:gd name="T65" fmla="*/ 184 h 329"/>
                <a:gd name="T66" fmla="*/ 232 w 233"/>
                <a:gd name="T67" fmla="*/ 168 h 329"/>
                <a:gd name="T68" fmla="*/ 232 w 233"/>
                <a:gd name="T69" fmla="*/ 128 h 329"/>
                <a:gd name="T70" fmla="*/ 224 w 233"/>
                <a:gd name="T71" fmla="*/ 120 h 329"/>
                <a:gd name="T72" fmla="*/ 232 w 233"/>
                <a:gd name="T73" fmla="*/ 104 h 329"/>
                <a:gd name="T74" fmla="*/ 120 w 233"/>
                <a:gd name="T75" fmla="*/ 88 h 329"/>
                <a:gd name="T76" fmla="*/ 112 w 233"/>
                <a:gd name="T77" fmla="*/ 64 h 329"/>
                <a:gd name="T78" fmla="*/ 88 w 233"/>
                <a:gd name="T79" fmla="*/ 64 h 329"/>
                <a:gd name="T80" fmla="*/ 88 w 233"/>
                <a:gd name="T81" fmla="*/ 40 h 329"/>
                <a:gd name="T82" fmla="*/ 80 w 233"/>
                <a:gd name="T83" fmla="*/ 40 h 329"/>
                <a:gd name="T84" fmla="*/ 72 w 233"/>
                <a:gd name="T85" fmla="*/ 32 h 329"/>
                <a:gd name="T86" fmla="*/ 48 w 233"/>
                <a:gd name="T87" fmla="*/ 32 h 329"/>
                <a:gd name="T88" fmla="*/ 32 w 233"/>
                <a:gd name="T89" fmla="*/ 32 h 329"/>
                <a:gd name="T90" fmla="*/ 24 w 233"/>
                <a:gd name="T91" fmla="*/ 24 h 329"/>
                <a:gd name="T92" fmla="*/ 16 w 233"/>
                <a:gd name="T93" fmla="*/ 0 h 329"/>
                <a:gd name="T94" fmla="*/ 16 w 233"/>
                <a:gd name="T95" fmla="*/ 0 h 32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33" h="329">
                  <a:moveTo>
                    <a:pt x="16" y="0"/>
                  </a:moveTo>
                  <a:lnTo>
                    <a:pt x="8" y="192"/>
                  </a:lnTo>
                  <a:lnTo>
                    <a:pt x="8" y="200"/>
                  </a:lnTo>
                  <a:lnTo>
                    <a:pt x="0" y="208"/>
                  </a:lnTo>
                  <a:lnTo>
                    <a:pt x="8" y="208"/>
                  </a:lnTo>
                  <a:lnTo>
                    <a:pt x="16" y="208"/>
                  </a:lnTo>
                  <a:lnTo>
                    <a:pt x="32" y="208"/>
                  </a:lnTo>
                  <a:lnTo>
                    <a:pt x="40" y="240"/>
                  </a:lnTo>
                  <a:lnTo>
                    <a:pt x="64" y="240"/>
                  </a:lnTo>
                  <a:lnTo>
                    <a:pt x="80" y="256"/>
                  </a:lnTo>
                  <a:lnTo>
                    <a:pt x="96" y="264"/>
                  </a:lnTo>
                  <a:lnTo>
                    <a:pt x="112" y="272"/>
                  </a:lnTo>
                  <a:lnTo>
                    <a:pt x="128" y="272"/>
                  </a:lnTo>
                  <a:lnTo>
                    <a:pt x="144" y="296"/>
                  </a:lnTo>
                  <a:lnTo>
                    <a:pt x="160" y="296"/>
                  </a:lnTo>
                  <a:lnTo>
                    <a:pt x="168" y="304"/>
                  </a:lnTo>
                  <a:lnTo>
                    <a:pt x="184" y="304"/>
                  </a:lnTo>
                  <a:lnTo>
                    <a:pt x="200" y="312"/>
                  </a:lnTo>
                  <a:lnTo>
                    <a:pt x="200" y="328"/>
                  </a:lnTo>
                  <a:lnTo>
                    <a:pt x="216" y="320"/>
                  </a:lnTo>
                  <a:lnTo>
                    <a:pt x="216" y="312"/>
                  </a:lnTo>
                  <a:lnTo>
                    <a:pt x="208" y="312"/>
                  </a:lnTo>
                  <a:lnTo>
                    <a:pt x="200" y="304"/>
                  </a:lnTo>
                  <a:lnTo>
                    <a:pt x="208" y="296"/>
                  </a:lnTo>
                  <a:lnTo>
                    <a:pt x="208" y="280"/>
                  </a:lnTo>
                  <a:lnTo>
                    <a:pt x="208" y="272"/>
                  </a:lnTo>
                  <a:lnTo>
                    <a:pt x="200" y="272"/>
                  </a:lnTo>
                  <a:lnTo>
                    <a:pt x="224" y="240"/>
                  </a:lnTo>
                  <a:lnTo>
                    <a:pt x="224" y="224"/>
                  </a:lnTo>
                  <a:lnTo>
                    <a:pt x="224" y="208"/>
                  </a:lnTo>
                  <a:lnTo>
                    <a:pt x="224" y="200"/>
                  </a:lnTo>
                  <a:lnTo>
                    <a:pt x="224" y="192"/>
                  </a:lnTo>
                  <a:lnTo>
                    <a:pt x="224" y="184"/>
                  </a:lnTo>
                  <a:lnTo>
                    <a:pt x="232" y="168"/>
                  </a:lnTo>
                  <a:lnTo>
                    <a:pt x="232" y="128"/>
                  </a:lnTo>
                  <a:lnTo>
                    <a:pt x="224" y="120"/>
                  </a:lnTo>
                  <a:lnTo>
                    <a:pt x="232" y="104"/>
                  </a:lnTo>
                  <a:lnTo>
                    <a:pt x="120" y="88"/>
                  </a:lnTo>
                  <a:lnTo>
                    <a:pt x="112" y="64"/>
                  </a:lnTo>
                  <a:lnTo>
                    <a:pt x="88" y="64"/>
                  </a:lnTo>
                  <a:lnTo>
                    <a:pt x="88" y="40"/>
                  </a:lnTo>
                  <a:lnTo>
                    <a:pt x="80" y="40"/>
                  </a:lnTo>
                  <a:lnTo>
                    <a:pt x="72" y="32"/>
                  </a:lnTo>
                  <a:lnTo>
                    <a:pt x="48" y="32"/>
                  </a:lnTo>
                  <a:lnTo>
                    <a:pt x="32" y="32"/>
                  </a:lnTo>
                  <a:lnTo>
                    <a:pt x="24" y="24"/>
                  </a:lnTo>
                  <a:lnTo>
                    <a:pt x="16" y="0"/>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149588" name="Freeform 94"/>
            <p:cNvSpPr>
              <a:spLocks/>
            </p:cNvSpPr>
            <p:nvPr/>
          </p:nvSpPr>
          <p:spPr bwMode="auto">
            <a:xfrm>
              <a:off x="1216" y="2120"/>
              <a:ext cx="233" cy="329"/>
            </a:xfrm>
            <a:custGeom>
              <a:avLst/>
              <a:gdLst>
                <a:gd name="T0" fmla="*/ 16 w 233"/>
                <a:gd name="T1" fmla="*/ 0 h 329"/>
                <a:gd name="T2" fmla="*/ 8 w 233"/>
                <a:gd name="T3" fmla="*/ 192 h 329"/>
                <a:gd name="T4" fmla="*/ 8 w 233"/>
                <a:gd name="T5" fmla="*/ 200 h 329"/>
                <a:gd name="T6" fmla="*/ 0 w 233"/>
                <a:gd name="T7" fmla="*/ 208 h 329"/>
                <a:gd name="T8" fmla="*/ 8 w 233"/>
                <a:gd name="T9" fmla="*/ 208 h 329"/>
                <a:gd name="T10" fmla="*/ 16 w 233"/>
                <a:gd name="T11" fmla="*/ 208 h 329"/>
                <a:gd name="T12" fmla="*/ 32 w 233"/>
                <a:gd name="T13" fmla="*/ 208 h 329"/>
                <a:gd name="T14" fmla="*/ 40 w 233"/>
                <a:gd name="T15" fmla="*/ 240 h 329"/>
                <a:gd name="T16" fmla="*/ 64 w 233"/>
                <a:gd name="T17" fmla="*/ 240 h 329"/>
                <a:gd name="T18" fmla="*/ 80 w 233"/>
                <a:gd name="T19" fmla="*/ 256 h 329"/>
                <a:gd name="T20" fmla="*/ 96 w 233"/>
                <a:gd name="T21" fmla="*/ 264 h 329"/>
                <a:gd name="T22" fmla="*/ 112 w 233"/>
                <a:gd name="T23" fmla="*/ 272 h 329"/>
                <a:gd name="T24" fmla="*/ 128 w 233"/>
                <a:gd name="T25" fmla="*/ 272 h 329"/>
                <a:gd name="T26" fmla="*/ 144 w 233"/>
                <a:gd name="T27" fmla="*/ 296 h 329"/>
                <a:gd name="T28" fmla="*/ 160 w 233"/>
                <a:gd name="T29" fmla="*/ 296 h 329"/>
                <a:gd name="T30" fmla="*/ 168 w 233"/>
                <a:gd name="T31" fmla="*/ 304 h 329"/>
                <a:gd name="T32" fmla="*/ 184 w 233"/>
                <a:gd name="T33" fmla="*/ 304 h 329"/>
                <a:gd name="T34" fmla="*/ 200 w 233"/>
                <a:gd name="T35" fmla="*/ 312 h 329"/>
                <a:gd name="T36" fmla="*/ 200 w 233"/>
                <a:gd name="T37" fmla="*/ 328 h 329"/>
                <a:gd name="T38" fmla="*/ 216 w 233"/>
                <a:gd name="T39" fmla="*/ 320 h 329"/>
                <a:gd name="T40" fmla="*/ 216 w 233"/>
                <a:gd name="T41" fmla="*/ 312 h 329"/>
                <a:gd name="T42" fmla="*/ 208 w 233"/>
                <a:gd name="T43" fmla="*/ 312 h 329"/>
                <a:gd name="T44" fmla="*/ 200 w 233"/>
                <a:gd name="T45" fmla="*/ 304 h 329"/>
                <a:gd name="T46" fmla="*/ 208 w 233"/>
                <a:gd name="T47" fmla="*/ 296 h 329"/>
                <a:gd name="T48" fmla="*/ 208 w 233"/>
                <a:gd name="T49" fmla="*/ 280 h 329"/>
                <a:gd name="T50" fmla="*/ 208 w 233"/>
                <a:gd name="T51" fmla="*/ 272 h 329"/>
                <a:gd name="T52" fmla="*/ 200 w 233"/>
                <a:gd name="T53" fmla="*/ 272 h 329"/>
                <a:gd name="T54" fmla="*/ 224 w 233"/>
                <a:gd name="T55" fmla="*/ 240 h 329"/>
                <a:gd name="T56" fmla="*/ 224 w 233"/>
                <a:gd name="T57" fmla="*/ 224 h 329"/>
                <a:gd name="T58" fmla="*/ 224 w 233"/>
                <a:gd name="T59" fmla="*/ 208 h 329"/>
                <a:gd name="T60" fmla="*/ 224 w 233"/>
                <a:gd name="T61" fmla="*/ 200 h 329"/>
                <a:gd name="T62" fmla="*/ 224 w 233"/>
                <a:gd name="T63" fmla="*/ 192 h 329"/>
                <a:gd name="T64" fmla="*/ 224 w 233"/>
                <a:gd name="T65" fmla="*/ 184 h 329"/>
                <a:gd name="T66" fmla="*/ 232 w 233"/>
                <a:gd name="T67" fmla="*/ 168 h 329"/>
                <a:gd name="T68" fmla="*/ 232 w 233"/>
                <a:gd name="T69" fmla="*/ 128 h 329"/>
                <a:gd name="T70" fmla="*/ 224 w 233"/>
                <a:gd name="T71" fmla="*/ 120 h 329"/>
                <a:gd name="T72" fmla="*/ 232 w 233"/>
                <a:gd name="T73" fmla="*/ 104 h 329"/>
                <a:gd name="T74" fmla="*/ 120 w 233"/>
                <a:gd name="T75" fmla="*/ 88 h 329"/>
                <a:gd name="T76" fmla="*/ 112 w 233"/>
                <a:gd name="T77" fmla="*/ 64 h 329"/>
                <a:gd name="T78" fmla="*/ 88 w 233"/>
                <a:gd name="T79" fmla="*/ 64 h 329"/>
                <a:gd name="T80" fmla="*/ 88 w 233"/>
                <a:gd name="T81" fmla="*/ 40 h 329"/>
                <a:gd name="T82" fmla="*/ 80 w 233"/>
                <a:gd name="T83" fmla="*/ 40 h 329"/>
                <a:gd name="T84" fmla="*/ 72 w 233"/>
                <a:gd name="T85" fmla="*/ 32 h 329"/>
                <a:gd name="T86" fmla="*/ 48 w 233"/>
                <a:gd name="T87" fmla="*/ 32 h 329"/>
                <a:gd name="T88" fmla="*/ 32 w 233"/>
                <a:gd name="T89" fmla="*/ 32 h 329"/>
                <a:gd name="T90" fmla="*/ 24 w 233"/>
                <a:gd name="T91" fmla="*/ 24 h 329"/>
                <a:gd name="T92" fmla="*/ 16 w 233"/>
                <a:gd name="T93" fmla="*/ 0 h 329"/>
                <a:gd name="T94" fmla="*/ 16 w 233"/>
                <a:gd name="T95" fmla="*/ 0 h 32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33" h="329">
                  <a:moveTo>
                    <a:pt x="16" y="0"/>
                  </a:moveTo>
                  <a:lnTo>
                    <a:pt x="8" y="192"/>
                  </a:lnTo>
                  <a:lnTo>
                    <a:pt x="8" y="200"/>
                  </a:lnTo>
                  <a:lnTo>
                    <a:pt x="0" y="208"/>
                  </a:lnTo>
                  <a:lnTo>
                    <a:pt x="8" y="208"/>
                  </a:lnTo>
                  <a:lnTo>
                    <a:pt x="16" y="208"/>
                  </a:lnTo>
                  <a:lnTo>
                    <a:pt x="32" y="208"/>
                  </a:lnTo>
                  <a:lnTo>
                    <a:pt x="40" y="240"/>
                  </a:lnTo>
                  <a:lnTo>
                    <a:pt x="64" y="240"/>
                  </a:lnTo>
                  <a:lnTo>
                    <a:pt x="80" y="256"/>
                  </a:lnTo>
                  <a:lnTo>
                    <a:pt x="96" y="264"/>
                  </a:lnTo>
                  <a:lnTo>
                    <a:pt x="112" y="272"/>
                  </a:lnTo>
                  <a:lnTo>
                    <a:pt x="128" y="272"/>
                  </a:lnTo>
                  <a:lnTo>
                    <a:pt x="144" y="296"/>
                  </a:lnTo>
                  <a:lnTo>
                    <a:pt x="160" y="296"/>
                  </a:lnTo>
                  <a:lnTo>
                    <a:pt x="168" y="304"/>
                  </a:lnTo>
                  <a:lnTo>
                    <a:pt x="184" y="304"/>
                  </a:lnTo>
                  <a:lnTo>
                    <a:pt x="200" y="312"/>
                  </a:lnTo>
                  <a:lnTo>
                    <a:pt x="200" y="328"/>
                  </a:lnTo>
                  <a:lnTo>
                    <a:pt x="216" y="320"/>
                  </a:lnTo>
                  <a:lnTo>
                    <a:pt x="216" y="312"/>
                  </a:lnTo>
                  <a:lnTo>
                    <a:pt x="208" y="312"/>
                  </a:lnTo>
                  <a:lnTo>
                    <a:pt x="200" y="304"/>
                  </a:lnTo>
                  <a:lnTo>
                    <a:pt x="208" y="296"/>
                  </a:lnTo>
                  <a:lnTo>
                    <a:pt x="208" y="280"/>
                  </a:lnTo>
                  <a:lnTo>
                    <a:pt x="208" y="272"/>
                  </a:lnTo>
                  <a:lnTo>
                    <a:pt x="200" y="272"/>
                  </a:lnTo>
                  <a:lnTo>
                    <a:pt x="224" y="240"/>
                  </a:lnTo>
                  <a:lnTo>
                    <a:pt x="224" y="224"/>
                  </a:lnTo>
                  <a:lnTo>
                    <a:pt x="224" y="208"/>
                  </a:lnTo>
                  <a:lnTo>
                    <a:pt x="224" y="200"/>
                  </a:lnTo>
                  <a:lnTo>
                    <a:pt x="224" y="192"/>
                  </a:lnTo>
                  <a:lnTo>
                    <a:pt x="224" y="184"/>
                  </a:lnTo>
                  <a:lnTo>
                    <a:pt x="232" y="168"/>
                  </a:lnTo>
                  <a:lnTo>
                    <a:pt x="232" y="128"/>
                  </a:lnTo>
                  <a:lnTo>
                    <a:pt x="224" y="120"/>
                  </a:lnTo>
                  <a:lnTo>
                    <a:pt x="232" y="104"/>
                  </a:lnTo>
                  <a:lnTo>
                    <a:pt x="120" y="88"/>
                  </a:lnTo>
                  <a:lnTo>
                    <a:pt x="112" y="64"/>
                  </a:lnTo>
                  <a:lnTo>
                    <a:pt x="88" y="64"/>
                  </a:lnTo>
                  <a:lnTo>
                    <a:pt x="88" y="40"/>
                  </a:lnTo>
                  <a:lnTo>
                    <a:pt x="80" y="40"/>
                  </a:lnTo>
                  <a:lnTo>
                    <a:pt x="72" y="32"/>
                  </a:lnTo>
                  <a:lnTo>
                    <a:pt x="48" y="32"/>
                  </a:lnTo>
                  <a:lnTo>
                    <a:pt x="32" y="32"/>
                  </a:lnTo>
                  <a:lnTo>
                    <a:pt x="24" y="24"/>
                  </a:lnTo>
                  <a:lnTo>
                    <a:pt x="16" y="0"/>
                  </a:lnTo>
                </a:path>
              </a:pathLst>
            </a:custGeom>
            <a:noFill/>
            <a:ln w="12700" cap="rnd" cmpd="sng">
              <a:noFill/>
              <a:prstDash val="solid"/>
              <a:round/>
              <a:headEnd type="none" w="med" len="med"/>
              <a:tailEnd type="none" w="med" len="med"/>
            </a:ln>
            <a:effectLst/>
          </p:spPr>
          <p:txBody>
            <a:bodyPr/>
            <a:lstStyle/>
            <a:p>
              <a:endParaRPr lang="en-US"/>
            </a:p>
          </p:txBody>
        </p:sp>
        <p:sp>
          <p:nvSpPr>
            <p:cNvPr id="149589" name="Freeform 95"/>
            <p:cNvSpPr>
              <a:spLocks/>
            </p:cNvSpPr>
            <p:nvPr/>
          </p:nvSpPr>
          <p:spPr bwMode="auto">
            <a:xfrm>
              <a:off x="1336" y="1584"/>
              <a:ext cx="233" cy="641"/>
            </a:xfrm>
            <a:custGeom>
              <a:avLst/>
              <a:gdLst>
                <a:gd name="T0" fmla="*/ 112 w 233"/>
                <a:gd name="T1" fmla="*/ 624 h 641"/>
                <a:gd name="T2" fmla="*/ 120 w 233"/>
                <a:gd name="T3" fmla="*/ 592 h 641"/>
                <a:gd name="T4" fmla="*/ 112 w 233"/>
                <a:gd name="T5" fmla="*/ 552 h 641"/>
                <a:gd name="T6" fmla="*/ 136 w 233"/>
                <a:gd name="T7" fmla="*/ 496 h 641"/>
                <a:gd name="T8" fmla="*/ 128 w 233"/>
                <a:gd name="T9" fmla="*/ 472 h 641"/>
                <a:gd name="T10" fmla="*/ 136 w 233"/>
                <a:gd name="T11" fmla="*/ 432 h 641"/>
                <a:gd name="T12" fmla="*/ 144 w 233"/>
                <a:gd name="T13" fmla="*/ 400 h 641"/>
                <a:gd name="T14" fmla="*/ 152 w 233"/>
                <a:gd name="T15" fmla="*/ 360 h 641"/>
                <a:gd name="T16" fmla="*/ 168 w 233"/>
                <a:gd name="T17" fmla="*/ 352 h 641"/>
                <a:gd name="T18" fmla="*/ 160 w 233"/>
                <a:gd name="T19" fmla="*/ 336 h 641"/>
                <a:gd name="T20" fmla="*/ 168 w 233"/>
                <a:gd name="T21" fmla="*/ 288 h 641"/>
                <a:gd name="T22" fmla="*/ 168 w 233"/>
                <a:gd name="T23" fmla="*/ 264 h 641"/>
                <a:gd name="T24" fmla="*/ 168 w 233"/>
                <a:gd name="T25" fmla="*/ 240 h 641"/>
                <a:gd name="T26" fmla="*/ 168 w 233"/>
                <a:gd name="T27" fmla="*/ 208 h 641"/>
                <a:gd name="T28" fmla="*/ 168 w 233"/>
                <a:gd name="T29" fmla="*/ 184 h 641"/>
                <a:gd name="T30" fmla="*/ 176 w 233"/>
                <a:gd name="T31" fmla="*/ 176 h 641"/>
                <a:gd name="T32" fmla="*/ 168 w 233"/>
                <a:gd name="T33" fmla="*/ 152 h 641"/>
                <a:gd name="T34" fmla="*/ 176 w 233"/>
                <a:gd name="T35" fmla="*/ 120 h 641"/>
                <a:gd name="T36" fmla="*/ 200 w 233"/>
                <a:gd name="T37" fmla="*/ 88 h 641"/>
                <a:gd name="T38" fmla="*/ 200 w 233"/>
                <a:gd name="T39" fmla="*/ 64 h 641"/>
                <a:gd name="T40" fmla="*/ 232 w 233"/>
                <a:gd name="T41" fmla="*/ 48 h 641"/>
                <a:gd name="T42" fmla="*/ 200 w 233"/>
                <a:gd name="T43" fmla="*/ 16 h 641"/>
                <a:gd name="T44" fmla="*/ 200 w 233"/>
                <a:gd name="T45" fmla="*/ 24 h 641"/>
                <a:gd name="T46" fmla="*/ 200 w 233"/>
                <a:gd name="T47" fmla="*/ 40 h 641"/>
                <a:gd name="T48" fmla="*/ 184 w 233"/>
                <a:gd name="T49" fmla="*/ 40 h 641"/>
                <a:gd name="T50" fmla="*/ 192 w 233"/>
                <a:gd name="T51" fmla="*/ 24 h 641"/>
                <a:gd name="T52" fmla="*/ 168 w 233"/>
                <a:gd name="T53" fmla="*/ 0 h 641"/>
                <a:gd name="T54" fmla="*/ 152 w 233"/>
                <a:gd name="T55" fmla="*/ 24 h 641"/>
                <a:gd name="T56" fmla="*/ 152 w 233"/>
                <a:gd name="T57" fmla="*/ 0 h 641"/>
                <a:gd name="T58" fmla="*/ 120 w 233"/>
                <a:gd name="T59" fmla="*/ 32 h 641"/>
                <a:gd name="T60" fmla="*/ 136 w 233"/>
                <a:gd name="T61" fmla="*/ 56 h 641"/>
                <a:gd name="T62" fmla="*/ 128 w 233"/>
                <a:gd name="T63" fmla="*/ 96 h 641"/>
                <a:gd name="T64" fmla="*/ 112 w 233"/>
                <a:gd name="T65" fmla="*/ 120 h 641"/>
                <a:gd name="T66" fmla="*/ 112 w 233"/>
                <a:gd name="T67" fmla="*/ 136 h 641"/>
                <a:gd name="T68" fmla="*/ 112 w 233"/>
                <a:gd name="T69" fmla="*/ 160 h 641"/>
                <a:gd name="T70" fmla="*/ 104 w 233"/>
                <a:gd name="T71" fmla="*/ 200 h 641"/>
                <a:gd name="T72" fmla="*/ 88 w 233"/>
                <a:gd name="T73" fmla="*/ 248 h 641"/>
                <a:gd name="T74" fmla="*/ 80 w 233"/>
                <a:gd name="T75" fmla="*/ 280 h 641"/>
                <a:gd name="T76" fmla="*/ 72 w 233"/>
                <a:gd name="T77" fmla="*/ 344 h 641"/>
                <a:gd name="T78" fmla="*/ 56 w 233"/>
                <a:gd name="T79" fmla="*/ 400 h 641"/>
                <a:gd name="T80" fmla="*/ 40 w 233"/>
                <a:gd name="T81" fmla="*/ 416 h 641"/>
                <a:gd name="T82" fmla="*/ 48 w 233"/>
                <a:gd name="T83" fmla="*/ 456 h 641"/>
                <a:gd name="T84" fmla="*/ 40 w 233"/>
                <a:gd name="T85" fmla="*/ 496 h 641"/>
                <a:gd name="T86" fmla="*/ 32 w 233"/>
                <a:gd name="T87" fmla="*/ 504 h 641"/>
                <a:gd name="T88" fmla="*/ 32 w 233"/>
                <a:gd name="T89" fmla="*/ 528 h 641"/>
                <a:gd name="T90" fmla="*/ 24 w 233"/>
                <a:gd name="T91" fmla="*/ 568 h 641"/>
                <a:gd name="T92" fmla="*/ 8 w 233"/>
                <a:gd name="T93" fmla="*/ 584 h 641"/>
                <a:gd name="T94" fmla="*/ 0 w 233"/>
                <a:gd name="T95" fmla="*/ 624 h 641"/>
                <a:gd name="T96" fmla="*/ 112 w 233"/>
                <a:gd name="T97" fmla="*/ 640 h 64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3" h="641">
                  <a:moveTo>
                    <a:pt x="112" y="640"/>
                  </a:moveTo>
                  <a:lnTo>
                    <a:pt x="112" y="624"/>
                  </a:lnTo>
                  <a:lnTo>
                    <a:pt x="112" y="616"/>
                  </a:lnTo>
                  <a:lnTo>
                    <a:pt x="120" y="592"/>
                  </a:lnTo>
                  <a:lnTo>
                    <a:pt x="112" y="568"/>
                  </a:lnTo>
                  <a:lnTo>
                    <a:pt x="112" y="552"/>
                  </a:lnTo>
                  <a:lnTo>
                    <a:pt x="112" y="528"/>
                  </a:lnTo>
                  <a:lnTo>
                    <a:pt x="136" y="496"/>
                  </a:lnTo>
                  <a:lnTo>
                    <a:pt x="112" y="480"/>
                  </a:lnTo>
                  <a:lnTo>
                    <a:pt x="128" y="472"/>
                  </a:lnTo>
                  <a:lnTo>
                    <a:pt x="128" y="448"/>
                  </a:lnTo>
                  <a:lnTo>
                    <a:pt x="136" y="432"/>
                  </a:lnTo>
                  <a:lnTo>
                    <a:pt x="136" y="416"/>
                  </a:lnTo>
                  <a:lnTo>
                    <a:pt x="144" y="400"/>
                  </a:lnTo>
                  <a:lnTo>
                    <a:pt x="160" y="384"/>
                  </a:lnTo>
                  <a:lnTo>
                    <a:pt x="152" y="360"/>
                  </a:lnTo>
                  <a:lnTo>
                    <a:pt x="160" y="352"/>
                  </a:lnTo>
                  <a:lnTo>
                    <a:pt x="168" y="352"/>
                  </a:lnTo>
                  <a:lnTo>
                    <a:pt x="168" y="344"/>
                  </a:lnTo>
                  <a:lnTo>
                    <a:pt x="160" y="336"/>
                  </a:lnTo>
                  <a:lnTo>
                    <a:pt x="144" y="328"/>
                  </a:lnTo>
                  <a:lnTo>
                    <a:pt x="168" y="288"/>
                  </a:lnTo>
                  <a:lnTo>
                    <a:pt x="168" y="272"/>
                  </a:lnTo>
                  <a:lnTo>
                    <a:pt x="168" y="264"/>
                  </a:lnTo>
                  <a:lnTo>
                    <a:pt x="168" y="248"/>
                  </a:lnTo>
                  <a:lnTo>
                    <a:pt x="168" y="240"/>
                  </a:lnTo>
                  <a:lnTo>
                    <a:pt x="168" y="224"/>
                  </a:lnTo>
                  <a:lnTo>
                    <a:pt x="168" y="208"/>
                  </a:lnTo>
                  <a:lnTo>
                    <a:pt x="168" y="200"/>
                  </a:lnTo>
                  <a:lnTo>
                    <a:pt x="168" y="184"/>
                  </a:lnTo>
                  <a:lnTo>
                    <a:pt x="168" y="176"/>
                  </a:lnTo>
                  <a:lnTo>
                    <a:pt x="176" y="176"/>
                  </a:lnTo>
                  <a:lnTo>
                    <a:pt x="168" y="160"/>
                  </a:lnTo>
                  <a:lnTo>
                    <a:pt x="168" y="152"/>
                  </a:lnTo>
                  <a:lnTo>
                    <a:pt x="184" y="136"/>
                  </a:lnTo>
                  <a:lnTo>
                    <a:pt x="176" y="120"/>
                  </a:lnTo>
                  <a:lnTo>
                    <a:pt x="184" y="104"/>
                  </a:lnTo>
                  <a:lnTo>
                    <a:pt x="200" y="88"/>
                  </a:lnTo>
                  <a:lnTo>
                    <a:pt x="200" y="72"/>
                  </a:lnTo>
                  <a:lnTo>
                    <a:pt x="200" y="64"/>
                  </a:lnTo>
                  <a:lnTo>
                    <a:pt x="208" y="56"/>
                  </a:lnTo>
                  <a:lnTo>
                    <a:pt x="232" y="48"/>
                  </a:lnTo>
                  <a:lnTo>
                    <a:pt x="216" y="24"/>
                  </a:lnTo>
                  <a:lnTo>
                    <a:pt x="200" y="16"/>
                  </a:lnTo>
                  <a:lnTo>
                    <a:pt x="192" y="24"/>
                  </a:lnTo>
                  <a:lnTo>
                    <a:pt x="200" y="24"/>
                  </a:lnTo>
                  <a:lnTo>
                    <a:pt x="200" y="32"/>
                  </a:lnTo>
                  <a:lnTo>
                    <a:pt x="200" y="40"/>
                  </a:lnTo>
                  <a:lnTo>
                    <a:pt x="192" y="40"/>
                  </a:lnTo>
                  <a:lnTo>
                    <a:pt x="184" y="40"/>
                  </a:lnTo>
                  <a:lnTo>
                    <a:pt x="184" y="32"/>
                  </a:lnTo>
                  <a:lnTo>
                    <a:pt x="192" y="24"/>
                  </a:lnTo>
                  <a:lnTo>
                    <a:pt x="200" y="16"/>
                  </a:lnTo>
                  <a:lnTo>
                    <a:pt x="168" y="0"/>
                  </a:lnTo>
                  <a:lnTo>
                    <a:pt x="168" y="24"/>
                  </a:lnTo>
                  <a:lnTo>
                    <a:pt x="152" y="24"/>
                  </a:lnTo>
                  <a:lnTo>
                    <a:pt x="160" y="0"/>
                  </a:lnTo>
                  <a:lnTo>
                    <a:pt x="152" y="0"/>
                  </a:lnTo>
                  <a:lnTo>
                    <a:pt x="128" y="24"/>
                  </a:lnTo>
                  <a:lnTo>
                    <a:pt x="120" y="32"/>
                  </a:lnTo>
                  <a:lnTo>
                    <a:pt x="128" y="48"/>
                  </a:lnTo>
                  <a:lnTo>
                    <a:pt x="136" y="56"/>
                  </a:lnTo>
                  <a:lnTo>
                    <a:pt x="144" y="72"/>
                  </a:lnTo>
                  <a:lnTo>
                    <a:pt x="128" y="96"/>
                  </a:lnTo>
                  <a:lnTo>
                    <a:pt x="128" y="112"/>
                  </a:lnTo>
                  <a:lnTo>
                    <a:pt x="112" y="120"/>
                  </a:lnTo>
                  <a:lnTo>
                    <a:pt x="112" y="128"/>
                  </a:lnTo>
                  <a:lnTo>
                    <a:pt x="112" y="136"/>
                  </a:lnTo>
                  <a:lnTo>
                    <a:pt x="112" y="152"/>
                  </a:lnTo>
                  <a:lnTo>
                    <a:pt x="112" y="160"/>
                  </a:lnTo>
                  <a:lnTo>
                    <a:pt x="104" y="176"/>
                  </a:lnTo>
                  <a:lnTo>
                    <a:pt x="104" y="200"/>
                  </a:lnTo>
                  <a:lnTo>
                    <a:pt x="80" y="216"/>
                  </a:lnTo>
                  <a:lnTo>
                    <a:pt x="88" y="248"/>
                  </a:lnTo>
                  <a:lnTo>
                    <a:pt x="72" y="272"/>
                  </a:lnTo>
                  <a:lnTo>
                    <a:pt x="80" y="280"/>
                  </a:lnTo>
                  <a:lnTo>
                    <a:pt x="64" y="328"/>
                  </a:lnTo>
                  <a:lnTo>
                    <a:pt x="72" y="344"/>
                  </a:lnTo>
                  <a:lnTo>
                    <a:pt x="48" y="384"/>
                  </a:lnTo>
                  <a:lnTo>
                    <a:pt x="56" y="400"/>
                  </a:lnTo>
                  <a:lnTo>
                    <a:pt x="48" y="416"/>
                  </a:lnTo>
                  <a:lnTo>
                    <a:pt x="40" y="416"/>
                  </a:lnTo>
                  <a:lnTo>
                    <a:pt x="40" y="440"/>
                  </a:lnTo>
                  <a:lnTo>
                    <a:pt x="48" y="456"/>
                  </a:lnTo>
                  <a:lnTo>
                    <a:pt x="32" y="488"/>
                  </a:lnTo>
                  <a:lnTo>
                    <a:pt x="40" y="496"/>
                  </a:lnTo>
                  <a:lnTo>
                    <a:pt x="32" y="496"/>
                  </a:lnTo>
                  <a:lnTo>
                    <a:pt x="32" y="504"/>
                  </a:lnTo>
                  <a:lnTo>
                    <a:pt x="32" y="520"/>
                  </a:lnTo>
                  <a:lnTo>
                    <a:pt x="32" y="528"/>
                  </a:lnTo>
                  <a:lnTo>
                    <a:pt x="32" y="544"/>
                  </a:lnTo>
                  <a:lnTo>
                    <a:pt x="24" y="568"/>
                  </a:lnTo>
                  <a:lnTo>
                    <a:pt x="24" y="584"/>
                  </a:lnTo>
                  <a:lnTo>
                    <a:pt x="8" y="584"/>
                  </a:lnTo>
                  <a:lnTo>
                    <a:pt x="24" y="616"/>
                  </a:lnTo>
                  <a:lnTo>
                    <a:pt x="0" y="624"/>
                  </a:lnTo>
                  <a:lnTo>
                    <a:pt x="112" y="640"/>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149590" name="Freeform 96"/>
            <p:cNvSpPr>
              <a:spLocks/>
            </p:cNvSpPr>
            <p:nvPr/>
          </p:nvSpPr>
          <p:spPr bwMode="auto">
            <a:xfrm>
              <a:off x="1336" y="1584"/>
              <a:ext cx="233" cy="641"/>
            </a:xfrm>
            <a:custGeom>
              <a:avLst/>
              <a:gdLst>
                <a:gd name="T0" fmla="*/ 112 w 233"/>
                <a:gd name="T1" fmla="*/ 624 h 641"/>
                <a:gd name="T2" fmla="*/ 120 w 233"/>
                <a:gd name="T3" fmla="*/ 592 h 641"/>
                <a:gd name="T4" fmla="*/ 112 w 233"/>
                <a:gd name="T5" fmla="*/ 552 h 641"/>
                <a:gd name="T6" fmla="*/ 136 w 233"/>
                <a:gd name="T7" fmla="*/ 496 h 641"/>
                <a:gd name="T8" fmla="*/ 128 w 233"/>
                <a:gd name="T9" fmla="*/ 472 h 641"/>
                <a:gd name="T10" fmla="*/ 136 w 233"/>
                <a:gd name="T11" fmla="*/ 432 h 641"/>
                <a:gd name="T12" fmla="*/ 144 w 233"/>
                <a:gd name="T13" fmla="*/ 400 h 641"/>
                <a:gd name="T14" fmla="*/ 152 w 233"/>
                <a:gd name="T15" fmla="*/ 360 h 641"/>
                <a:gd name="T16" fmla="*/ 168 w 233"/>
                <a:gd name="T17" fmla="*/ 352 h 641"/>
                <a:gd name="T18" fmla="*/ 160 w 233"/>
                <a:gd name="T19" fmla="*/ 336 h 641"/>
                <a:gd name="T20" fmla="*/ 168 w 233"/>
                <a:gd name="T21" fmla="*/ 288 h 641"/>
                <a:gd name="T22" fmla="*/ 168 w 233"/>
                <a:gd name="T23" fmla="*/ 264 h 641"/>
                <a:gd name="T24" fmla="*/ 168 w 233"/>
                <a:gd name="T25" fmla="*/ 240 h 641"/>
                <a:gd name="T26" fmla="*/ 168 w 233"/>
                <a:gd name="T27" fmla="*/ 208 h 641"/>
                <a:gd name="T28" fmla="*/ 168 w 233"/>
                <a:gd name="T29" fmla="*/ 184 h 641"/>
                <a:gd name="T30" fmla="*/ 176 w 233"/>
                <a:gd name="T31" fmla="*/ 176 h 641"/>
                <a:gd name="T32" fmla="*/ 168 w 233"/>
                <a:gd name="T33" fmla="*/ 152 h 641"/>
                <a:gd name="T34" fmla="*/ 176 w 233"/>
                <a:gd name="T35" fmla="*/ 120 h 641"/>
                <a:gd name="T36" fmla="*/ 200 w 233"/>
                <a:gd name="T37" fmla="*/ 88 h 641"/>
                <a:gd name="T38" fmla="*/ 200 w 233"/>
                <a:gd name="T39" fmla="*/ 64 h 641"/>
                <a:gd name="T40" fmla="*/ 232 w 233"/>
                <a:gd name="T41" fmla="*/ 48 h 641"/>
                <a:gd name="T42" fmla="*/ 200 w 233"/>
                <a:gd name="T43" fmla="*/ 16 h 641"/>
                <a:gd name="T44" fmla="*/ 200 w 233"/>
                <a:gd name="T45" fmla="*/ 24 h 641"/>
                <a:gd name="T46" fmla="*/ 200 w 233"/>
                <a:gd name="T47" fmla="*/ 40 h 641"/>
                <a:gd name="T48" fmla="*/ 184 w 233"/>
                <a:gd name="T49" fmla="*/ 40 h 641"/>
                <a:gd name="T50" fmla="*/ 192 w 233"/>
                <a:gd name="T51" fmla="*/ 24 h 641"/>
                <a:gd name="T52" fmla="*/ 168 w 233"/>
                <a:gd name="T53" fmla="*/ 0 h 641"/>
                <a:gd name="T54" fmla="*/ 152 w 233"/>
                <a:gd name="T55" fmla="*/ 24 h 641"/>
                <a:gd name="T56" fmla="*/ 152 w 233"/>
                <a:gd name="T57" fmla="*/ 0 h 641"/>
                <a:gd name="T58" fmla="*/ 120 w 233"/>
                <a:gd name="T59" fmla="*/ 32 h 641"/>
                <a:gd name="T60" fmla="*/ 136 w 233"/>
                <a:gd name="T61" fmla="*/ 56 h 641"/>
                <a:gd name="T62" fmla="*/ 128 w 233"/>
                <a:gd name="T63" fmla="*/ 96 h 641"/>
                <a:gd name="T64" fmla="*/ 112 w 233"/>
                <a:gd name="T65" fmla="*/ 120 h 641"/>
                <a:gd name="T66" fmla="*/ 112 w 233"/>
                <a:gd name="T67" fmla="*/ 136 h 641"/>
                <a:gd name="T68" fmla="*/ 112 w 233"/>
                <a:gd name="T69" fmla="*/ 160 h 641"/>
                <a:gd name="T70" fmla="*/ 104 w 233"/>
                <a:gd name="T71" fmla="*/ 200 h 641"/>
                <a:gd name="T72" fmla="*/ 88 w 233"/>
                <a:gd name="T73" fmla="*/ 248 h 641"/>
                <a:gd name="T74" fmla="*/ 80 w 233"/>
                <a:gd name="T75" fmla="*/ 280 h 641"/>
                <a:gd name="T76" fmla="*/ 72 w 233"/>
                <a:gd name="T77" fmla="*/ 344 h 641"/>
                <a:gd name="T78" fmla="*/ 56 w 233"/>
                <a:gd name="T79" fmla="*/ 400 h 641"/>
                <a:gd name="T80" fmla="*/ 40 w 233"/>
                <a:gd name="T81" fmla="*/ 416 h 641"/>
                <a:gd name="T82" fmla="*/ 48 w 233"/>
                <a:gd name="T83" fmla="*/ 456 h 641"/>
                <a:gd name="T84" fmla="*/ 40 w 233"/>
                <a:gd name="T85" fmla="*/ 496 h 641"/>
                <a:gd name="T86" fmla="*/ 32 w 233"/>
                <a:gd name="T87" fmla="*/ 504 h 641"/>
                <a:gd name="T88" fmla="*/ 32 w 233"/>
                <a:gd name="T89" fmla="*/ 528 h 641"/>
                <a:gd name="T90" fmla="*/ 24 w 233"/>
                <a:gd name="T91" fmla="*/ 568 h 641"/>
                <a:gd name="T92" fmla="*/ 8 w 233"/>
                <a:gd name="T93" fmla="*/ 584 h 641"/>
                <a:gd name="T94" fmla="*/ 0 w 233"/>
                <a:gd name="T95" fmla="*/ 624 h 64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33" h="641">
                  <a:moveTo>
                    <a:pt x="112" y="640"/>
                  </a:moveTo>
                  <a:lnTo>
                    <a:pt x="112" y="624"/>
                  </a:lnTo>
                  <a:lnTo>
                    <a:pt x="112" y="616"/>
                  </a:lnTo>
                  <a:lnTo>
                    <a:pt x="120" y="592"/>
                  </a:lnTo>
                  <a:lnTo>
                    <a:pt x="112" y="568"/>
                  </a:lnTo>
                  <a:lnTo>
                    <a:pt x="112" y="552"/>
                  </a:lnTo>
                  <a:lnTo>
                    <a:pt x="112" y="528"/>
                  </a:lnTo>
                  <a:lnTo>
                    <a:pt x="136" y="496"/>
                  </a:lnTo>
                  <a:lnTo>
                    <a:pt x="112" y="480"/>
                  </a:lnTo>
                  <a:lnTo>
                    <a:pt x="128" y="472"/>
                  </a:lnTo>
                  <a:lnTo>
                    <a:pt x="128" y="448"/>
                  </a:lnTo>
                  <a:lnTo>
                    <a:pt x="136" y="432"/>
                  </a:lnTo>
                  <a:lnTo>
                    <a:pt x="136" y="416"/>
                  </a:lnTo>
                  <a:lnTo>
                    <a:pt x="144" y="400"/>
                  </a:lnTo>
                  <a:lnTo>
                    <a:pt x="160" y="384"/>
                  </a:lnTo>
                  <a:lnTo>
                    <a:pt x="152" y="360"/>
                  </a:lnTo>
                  <a:lnTo>
                    <a:pt x="160" y="352"/>
                  </a:lnTo>
                  <a:lnTo>
                    <a:pt x="168" y="352"/>
                  </a:lnTo>
                  <a:lnTo>
                    <a:pt x="168" y="344"/>
                  </a:lnTo>
                  <a:lnTo>
                    <a:pt x="160" y="336"/>
                  </a:lnTo>
                  <a:lnTo>
                    <a:pt x="144" y="328"/>
                  </a:lnTo>
                  <a:lnTo>
                    <a:pt x="168" y="288"/>
                  </a:lnTo>
                  <a:lnTo>
                    <a:pt x="168" y="272"/>
                  </a:lnTo>
                  <a:lnTo>
                    <a:pt x="168" y="264"/>
                  </a:lnTo>
                  <a:lnTo>
                    <a:pt x="168" y="248"/>
                  </a:lnTo>
                  <a:lnTo>
                    <a:pt x="168" y="240"/>
                  </a:lnTo>
                  <a:lnTo>
                    <a:pt x="168" y="224"/>
                  </a:lnTo>
                  <a:lnTo>
                    <a:pt x="168" y="208"/>
                  </a:lnTo>
                  <a:lnTo>
                    <a:pt x="168" y="200"/>
                  </a:lnTo>
                  <a:lnTo>
                    <a:pt x="168" y="184"/>
                  </a:lnTo>
                  <a:lnTo>
                    <a:pt x="168" y="176"/>
                  </a:lnTo>
                  <a:lnTo>
                    <a:pt x="176" y="176"/>
                  </a:lnTo>
                  <a:lnTo>
                    <a:pt x="168" y="160"/>
                  </a:lnTo>
                  <a:lnTo>
                    <a:pt x="168" y="152"/>
                  </a:lnTo>
                  <a:lnTo>
                    <a:pt x="184" y="136"/>
                  </a:lnTo>
                  <a:lnTo>
                    <a:pt x="176" y="120"/>
                  </a:lnTo>
                  <a:lnTo>
                    <a:pt x="184" y="104"/>
                  </a:lnTo>
                  <a:lnTo>
                    <a:pt x="200" y="88"/>
                  </a:lnTo>
                  <a:lnTo>
                    <a:pt x="200" y="72"/>
                  </a:lnTo>
                  <a:lnTo>
                    <a:pt x="200" y="64"/>
                  </a:lnTo>
                  <a:lnTo>
                    <a:pt x="208" y="56"/>
                  </a:lnTo>
                  <a:lnTo>
                    <a:pt x="232" y="48"/>
                  </a:lnTo>
                  <a:lnTo>
                    <a:pt x="216" y="24"/>
                  </a:lnTo>
                  <a:lnTo>
                    <a:pt x="200" y="16"/>
                  </a:lnTo>
                  <a:lnTo>
                    <a:pt x="192" y="24"/>
                  </a:lnTo>
                  <a:lnTo>
                    <a:pt x="200" y="24"/>
                  </a:lnTo>
                  <a:lnTo>
                    <a:pt x="200" y="32"/>
                  </a:lnTo>
                  <a:lnTo>
                    <a:pt x="200" y="40"/>
                  </a:lnTo>
                  <a:lnTo>
                    <a:pt x="192" y="40"/>
                  </a:lnTo>
                  <a:lnTo>
                    <a:pt x="184" y="40"/>
                  </a:lnTo>
                  <a:lnTo>
                    <a:pt x="184" y="32"/>
                  </a:lnTo>
                  <a:lnTo>
                    <a:pt x="192" y="24"/>
                  </a:lnTo>
                  <a:lnTo>
                    <a:pt x="200" y="16"/>
                  </a:lnTo>
                  <a:lnTo>
                    <a:pt x="168" y="0"/>
                  </a:lnTo>
                  <a:lnTo>
                    <a:pt x="168" y="24"/>
                  </a:lnTo>
                  <a:lnTo>
                    <a:pt x="152" y="24"/>
                  </a:lnTo>
                  <a:lnTo>
                    <a:pt x="160" y="0"/>
                  </a:lnTo>
                  <a:lnTo>
                    <a:pt x="152" y="0"/>
                  </a:lnTo>
                  <a:lnTo>
                    <a:pt x="128" y="24"/>
                  </a:lnTo>
                  <a:lnTo>
                    <a:pt x="120" y="32"/>
                  </a:lnTo>
                  <a:lnTo>
                    <a:pt x="128" y="48"/>
                  </a:lnTo>
                  <a:lnTo>
                    <a:pt x="136" y="56"/>
                  </a:lnTo>
                  <a:lnTo>
                    <a:pt x="144" y="72"/>
                  </a:lnTo>
                  <a:lnTo>
                    <a:pt x="128" y="96"/>
                  </a:lnTo>
                  <a:lnTo>
                    <a:pt x="128" y="112"/>
                  </a:lnTo>
                  <a:lnTo>
                    <a:pt x="112" y="120"/>
                  </a:lnTo>
                  <a:lnTo>
                    <a:pt x="112" y="128"/>
                  </a:lnTo>
                  <a:lnTo>
                    <a:pt x="112" y="136"/>
                  </a:lnTo>
                  <a:lnTo>
                    <a:pt x="112" y="152"/>
                  </a:lnTo>
                  <a:lnTo>
                    <a:pt x="112" y="160"/>
                  </a:lnTo>
                  <a:lnTo>
                    <a:pt x="104" y="176"/>
                  </a:lnTo>
                  <a:lnTo>
                    <a:pt x="104" y="200"/>
                  </a:lnTo>
                  <a:lnTo>
                    <a:pt x="80" y="216"/>
                  </a:lnTo>
                  <a:lnTo>
                    <a:pt x="88" y="248"/>
                  </a:lnTo>
                  <a:lnTo>
                    <a:pt x="72" y="272"/>
                  </a:lnTo>
                  <a:lnTo>
                    <a:pt x="80" y="280"/>
                  </a:lnTo>
                  <a:lnTo>
                    <a:pt x="64" y="328"/>
                  </a:lnTo>
                  <a:lnTo>
                    <a:pt x="72" y="344"/>
                  </a:lnTo>
                  <a:lnTo>
                    <a:pt x="48" y="384"/>
                  </a:lnTo>
                  <a:lnTo>
                    <a:pt x="56" y="400"/>
                  </a:lnTo>
                  <a:lnTo>
                    <a:pt x="48" y="416"/>
                  </a:lnTo>
                  <a:lnTo>
                    <a:pt x="40" y="416"/>
                  </a:lnTo>
                  <a:lnTo>
                    <a:pt x="40" y="440"/>
                  </a:lnTo>
                  <a:lnTo>
                    <a:pt x="48" y="456"/>
                  </a:lnTo>
                  <a:lnTo>
                    <a:pt x="32" y="488"/>
                  </a:lnTo>
                  <a:lnTo>
                    <a:pt x="40" y="496"/>
                  </a:lnTo>
                  <a:lnTo>
                    <a:pt x="32" y="496"/>
                  </a:lnTo>
                  <a:lnTo>
                    <a:pt x="32" y="504"/>
                  </a:lnTo>
                  <a:lnTo>
                    <a:pt x="32" y="520"/>
                  </a:lnTo>
                  <a:lnTo>
                    <a:pt x="32" y="528"/>
                  </a:lnTo>
                  <a:lnTo>
                    <a:pt x="32" y="544"/>
                  </a:lnTo>
                  <a:lnTo>
                    <a:pt x="24" y="568"/>
                  </a:lnTo>
                  <a:lnTo>
                    <a:pt x="24" y="584"/>
                  </a:lnTo>
                  <a:lnTo>
                    <a:pt x="8" y="584"/>
                  </a:lnTo>
                  <a:lnTo>
                    <a:pt x="24" y="616"/>
                  </a:lnTo>
                  <a:lnTo>
                    <a:pt x="0" y="624"/>
                  </a:lnTo>
                  <a:lnTo>
                    <a:pt x="112" y="640"/>
                  </a:lnTo>
                </a:path>
              </a:pathLst>
            </a:custGeom>
            <a:noFill/>
            <a:ln w="12700" cap="rnd" cmpd="sng">
              <a:noFill/>
              <a:prstDash val="solid"/>
              <a:round/>
              <a:headEnd type="none" w="med" len="med"/>
              <a:tailEnd type="none" w="med" len="med"/>
            </a:ln>
            <a:effectLst/>
          </p:spPr>
          <p:txBody>
            <a:bodyPr/>
            <a:lstStyle/>
            <a:p>
              <a:endParaRPr lang="en-US"/>
            </a:p>
          </p:txBody>
        </p:sp>
        <p:sp>
          <p:nvSpPr>
            <p:cNvPr id="149591" name="Freeform 97"/>
            <p:cNvSpPr>
              <a:spLocks/>
            </p:cNvSpPr>
            <p:nvPr/>
          </p:nvSpPr>
          <p:spPr bwMode="auto">
            <a:xfrm>
              <a:off x="1488" y="1112"/>
              <a:ext cx="257" cy="497"/>
            </a:xfrm>
            <a:custGeom>
              <a:avLst/>
              <a:gdLst>
                <a:gd name="T0" fmla="*/ 64 w 257"/>
                <a:gd name="T1" fmla="*/ 496 h 497"/>
                <a:gd name="T2" fmla="*/ 80 w 257"/>
                <a:gd name="T3" fmla="*/ 464 h 497"/>
                <a:gd name="T4" fmla="*/ 80 w 257"/>
                <a:gd name="T5" fmla="*/ 448 h 497"/>
                <a:gd name="T6" fmla="*/ 88 w 257"/>
                <a:gd name="T7" fmla="*/ 416 h 497"/>
                <a:gd name="T8" fmla="*/ 88 w 257"/>
                <a:gd name="T9" fmla="*/ 392 h 497"/>
                <a:gd name="T10" fmla="*/ 88 w 257"/>
                <a:gd name="T11" fmla="*/ 352 h 497"/>
                <a:gd name="T12" fmla="*/ 112 w 257"/>
                <a:gd name="T13" fmla="*/ 344 h 497"/>
                <a:gd name="T14" fmla="*/ 136 w 257"/>
                <a:gd name="T15" fmla="*/ 312 h 497"/>
                <a:gd name="T16" fmla="*/ 136 w 257"/>
                <a:gd name="T17" fmla="*/ 264 h 497"/>
                <a:gd name="T18" fmla="*/ 136 w 257"/>
                <a:gd name="T19" fmla="*/ 232 h 497"/>
                <a:gd name="T20" fmla="*/ 136 w 257"/>
                <a:gd name="T21" fmla="*/ 216 h 497"/>
                <a:gd name="T22" fmla="*/ 152 w 257"/>
                <a:gd name="T23" fmla="*/ 216 h 497"/>
                <a:gd name="T24" fmla="*/ 160 w 257"/>
                <a:gd name="T25" fmla="*/ 192 h 497"/>
                <a:gd name="T26" fmla="*/ 176 w 257"/>
                <a:gd name="T27" fmla="*/ 192 h 497"/>
                <a:gd name="T28" fmla="*/ 200 w 257"/>
                <a:gd name="T29" fmla="*/ 144 h 497"/>
                <a:gd name="T30" fmla="*/ 216 w 257"/>
                <a:gd name="T31" fmla="*/ 104 h 497"/>
                <a:gd name="T32" fmla="*/ 216 w 257"/>
                <a:gd name="T33" fmla="*/ 80 h 497"/>
                <a:gd name="T34" fmla="*/ 224 w 257"/>
                <a:gd name="T35" fmla="*/ 56 h 497"/>
                <a:gd name="T36" fmla="*/ 240 w 257"/>
                <a:gd name="T37" fmla="*/ 48 h 497"/>
                <a:gd name="T38" fmla="*/ 240 w 257"/>
                <a:gd name="T39" fmla="*/ 32 h 497"/>
                <a:gd name="T40" fmla="*/ 256 w 257"/>
                <a:gd name="T41" fmla="*/ 0 h 497"/>
                <a:gd name="T42" fmla="*/ 240 w 257"/>
                <a:gd name="T43" fmla="*/ 24 h 497"/>
                <a:gd name="T44" fmla="*/ 232 w 257"/>
                <a:gd name="T45" fmla="*/ 32 h 497"/>
                <a:gd name="T46" fmla="*/ 216 w 257"/>
                <a:gd name="T47" fmla="*/ 48 h 497"/>
                <a:gd name="T48" fmla="*/ 200 w 257"/>
                <a:gd name="T49" fmla="*/ 64 h 497"/>
                <a:gd name="T50" fmla="*/ 192 w 257"/>
                <a:gd name="T51" fmla="*/ 88 h 497"/>
                <a:gd name="T52" fmla="*/ 192 w 257"/>
                <a:gd name="T53" fmla="*/ 104 h 497"/>
                <a:gd name="T54" fmla="*/ 152 w 257"/>
                <a:gd name="T55" fmla="*/ 128 h 497"/>
                <a:gd name="T56" fmla="*/ 144 w 257"/>
                <a:gd name="T57" fmla="*/ 144 h 497"/>
                <a:gd name="T58" fmla="*/ 136 w 257"/>
                <a:gd name="T59" fmla="*/ 176 h 497"/>
                <a:gd name="T60" fmla="*/ 112 w 257"/>
                <a:gd name="T61" fmla="*/ 216 h 497"/>
                <a:gd name="T62" fmla="*/ 88 w 257"/>
                <a:gd name="T63" fmla="*/ 264 h 497"/>
                <a:gd name="T64" fmla="*/ 64 w 257"/>
                <a:gd name="T65" fmla="*/ 312 h 497"/>
                <a:gd name="T66" fmla="*/ 56 w 257"/>
                <a:gd name="T67" fmla="*/ 320 h 497"/>
                <a:gd name="T68" fmla="*/ 32 w 257"/>
                <a:gd name="T69" fmla="*/ 352 h 497"/>
                <a:gd name="T70" fmla="*/ 24 w 257"/>
                <a:gd name="T71" fmla="*/ 376 h 497"/>
                <a:gd name="T72" fmla="*/ 32 w 257"/>
                <a:gd name="T73" fmla="*/ 376 h 497"/>
                <a:gd name="T74" fmla="*/ 32 w 257"/>
                <a:gd name="T75" fmla="*/ 408 h 497"/>
                <a:gd name="T76" fmla="*/ 16 w 257"/>
                <a:gd name="T77" fmla="*/ 400 h 497"/>
                <a:gd name="T78" fmla="*/ 16 w 257"/>
                <a:gd name="T79" fmla="*/ 424 h 497"/>
                <a:gd name="T80" fmla="*/ 0 w 257"/>
                <a:gd name="T81" fmla="*/ 456 h 497"/>
                <a:gd name="T82" fmla="*/ 8 w 257"/>
                <a:gd name="T83" fmla="*/ 472 h 497"/>
                <a:gd name="T84" fmla="*/ 48 w 257"/>
                <a:gd name="T85" fmla="*/ 488 h 49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57" h="497">
                  <a:moveTo>
                    <a:pt x="48" y="488"/>
                  </a:moveTo>
                  <a:lnTo>
                    <a:pt x="64" y="496"/>
                  </a:lnTo>
                  <a:lnTo>
                    <a:pt x="80" y="480"/>
                  </a:lnTo>
                  <a:lnTo>
                    <a:pt x="80" y="464"/>
                  </a:lnTo>
                  <a:lnTo>
                    <a:pt x="80" y="456"/>
                  </a:lnTo>
                  <a:lnTo>
                    <a:pt x="80" y="448"/>
                  </a:lnTo>
                  <a:lnTo>
                    <a:pt x="80" y="440"/>
                  </a:lnTo>
                  <a:lnTo>
                    <a:pt x="88" y="416"/>
                  </a:lnTo>
                  <a:lnTo>
                    <a:pt x="96" y="384"/>
                  </a:lnTo>
                  <a:lnTo>
                    <a:pt x="88" y="392"/>
                  </a:lnTo>
                  <a:lnTo>
                    <a:pt x="88" y="368"/>
                  </a:lnTo>
                  <a:lnTo>
                    <a:pt x="88" y="352"/>
                  </a:lnTo>
                  <a:lnTo>
                    <a:pt x="104" y="344"/>
                  </a:lnTo>
                  <a:lnTo>
                    <a:pt x="112" y="344"/>
                  </a:lnTo>
                  <a:lnTo>
                    <a:pt x="112" y="320"/>
                  </a:lnTo>
                  <a:lnTo>
                    <a:pt x="136" y="312"/>
                  </a:lnTo>
                  <a:lnTo>
                    <a:pt x="128" y="280"/>
                  </a:lnTo>
                  <a:lnTo>
                    <a:pt x="136" y="264"/>
                  </a:lnTo>
                  <a:lnTo>
                    <a:pt x="136" y="248"/>
                  </a:lnTo>
                  <a:lnTo>
                    <a:pt x="136" y="232"/>
                  </a:lnTo>
                  <a:lnTo>
                    <a:pt x="136" y="224"/>
                  </a:lnTo>
                  <a:lnTo>
                    <a:pt x="136" y="216"/>
                  </a:lnTo>
                  <a:lnTo>
                    <a:pt x="144" y="216"/>
                  </a:lnTo>
                  <a:lnTo>
                    <a:pt x="152" y="216"/>
                  </a:lnTo>
                  <a:lnTo>
                    <a:pt x="152" y="200"/>
                  </a:lnTo>
                  <a:lnTo>
                    <a:pt x="160" y="192"/>
                  </a:lnTo>
                  <a:lnTo>
                    <a:pt x="168" y="192"/>
                  </a:lnTo>
                  <a:lnTo>
                    <a:pt x="176" y="192"/>
                  </a:lnTo>
                  <a:lnTo>
                    <a:pt x="176" y="176"/>
                  </a:lnTo>
                  <a:lnTo>
                    <a:pt x="200" y="144"/>
                  </a:lnTo>
                  <a:lnTo>
                    <a:pt x="200" y="112"/>
                  </a:lnTo>
                  <a:lnTo>
                    <a:pt x="216" y="104"/>
                  </a:lnTo>
                  <a:lnTo>
                    <a:pt x="216" y="88"/>
                  </a:lnTo>
                  <a:lnTo>
                    <a:pt x="216" y="80"/>
                  </a:lnTo>
                  <a:lnTo>
                    <a:pt x="216" y="56"/>
                  </a:lnTo>
                  <a:lnTo>
                    <a:pt x="224" y="56"/>
                  </a:lnTo>
                  <a:lnTo>
                    <a:pt x="232" y="48"/>
                  </a:lnTo>
                  <a:lnTo>
                    <a:pt x="240" y="48"/>
                  </a:lnTo>
                  <a:lnTo>
                    <a:pt x="240" y="40"/>
                  </a:lnTo>
                  <a:lnTo>
                    <a:pt x="240" y="32"/>
                  </a:lnTo>
                  <a:lnTo>
                    <a:pt x="256" y="32"/>
                  </a:lnTo>
                  <a:lnTo>
                    <a:pt x="256" y="0"/>
                  </a:lnTo>
                  <a:lnTo>
                    <a:pt x="256" y="8"/>
                  </a:lnTo>
                  <a:lnTo>
                    <a:pt x="240" y="24"/>
                  </a:lnTo>
                  <a:lnTo>
                    <a:pt x="240" y="32"/>
                  </a:lnTo>
                  <a:lnTo>
                    <a:pt x="232" y="32"/>
                  </a:lnTo>
                  <a:lnTo>
                    <a:pt x="216" y="32"/>
                  </a:lnTo>
                  <a:lnTo>
                    <a:pt x="216" y="48"/>
                  </a:lnTo>
                  <a:lnTo>
                    <a:pt x="208" y="48"/>
                  </a:lnTo>
                  <a:lnTo>
                    <a:pt x="200" y="64"/>
                  </a:lnTo>
                  <a:lnTo>
                    <a:pt x="208" y="80"/>
                  </a:lnTo>
                  <a:lnTo>
                    <a:pt x="192" y="88"/>
                  </a:lnTo>
                  <a:lnTo>
                    <a:pt x="192" y="96"/>
                  </a:lnTo>
                  <a:lnTo>
                    <a:pt x="192" y="104"/>
                  </a:lnTo>
                  <a:lnTo>
                    <a:pt x="176" y="112"/>
                  </a:lnTo>
                  <a:lnTo>
                    <a:pt x="152" y="128"/>
                  </a:lnTo>
                  <a:lnTo>
                    <a:pt x="152" y="136"/>
                  </a:lnTo>
                  <a:lnTo>
                    <a:pt x="144" y="144"/>
                  </a:lnTo>
                  <a:lnTo>
                    <a:pt x="144" y="168"/>
                  </a:lnTo>
                  <a:lnTo>
                    <a:pt x="136" y="176"/>
                  </a:lnTo>
                  <a:lnTo>
                    <a:pt x="112" y="192"/>
                  </a:lnTo>
                  <a:lnTo>
                    <a:pt x="112" y="216"/>
                  </a:lnTo>
                  <a:lnTo>
                    <a:pt x="88" y="248"/>
                  </a:lnTo>
                  <a:lnTo>
                    <a:pt x="88" y="264"/>
                  </a:lnTo>
                  <a:lnTo>
                    <a:pt x="88" y="272"/>
                  </a:lnTo>
                  <a:lnTo>
                    <a:pt x="64" y="312"/>
                  </a:lnTo>
                  <a:lnTo>
                    <a:pt x="56" y="312"/>
                  </a:lnTo>
                  <a:lnTo>
                    <a:pt x="56" y="320"/>
                  </a:lnTo>
                  <a:lnTo>
                    <a:pt x="40" y="336"/>
                  </a:lnTo>
                  <a:lnTo>
                    <a:pt x="32" y="352"/>
                  </a:lnTo>
                  <a:lnTo>
                    <a:pt x="24" y="360"/>
                  </a:lnTo>
                  <a:lnTo>
                    <a:pt x="24" y="376"/>
                  </a:lnTo>
                  <a:lnTo>
                    <a:pt x="32" y="368"/>
                  </a:lnTo>
                  <a:lnTo>
                    <a:pt x="32" y="376"/>
                  </a:lnTo>
                  <a:lnTo>
                    <a:pt x="32" y="392"/>
                  </a:lnTo>
                  <a:lnTo>
                    <a:pt x="32" y="408"/>
                  </a:lnTo>
                  <a:lnTo>
                    <a:pt x="16" y="392"/>
                  </a:lnTo>
                  <a:lnTo>
                    <a:pt x="16" y="400"/>
                  </a:lnTo>
                  <a:lnTo>
                    <a:pt x="16" y="416"/>
                  </a:lnTo>
                  <a:lnTo>
                    <a:pt x="16" y="424"/>
                  </a:lnTo>
                  <a:lnTo>
                    <a:pt x="8" y="432"/>
                  </a:lnTo>
                  <a:lnTo>
                    <a:pt x="0" y="456"/>
                  </a:lnTo>
                  <a:lnTo>
                    <a:pt x="0" y="472"/>
                  </a:lnTo>
                  <a:lnTo>
                    <a:pt x="8" y="472"/>
                  </a:lnTo>
                  <a:lnTo>
                    <a:pt x="16" y="472"/>
                  </a:lnTo>
                  <a:lnTo>
                    <a:pt x="48" y="488"/>
                  </a:lnTo>
                </a:path>
              </a:pathLst>
            </a:custGeom>
            <a:solidFill>
              <a:srgbClr val="000000"/>
            </a:solidFill>
            <a:ln w="12700" cap="rnd" cmpd="sng">
              <a:noFill/>
              <a:prstDash val="solid"/>
              <a:round/>
              <a:headEnd type="none" w="med" len="med"/>
              <a:tailEnd type="none" w="med" len="med"/>
            </a:ln>
            <a:effectLst/>
          </p:spPr>
          <p:txBody>
            <a:bodyPr/>
            <a:lstStyle/>
            <a:p>
              <a:endParaRPr lang="en-US"/>
            </a:p>
          </p:txBody>
        </p:sp>
        <p:sp>
          <p:nvSpPr>
            <p:cNvPr id="149592" name="Freeform 98"/>
            <p:cNvSpPr>
              <a:spLocks/>
            </p:cNvSpPr>
            <p:nvPr/>
          </p:nvSpPr>
          <p:spPr bwMode="auto">
            <a:xfrm>
              <a:off x="1488" y="1112"/>
              <a:ext cx="257" cy="497"/>
            </a:xfrm>
            <a:custGeom>
              <a:avLst/>
              <a:gdLst>
                <a:gd name="T0" fmla="*/ 64 w 257"/>
                <a:gd name="T1" fmla="*/ 496 h 497"/>
                <a:gd name="T2" fmla="*/ 80 w 257"/>
                <a:gd name="T3" fmla="*/ 464 h 497"/>
                <a:gd name="T4" fmla="*/ 80 w 257"/>
                <a:gd name="T5" fmla="*/ 448 h 497"/>
                <a:gd name="T6" fmla="*/ 88 w 257"/>
                <a:gd name="T7" fmla="*/ 416 h 497"/>
                <a:gd name="T8" fmla="*/ 88 w 257"/>
                <a:gd name="T9" fmla="*/ 392 h 497"/>
                <a:gd name="T10" fmla="*/ 88 w 257"/>
                <a:gd name="T11" fmla="*/ 352 h 497"/>
                <a:gd name="T12" fmla="*/ 112 w 257"/>
                <a:gd name="T13" fmla="*/ 344 h 497"/>
                <a:gd name="T14" fmla="*/ 136 w 257"/>
                <a:gd name="T15" fmla="*/ 312 h 497"/>
                <a:gd name="T16" fmla="*/ 136 w 257"/>
                <a:gd name="T17" fmla="*/ 264 h 497"/>
                <a:gd name="T18" fmla="*/ 136 w 257"/>
                <a:gd name="T19" fmla="*/ 232 h 497"/>
                <a:gd name="T20" fmla="*/ 136 w 257"/>
                <a:gd name="T21" fmla="*/ 216 h 497"/>
                <a:gd name="T22" fmla="*/ 152 w 257"/>
                <a:gd name="T23" fmla="*/ 216 h 497"/>
                <a:gd name="T24" fmla="*/ 160 w 257"/>
                <a:gd name="T25" fmla="*/ 192 h 497"/>
                <a:gd name="T26" fmla="*/ 176 w 257"/>
                <a:gd name="T27" fmla="*/ 192 h 497"/>
                <a:gd name="T28" fmla="*/ 200 w 257"/>
                <a:gd name="T29" fmla="*/ 144 h 497"/>
                <a:gd name="T30" fmla="*/ 216 w 257"/>
                <a:gd name="T31" fmla="*/ 104 h 497"/>
                <a:gd name="T32" fmla="*/ 216 w 257"/>
                <a:gd name="T33" fmla="*/ 80 h 497"/>
                <a:gd name="T34" fmla="*/ 224 w 257"/>
                <a:gd name="T35" fmla="*/ 56 h 497"/>
                <a:gd name="T36" fmla="*/ 240 w 257"/>
                <a:gd name="T37" fmla="*/ 48 h 497"/>
                <a:gd name="T38" fmla="*/ 240 w 257"/>
                <a:gd name="T39" fmla="*/ 32 h 497"/>
                <a:gd name="T40" fmla="*/ 256 w 257"/>
                <a:gd name="T41" fmla="*/ 0 h 497"/>
                <a:gd name="T42" fmla="*/ 240 w 257"/>
                <a:gd name="T43" fmla="*/ 24 h 497"/>
                <a:gd name="T44" fmla="*/ 232 w 257"/>
                <a:gd name="T45" fmla="*/ 32 h 497"/>
                <a:gd name="T46" fmla="*/ 216 w 257"/>
                <a:gd name="T47" fmla="*/ 48 h 497"/>
                <a:gd name="T48" fmla="*/ 200 w 257"/>
                <a:gd name="T49" fmla="*/ 64 h 497"/>
                <a:gd name="T50" fmla="*/ 192 w 257"/>
                <a:gd name="T51" fmla="*/ 88 h 497"/>
                <a:gd name="T52" fmla="*/ 192 w 257"/>
                <a:gd name="T53" fmla="*/ 104 h 497"/>
                <a:gd name="T54" fmla="*/ 152 w 257"/>
                <a:gd name="T55" fmla="*/ 128 h 497"/>
                <a:gd name="T56" fmla="*/ 144 w 257"/>
                <a:gd name="T57" fmla="*/ 144 h 497"/>
                <a:gd name="T58" fmla="*/ 136 w 257"/>
                <a:gd name="T59" fmla="*/ 176 h 497"/>
                <a:gd name="T60" fmla="*/ 112 w 257"/>
                <a:gd name="T61" fmla="*/ 216 h 497"/>
                <a:gd name="T62" fmla="*/ 88 w 257"/>
                <a:gd name="T63" fmla="*/ 264 h 497"/>
                <a:gd name="T64" fmla="*/ 64 w 257"/>
                <a:gd name="T65" fmla="*/ 312 h 497"/>
                <a:gd name="T66" fmla="*/ 56 w 257"/>
                <a:gd name="T67" fmla="*/ 320 h 497"/>
                <a:gd name="T68" fmla="*/ 32 w 257"/>
                <a:gd name="T69" fmla="*/ 352 h 497"/>
                <a:gd name="T70" fmla="*/ 24 w 257"/>
                <a:gd name="T71" fmla="*/ 376 h 497"/>
                <a:gd name="T72" fmla="*/ 32 w 257"/>
                <a:gd name="T73" fmla="*/ 376 h 497"/>
                <a:gd name="T74" fmla="*/ 32 w 257"/>
                <a:gd name="T75" fmla="*/ 408 h 497"/>
                <a:gd name="T76" fmla="*/ 16 w 257"/>
                <a:gd name="T77" fmla="*/ 400 h 497"/>
                <a:gd name="T78" fmla="*/ 16 w 257"/>
                <a:gd name="T79" fmla="*/ 424 h 497"/>
                <a:gd name="T80" fmla="*/ 0 w 257"/>
                <a:gd name="T81" fmla="*/ 456 h 497"/>
                <a:gd name="T82" fmla="*/ 8 w 257"/>
                <a:gd name="T83" fmla="*/ 472 h 497"/>
                <a:gd name="T84" fmla="*/ 48 w 257"/>
                <a:gd name="T85" fmla="*/ 488 h 49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57" h="497">
                  <a:moveTo>
                    <a:pt x="48" y="488"/>
                  </a:moveTo>
                  <a:lnTo>
                    <a:pt x="64" y="496"/>
                  </a:lnTo>
                  <a:lnTo>
                    <a:pt x="80" y="480"/>
                  </a:lnTo>
                  <a:lnTo>
                    <a:pt x="80" y="464"/>
                  </a:lnTo>
                  <a:lnTo>
                    <a:pt x="80" y="456"/>
                  </a:lnTo>
                  <a:lnTo>
                    <a:pt x="80" y="448"/>
                  </a:lnTo>
                  <a:lnTo>
                    <a:pt x="80" y="440"/>
                  </a:lnTo>
                  <a:lnTo>
                    <a:pt x="88" y="416"/>
                  </a:lnTo>
                  <a:lnTo>
                    <a:pt x="96" y="384"/>
                  </a:lnTo>
                  <a:lnTo>
                    <a:pt x="88" y="392"/>
                  </a:lnTo>
                  <a:lnTo>
                    <a:pt x="88" y="368"/>
                  </a:lnTo>
                  <a:lnTo>
                    <a:pt x="88" y="352"/>
                  </a:lnTo>
                  <a:lnTo>
                    <a:pt x="104" y="344"/>
                  </a:lnTo>
                  <a:lnTo>
                    <a:pt x="112" y="344"/>
                  </a:lnTo>
                  <a:lnTo>
                    <a:pt x="112" y="320"/>
                  </a:lnTo>
                  <a:lnTo>
                    <a:pt x="136" y="312"/>
                  </a:lnTo>
                  <a:lnTo>
                    <a:pt x="128" y="280"/>
                  </a:lnTo>
                  <a:lnTo>
                    <a:pt x="136" y="264"/>
                  </a:lnTo>
                  <a:lnTo>
                    <a:pt x="136" y="248"/>
                  </a:lnTo>
                  <a:lnTo>
                    <a:pt x="136" y="232"/>
                  </a:lnTo>
                  <a:lnTo>
                    <a:pt x="136" y="224"/>
                  </a:lnTo>
                  <a:lnTo>
                    <a:pt x="136" y="216"/>
                  </a:lnTo>
                  <a:lnTo>
                    <a:pt x="144" y="216"/>
                  </a:lnTo>
                  <a:lnTo>
                    <a:pt x="152" y="216"/>
                  </a:lnTo>
                  <a:lnTo>
                    <a:pt x="152" y="200"/>
                  </a:lnTo>
                  <a:lnTo>
                    <a:pt x="160" y="192"/>
                  </a:lnTo>
                  <a:lnTo>
                    <a:pt x="168" y="192"/>
                  </a:lnTo>
                  <a:lnTo>
                    <a:pt x="176" y="192"/>
                  </a:lnTo>
                  <a:lnTo>
                    <a:pt x="176" y="176"/>
                  </a:lnTo>
                  <a:lnTo>
                    <a:pt x="200" y="144"/>
                  </a:lnTo>
                  <a:lnTo>
                    <a:pt x="200" y="112"/>
                  </a:lnTo>
                  <a:lnTo>
                    <a:pt x="216" y="104"/>
                  </a:lnTo>
                  <a:lnTo>
                    <a:pt x="216" y="88"/>
                  </a:lnTo>
                  <a:lnTo>
                    <a:pt x="216" y="80"/>
                  </a:lnTo>
                  <a:lnTo>
                    <a:pt x="216" y="56"/>
                  </a:lnTo>
                  <a:lnTo>
                    <a:pt x="224" y="56"/>
                  </a:lnTo>
                  <a:lnTo>
                    <a:pt x="232" y="48"/>
                  </a:lnTo>
                  <a:lnTo>
                    <a:pt x="240" y="48"/>
                  </a:lnTo>
                  <a:lnTo>
                    <a:pt x="240" y="40"/>
                  </a:lnTo>
                  <a:lnTo>
                    <a:pt x="240" y="32"/>
                  </a:lnTo>
                  <a:lnTo>
                    <a:pt x="256" y="32"/>
                  </a:lnTo>
                  <a:lnTo>
                    <a:pt x="256" y="0"/>
                  </a:lnTo>
                  <a:lnTo>
                    <a:pt x="256" y="8"/>
                  </a:lnTo>
                  <a:lnTo>
                    <a:pt x="240" y="24"/>
                  </a:lnTo>
                  <a:lnTo>
                    <a:pt x="240" y="32"/>
                  </a:lnTo>
                  <a:lnTo>
                    <a:pt x="232" y="32"/>
                  </a:lnTo>
                  <a:lnTo>
                    <a:pt x="216" y="32"/>
                  </a:lnTo>
                  <a:lnTo>
                    <a:pt x="216" y="48"/>
                  </a:lnTo>
                  <a:lnTo>
                    <a:pt x="208" y="48"/>
                  </a:lnTo>
                  <a:lnTo>
                    <a:pt x="200" y="64"/>
                  </a:lnTo>
                  <a:lnTo>
                    <a:pt x="208" y="80"/>
                  </a:lnTo>
                  <a:lnTo>
                    <a:pt x="192" y="88"/>
                  </a:lnTo>
                  <a:lnTo>
                    <a:pt x="192" y="96"/>
                  </a:lnTo>
                  <a:lnTo>
                    <a:pt x="192" y="104"/>
                  </a:lnTo>
                  <a:lnTo>
                    <a:pt x="176" y="112"/>
                  </a:lnTo>
                  <a:lnTo>
                    <a:pt x="152" y="128"/>
                  </a:lnTo>
                  <a:lnTo>
                    <a:pt x="152" y="136"/>
                  </a:lnTo>
                  <a:lnTo>
                    <a:pt x="144" y="144"/>
                  </a:lnTo>
                  <a:lnTo>
                    <a:pt x="144" y="168"/>
                  </a:lnTo>
                  <a:lnTo>
                    <a:pt x="136" y="176"/>
                  </a:lnTo>
                  <a:lnTo>
                    <a:pt x="112" y="192"/>
                  </a:lnTo>
                  <a:lnTo>
                    <a:pt x="112" y="216"/>
                  </a:lnTo>
                  <a:lnTo>
                    <a:pt x="88" y="248"/>
                  </a:lnTo>
                  <a:lnTo>
                    <a:pt x="88" y="264"/>
                  </a:lnTo>
                  <a:lnTo>
                    <a:pt x="88" y="272"/>
                  </a:lnTo>
                  <a:lnTo>
                    <a:pt x="64" y="312"/>
                  </a:lnTo>
                  <a:lnTo>
                    <a:pt x="56" y="312"/>
                  </a:lnTo>
                  <a:lnTo>
                    <a:pt x="56" y="320"/>
                  </a:lnTo>
                  <a:lnTo>
                    <a:pt x="40" y="336"/>
                  </a:lnTo>
                  <a:lnTo>
                    <a:pt x="32" y="352"/>
                  </a:lnTo>
                  <a:lnTo>
                    <a:pt x="24" y="360"/>
                  </a:lnTo>
                  <a:lnTo>
                    <a:pt x="24" y="376"/>
                  </a:lnTo>
                  <a:lnTo>
                    <a:pt x="32" y="368"/>
                  </a:lnTo>
                  <a:lnTo>
                    <a:pt x="32" y="376"/>
                  </a:lnTo>
                  <a:lnTo>
                    <a:pt x="32" y="392"/>
                  </a:lnTo>
                  <a:lnTo>
                    <a:pt x="32" y="408"/>
                  </a:lnTo>
                  <a:lnTo>
                    <a:pt x="16" y="392"/>
                  </a:lnTo>
                  <a:lnTo>
                    <a:pt x="16" y="400"/>
                  </a:lnTo>
                  <a:lnTo>
                    <a:pt x="16" y="416"/>
                  </a:lnTo>
                  <a:lnTo>
                    <a:pt x="16" y="424"/>
                  </a:lnTo>
                  <a:lnTo>
                    <a:pt x="8" y="432"/>
                  </a:lnTo>
                  <a:lnTo>
                    <a:pt x="0" y="456"/>
                  </a:lnTo>
                  <a:lnTo>
                    <a:pt x="0" y="472"/>
                  </a:lnTo>
                  <a:lnTo>
                    <a:pt x="8" y="472"/>
                  </a:lnTo>
                  <a:lnTo>
                    <a:pt x="16" y="472"/>
                  </a:lnTo>
                  <a:lnTo>
                    <a:pt x="48" y="488"/>
                  </a:lnTo>
                </a:path>
              </a:pathLst>
            </a:custGeom>
            <a:noFill/>
            <a:ln w="12700" cap="rnd" cmpd="sng">
              <a:noFill/>
              <a:prstDash val="solid"/>
              <a:round/>
              <a:headEnd type="none" w="med" len="med"/>
              <a:tailEnd type="none" w="med" len="med"/>
            </a:ln>
            <a:effectLst/>
          </p:spPr>
          <p:txBody>
            <a:bodyPr/>
            <a:lstStyle/>
            <a:p>
              <a:endParaRPr lang="en-US"/>
            </a:p>
          </p:txBody>
        </p:sp>
        <p:sp>
          <p:nvSpPr>
            <p:cNvPr id="149593" name="Freeform 99"/>
            <p:cNvSpPr>
              <a:spLocks/>
            </p:cNvSpPr>
            <p:nvPr/>
          </p:nvSpPr>
          <p:spPr bwMode="auto">
            <a:xfrm>
              <a:off x="704" y="1472"/>
              <a:ext cx="361" cy="265"/>
            </a:xfrm>
            <a:custGeom>
              <a:avLst/>
              <a:gdLst>
                <a:gd name="T0" fmla="*/ 288 w 361"/>
                <a:gd name="T1" fmla="*/ 0 h 265"/>
                <a:gd name="T2" fmla="*/ 304 w 361"/>
                <a:gd name="T3" fmla="*/ 0 h 265"/>
                <a:gd name="T4" fmla="*/ 320 w 361"/>
                <a:gd name="T5" fmla="*/ 8 h 265"/>
                <a:gd name="T6" fmla="*/ 336 w 361"/>
                <a:gd name="T7" fmla="*/ 24 h 265"/>
                <a:gd name="T8" fmla="*/ 344 w 361"/>
                <a:gd name="T9" fmla="*/ 40 h 265"/>
                <a:gd name="T10" fmla="*/ 352 w 361"/>
                <a:gd name="T11" fmla="*/ 56 h 265"/>
                <a:gd name="T12" fmla="*/ 360 w 361"/>
                <a:gd name="T13" fmla="*/ 88 h 265"/>
                <a:gd name="T14" fmla="*/ 344 w 361"/>
                <a:gd name="T15" fmla="*/ 104 h 265"/>
                <a:gd name="T16" fmla="*/ 136 w 361"/>
                <a:gd name="T17" fmla="*/ 256 h 265"/>
                <a:gd name="T18" fmla="*/ 96 w 361"/>
                <a:gd name="T19" fmla="*/ 264 h 265"/>
                <a:gd name="T20" fmla="*/ 72 w 361"/>
                <a:gd name="T21" fmla="*/ 264 h 265"/>
                <a:gd name="T22" fmla="*/ 56 w 361"/>
                <a:gd name="T23" fmla="*/ 248 h 265"/>
                <a:gd name="T24" fmla="*/ 56 w 361"/>
                <a:gd name="T25" fmla="*/ 224 h 265"/>
                <a:gd name="T26" fmla="*/ 40 w 361"/>
                <a:gd name="T27" fmla="*/ 216 h 265"/>
                <a:gd name="T28" fmla="*/ 24 w 361"/>
                <a:gd name="T29" fmla="*/ 216 h 265"/>
                <a:gd name="T30" fmla="*/ 0 w 361"/>
                <a:gd name="T31" fmla="*/ 216 h 265"/>
                <a:gd name="T32" fmla="*/ 88 w 361"/>
                <a:gd name="T33" fmla="*/ 144 h 265"/>
                <a:gd name="T34" fmla="*/ 192 w 361"/>
                <a:gd name="T35" fmla="*/ 72 h 265"/>
                <a:gd name="T36" fmla="*/ 288 w 361"/>
                <a:gd name="T37" fmla="*/ 0 h 2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1" h="265">
                  <a:moveTo>
                    <a:pt x="288" y="0"/>
                  </a:moveTo>
                  <a:lnTo>
                    <a:pt x="304" y="0"/>
                  </a:lnTo>
                  <a:lnTo>
                    <a:pt x="320" y="8"/>
                  </a:lnTo>
                  <a:lnTo>
                    <a:pt x="336" y="24"/>
                  </a:lnTo>
                  <a:lnTo>
                    <a:pt x="344" y="40"/>
                  </a:lnTo>
                  <a:lnTo>
                    <a:pt x="352" y="56"/>
                  </a:lnTo>
                  <a:lnTo>
                    <a:pt x="360" y="88"/>
                  </a:lnTo>
                  <a:lnTo>
                    <a:pt x="344" y="104"/>
                  </a:lnTo>
                  <a:lnTo>
                    <a:pt x="136" y="256"/>
                  </a:lnTo>
                  <a:lnTo>
                    <a:pt x="96" y="264"/>
                  </a:lnTo>
                  <a:lnTo>
                    <a:pt x="72" y="264"/>
                  </a:lnTo>
                  <a:lnTo>
                    <a:pt x="56" y="248"/>
                  </a:lnTo>
                  <a:lnTo>
                    <a:pt x="56" y="224"/>
                  </a:lnTo>
                  <a:lnTo>
                    <a:pt x="40" y="216"/>
                  </a:lnTo>
                  <a:lnTo>
                    <a:pt x="24" y="216"/>
                  </a:lnTo>
                  <a:lnTo>
                    <a:pt x="0" y="216"/>
                  </a:lnTo>
                  <a:lnTo>
                    <a:pt x="88" y="144"/>
                  </a:lnTo>
                  <a:lnTo>
                    <a:pt x="192" y="72"/>
                  </a:lnTo>
                  <a:lnTo>
                    <a:pt x="288" y="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149594" name="Freeform 100"/>
            <p:cNvSpPr>
              <a:spLocks/>
            </p:cNvSpPr>
            <p:nvPr/>
          </p:nvSpPr>
          <p:spPr bwMode="auto">
            <a:xfrm>
              <a:off x="704" y="1472"/>
              <a:ext cx="361" cy="265"/>
            </a:xfrm>
            <a:custGeom>
              <a:avLst/>
              <a:gdLst>
                <a:gd name="T0" fmla="*/ 288 w 361"/>
                <a:gd name="T1" fmla="*/ 0 h 265"/>
                <a:gd name="T2" fmla="*/ 304 w 361"/>
                <a:gd name="T3" fmla="*/ 0 h 265"/>
                <a:gd name="T4" fmla="*/ 320 w 361"/>
                <a:gd name="T5" fmla="*/ 8 h 265"/>
                <a:gd name="T6" fmla="*/ 336 w 361"/>
                <a:gd name="T7" fmla="*/ 24 h 265"/>
                <a:gd name="T8" fmla="*/ 344 w 361"/>
                <a:gd name="T9" fmla="*/ 40 h 265"/>
                <a:gd name="T10" fmla="*/ 352 w 361"/>
                <a:gd name="T11" fmla="*/ 56 h 265"/>
                <a:gd name="T12" fmla="*/ 360 w 361"/>
                <a:gd name="T13" fmla="*/ 88 h 265"/>
                <a:gd name="T14" fmla="*/ 344 w 361"/>
                <a:gd name="T15" fmla="*/ 104 h 265"/>
                <a:gd name="T16" fmla="*/ 136 w 361"/>
                <a:gd name="T17" fmla="*/ 256 h 265"/>
                <a:gd name="T18" fmla="*/ 96 w 361"/>
                <a:gd name="T19" fmla="*/ 264 h 265"/>
                <a:gd name="T20" fmla="*/ 72 w 361"/>
                <a:gd name="T21" fmla="*/ 264 h 265"/>
                <a:gd name="T22" fmla="*/ 56 w 361"/>
                <a:gd name="T23" fmla="*/ 248 h 265"/>
                <a:gd name="T24" fmla="*/ 56 w 361"/>
                <a:gd name="T25" fmla="*/ 224 h 265"/>
                <a:gd name="T26" fmla="*/ 40 w 361"/>
                <a:gd name="T27" fmla="*/ 216 h 265"/>
                <a:gd name="T28" fmla="*/ 24 w 361"/>
                <a:gd name="T29" fmla="*/ 216 h 265"/>
                <a:gd name="T30" fmla="*/ 0 w 361"/>
                <a:gd name="T31" fmla="*/ 216 h 265"/>
                <a:gd name="T32" fmla="*/ 88 w 361"/>
                <a:gd name="T33" fmla="*/ 144 h 265"/>
                <a:gd name="T34" fmla="*/ 192 w 361"/>
                <a:gd name="T35" fmla="*/ 72 h 265"/>
                <a:gd name="T36" fmla="*/ 288 w 361"/>
                <a:gd name="T37" fmla="*/ 0 h 2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1" h="265">
                  <a:moveTo>
                    <a:pt x="288" y="0"/>
                  </a:moveTo>
                  <a:lnTo>
                    <a:pt x="304" y="0"/>
                  </a:lnTo>
                  <a:lnTo>
                    <a:pt x="320" y="8"/>
                  </a:lnTo>
                  <a:lnTo>
                    <a:pt x="336" y="24"/>
                  </a:lnTo>
                  <a:lnTo>
                    <a:pt x="344" y="40"/>
                  </a:lnTo>
                  <a:lnTo>
                    <a:pt x="352" y="56"/>
                  </a:lnTo>
                  <a:lnTo>
                    <a:pt x="360" y="88"/>
                  </a:lnTo>
                  <a:lnTo>
                    <a:pt x="344" y="104"/>
                  </a:lnTo>
                  <a:lnTo>
                    <a:pt x="136" y="256"/>
                  </a:lnTo>
                  <a:lnTo>
                    <a:pt x="96" y="264"/>
                  </a:lnTo>
                  <a:lnTo>
                    <a:pt x="72" y="264"/>
                  </a:lnTo>
                  <a:lnTo>
                    <a:pt x="56" y="248"/>
                  </a:lnTo>
                  <a:lnTo>
                    <a:pt x="56" y="224"/>
                  </a:lnTo>
                  <a:lnTo>
                    <a:pt x="40" y="216"/>
                  </a:lnTo>
                  <a:lnTo>
                    <a:pt x="24" y="216"/>
                  </a:lnTo>
                  <a:lnTo>
                    <a:pt x="0" y="216"/>
                  </a:lnTo>
                  <a:lnTo>
                    <a:pt x="88" y="144"/>
                  </a:lnTo>
                  <a:lnTo>
                    <a:pt x="192" y="72"/>
                  </a:lnTo>
                  <a:lnTo>
                    <a:pt x="288"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grpSp>
    </p:spTree>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378" name="Rectangle 2"/>
          <p:cNvSpPr>
            <a:spLocks noGrp="1" noChangeArrowheads="1"/>
          </p:cNvSpPr>
          <p:nvPr>
            <p:ph type="title"/>
          </p:nvPr>
        </p:nvSpPr>
        <p:spPr>
          <a:xfrm>
            <a:off x="458788" y="509588"/>
            <a:ext cx="8275637" cy="1128712"/>
          </a:xfrm>
        </p:spPr>
        <p:txBody>
          <a:bodyPr>
            <a:noAutofit/>
          </a:bodyPr>
          <a:lstStyle/>
          <a:p>
            <a:pPr algn="ctr" fontAlgn="auto">
              <a:spcAft>
                <a:spcPts val="0"/>
              </a:spcAft>
              <a:defRPr/>
            </a:pPr>
            <a:r>
              <a:rPr lang="en-US" sz="4000" dirty="0"/>
              <a:t>Performance Criteria</a:t>
            </a:r>
            <a:br>
              <a:rPr lang="en-US" sz="4000" dirty="0"/>
            </a:br>
            <a:r>
              <a:rPr lang="en-US" sz="4000" dirty="0"/>
              <a:t> </a:t>
            </a:r>
            <a:r>
              <a:rPr lang="en-US" sz="4000" i="1" dirty="0"/>
              <a:t>(Method 21 - 3.1.2)</a:t>
            </a:r>
            <a:endParaRPr lang="en-US" sz="4000" dirty="0"/>
          </a:p>
        </p:txBody>
      </p:sp>
      <p:sp>
        <p:nvSpPr>
          <p:cNvPr id="150531" name="Rectangle 3"/>
          <p:cNvSpPr>
            <a:spLocks noGrp="1" noChangeArrowheads="1"/>
          </p:cNvSpPr>
          <p:nvPr>
            <p:ph idx="1"/>
          </p:nvPr>
        </p:nvSpPr>
        <p:spPr>
          <a:xfrm>
            <a:off x="687388" y="2287588"/>
            <a:ext cx="7805737" cy="4114800"/>
          </a:xfrm>
          <a:effectLst>
            <a:outerShdw dist="45791" dir="2021404" algn="ctr" rotWithShape="0">
              <a:schemeClr val="bg2"/>
            </a:outerShdw>
          </a:effectLst>
        </p:spPr>
        <p:txBody>
          <a:bodyPr>
            <a:normAutofit/>
          </a:bodyPr>
          <a:lstStyle/>
          <a:p>
            <a:pPr>
              <a:lnSpc>
                <a:spcPct val="110000"/>
              </a:lnSpc>
            </a:pPr>
            <a:r>
              <a:rPr lang="en-US" sz="3600" dirty="0"/>
              <a:t>Response Factor less than 10</a:t>
            </a:r>
          </a:p>
          <a:p>
            <a:pPr>
              <a:lnSpc>
                <a:spcPct val="110000"/>
              </a:lnSpc>
            </a:pPr>
            <a:r>
              <a:rPr lang="en-US" sz="3600" dirty="0"/>
              <a:t>Response time of 30 seconds or less</a:t>
            </a:r>
          </a:p>
          <a:p>
            <a:pPr>
              <a:lnSpc>
                <a:spcPct val="110000"/>
              </a:lnSpc>
            </a:pPr>
            <a:r>
              <a:rPr lang="en-US" sz="3600" dirty="0"/>
              <a:t>Calibration precision less than or equal to 10% of calibration gas value</a:t>
            </a:r>
          </a:p>
        </p:txBody>
      </p:sp>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1570" name="Rectangle 2050"/>
          <p:cNvSpPr>
            <a:spLocks noGrp="1" noChangeArrowheads="1"/>
          </p:cNvSpPr>
          <p:nvPr>
            <p:ph type="title"/>
          </p:nvPr>
        </p:nvSpPr>
        <p:spPr/>
        <p:txBody>
          <a:bodyPr>
            <a:normAutofit/>
          </a:bodyPr>
          <a:lstStyle/>
          <a:p>
            <a:pPr algn="ctr" fontAlgn="auto">
              <a:spcAft>
                <a:spcPts val="0"/>
              </a:spcAft>
              <a:defRPr/>
            </a:pPr>
            <a:r>
              <a:rPr lang="en-US" sz="4000" dirty="0"/>
              <a:t>Determining Flow Rate</a:t>
            </a:r>
          </a:p>
        </p:txBody>
      </p:sp>
      <p:sp>
        <p:nvSpPr>
          <p:cNvPr id="621571" name="Rectangle 2051"/>
          <p:cNvSpPr>
            <a:spLocks noGrp="1" noChangeArrowheads="1"/>
          </p:cNvSpPr>
          <p:nvPr>
            <p:ph idx="1"/>
          </p:nvPr>
        </p:nvSpPr>
        <p:spPr>
          <a:xfrm>
            <a:off x="984250" y="2184400"/>
            <a:ext cx="7805738" cy="4114800"/>
          </a:xfrm>
        </p:spPr>
        <p:txBody>
          <a:bodyPr/>
          <a:lstStyle/>
          <a:p>
            <a:r>
              <a:rPr lang="en-US" sz="3600" dirty="0"/>
              <a:t>Highly recommended </a:t>
            </a:r>
          </a:p>
          <a:p>
            <a:r>
              <a:rPr lang="en-US" sz="3600" dirty="0"/>
              <a:t>No official protocol</a:t>
            </a:r>
          </a:p>
          <a:p>
            <a:r>
              <a:rPr lang="en-US" sz="3600" dirty="0"/>
              <a:t>Flow rate may be affected by contamination, battery life, etc.</a:t>
            </a:r>
          </a:p>
          <a:p>
            <a:endParaRPr lang="en-US" sz="3600" dirty="0"/>
          </a:p>
          <a:p>
            <a:endParaRPr lang="en-US" sz="3600"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21571">
                                            <p:txEl>
                                              <p:pRg st="0" end="0"/>
                                            </p:txEl>
                                          </p:spTgt>
                                        </p:tgtEl>
                                        <p:attrNameLst>
                                          <p:attrName>style.visibility</p:attrName>
                                        </p:attrNameLst>
                                      </p:cBhvr>
                                      <p:to>
                                        <p:strVal val="visible"/>
                                      </p:to>
                                    </p:set>
                                    <p:animEffect transition="in" filter="box(out)">
                                      <p:cBhvr>
                                        <p:cTn id="7" dur="500"/>
                                        <p:tgtEl>
                                          <p:spTgt spid="62157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21571">
                                            <p:txEl>
                                              <p:pRg st="1" end="1"/>
                                            </p:txEl>
                                          </p:spTgt>
                                        </p:tgtEl>
                                        <p:attrNameLst>
                                          <p:attrName>style.visibility</p:attrName>
                                        </p:attrNameLst>
                                      </p:cBhvr>
                                      <p:to>
                                        <p:strVal val="visible"/>
                                      </p:to>
                                    </p:set>
                                    <p:animEffect transition="in" filter="box(out)">
                                      <p:cBhvr>
                                        <p:cTn id="12" dur="500"/>
                                        <p:tgtEl>
                                          <p:spTgt spid="62157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621571">
                                            <p:txEl>
                                              <p:pRg st="2" end="2"/>
                                            </p:txEl>
                                          </p:spTgt>
                                        </p:tgtEl>
                                        <p:attrNameLst>
                                          <p:attrName>style.visibility</p:attrName>
                                        </p:attrNameLst>
                                      </p:cBhvr>
                                      <p:to>
                                        <p:strVal val="visible"/>
                                      </p:to>
                                    </p:set>
                                    <p:animEffect transition="in" filter="box(out)">
                                      <p:cBhvr>
                                        <p:cTn id="17" dur="500"/>
                                        <p:tgtEl>
                                          <p:spTgt spid="6215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1571" grpId="0" build="p" autoUpdateAnimBg="0"/>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2578" name="Oval 2"/>
          <p:cNvSpPr>
            <a:spLocks noChangeArrowheads="1"/>
          </p:cNvSpPr>
          <p:nvPr/>
        </p:nvSpPr>
        <p:spPr bwMode="auto">
          <a:xfrm>
            <a:off x="3687763" y="1106488"/>
            <a:ext cx="1944687" cy="598487"/>
          </a:xfrm>
          <a:prstGeom prst="ellipse">
            <a:avLst/>
          </a:prstGeom>
          <a:gradFill rotWithShape="0">
            <a:gsLst>
              <a:gs pos="0">
                <a:srgbClr val="B2B2B2"/>
              </a:gs>
              <a:gs pos="100000">
                <a:srgbClr val="525252"/>
              </a:gs>
            </a:gsLst>
            <a:lin ang="0" scaled="1"/>
          </a:gradFill>
          <a:ln w="28575">
            <a:solidFill>
              <a:schemeClr val="accent1"/>
            </a:solidFill>
            <a:round/>
            <a:headEnd/>
            <a:tailEnd/>
          </a:ln>
          <a:effectLst/>
        </p:spPr>
        <p:txBody>
          <a:bodyPr wrap="none" anchor="ctr"/>
          <a:lstStyle/>
          <a:p>
            <a:pPr algn="ctr" eaLnBrk="0" hangingPunct="0"/>
            <a:endParaRPr lang="en-US"/>
          </a:p>
        </p:txBody>
      </p:sp>
      <p:sp>
        <p:nvSpPr>
          <p:cNvPr id="152579" name="Rectangle 3"/>
          <p:cNvSpPr>
            <a:spLocks noChangeArrowheads="1"/>
          </p:cNvSpPr>
          <p:nvPr/>
        </p:nvSpPr>
        <p:spPr bwMode="auto">
          <a:xfrm>
            <a:off x="3698875" y="1387475"/>
            <a:ext cx="1924050" cy="3400425"/>
          </a:xfrm>
          <a:prstGeom prst="rect">
            <a:avLst/>
          </a:prstGeom>
          <a:gradFill rotWithShape="0">
            <a:gsLst>
              <a:gs pos="0">
                <a:srgbClr val="B2B2B2"/>
              </a:gs>
              <a:gs pos="100000">
                <a:srgbClr val="525252"/>
              </a:gs>
            </a:gsLst>
            <a:lin ang="0" scaled="1"/>
          </a:gradFill>
          <a:ln w="9525">
            <a:noFill/>
            <a:miter lim="800000"/>
            <a:headEnd/>
            <a:tailEnd/>
          </a:ln>
          <a:effectLst/>
        </p:spPr>
        <p:txBody>
          <a:bodyPr wrap="none" anchor="ctr"/>
          <a:lstStyle/>
          <a:p>
            <a:pPr algn="ctr" eaLnBrk="0" hangingPunct="0"/>
            <a:endParaRPr lang="en-US"/>
          </a:p>
        </p:txBody>
      </p:sp>
      <p:sp>
        <p:nvSpPr>
          <p:cNvPr id="623620" name="Rectangle 4"/>
          <p:cNvSpPr>
            <a:spLocks noGrp="1" noChangeArrowheads="1"/>
          </p:cNvSpPr>
          <p:nvPr>
            <p:ph type="title"/>
          </p:nvPr>
        </p:nvSpPr>
        <p:spPr>
          <a:xfrm>
            <a:off x="458788" y="203200"/>
            <a:ext cx="8275637" cy="762000"/>
          </a:xfrm>
        </p:spPr>
        <p:txBody>
          <a:bodyPr>
            <a:normAutofit/>
          </a:bodyPr>
          <a:lstStyle/>
          <a:p>
            <a:pPr algn="ctr" fontAlgn="auto">
              <a:spcAft>
                <a:spcPts val="0"/>
              </a:spcAft>
              <a:defRPr/>
            </a:pPr>
            <a:r>
              <a:rPr lang="en-US" sz="4000" dirty="0">
                <a:solidFill>
                  <a:srgbClr val="0070C0"/>
                </a:solidFill>
              </a:rPr>
              <a:t>Effect of Flow Rate</a:t>
            </a:r>
          </a:p>
        </p:txBody>
      </p:sp>
      <p:grpSp>
        <p:nvGrpSpPr>
          <p:cNvPr id="152581" name="Group 5"/>
          <p:cNvGrpSpPr>
            <a:grpSpLocks/>
          </p:cNvGrpSpPr>
          <p:nvPr/>
        </p:nvGrpSpPr>
        <p:grpSpPr bwMode="auto">
          <a:xfrm>
            <a:off x="1652588" y="6061075"/>
            <a:ext cx="5976937" cy="0"/>
            <a:chOff x="993" y="3506"/>
            <a:chExt cx="3765" cy="0"/>
          </a:xfrm>
        </p:grpSpPr>
        <p:sp>
          <p:nvSpPr>
            <p:cNvPr id="152595" name="Line 6"/>
            <p:cNvSpPr>
              <a:spLocks noChangeShapeType="1"/>
            </p:cNvSpPr>
            <p:nvPr/>
          </p:nvSpPr>
          <p:spPr bwMode="auto">
            <a:xfrm>
              <a:off x="993" y="3506"/>
              <a:ext cx="1835" cy="0"/>
            </a:xfrm>
            <a:prstGeom prst="line">
              <a:avLst/>
            </a:prstGeom>
            <a:noFill/>
            <a:ln w="254000">
              <a:solidFill>
                <a:srgbClr val="4D4D4D"/>
              </a:solidFill>
              <a:round/>
              <a:headEnd/>
              <a:tailEnd/>
            </a:ln>
            <a:effectLst/>
          </p:spPr>
          <p:txBody>
            <a:bodyPr wrap="none" anchor="ctr"/>
            <a:lstStyle/>
            <a:p>
              <a:endParaRPr lang="en-US"/>
            </a:p>
          </p:txBody>
        </p:sp>
        <p:sp>
          <p:nvSpPr>
            <p:cNvPr id="152596" name="Line 7"/>
            <p:cNvSpPr>
              <a:spLocks noChangeShapeType="1"/>
            </p:cNvSpPr>
            <p:nvPr/>
          </p:nvSpPr>
          <p:spPr bwMode="auto">
            <a:xfrm>
              <a:off x="2923" y="3506"/>
              <a:ext cx="1835" cy="0"/>
            </a:xfrm>
            <a:prstGeom prst="line">
              <a:avLst/>
            </a:prstGeom>
            <a:noFill/>
            <a:ln w="254000">
              <a:solidFill>
                <a:srgbClr val="4D4D4D"/>
              </a:solidFill>
              <a:round/>
              <a:headEnd/>
              <a:tailEnd/>
            </a:ln>
            <a:effectLst/>
          </p:spPr>
          <p:txBody>
            <a:bodyPr wrap="none" anchor="ctr"/>
            <a:lstStyle/>
            <a:p>
              <a:endParaRPr lang="en-US"/>
            </a:p>
          </p:txBody>
        </p:sp>
      </p:grpSp>
      <p:sp>
        <p:nvSpPr>
          <p:cNvPr id="152582" name="Oval 8"/>
          <p:cNvSpPr>
            <a:spLocks noChangeArrowheads="1"/>
          </p:cNvSpPr>
          <p:nvPr/>
        </p:nvSpPr>
        <p:spPr bwMode="auto">
          <a:xfrm>
            <a:off x="3702050" y="4484688"/>
            <a:ext cx="1944688" cy="598487"/>
          </a:xfrm>
          <a:prstGeom prst="ellipse">
            <a:avLst/>
          </a:prstGeom>
          <a:solidFill>
            <a:schemeClr val="bg2"/>
          </a:solidFill>
          <a:ln w="28575">
            <a:solidFill>
              <a:schemeClr val="accent1"/>
            </a:solidFill>
            <a:round/>
            <a:headEnd/>
            <a:tailEnd/>
          </a:ln>
          <a:effectLst/>
        </p:spPr>
        <p:txBody>
          <a:bodyPr wrap="none" anchor="ctr"/>
          <a:lstStyle/>
          <a:p>
            <a:pPr algn="ctr" eaLnBrk="0" hangingPunct="0"/>
            <a:endParaRPr lang="en-US"/>
          </a:p>
        </p:txBody>
      </p:sp>
      <p:sp>
        <p:nvSpPr>
          <p:cNvPr id="152583" name="Line 9"/>
          <p:cNvSpPr>
            <a:spLocks noChangeShapeType="1"/>
          </p:cNvSpPr>
          <p:nvPr/>
        </p:nvSpPr>
        <p:spPr bwMode="auto">
          <a:xfrm>
            <a:off x="3683000" y="1382713"/>
            <a:ext cx="0" cy="3400425"/>
          </a:xfrm>
          <a:prstGeom prst="line">
            <a:avLst/>
          </a:prstGeom>
          <a:noFill/>
          <a:ln w="28575">
            <a:solidFill>
              <a:schemeClr val="bg2"/>
            </a:solidFill>
            <a:round/>
            <a:headEnd/>
            <a:tailEnd/>
          </a:ln>
          <a:effectLst/>
        </p:spPr>
        <p:txBody>
          <a:bodyPr wrap="none" anchor="ctr"/>
          <a:lstStyle/>
          <a:p>
            <a:endParaRPr lang="en-US"/>
          </a:p>
        </p:txBody>
      </p:sp>
      <p:sp>
        <p:nvSpPr>
          <p:cNvPr id="152584" name="Line 10"/>
          <p:cNvSpPr>
            <a:spLocks noChangeShapeType="1"/>
          </p:cNvSpPr>
          <p:nvPr/>
        </p:nvSpPr>
        <p:spPr bwMode="auto">
          <a:xfrm>
            <a:off x="5646738" y="1382713"/>
            <a:ext cx="0" cy="3400425"/>
          </a:xfrm>
          <a:prstGeom prst="line">
            <a:avLst/>
          </a:prstGeom>
          <a:noFill/>
          <a:ln w="28575">
            <a:solidFill>
              <a:schemeClr val="bg2"/>
            </a:solidFill>
            <a:round/>
            <a:headEnd/>
            <a:tailEnd/>
          </a:ln>
          <a:effectLst/>
        </p:spPr>
        <p:txBody>
          <a:bodyPr wrap="none" anchor="ctr"/>
          <a:lstStyle/>
          <a:p>
            <a:endParaRPr lang="en-US"/>
          </a:p>
        </p:txBody>
      </p:sp>
      <p:sp>
        <p:nvSpPr>
          <p:cNvPr id="623627" name="Freeform 11"/>
          <p:cNvSpPr>
            <a:spLocks/>
          </p:cNvSpPr>
          <p:nvPr/>
        </p:nvSpPr>
        <p:spPr bwMode="auto">
          <a:xfrm>
            <a:off x="4276725" y="4495800"/>
            <a:ext cx="895350" cy="1727200"/>
          </a:xfrm>
          <a:custGeom>
            <a:avLst/>
            <a:gdLst>
              <a:gd name="T0" fmla="*/ 258 w 774"/>
              <a:gd name="T1" fmla="*/ 1077 h 1288"/>
              <a:gd name="T2" fmla="*/ 199 w 774"/>
              <a:gd name="T3" fmla="*/ 900 h 1288"/>
              <a:gd name="T4" fmla="*/ 199 w 774"/>
              <a:gd name="T5" fmla="*/ 830 h 1288"/>
              <a:gd name="T6" fmla="*/ 235 w 774"/>
              <a:gd name="T7" fmla="*/ 806 h 1288"/>
              <a:gd name="T8" fmla="*/ 199 w 774"/>
              <a:gd name="T9" fmla="*/ 818 h 1288"/>
              <a:gd name="T10" fmla="*/ 117 w 774"/>
              <a:gd name="T11" fmla="*/ 806 h 1288"/>
              <a:gd name="T12" fmla="*/ 129 w 774"/>
              <a:gd name="T13" fmla="*/ 688 h 1288"/>
              <a:gd name="T14" fmla="*/ 117 w 774"/>
              <a:gd name="T15" fmla="*/ 547 h 1288"/>
              <a:gd name="T16" fmla="*/ 94 w 774"/>
              <a:gd name="T17" fmla="*/ 418 h 1288"/>
              <a:gd name="T18" fmla="*/ 47 w 774"/>
              <a:gd name="T19" fmla="*/ 394 h 1288"/>
              <a:gd name="T20" fmla="*/ 0 w 774"/>
              <a:gd name="T21" fmla="*/ 324 h 1288"/>
              <a:gd name="T22" fmla="*/ 11 w 774"/>
              <a:gd name="T23" fmla="*/ 265 h 1288"/>
              <a:gd name="T24" fmla="*/ 152 w 774"/>
              <a:gd name="T25" fmla="*/ 206 h 1288"/>
              <a:gd name="T26" fmla="*/ 341 w 774"/>
              <a:gd name="T27" fmla="*/ 6 h 1288"/>
              <a:gd name="T28" fmla="*/ 447 w 774"/>
              <a:gd name="T29" fmla="*/ 18 h 1288"/>
              <a:gd name="T30" fmla="*/ 517 w 774"/>
              <a:gd name="T31" fmla="*/ 65 h 1288"/>
              <a:gd name="T32" fmla="*/ 588 w 774"/>
              <a:gd name="T33" fmla="*/ 77 h 1288"/>
              <a:gd name="T34" fmla="*/ 599 w 774"/>
              <a:gd name="T35" fmla="*/ 147 h 1288"/>
              <a:gd name="T36" fmla="*/ 717 w 774"/>
              <a:gd name="T37" fmla="*/ 159 h 1288"/>
              <a:gd name="T38" fmla="*/ 741 w 774"/>
              <a:gd name="T39" fmla="*/ 288 h 1288"/>
              <a:gd name="T40" fmla="*/ 694 w 774"/>
              <a:gd name="T41" fmla="*/ 324 h 1288"/>
              <a:gd name="T42" fmla="*/ 741 w 774"/>
              <a:gd name="T43" fmla="*/ 477 h 1288"/>
              <a:gd name="T44" fmla="*/ 705 w 774"/>
              <a:gd name="T45" fmla="*/ 500 h 1288"/>
              <a:gd name="T46" fmla="*/ 599 w 774"/>
              <a:gd name="T47" fmla="*/ 535 h 1288"/>
              <a:gd name="T48" fmla="*/ 752 w 774"/>
              <a:gd name="T49" fmla="*/ 606 h 1288"/>
              <a:gd name="T50" fmla="*/ 670 w 774"/>
              <a:gd name="T51" fmla="*/ 759 h 1288"/>
              <a:gd name="T52" fmla="*/ 564 w 774"/>
              <a:gd name="T53" fmla="*/ 900 h 1288"/>
              <a:gd name="T54" fmla="*/ 470 w 774"/>
              <a:gd name="T55" fmla="*/ 994 h 1288"/>
              <a:gd name="T56" fmla="*/ 399 w 774"/>
              <a:gd name="T57" fmla="*/ 1018 h 1288"/>
              <a:gd name="T58" fmla="*/ 329 w 774"/>
              <a:gd name="T59" fmla="*/ 1183 h 1288"/>
              <a:gd name="T60" fmla="*/ 270 w 774"/>
              <a:gd name="T61" fmla="*/ 1288 h 1288"/>
              <a:gd name="T62" fmla="*/ 294 w 774"/>
              <a:gd name="T63" fmla="*/ 1183 h 1288"/>
              <a:gd name="T64" fmla="*/ 258 w 774"/>
              <a:gd name="T65" fmla="*/ 1077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4" h="1288">
                <a:moveTo>
                  <a:pt x="258" y="1077"/>
                </a:moveTo>
                <a:cubicBezTo>
                  <a:pt x="248" y="1010"/>
                  <a:pt x="237" y="955"/>
                  <a:pt x="199" y="900"/>
                </a:cubicBezTo>
                <a:cubicBezTo>
                  <a:pt x="191" y="874"/>
                  <a:pt x="178" y="856"/>
                  <a:pt x="199" y="830"/>
                </a:cubicBezTo>
                <a:cubicBezTo>
                  <a:pt x="208" y="819"/>
                  <a:pt x="235" y="820"/>
                  <a:pt x="235" y="806"/>
                </a:cubicBezTo>
                <a:cubicBezTo>
                  <a:pt x="235" y="793"/>
                  <a:pt x="211" y="814"/>
                  <a:pt x="199" y="818"/>
                </a:cubicBezTo>
                <a:cubicBezTo>
                  <a:pt x="172" y="814"/>
                  <a:pt x="142" y="818"/>
                  <a:pt x="117" y="806"/>
                </a:cubicBezTo>
                <a:cubicBezTo>
                  <a:pt x="82" y="789"/>
                  <a:pt x="122" y="710"/>
                  <a:pt x="129" y="688"/>
                </a:cubicBezTo>
                <a:cubicBezTo>
                  <a:pt x="97" y="595"/>
                  <a:pt x="101" y="642"/>
                  <a:pt x="117" y="547"/>
                </a:cubicBezTo>
                <a:cubicBezTo>
                  <a:pt x="82" y="494"/>
                  <a:pt x="81" y="483"/>
                  <a:pt x="94" y="418"/>
                </a:cubicBezTo>
                <a:cubicBezTo>
                  <a:pt x="78" y="410"/>
                  <a:pt x="59" y="406"/>
                  <a:pt x="47" y="394"/>
                </a:cubicBezTo>
                <a:cubicBezTo>
                  <a:pt x="27" y="374"/>
                  <a:pt x="0" y="324"/>
                  <a:pt x="0" y="324"/>
                </a:cubicBezTo>
                <a:cubicBezTo>
                  <a:pt x="4" y="304"/>
                  <a:pt x="2" y="283"/>
                  <a:pt x="11" y="265"/>
                </a:cubicBezTo>
                <a:cubicBezTo>
                  <a:pt x="36" y="215"/>
                  <a:pt x="107" y="214"/>
                  <a:pt x="152" y="206"/>
                </a:cubicBezTo>
                <a:cubicBezTo>
                  <a:pt x="184" y="112"/>
                  <a:pt x="255" y="50"/>
                  <a:pt x="341" y="6"/>
                </a:cubicBezTo>
                <a:cubicBezTo>
                  <a:pt x="376" y="10"/>
                  <a:pt x="417" y="0"/>
                  <a:pt x="447" y="18"/>
                </a:cubicBezTo>
                <a:cubicBezTo>
                  <a:pt x="548" y="79"/>
                  <a:pt x="352" y="99"/>
                  <a:pt x="517" y="65"/>
                </a:cubicBezTo>
                <a:cubicBezTo>
                  <a:pt x="541" y="69"/>
                  <a:pt x="571" y="60"/>
                  <a:pt x="588" y="77"/>
                </a:cubicBezTo>
                <a:cubicBezTo>
                  <a:pt x="605" y="94"/>
                  <a:pt x="579" y="134"/>
                  <a:pt x="599" y="147"/>
                </a:cubicBezTo>
                <a:cubicBezTo>
                  <a:pt x="632" y="168"/>
                  <a:pt x="678" y="155"/>
                  <a:pt x="717" y="159"/>
                </a:cubicBezTo>
                <a:cubicBezTo>
                  <a:pt x="743" y="197"/>
                  <a:pt x="771" y="239"/>
                  <a:pt x="741" y="288"/>
                </a:cubicBezTo>
                <a:cubicBezTo>
                  <a:pt x="731" y="305"/>
                  <a:pt x="710" y="312"/>
                  <a:pt x="694" y="324"/>
                </a:cubicBezTo>
                <a:cubicBezTo>
                  <a:pt x="754" y="363"/>
                  <a:pt x="774" y="395"/>
                  <a:pt x="741" y="477"/>
                </a:cubicBezTo>
                <a:cubicBezTo>
                  <a:pt x="736" y="490"/>
                  <a:pt x="718" y="494"/>
                  <a:pt x="705" y="500"/>
                </a:cubicBezTo>
                <a:cubicBezTo>
                  <a:pt x="683" y="510"/>
                  <a:pt x="628" y="526"/>
                  <a:pt x="599" y="535"/>
                </a:cubicBezTo>
                <a:cubicBezTo>
                  <a:pt x="678" y="544"/>
                  <a:pt x="728" y="529"/>
                  <a:pt x="752" y="606"/>
                </a:cubicBezTo>
                <a:cubicBezTo>
                  <a:pt x="739" y="715"/>
                  <a:pt x="752" y="703"/>
                  <a:pt x="670" y="759"/>
                </a:cubicBezTo>
                <a:cubicBezTo>
                  <a:pt x="624" y="827"/>
                  <a:pt x="656" y="868"/>
                  <a:pt x="564" y="900"/>
                </a:cubicBezTo>
                <a:cubicBezTo>
                  <a:pt x="547" y="1001"/>
                  <a:pt x="576" y="962"/>
                  <a:pt x="470" y="994"/>
                </a:cubicBezTo>
                <a:cubicBezTo>
                  <a:pt x="446" y="1001"/>
                  <a:pt x="399" y="1018"/>
                  <a:pt x="399" y="1018"/>
                </a:cubicBezTo>
                <a:cubicBezTo>
                  <a:pt x="386" y="1088"/>
                  <a:pt x="377" y="1133"/>
                  <a:pt x="329" y="1183"/>
                </a:cubicBezTo>
                <a:cubicBezTo>
                  <a:pt x="314" y="1242"/>
                  <a:pt x="321" y="1254"/>
                  <a:pt x="270" y="1288"/>
                </a:cubicBezTo>
                <a:cubicBezTo>
                  <a:pt x="253" y="1239"/>
                  <a:pt x="265" y="1225"/>
                  <a:pt x="294" y="1183"/>
                </a:cubicBezTo>
                <a:cubicBezTo>
                  <a:pt x="278" y="1107"/>
                  <a:pt x="291" y="1142"/>
                  <a:pt x="258" y="1077"/>
                </a:cubicBezTo>
                <a:close/>
              </a:path>
            </a:pathLst>
          </a:custGeom>
          <a:gradFill rotWithShape="0">
            <a:gsLst>
              <a:gs pos="0">
                <a:schemeClr val="folHlink"/>
              </a:gs>
              <a:gs pos="100000">
                <a:schemeClr val="folHlink">
                  <a:gamma/>
                  <a:shade val="46275"/>
                  <a:invGamma/>
                </a:schemeClr>
              </a:gs>
            </a:gsLst>
            <a:lin ang="27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hangingPunct="0">
              <a:defRPr/>
            </a:pPr>
            <a:endParaRPr lang="en-US"/>
          </a:p>
        </p:txBody>
      </p:sp>
      <p:sp>
        <p:nvSpPr>
          <p:cNvPr id="152586" name="AutoShape 12"/>
          <p:cNvSpPr>
            <a:spLocks noChangeArrowheads="1"/>
          </p:cNvSpPr>
          <p:nvPr/>
        </p:nvSpPr>
        <p:spPr bwMode="auto">
          <a:xfrm flipH="1" flipV="1">
            <a:off x="5322888" y="4583113"/>
            <a:ext cx="989012" cy="4333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691" y="12839"/>
                </a:moveTo>
                <a:cubicBezTo>
                  <a:pt x="18863" y="12173"/>
                  <a:pt x="18951" y="11488"/>
                  <a:pt x="18951" y="10800"/>
                </a:cubicBezTo>
                <a:cubicBezTo>
                  <a:pt x="18951" y="6651"/>
                  <a:pt x="15835" y="3165"/>
                  <a:pt x="11713" y="2700"/>
                </a:cubicBezTo>
                <a:lnTo>
                  <a:pt x="12010" y="68"/>
                </a:lnTo>
                <a:cubicBezTo>
                  <a:pt x="17472" y="684"/>
                  <a:pt x="21600" y="5303"/>
                  <a:pt x="21600" y="10800"/>
                </a:cubicBezTo>
                <a:cubicBezTo>
                  <a:pt x="21600" y="11711"/>
                  <a:pt x="21484" y="12620"/>
                  <a:pt x="21256" y="13502"/>
                </a:cubicBezTo>
                <a:lnTo>
                  <a:pt x="23870" y="14178"/>
                </a:lnTo>
                <a:lnTo>
                  <a:pt x="18967" y="17068"/>
                </a:lnTo>
                <a:lnTo>
                  <a:pt x="16077" y="12164"/>
                </a:lnTo>
                <a:lnTo>
                  <a:pt x="18691" y="12839"/>
                </a:lnTo>
                <a:close/>
              </a:path>
            </a:pathLst>
          </a:custGeom>
          <a:solidFill>
            <a:srgbClr val="00FFFF"/>
          </a:solidFill>
          <a:ln w="9525">
            <a:solidFill>
              <a:schemeClr val="bg2"/>
            </a:solidFill>
            <a:miter lim="800000"/>
            <a:headEnd/>
            <a:tailEnd/>
          </a:ln>
          <a:effectLst/>
        </p:spPr>
        <p:txBody>
          <a:bodyPr wrap="none" anchor="ctr"/>
          <a:lstStyle/>
          <a:p>
            <a:endParaRPr lang="en-US"/>
          </a:p>
        </p:txBody>
      </p:sp>
      <p:sp>
        <p:nvSpPr>
          <p:cNvPr id="152587" name="AutoShape 13"/>
          <p:cNvSpPr>
            <a:spLocks noChangeArrowheads="1"/>
          </p:cNvSpPr>
          <p:nvPr/>
        </p:nvSpPr>
        <p:spPr bwMode="auto">
          <a:xfrm flipH="1" flipV="1">
            <a:off x="5307013" y="4637088"/>
            <a:ext cx="1098550" cy="6556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20636" y="7112"/>
                </a:moveTo>
                <a:cubicBezTo>
                  <a:pt x="19333" y="3637"/>
                  <a:pt x="16294" y="1107"/>
                  <a:pt x="12640" y="457"/>
                </a:cubicBezTo>
                <a:lnTo>
                  <a:pt x="12692" y="167"/>
                </a:lnTo>
                <a:cubicBezTo>
                  <a:pt x="16448" y="835"/>
                  <a:pt x="19573" y="3436"/>
                  <a:pt x="20912" y="7008"/>
                </a:cubicBezTo>
                <a:lnTo>
                  <a:pt x="23440" y="6060"/>
                </a:lnTo>
                <a:lnTo>
                  <a:pt x="21775" y="9727"/>
                </a:lnTo>
                <a:lnTo>
                  <a:pt x="18108" y="8060"/>
                </a:lnTo>
                <a:lnTo>
                  <a:pt x="20636" y="7112"/>
                </a:lnTo>
                <a:close/>
              </a:path>
            </a:pathLst>
          </a:custGeom>
          <a:solidFill>
            <a:srgbClr val="00FFFF"/>
          </a:solidFill>
          <a:ln w="9525">
            <a:solidFill>
              <a:schemeClr val="bg2"/>
            </a:solidFill>
            <a:miter lim="800000"/>
            <a:headEnd/>
            <a:tailEnd/>
          </a:ln>
          <a:effectLst/>
        </p:spPr>
        <p:txBody>
          <a:bodyPr wrap="none" anchor="ctr"/>
          <a:lstStyle/>
          <a:p>
            <a:endParaRPr lang="en-US"/>
          </a:p>
        </p:txBody>
      </p:sp>
      <p:sp>
        <p:nvSpPr>
          <p:cNvPr id="152588" name="AutoShape 14"/>
          <p:cNvSpPr>
            <a:spLocks noChangeArrowheads="1"/>
          </p:cNvSpPr>
          <p:nvPr/>
        </p:nvSpPr>
        <p:spPr bwMode="auto">
          <a:xfrm flipV="1">
            <a:off x="3109913" y="4584700"/>
            <a:ext cx="871537" cy="4222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691" y="12839"/>
                </a:moveTo>
                <a:cubicBezTo>
                  <a:pt x="18863" y="12173"/>
                  <a:pt x="18951" y="11488"/>
                  <a:pt x="18951" y="10800"/>
                </a:cubicBezTo>
                <a:cubicBezTo>
                  <a:pt x="18951" y="6651"/>
                  <a:pt x="15835" y="3165"/>
                  <a:pt x="11713" y="2700"/>
                </a:cubicBezTo>
                <a:lnTo>
                  <a:pt x="12010" y="68"/>
                </a:lnTo>
                <a:cubicBezTo>
                  <a:pt x="17472" y="684"/>
                  <a:pt x="21600" y="5303"/>
                  <a:pt x="21600" y="10800"/>
                </a:cubicBezTo>
                <a:cubicBezTo>
                  <a:pt x="21600" y="11711"/>
                  <a:pt x="21484" y="12620"/>
                  <a:pt x="21256" y="13502"/>
                </a:cubicBezTo>
                <a:lnTo>
                  <a:pt x="23870" y="14178"/>
                </a:lnTo>
                <a:lnTo>
                  <a:pt x="18967" y="17068"/>
                </a:lnTo>
                <a:lnTo>
                  <a:pt x="16077" y="12164"/>
                </a:lnTo>
                <a:lnTo>
                  <a:pt x="18691" y="12839"/>
                </a:lnTo>
                <a:close/>
              </a:path>
            </a:pathLst>
          </a:custGeom>
          <a:solidFill>
            <a:srgbClr val="00FFFF"/>
          </a:solidFill>
          <a:ln w="9525">
            <a:solidFill>
              <a:schemeClr val="bg2"/>
            </a:solidFill>
            <a:miter lim="800000"/>
            <a:headEnd/>
            <a:tailEnd/>
          </a:ln>
          <a:effectLst/>
        </p:spPr>
        <p:txBody>
          <a:bodyPr wrap="none" anchor="ctr"/>
          <a:lstStyle/>
          <a:p>
            <a:endParaRPr lang="en-US"/>
          </a:p>
        </p:txBody>
      </p:sp>
      <p:sp>
        <p:nvSpPr>
          <p:cNvPr id="152589" name="AutoShape 15"/>
          <p:cNvSpPr>
            <a:spLocks noChangeArrowheads="1"/>
          </p:cNvSpPr>
          <p:nvPr/>
        </p:nvSpPr>
        <p:spPr bwMode="auto">
          <a:xfrm flipV="1">
            <a:off x="3273425" y="4854575"/>
            <a:ext cx="871538" cy="4222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691" y="12839"/>
                </a:moveTo>
                <a:cubicBezTo>
                  <a:pt x="18863" y="12173"/>
                  <a:pt x="18951" y="11488"/>
                  <a:pt x="18951" y="10800"/>
                </a:cubicBezTo>
                <a:cubicBezTo>
                  <a:pt x="18951" y="6298"/>
                  <a:pt x="15301" y="2649"/>
                  <a:pt x="10800" y="2649"/>
                </a:cubicBezTo>
                <a:cubicBezTo>
                  <a:pt x="10609" y="2648"/>
                  <a:pt x="10418" y="2655"/>
                  <a:pt x="10227" y="2669"/>
                </a:cubicBezTo>
                <a:lnTo>
                  <a:pt x="10041" y="26"/>
                </a:lnTo>
                <a:cubicBezTo>
                  <a:pt x="10294" y="8"/>
                  <a:pt x="10547" y="-1"/>
                  <a:pt x="10800" y="0"/>
                </a:cubicBezTo>
                <a:cubicBezTo>
                  <a:pt x="16764" y="0"/>
                  <a:pt x="21600" y="4835"/>
                  <a:pt x="21600" y="10800"/>
                </a:cubicBezTo>
                <a:cubicBezTo>
                  <a:pt x="21600" y="11711"/>
                  <a:pt x="21484" y="12620"/>
                  <a:pt x="21256" y="13502"/>
                </a:cubicBezTo>
                <a:lnTo>
                  <a:pt x="23870" y="14178"/>
                </a:lnTo>
                <a:lnTo>
                  <a:pt x="18967" y="17068"/>
                </a:lnTo>
                <a:lnTo>
                  <a:pt x="16077" y="12164"/>
                </a:lnTo>
                <a:lnTo>
                  <a:pt x="18691" y="12839"/>
                </a:lnTo>
                <a:close/>
              </a:path>
            </a:pathLst>
          </a:custGeom>
          <a:solidFill>
            <a:srgbClr val="00FFFF"/>
          </a:solidFill>
          <a:ln w="9525">
            <a:solidFill>
              <a:schemeClr val="bg2"/>
            </a:solidFill>
            <a:miter lim="800000"/>
            <a:headEnd/>
            <a:tailEnd/>
          </a:ln>
          <a:effectLst/>
        </p:spPr>
        <p:txBody>
          <a:bodyPr wrap="none" anchor="ctr"/>
          <a:lstStyle/>
          <a:p>
            <a:endParaRPr lang="en-US"/>
          </a:p>
        </p:txBody>
      </p:sp>
      <p:sp>
        <p:nvSpPr>
          <p:cNvPr id="623632" name="Text Box 16" descr="Brown marble"/>
          <p:cNvSpPr txBox="1">
            <a:spLocks noChangeArrowheads="1"/>
          </p:cNvSpPr>
          <p:nvPr/>
        </p:nvSpPr>
        <p:spPr bwMode="auto">
          <a:xfrm>
            <a:off x="200025" y="2005013"/>
            <a:ext cx="3298825" cy="955675"/>
          </a:xfrm>
          <a:prstGeom prst="rect">
            <a:avLst/>
          </a:prstGeom>
          <a:noFill/>
          <a:ln w="9525">
            <a:solidFill>
              <a:srgbClr val="FFFFFF"/>
            </a:solidFill>
            <a:miter lim="800000"/>
            <a:headEnd/>
            <a:tailEnd/>
          </a:ln>
          <a:effectLst>
            <a:outerShdw dist="53882" dir="2700000" algn="ctr" rotWithShape="0">
              <a:schemeClr val="bg2"/>
            </a:outerShdw>
          </a:effectLst>
        </p:spPr>
        <p:txBody>
          <a:bodyPr>
            <a:spAutoFit/>
          </a:bodyPr>
          <a:lstStyle/>
          <a:p>
            <a:pPr algn="ctr" eaLnBrk="0" hangingPunct="0"/>
            <a:r>
              <a:rPr lang="en-US" sz="2800" b="1">
                <a:latin typeface="Arial" pitchFamily="34" charset="0"/>
              </a:rPr>
              <a:t>Pump Flow Rate = </a:t>
            </a:r>
          </a:p>
          <a:p>
            <a:pPr algn="ctr" eaLnBrk="0" hangingPunct="0"/>
            <a:r>
              <a:rPr lang="en-US" sz="2800" b="1">
                <a:latin typeface="Arial" pitchFamily="34" charset="0"/>
              </a:rPr>
              <a:t>1.0 liters/min</a:t>
            </a:r>
          </a:p>
        </p:txBody>
      </p:sp>
      <p:sp>
        <p:nvSpPr>
          <p:cNvPr id="623633" name="Text Box 17" descr="Brown marble"/>
          <p:cNvSpPr txBox="1">
            <a:spLocks noChangeArrowheads="1"/>
          </p:cNvSpPr>
          <p:nvPr/>
        </p:nvSpPr>
        <p:spPr bwMode="auto">
          <a:xfrm>
            <a:off x="309563" y="4362450"/>
            <a:ext cx="3043237" cy="955675"/>
          </a:xfrm>
          <a:prstGeom prst="rect">
            <a:avLst/>
          </a:prstGeom>
          <a:noFill/>
          <a:ln w="9525">
            <a:solidFill>
              <a:srgbClr val="FFFFFF"/>
            </a:solidFill>
            <a:miter lim="800000"/>
            <a:headEnd/>
            <a:tailEnd/>
          </a:ln>
          <a:effectLst>
            <a:outerShdw dist="53882" dir="2700000" algn="ctr" rotWithShape="0">
              <a:schemeClr val="bg2"/>
            </a:outerShdw>
          </a:effectLst>
        </p:spPr>
        <p:txBody>
          <a:bodyPr>
            <a:spAutoFit/>
          </a:bodyPr>
          <a:lstStyle/>
          <a:p>
            <a:pPr algn="ctr" eaLnBrk="0" hangingPunct="0"/>
            <a:r>
              <a:rPr lang="en-US" sz="2800" b="1">
                <a:latin typeface="Arial" pitchFamily="34" charset="0"/>
              </a:rPr>
              <a:t>Leak Rate = </a:t>
            </a:r>
            <a:br>
              <a:rPr lang="en-US" sz="2800" b="1">
                <a:latin typeface="Arial" pitchFamily="34" charset="0"/>
              </a:rPr>
            </a:br>
            <a:r>
              <a:rPr lang="en-US" sz="2800" b="1">
                <a:latin typeface="Arial" pitchFamily="34" charset="0"/>
              </a:rPr>
              <a:t>10 milliliters/min</a:t>
            </a:r>
          </a:p>
        </p:txBody>
      </p:sp>
      <p:grpSp>
        <p:nvGrpSpPr>
          <p:cNvPr id="623636" name="Group 20"/>
          <p:cNvGrpSpPr>
            <a:grpSpLocks/>
          </p:cNvGrpSpPr>
          <p:nvPr/>
        </p:nvGrpSpPr>
        <p:grpSpPr bwMode="auto">
          <a:xfrm>
            <a:off x="5106988" y="2466975"/>
            <a:ext cx="4087812" cy="2474913"/>
            <a:chOff x="3217" y="1554"/>
            <a:chExt cx="2575" cy="1559"/>
          </a:xfrm>
        </p:grpSpPr>
        <p:sp>
          <p:nvSpPr>
            <p:cNvPr id="152593" name="Rectangle 19" descr="Brown marble"/>
            <p:cNvSpPr>
              <a:spLocks noChangeArrowheads="1"/>
            </p:cNvSpPr>
            <p:nvPr/>
          </p:nvSpPr>
          <p:spPr bwMode="auto">
            <a:xfrm>
              <a:off x="3702" y="1554"/>
              <a:ext cx="1861" cy="602"/>
            </a:xfrm>
            <a:prstGeom prst="rect">
              <a:avLst/>
            </a:prstGeom>
            <a:noFill/>
            <a:ln w="9525">
              <a:solidFill>
                <a:srgbClr val="FFFFFF"/>
              </a:solidFill>
              <a:miter lim="800000"/>
              <a:headEnd/>
              <a:tailEnd/>
            </a:ln>
            <a:effectLst>
              <a:outerShdw dist="40161" dir="1106097" algn="ctr" rotWithShape="0">
                <a:schemeClr val="bg2"/>
              </a:outerShdw>
            </a:effectLst>
          </p:spPr>
          <p:txBody>
            <a:bodyPr wrap="none">
              <a:spAutoFit/>
            </a:bodyPr>
            <a:lstStyle/>
            <a:p>
              <a:pPr algn="ctr" eaLnBrk="0" hangingPunct="0"/>
              <a:r>
                <a:rPr lang="en-US" sz="2800" b="1">
                  <a:latin typeface="Arial" pitchFamily="34" charset="0"/>
                </a:rPr>
                <a:t>Meter Reading =</a:t>
              </a:r>
            </a:p>
            <a:p>
              <a:pPr algn="ctr" eaLnBrk="0" hangingPunct="0"/>
              <a:r>
                <a:rPr lang="en-US" sz="2800" b="1">
                  <a:latin typeface="Arial" pitchFamily="34" charset="0"/>
                </a:rPr>
                <a:t>10,000 ppm</a:t>
              </a:r>
            </a:p>
          </p:txBody>
        </p:sp>
        <p:sp>
          <p:nvSpPr>
            <p:cNvPr id="152594" name="Text Box 18" descr="Brown marble"/>
            <p:cNvSpPr txBox="1">
              <a:spLocks noChangeArrowheads="1"/>
            </p:cNvSpPr>
            <p:nvPr/>
          </p:nvSpPr>
          <p:spPr bwMode="auto">
            <a:xfrm>
              <a:off x="3217" y="2402"/>
              <a:ext cx="2575" cy="711"/>
            </a:xfrm>
            <a:prstGeom prst="rect">
              <a:avLst/>
            </a:prstGeom>
            <a:noFill/>
            <a:ln w="9525">
              <a:noFill/>
              <a:miter lim="800000"/>
              <a:headEnd/>
              <a:tailEnd/>
            </a:ln>
            <a:effectLst>
              <a:outerShdw dist="35921" dir="2700000" algn="ctr" rotWithShape="0">
                <a:schemeClr val="bg2"/>
              </a:outerShdw>
            </a:effectLst>
          </p:spPr>
          <p:txBody>
            <a:bodyPr>
              <a:spAutoFit/>
            </a:bodyPr>
            <a:lstStyle/>
            <a:p>
              <a:pPr eaLnBrk="0" hangingPunct="0"/>
              <a:r>
                <a:rPr lang="en-US" sz="2000" b="1">
                  <a:latin typeface="Arial" pitchFamily="34" charset="0"/>
                </a:rPr>
                <a:t>	</a:t>
              </a:r>
              <a:r>
                <a:rPr lang="en-US" sz="2000" b="1" i="1" u="sng">
                  <a:latin typeface="Arial" pitchFamily="34" charset="0"/>
                </a:rPr>
                <a:t>0.010 liters</a:t>
              </a:r>
              <a:r>
                <a:rPr lang="en-US" sz="2000" b="1" i="1">
                  <a:latin typeface="Arial" pitchFamily="34" charset="0"/>
                </a:rPr>
                <a:t>  = 0.010000</a:t>
              </a:r>
            </a:p>
            <a:p>
              <a:pPr eaLnBrk="0" hangingPunct="0"/>
              <a:r>
                <a:rPr lang="en-US" sz="2000" b="1" i="1">
                  <a:latin typeface="Arial" pitchFamily="34" charset="0"/>
                </a:rPr>
                <a:t>	1.0 liters</a:t>
              </a:r>
            </a:p>
            <a:p>
              <a:pPr eaLnBrk="0" hangingPunct="0"/>
              <a:endParaRPr lang="en-US" sz="2800" b="1" i="1">
                <a:latin typeface="Arial" pitchFamily="34" charset="0"/>
              </a:endParaRPr>
            </a:p>
          </p:txBody>
        </p:sp>
      </p:grpSp>
      <p:sp>
        <p:nvSpPr>
          <p:cNvPr id="21" name="Rectangle 4">
            <a:extLst>
              <a:ext uri="{FF2B5EF4-FFF2-40B4-BE49-F238E27FC236}">
                <a16:creationId xmlns:a16="http://schemas.microsoft.com/office/drawing/2014/main" id="{2B178599-03F7-4AF4-805B-C2131D3B0CFB}"/>
              </a:ext>
            </a:extLst>
          </p:cNvPr>
          <p:cNvSpPr txBox="1">
            <a:spLocks noChangeArrowheads="1"/>
          </p:cNvSpPr>
          <p:nvPr/>
        </p:nvSpPr>
        <p:spPr>
          <a:xfrm>
            <a:off x="458788" y="150191"/>
            <a:ext cx="8275637" cy="762000"/>
          </a:xfrm>
          <a:prstGeom prst="rect">
            <a:avLst/>
          </a:prstGeom>
        </p:spPr>
        <p:txBody>
          <a:bodyPr vert="horz" lIns="91440" tIns="45720" rIns="91440" bIns="45720" rtlCol="0" anchor="t">
            <a:normAutofit/>
          </a:bodyPr>
          <a:lstStyle>
            <a:lvl1pPr algn="l" defTabSz="6858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pPr fontAlgn="auto">
              <a:spcAft>
                <a:spcPts val="0"/>
              </a:spcAft>
              <a:defRPr/>
            </a:pPr>
            <a:endParaRPr lang="en-US" dirty="0">
              <a:latin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2363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2363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6236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3632" grpId="0" animBg="1" autoUpdateAnimBg="0"/>
      <p:bldP spid="623633" grpId="0" animBg="1" autoUpdateAnimBg="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02" name="Oval 2"/>
          <p:cNvSpPr>
            <a:spLocks noChangeArrowheads="1"/>
          </p:cNvSpPr>
          <p:nvPr/>
        </p:nvSpPr>
        <p:spPr bwMode="auto">
          <a:xfrm>
            <a:off x="3687763" y="1106488"/>
            <a:ext cx="1944687" cy="598487"/>
          </a:xfrm>
          <a:prstGeom prst="ellipse">
            <a:avLst/>
          </a:prstGeom>
          <a:gradFill rotWithShape="0">
            <a:gsLst>
              <a:gs pos="0">
                <a:srgbClr val="B2B2B2"/>
              </a:gs>
              <a:gs pos="100000">
                <a:srgbClr val="525252"/>
              </a:gs>
            </a:gsLst>
            <a:lin ang="0" scaled="1"/>
          </a:gradFill>
          <a:ln w="28575">
            <a:solidFill>
              <a:schemeClr val="accent1"/>
            </a:solidFill>
            <a:round/>
            <a:headEnd/>
            <a:tailEnd/>
          </a:ln>
          <a:effectLst/>
        </p:spPr>
        <p:txBody>
          <a:bodyPr wrap="none" anchor="ctr"/>
          <a:lstStyle/>
          <a:p>
            <a:pPr algn="ctr" eaLnBrk="0" hangingPunct="0"/>
            <a:endParaRPr lang="en-US"/>
          </a:p>
        </p:txBody>
      </p:sp>
      <p:sp>
        <p:nvSpPr>
          <p:cNvPr id="153603" name="Rectangle 3"/>
          <p:cNvSpPr>
            <a:spLocks noChangeArrowheads="1"/>
          </p:cNvSpPr>
          <p:nvPr/>
        </p:nvSpPr>
        <p:spPr bwMode="auto">
          <a:xfrm>
            <a:off x="3698875" y="1387475"/>
            <a:ext cx="1924050" cy="3400425"/>
          </a:xfrm>
          <a:prstGeom prst="rect">
            <a:avLst/>
          </a:prstGeom>
          <a:gradFill rotWithShape="0">
            <a:gsLst>
              <a:gs pos="0">
                <a:srgbClr val="B2B2B2"/>
              </a:gs>
              <a:gs pos="100000">
                <a:srgbClr val="525252"/>
              </a:gs>
            </a:gsLst>
            <a:lin ang="0" scaled="1"/>
          </a:gradFill>
          <a:ln w="9525">
            <a:noFill/>
            <a:miter lim="800000"/>
            <a:headEnd/>
            <a:tailEnd/>
          </a:ln>
          <a:effectLst/>
        </p:spPr>
        <p:txBody>
          <a:bodyPr wrap="none" anchor="ctr"/>
          <a:lstStyle/>
          <a:p>
            <a:pPr algn="ctr" eaLnBrk="0" hangingPunct="0"/>
            <a:endParaRPr lang="en-US"/>
          </a:p>
        </p:txBody>
      </p:sp>
      <p:sp>
        <p:nvSpPr>
          <p:cNvPr id="625668" name="Rectangle 4"/>
          <p:cNvSpPr>
            <a:spLocks noGrp="1" noChangeArrowheads="1"/>
          </p:cNvSpPr>
          <p:nvPr>
            <p:ph type="title"/>
          </p:nvPr>
        </p:nvSpPr>
        <p:spPr>
          <a:xfrm>
            <a:off x="458788" y="203200"/>
            <a:ext cx="8275637" cy="762000"/>
          </a:xfrm>
        </p:spPr>
        <p:txBody>
          <a:bodyPr>
            <a:normAutofit/>
          </a:bodyPr>
          <a:lstStyle/>
          <a:p>
            <a:pPr algn="ctr" fontAlgn="auto">
              <a:spcAft>
                <a:spcPts val="0"/>
              </a:spcAft>
              <a:defRPr/>
            </a:pPr>
            <a:r>
              <a:rPr lang="en-US" sz="4000" dirty="0">
                <a:solidFill>
                  <a:srgbClr val="0070C0"/>
                </a:solidFill>
              </a:rPr>
              <a:t>Effect of Flow Rate</a:t>
            </a:r>
          </a:p>
        </p:txBody>
      </p:sp>
      <p:grpSp>
        <p:nvGrpSpPr>
          <p:cNvPr id="153605" name="Group 5"/>
          <p:cNvGrpSpPr>
            <a:grpSpLocks/>
          </p:cNvGrpSpPr>
          <p:nvPr/>
        </p:nvGrpSpPr>
        <p:grpSpPr bwMode="auto">
          <a:xfrm>
            <a:off x="1652588" y="6061075"/>
            <a:ext cx="5976937" cy="0"/>
            <a:chOff x="993" y="3506"/>
            <a:chExt cx="3765" cy="0"/>
          </a:xfrm>
        </p:grpSpPr>
        <p:sp>
          <p:nvSpPr>
            <p:cNvPr id="153621" name="Line 6"/>
            <p:cNvSpPr>
              <a:spLocks noChangeShapeType="1"/>
            </p:cNvSpPr>
            <p:nvPr/>
          </p:nvSpPr>
          <p:spPr bwMode="auto">
            <a:xfrm>
              <a:off x="993" y="3506"/>
              <a:ext cx="1835" cy="0"/>
            </a:xfrm>
            <a:prstGeom prst="line">
              <a:avLst/>
            </a:prstGeom>
            <a:noFill/>
            <a:ln w="254000">
              <a:solidFill>
                <a:srgbClr val="4D4D4D"/>
              </a:solidFill>
              <a:round/>
              <a:headEnd/>
              <a:tailEnd/>
            </a:ln>
            <a:effectLst/>
          </p:spPr>
          <p:txBody>
            <a:bodyPr wrap="none" anchor="ctr"/>
            <a:lstStyle/>
            <a:p>
              <a:endParaRPr lang="en-US"/>
            </a:p>
          </p:txBody>
        </p:sp>
        <p:sp>
          <p:nvSpPr>
            <p:cNvPr id="153622" name="Line 7"/>
            <p:cNvSpPr>
              <a:spLocks noChangeShapeType="1"/>
            </p:cNvSpPr>
            <p:nvPr/>
          </p:nvSpPr>
          <p:spPr bwMode="auto">
            <a:xfrm>
              <a:off x="2923" y="3506"/>
              <a:ext cx="1835" cy="0"/>
            </a:xfrm>
            <a:prstGeom prst="line">
              <a:avLst/>
            </a:prstGeom>
            <a:noFill/>
            <a:ln w="254000">
              <a:solidFill>
                <a:srgbClr val="4D4D4D"/>
              </a:solidFill>
              <a:round/>
              <a:headEnd/>
              <a:tailEnd/>
            </a:ln>
            <a:effectLst/>
          </p:spPr>
          <p:txBody>
            <a:bodyPr wrap="none" anchor="ctr"/>
            <a:lstStyle/>
            <a:p>
              <a:endParaRPr lang="en-US"/>
            </a:p>
          </p:txBody>
        </p:sp>
      </p:grpSp>
      <p:sp>
        <p:nvSpPr>
          <p:cNvPr id="153606" name="Oval 8"/>
          <p:cNvSpPr>
            <a:spLocks noChangeArrowheads="1"/>
          </p:cNvSpPr>
          <p:nvPr/>
        </p:nvSpPr>
        <p:spPr bwMode="auto">
          <a:xfrm>
            <a:off x="3702050" y="4484688"/>
            <a:ext cx="1944688" cy="598487"/>
          </a:xfrm>
          <a:prstGeom prst="ellipse">
            <a:avLst/>
          </a:prstGeom>
          <a:solidFill>
            <a:schemeClr val="bg2"/>
          </a:solidFill>
          <a:ln w="28575">
            <a:solidFill>
              <a:schemeClr val="accent1"/>
            </a:solidFill>
            <a:round/>
            <a:headEnd/>
            <a:tailEnd/>
          </a:ln>
          <a:effectLst/>
        </p:spPr>
        <p:txBody>
          <a:bodyPr wrap="none" anchor="ctr"/>
          <a:lstStyle/>
          <a:p>
            <a:pPr algn="ctr" eaLnBrk="0" hangingPunct="0"/>
            <a:endParaRPr lang="en-US"/>
          </a:p>
        </p:txBody>
      </p:sp>
      <p:sp>
        <p:nvSpPr>
          <p:cNvPr id="153607" name="Line 9"/>
          <p:cNvSpPr>
            <a:spLocks noChangeShapeType="1"/>
          </p:cNvSpPr>
          <p:nvPr/>
        </p:nvSpPr>
        <p:spPr bwMode="auto">
          <a:xfrm>
            <a:off x="3683000" y="1382713"/>
            <a:ext cx="0" cy="3400425"/>
          </a:xfrm>
          <a:prstGeom prst="line">
            <a:avLst/>
          </a:prstGeom>
          <a:noFill/>
          <a:ln w="28575">
            <a:solidFill>
              <a:schemeClr val="bg2"/>
            </a:solidFill>
            <a:round/>
            <a:headEnd/>
            <a:tailEnd/>
          </a:ln>
          <a:effectLst/>
        </p:spPr>
        <p:txBody>
          <a:bodyPr wrap="none" anchor="ctr"/>
          <a:lstStyle/>
          <a:p>
            <a:endParaRPr lang="en-US"/>
          </a:p>
        </p:txBody>
      </p:sp>
      <p:sp>
        <p:nvSpPr>
          <p:cNvPr id="153608" name="Line 10"/>
          <p:cNvSpPr>
            <a:spLocks noChangeShapeType="1"/>
          </p:cNvSpPr>
          <p:nvPr/>
        </p:nvSpPr>
        <p:spPr bwMode="auto">
          <a:xfrm>
            <a:off x="5646738" y="1382713"/>
            <a:ext cx="0" cy="3400425"/>
          </a:xfrm>
          <a:prstGeom prst="line">
            <a:avLst/>
          </a:prstGeom>
          <a:noFill/>
          <a:ln w="28575">
            <a:solidFill>
              <a:schemeClr val="bg2"/>
            </a:solidFill>
            <a:round/>
            <a:headEnd/>
            <a:tailEnd/>
          </a:ln>
          <a:effectLst/>
        </p:spPr>
        <p:txBody>
          <a:bodyPr wrap="none" anchor="ctr"/>
          <a:lstStyle/>
          <a:p>
            <a:endParaRPr lang="en-US"/>
          </a:p>
        </p:txBody>
      </p:sp>
      <p:sp>
        <p:nvSpPr>
          <p:cNvPr id="625675" name="Freeform 11"/>
          <p:cNvSpPr>
            <a:spLocks/>
          </p:cNvSpPr>
          <p:nvPr/>
        </p:nvSpPr>
        <p:spPr bwMode="auto">
          <a:xfrm>
            <a:off x="4276725" y="4495800"/>
            <a:ext cx="895350" cy="1727200"/>
          </a:xfrm>
          <a:custGeom>
            <a:avLst/>
            <a:gdLst>
              <a:gd name="T0" fmla="*/ 258 w 774"/>
              <a:gd name="T1" fmla="*/ 1077 h 1288"/>
              <a:gd name="T2" fmla="*/ 199 w 774"/>
              <a:gd name="T3" fmla="*/ 900 h 1288"/>
              <a:gd name="T4" fmla="*/ 199 w 774"/>
              <a:gd name="T5" fmla="*/ 830 h 1288"/>
              <a:gd name="T6" fmla="*/ 235 w 774"/>
              <a:gd name="T7" fmla="*/ 806 h 1288"/>
              <a:gd name="T8" fmla="*/ 199 w 774"/>
              <a:gd name="T9" fmla="*/ 818 h 1288"/>
              <a:gd name="T10" fmla="*/ 117 w 774"/>
              <a:gd name="T11" fmla="*/ 806 h 1288"/>
              <a:gd name="T12" fmla="*/ 129 w 774"/>
              <a:gd name="T13" fmla="*/ 688 h 1288"/>
              <a:gd name="T14" fmla="*/ 117 w 774"/>
              <a:gd name="T15" fmla="*/ 547 h 1288"/>
              <a:gd name="T16" fmla="*/ 94 w 774"/>
              <a:gd name="T17" fmla="*/ 418 h 1288"/>
              <a:gd name="T18" fmla="*/ 47 w 774"/>
              <a:gd name="T19" fmla="*/ 394 h 1288"/>
              <a:gd name="T20" fmla="*/ 0 w 774"/>
              <a:gd name="T21" fmla="*/ 324 h 1288"/>
              <a:gd name="T22" fmla="*/ 11 w 774"/>
              <a:gd name="T23" fmla="*/ 265 h 1288"/>
              <a:gd name="T24" fmla="*/ 152 w 774"/>
              <a:gd name="T25" fmla="*/ 206 h 1288"/>
              <a:gd name="T26" fmla="*/ 341 w 774"/>
              <a:gd name="T27" fmla="*/ 6 h 1288"/>
              <a:gd name="T28" fmla="*/ 447 w 774"/>
              <a:gd name="T29" fmla="*/ 18 h 1288"/>
              <a:gd name="T30" fmla="*/ 517 w 774"/>
              <a:gd name="T31" fmla="*/ 65 h 1288"/>
              <a:gd name="T32" fmla="*/ 588 w 774"/>
              <a:gd name="T33" fmla="*/ 77 h 1288"/>
              <a:gd name="T34" fmla="*/ 599 w 774"/>
              <a:gd name="T35" fmla="*/ 147 h 1288"/>
              <a:gd name="T36" fmla="*/ 717 w 774"/>
              <a:gd name="T37" fmla="*/ 159 h 1288"/>
              <a:gd name="T38" fmla="*/ 741 w 774"/>
              <a:gd name="T39" fmla="*/ 288 h 1288"/>
              <a:gd name="T40" fmla="*/ 694 w 774"/>
              <a:gd name="T41" fmla="*/ 324 h 1288"/>
              <a:gd name="T42" fmla="*/ 741 w 774"/>
              <a:gd name="T43" fmla="*/ 477 h 1288"/>
              <a:gd name="T44" fmla="*/ 705 w 774"/>
              <a:gd name="T45" fmla="*/ 500 h 1288"/>
              <a:gd name="T46" fmla="*/ 599 w 774"/>
              <a:gd name="T47" fmla="*/ 535 h 1288"/>
              <a:gd name="T48" fmla="*/ 752 w 774"/>
              <a:gd name="T49" fmla="*/ 606 h 1288"/>
              <a:gd name="T50" fmla="*/ 670 w 774"/>
              <a:gd name="T51" fmla="*/ 759 h 1288"/>
              <a:gd name="T52" fmla="*/ 564 w 774"/>
              <a:gd name="T53" fmla="*/ 900 h 1288"/>
              <a:gd name="T54" fmla="*/ 470 w 774"/>
              <a:gd name="T55" fmla="*/ 994 h 1288"/>
              <a:gd name="T56" fmla="*/ 399 w 774"/>
              <a:gd name="T57" fmla="*/ 1018 h 1288"/>
              <a:gd name="T58" fmla="*/ 329 w 774"/>
              <a:gd name="T59" fmla="*/ 1183 h 1288"/>
              <a:gd name="T60" fmla="*/ 270 w 774"/>
              <a:gd name="T61" fmla="*/ 1288 h 1288"/>
              <a:gd name="T62" fmla="*/ 294 w 774"/>
              <a:gd name="T63" fmla="*/ 1183 h 1288"/>
              <a:gd name="T64" fmla="*/ 258 w 774"/>
              <a:gd name="T65" fmla="*/ 1077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4" h="1288">
                <a:moveTo>
                  <a:pt x="258" y="1077"/>
                </a:moveTo>
                <a:cubicBezTo>
                  <a:pt x="248" y="1010"/>
                  <a:pt x="237" y="955"/>
                  <a:pt x="199" y="900"/>
                </a:cubicBezTo>
                <a:cubicBezTo>
                  <a:pt x="191" y="874"/>
                  <a:pt x="178" y="856"/>
                  <a:pt x="199" y="830"/>
                </a:cubicBezTo>
                <a:cubicBezTo>
                  <a:pt x="208" y="819"/>
                  <a:pt x="235" y="820"/>
                  <a:pt x="235" y="806"/>
                </a:cubicBezTo>
                <a:cubicBezTo>
                  <a:pt x="235" y="793"/>
                  <a:pt x="211" y="814"/>
                  <a:pt x="199" y="818"/>
                </a:cubicBezTo>
                <a:cubicBezTo>
                  <a:pt x="172" y="814"/>
                  <a:pt x="142" y="818"/>
                  <a:pt x="117" y="806"/>
                </a:cubicBezTo>
                <a:cubicBezTo>
                  <a:pt x="82" y="789"/>
                  <a:pt x="122" y="710"/>
                  <a:pt x="129" y="688"/>
                </a:cubicBezTo>
                <a:cubicBezTo>
                  <a:pt x="97" y="595"/>
                  <a:pt x="101" y="642"/>
                  <a:pt x="117" y="547"/>
                </a:cubicBezTo>
                <a:cubicBezTo>
                  <a:pt x="82" y="494"/>
                  <a:pt x="81" y="483"/>
                  <a:pt x="94" y="418"/>
                </a:cubicBezTo>
                <a:cubicBezTo>
                  <a:pt x="78" y="410"/>
                  <a:pt x="59" y="406"/>
                  <a:pt x="47" y="394"/>
                </a:cubicBezTo>
                <a:cubicBezTo>
                  <a:pt x="27" y="374"/>
                  <a:pt x="0" y="324"/>
                  <a:pt x="0" y="324"/>
                </a:cubicBezTo>
                <a:cubicBezTo>
                  <a:pt x="4" y="304"/>
                  <a:pt x="2" y="283"/>
                  <a:pt x="11" y="265"/>
                </a:cubicBezTo>
                <a:cubicBezTo>
                  <a:pt x="36" y="215"/>
                  <a:pt x="107" y="214"/>
                  <a:pt x="152" y="206"/>
                </a:cubicBezTo>
                <a:cubicBezTo>
                  <a:pt x="184" y="112"/>
                  <a:pt x="255" y="50"/>
                  <a:pt x="341" y="6"/>
                </a:cubicBezTo>
                <a:cubicBezTo>
                  <a:pt x="376" y="10"/>
                  <a:pt x="417" y="0"/>
                  <a:pt x="447" y="18"/>
                </a:cubicBezTo>
                <a:cubicBezTo>
                  <a:pt x="548" y="79"/>
                  <a:pt x="352" y="99"/>
                  <a:pt x="517" y="65"/>
                </a:cubicBezTo>
                <a:cubicBezTo>
                  <a:pt x="541" y="69"/>
                  <a:pt x="571" y="60"/>
                  <a:pt x="588" y="77"/>
                </a:cubicBezTo>
                <a:cubicBezTo>
                  <a:pt x="605" y="94"/>
                  <a:pt x="579" y="134"/>
                  <a:pt x="599" y="147"/>
                </a:cubicBezTo>
                <a:cubicBezTo>
                  <a:pt x="632" y="168"/>
                  <a:pt x="678" y="155"/>
                  <a:pt x="717" y="159"/>
                </a:cubicBezTo>
                <a:cubicBezTo>
                  <a:pt x="743" y="197"/>
                  <a:pt x="771" y="239"/>
                  <a:pt x="741" y="288"/>
                </a:cubicBezTo>
                <a:cubicBezTo>
                  <a:pt x="731" y="305"/>
                  <a:pt x="710" y="312"/>
                  <a:pt x="694" y="324"/>
                </a:cubicBezTo>
                <a:cubicBezTo>
                  <a:pt x="754" y="363"/>
                  <a:pt x="774" y="395"/>
                  <a:pt x="741" y="477"/>
                </a:cubicBezTo>
                <a:cubicBezTo>
                  <a:pt x="736" y="490"/>
                  <a:pt x="718" y="494"/>
                  <a:pt x="705" y="500"/>
                </a:cubicBezTo>
                <a:cubicBezTo>
                  <a:pt x="683" y="510"/>
                  <a:pt x="628" y="526"/>
                  <a:pt x="599" y="535"/>
                </a:cubicBezTo>
                <a:cubicBezTo>
                  <a:pt x="678" y="544"/>
                  <a:pt x="728" y="529"/>
                  <a:pt x="752" y="606"/>
                </a:cubicBezTo>
                <a:cubicBezTo>
                  <a:pt x="739" y="715"/>
                  <a:pt x="752" y="703"/>
                  <a:pt x="670" y="759"/>
                </a:cubicBezTo>
                <a:cubicBezTo>
                  <a:pt x="624" y="827"/>
                  <a:pt x="656" y="868"/>
                  <a:pt x="564" y="900"/>
                </a:cubicBezTo>
                <a:cubicBezTo>
                  <a:pt x="547" y="1001"/>
                  <a:pt x="576" y="962"/>
                  <a:pt x="470" y="994"/>
                </a:cubicBezTo>
                <a:cubicBezTo>
                  <a:pt x="446" y="1001"/>
                  <a:pt x="399" y="1018"/>
                  <a:pt x="399" y="1018"/>
                </a:cubicBezTo>
                <a:cubicBezTo>
                  <a:pt x="386" y="1088"/>
                  <a:pt x="377" y="1133"/>
                  <a:pt x="329" y="1183"/>
                </a:cubicBezTo>
                <a:cubicBezTo>
                  <a:pt x="314" y="1242"/>
                  <a:pt x="321" y="1254"/>
                  <a:pt x="270" y="1288"/>
                </a:cubicBezTo>
                <a:cubicBezTo>
                  <a:pt x="253" y="1239"/>
                  <a:pt x="265" y="1225"/>
                  <a:pt x="294" y="1183"/>
                </a:cubicBezTo>
                <a:cubicBezTo>
                  <a:pt x="278" y="1107"/>
                  <a:pt x="291" y="1142"/>
                  <a:pt x="258" y="1077"/>
                </a:cubicBezTo>
                <a:close/>
              </a:path>
            </a:pathLst>
          </a:custGeom>
          <a:gradFill rotWithShape="0">
            <a:gsLst>
              <a:gs pos="0">
                <a:schemeClr val="folHlink"/>
              </a:gs>
              <a:gs pos="100000">
                <a:schemeClr val="folHlink">
                  <a:gamma/>
                  <a:shade val="46275"/>
                  <a:invGamma/>
                </a:schemeClr>
              </a:gs>
            </a:gsLst>
            <a:lin ang="27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hangingPunct="0">
              <a:defRPr/>
            </a:pPr>
            <a:endParaRPr lang="en-US"/>
          </a:p>
        </p:txBody>
      </p:sp>
      <p:sp>
        <p:nvSpPr>
          <p:cNvPr id="153610" name="AutoShape 12"/>
          <p:cNvSpPr>
            <a:spLocks noChangeArrowheads="1"/>
          </p:cNvSpPr>
          <p:nvPr/>
        </p:nvSpPr>
        <p:spPr bwMode="auto">
          <a:xfrm flipH="1" flipV="1">
            <a:off x="5322888" y="4583113"/>
            <a:ext cx="989012" cy="4333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691" y="12839"/>
                </a:moveTo>
                <a:cubicBezTo>
                  <a:pt x="18863" y="12173"/>
                  <a:pt x="18951" y="11488"/>
                  <a:pt x="18951" y="10800"/>
                </a:cubicBezTo>
                <a:cubicBezTo>
                  <a:pt x="18951" y="6651"/>
                  <a:pt x="15835" y="3165"/>
                  <a:pt x="11713" y="2700"/>
                </a:cubicBezTo>
                <a:lnTo>
                  <a:pt x="12010" y="68"/>
                </a:lnTo>
                <a:cubicBezTo>
                  <a:pt x="17472" y="684"/>
                  <a:pt x="21600" y="5303"/>
                  <a:pt x="21600" y="10800"/>
                </a:cubicBezTo>
                <a:cubicBezTo>
                  <a:pt x="21600" y="11711"/>
                  <a:pt x="21484" y="12620"/>
                  <a:pt x="21256" y="13502"/>
                </a:cubicBezTo>
                <a:lnTo>
                  <a:pt x="23870" y="14178"/>
                </a:lnTo>
                <a:lnTo>
                  <a:pt x="18967" y="17068"/>
                </a:lnTo>
                <a:lnTo>
                  <a:pt x="16077" y="12164"/>
                </a:lnTo>
                <a:lnTo>
                  <a:pt x="18691" y="12839"/>
                </a:lnTo>
                <a:close/>
              </a:path>
            </a:pathLst>
          </a:custGeom>
          <a:solidFill>
            <a:srgbClr val="00FFFF"/>
          </a:solidFill>
          <a:ln w="9525">
            <a:solidFill>
              <a:schemeClr val="bg2"/>
            </a:solidFill>
            <a:miter lim="800000"/>
            <a:headEnd/>
            <a:tailEnd/>
          </a:ln>
          <a:effectLst/>
        </p:spPr>
        <p:txBody>
          <a:bodyPr wrap="none" anchor="ctr"/>
          <a:lstStyle/>
          <a:p>
            <a:endParaRPr lang="en-US"/>
          </a:p>
        </p:txBody>
      </p:sp>
      <p:sp>
        <p:nvSpPr>
          <p:cNvPr id="153611" name="AutoShape 13"/>
          <p:cNvSpPr>
            <a:spLocks noChangeArrowheads="1"/>
          </p:cNvSpPr>
          <p:nvPr/>
        </p:nvSpPr>
        <p:spPr bwMode="auto">
          <a:xfrm flipV="1">
            <a:off x="3144838" y="4603750"/>
            <a:ext cx="871537" cy="5429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691" y="12839"/>
                </a:moveTo>
                <a:cubicBezTo>
                  <a:pt x="18863" y="12173"/>
                  <a:pt x="18951" y="11488"/>
                  <a:pt x="18951" y="10800"/>
                </a:cubicBezTo>
                <a:cubicBezTo>
                  <a:pt x="18951" y="6314"/>
                  <a:pt x="15327" y="2672"/>
                  <a:pt x="10842" y="2649"/>
                </a:cubicBezTo>
                <a:lnTo>
                  <a:pt x="10855" y="0"/>
                </a:lnTo>
                <a:cubicBezTo>
                  <a:pt x="16798" y="30"/>
                  <a:pt x="21600" y="4857"/>
                  <a:pt x="21600" y="10800"/>
                </a:cubicBezTo>
                <a:cubicBezTo>
                  <a:pt x="21600" y="11711"/>
                  <a:pt x="21484" y="12620"/>
                  <a:pt x="21256" y="13502"/>
                </a:cubicBezTo>
                <a:lnTo>
                  <a:pt x="23870" y="14178"/>
                </a:lnTo>
                <a:lnTo>
                  <a:pt x="18967" y="17068"/>
                </a:lnTo>
                <a:lnTo>
                  <a:pt x="16077" y="12164"/>
                </a:lnTo>
                <a:lnTo>
                  <a:pt x="18691" y="12839"/>
                </a:lnTo>
                <a:close/>
              </a:path>
            </a:pathLst>
          </a:custGeom>
          <a:solidFill>
            <a:srgbClr val="00FFFF"/>
          </a:solidFill>
          <a:ln w="9525">
            <a:solidFill>
              <a:schemeClr val="bg2"/>
            </a:solidFill>
            <a:miter lim="800000"/>
            <a:headEnd/>
            <a:tailEnd/>
          </a:ln>
          <a:effectLst/>
        </p:spPr>
        <p:txBody>
          <a:bodyPr wrap="none" anchor="ctr"/>
          <a:lstStyle/>
          <a:p>
            <a:endParaRPr lang="en-US"/>
          </a:p>
        </p:txBody>
      </p:sp>
      <p:sp>
        <p:nvSpPr>
          <p:cNvPr id="153612" name="AutoShape 14"/>
          <p:cNvSpPr>
            <a:spLocks noChangeArrowheads="1"/>
          </p:cNvSpPr>
          <p:nvPr/>
        </p:nvSpPr>
        <p:spPr bwMode="auto">
          <a:xfrm flipV="1">
            <a:off x="3257550" y="4786313"/>
            <a:ext cx="941388" cy="5619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691" y="12839"/>
                </a:moveTo>
                <a:cubicBezTo>
                  <a:pt x="18863" y="12173"/>
                  <a:pt x="18951" y="11488"/>
                  <a:pt x="18951" y="10800"/>
                </a:cubicBezTo>
                <a:cubicBezTo>
                  <a:pt x="18951" y="6298"/>
                  <a:pt x="15301" y="2649"/>
                  <a:pt x="10800" y="2649"/>
                </a:cubicBezTo>
                <a:cubicBezTo>
                  <a:pt x="10609" y="2648"/>
                  <a:pt x="10418" y="2655"/>
                  <a:pt x="10227" y="2669"/>
                </a:cubicBezTo>
                <a:lnTo>
                  <a:pt x="10041" y="26"/>
                </a:lnTo>
                <a:cubicBezTo>
                  <a:pt x="10294" y="8"/>
                  <a:pt x="10547" y="-1"/>
                  <a:pt x="10800" y="0"/>
                </a:cubicBezTo>
                <a:cubicBezTo>
                  <a:pt x="16764" y="0"/>
                  <a:pt x="21600" y="4835"/>
                  <a:pt x="21600" y="10800"/>
                </a:cubicBezTo>
                <a:cubicBezTo>
                  <a:pt x="21600" y="11711"/>
                  <a:pt x="21484" y="12620"/>
                  <a:pt x="21256" y="13502"/>
                </a:cubicBezTo>
                <a:lnTo>
                  <a:pt x="23870" y="14178"/>
                </a:lnTo>
                <a:lnTo>
                  <a:pt x="18967" y="17068"/>
                </a:lnTo>
                <a:lnTo>
                  <a:pt x="16077" y="12164"/>
                </a:lnTo>
                <a:lnTo>
                  <a:pt x="18691" y="12839"/>
                </a:lnTo>
                <a:close/>
              </a:path>
            </a:pathLst>
          </a:custGeom>
          <a:solidFill>
            <a:srgbClr val="00FFFF"/>
          </a:solidFill>
          <a:ln w="9525">
            <a:solidFill>
              <a:schemeClr val="bg2"/>
            </a:solidFill>
            <a:miter lim="800000"/>
            <a:headEnd/>
            <a:tailEnd/>
          </a:ln>
          <a:effectLst/>
        </p:spPr>
        <p:txBody>
          <a:bodyPr wrap="none" anchor="ctr"/>
          <a:lstStyle/>
          <a:p>
            <a:endParaRPr lang="en-US"/>
          </a:p>
        </p:txBody>
      </p:sp>
      <p:sp>
        <p:nvSpPr>
          <p:cNvPr id="625679" name="Text Box 15" descr="Brown marble"/>
          <p:cNvSpPr txBox="1">
            <a:spLocks noChangeArrowheads="1"/>
          </p:cNvSpPr>
          <p:nvPr/>
        </p:nvSpPr>
        <p:spPr bwMode="auto">
          <a:xfrm>
            <a:off x="200025" y="2005013"/>
            <a:ext cx="3298825" cy="955675"/>
          </a:xfrm>
          <a:prstGeom prst="rect">
            <a:avLst/>
          </a:prstGeom>
          <a:noFill/>
          <a:ln w="9525">
            <a:solidFill>
              <a:srgbClr val="FFFFFF"/>
            </a:solidFill>
            <a:miter lim="800000"/>
            <a:headEnd/>
            <a:tailEnd/>
          </a:ln>
          <a:effectLst>
            <a:outerShdw dist="53882" dir="2700000" algn="ctr" rotWithShape="0">
              <a:schemeClr val="bg2"/>
            </a:outerShdw>
          </a:effectLst>
        </p:spPr>
        <p:txBody>
          <a:bodyPr>
            <a:spAutoFit/>
          </a:bodyPr>
          <a:lstStyle/>
          <a:p>
            <a:pPr algn="ctr" eaLnBrk="0" hangingPunct="0"/>
            <a:r>
              <a:rPr lang="en-US" sz="2800" b="1" dirty="0">
                <a:latin typeface="Arial" pitchFamily="34" charset="0"/>
              </a:rPr>
              <a:t>Pump Flow Rate = </a:t>
            </a:r>
          </a:p>
          <a:p>
            <a:pPr algn="ctr" eaLnBrk="0" hangingPunct="0"/>
            <a:r>
              <a:rPr lang="en-US" sz="2800" b="1" dirty="0">
                <a:latin typeface="Arial" pitchFamily="34" charset="0"/>
              </a:rPr>
              <a:t>0.5 liters/min</a:t>
            </a:r>
          </a:p>
        </p:txBody>
      </p:sp>
      <p:sp>
        <p:nvSpPr>
          <p:cNvPr id="625680" name="Text Box 16" descr="Brown marble"/>
          <p:cNvSpPr txBox="1">
            <a:spLocks noChangeArrowheads="1"/>
          </p:cNvSpPr>
          <p:nvPr/>
        </p:nvSpPr>
        <p:spPr bwMode="auto">
          <a:xfrm>
            <a:off x="309563" y="4362450"/>
            <a:ext cx="3043237" cy="955675"/>
          </a:xfrm>
          <a:prstGeom prst="rect">
            <a:avLst/>
          </a:prstGeom>
          <a:noFill/>
          <a:ln w="9525">
            <a:solidFill>
              <a:srgbClr val="FFFFFF"/>
            </a:solidFill>
            <a:miter lim="800000"/>
            <a:headEnd/>
            <a:tailEnd/>
          </a:ln>
          <a:effectLst>
            <a:outerShdw dist="53882" dir="2700000" algn="ctr" rotWithShape="0">
              <a:schemeClr val="bg2"/>
            </a:outerShdw>
          </a:effectLst>
        </p:spPr>
        <p:txBody>
          <a:bodyPr>
            <a:spAutoFit/>
          </a:bodyPr>
          <a:lstStyle/>
          <a:p>
            <a:pPr algn="ctr" eaLnBrk="0" hangingPunct="0"/>
            <a:r>
              <a:rPr lang="en-US" sz="2800" b="1">
                <a:latin typeface="Arial" pitchFamily="34" charset="0"/>
              </a:rPr>
              <a:t>Leak Rate = </a:t>
            </a:r>
            <a:br>
              <a:rPr lang="en-US" sz="2800" b="1">
                <a:latin typeface="Arial" pitchFamily="34" charset="0"/>
              </a:rPr>
            </a:br>
            <a:r>
              <a:rPr lang="en-US" sz="2800" b="1">
                <a:latin typeface="Arial" pitchFamily="34" charset="0"/>
              </a:rPr>
              <a:t>10 milliliters/min</a:t>
            </a:r>
          </a:p>
        </p:txBody>
      </p:sp>
      <p:grpSp>
        <p:nvGrpSpPr>
          <p:cNvPr id="625686" name="Group 22"/>
          <p:cNvGrpSpPr>
            <a:grpSpLocks/>
          </p:cNvGrpSpPr>
          <p:nvPr/>
        </p:nvGrpSpPr>
        <p:grpSpPr bwMode="auto">
          <a:xfrm>
            <a:off x="5106988" y="2466975"/>
            <a:ext cx="4087812" cy="2474913"/>
            <a:chOff x="3217" y="1554"/>
            <a:chExt cx="2575" cy="1559"/>
          </a:xfrm>
        </p:grpSpPr>
        <p:sp>
          <p:nvSpPr>
            <p:cNvPr id="153619" name="Text Box 17" descr="Brown marble"/>
            <p:cNvSpPr txBox="1">
              <a:spLocks noChangeArrowheads="1"/>
            </p:cNvSpPr>
            <p:nvPr/>
          </p:nvSpPr>
          <p:spPr bwMode="auto">
            <a:xfrm>
              <a:off x="3217" y="2402"/>
              <a:ext cx="2575" cy="711"/>
            </a:xfrm>
            <a:prstGeom prst="rect">
              <a:avLst/>
            </a:prstGeom>
            <a:noFill/>
            <a:ln w="9525">
              <a:noFill/>
              <a:miter lim="800000"/>
              <a:headEnd/>
              <a:tailEnd/>
            </a:ln>
            <a:effectLst>
              <a:outerShdw dist="35921" dir="2700000" algn="ctr" rotWithShape="0">
                <a:schemeClr val="bg2"/>
              </a:outerShdw>
            </a:effectLst>
          </p:spPr>
          <p:txBody>
            <a:bodyPr>
              <a:spAutoFit/>
            </a:bodyPr>
            <a:lstStyle/>
            <a:p>
              <a:pPr eaLnBrk="0" hangingPunct="0"/>
              <a:r>
                <a:rPr lang="en-US" sz="2000" b="1">
                  <a:latin typeface="Arial" pitchFamily="34" charset="0"/>
                </a:rPr>
                <a:t>	</a:t>
              </a:r>
              <a:r>
                <a:rPr lang="en-US" sz="2000" b="1" i="1" u="sng">
                  <a:latin typeface="Arial" pitchFamily="34" charset="0"/>
                </a:rPr>
                <a:t>0.010 liters</a:t>
              </a:r>
              <a:r>
                <a:rPr lang="en-US" sz="2000" b="1" i="1">
                  <a:latin typeface="Arial" pitchFamily="34" charset="0"/>
                </a:rPr>
                <a:t>   = 0.020000</a:t>
              </a:r>
            </a:p>
            <a:p>
              <a:pPr eaLnBrk="0" hangingPunct="0"/>
              <a:r>
                <a:rPr lang="en-US" sz="2000" b="1" i="1">
                  <a:latin typeface="Arial" pitchFamily="34" charset="0"/>
                </a:rPr>
                <a:t>	0.5 liters</a:t>
              </a:r>
            </a:p>
            <a:p>
              <a:pPr eaLnBrk="0" hangingPunct="0"/>
              <a:endParaRPr lang="en-US" sz="2800" b="1" i="1">
                <a:latin typeface="Arial" pitchFamily="34" charset="0"/>
              </a:endParaRPr>
            </a:p>
          </p:txBody>
        </p:sp>
        <p:sp>
          <p:nvSpPr>
            <p:cNvPr id="153620" name="Rectangle 18" descr="Brown marble"/>
            <p:cNvSpPr>
              <a:spLocks noChangeArrowheads="1"/>
            </p:cNvSpPr>
            <p:nvPr/>
          </p:nvSpPr>
          <p:spPr bwMode="auto">
            <a:xfrm>
              <a:off x="3702" y="1554"/>
              <a:ext cx="1861" cy="602"/>
            </a:xfrm>
            <a:prstGeom prst="rect">
              <a:avLst/>
            </a:prstGeom>
            <a:noFill/>
            <a:ln w="9525">
              <a:solidFill>
                <a:srgbClr val="FFFFFF"/>
              </a:solidFill>
              <a:miter lim="800000"/>
              <a:headEnd/>
              <a:tailEnd/>
            </a:ln>
            <a:effectLst>
              <a:outerShdw dist="40161" dir="1106097" algn="ctr" rotWithShape="0">
                <a:schemeClr val="bg2"/>
              </a:outerShdw>
            </a:effectLst>
          </p:spPr>
          <p:txBody>
            <a:bodyPr wrap="none">
              <a:spAutoFit/>
            </a:bodyPr>
            <a:lstStyle/>
            <a:p>
              <a:pPr algn="ctr" eaLnBrk="0" hangingPunct="0"/>
              <a:r>
                <a:rPr lang="en-US" sz="2800" b="1">
                  <a:latin typeface="Arial" pitchFamily="34" charset="0"/>
                </a:rPr>
                <a:t>Meter Reading =</a:t>
              </a:r>
            </a:p>
            <a:p>
              <a:pPr algn="ctr" eaLnBrk="0" hangingPunct="0"/>
              <a:r>
                <a:rPr lang="en-US" sz="2800" b="1">
                  <a:latin typeface="Arial" pitchFamily="34" charset="0"/>
                </a:rPr>
                <a:t>20,000 ppm</a:t>
              </a:r>
            </a:p>
          </p:txBody>
        </p:sp>
      </p:grpSp>
      <p:sp>
        <p:nvSpPr>
          <p:cNvPr id="153616" name="AutoShape 19"/>
          <p:cNvSpPr>
            <a:spLocks noChangeArrowheads="1"/>
          </p:cNvSpPr>
          <p:nvPr/>
        </p:nvSpPr>
        <p:spPr bwMode="auto">
          <a:xfrm flipH="1" flipV="1">
            <a:off x="5197475" y="4770438"/>
            <a:ext cx="1282700" cy="53816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691" y="12839"/>
                </a:moveTo>
                <a:cubicBezTo>
                  <a:pt x="18863" y="12173"/>
                  <a:pt x="18951" y="11488"/>
                  <a:pt x="18951" y="10800"/>
                </a:cubicBezTo>
                <a:cubicBezTo>
                  <a:pt x="18951" y="6298"/>
                  <a:pt x="15301" y="2649"/>
                  <a:pt x="10800" y="2649"/>
                </a:cubicBezTo>
                <a:cubicBezTo>
                  <a:pt x="10434" y="2648"/>
                  <a:pt x="10069" y="2673"/>
                  <a:pt x="9706" y="2722"/>
                </a:cubicBezTo>
                <a:lnTo>
                  <a:pt x="9351" y="97"/>
                </a:lnTo>
                <a:cubicBezTo>
                  <a:pt x="9831" y="32"/>
                  <a:pt x="10315" y="-1"/>
                  <a:pt x="10800" y="0"/>
                </a:cubicBezTo>
                <a:cubicBezTo>
                  <a:pt x="16764" y="0"/>
                  <a:pt x="21600" y="4835"/>
                  <a:pt x="21600" y="10800"/>
                </a:cubicBezTo>
                <a:cubicBezTo>
                  <a:pt x="21600" y="11711"/>
                  <a:pt x="21484" y="12620"/>
                  <a:pt x="21256" y="13502"/>
                </a:cubicBezTo>
                <a:lnTo>
                  <a:pt x="23870" y="14178"/>
                </a:lnTo>
                <a:lnTo>
                  <a:pt x="18967" y="17068"/>
                </a:lnTo>
                <a:lnTo>
                  <a:pt x="16077" y="12164"/>
                </a:lnTo>
                <a:lnTo>
                  <a:pt x="18691" y="12839"/>
                </a:lnTo>
                <a:close/>
              </a:path>
            </a:pathLst>
          </a:custGeom>
          <a:solidFill>
            <a:srgbClr val="00FFFF"/>
          </a:solidFill>
          <a:ln w="9525">
            <a:solidFill>
              <a:schemeClr val="bg2"/>
            </a:solidFill>
            <a:miter lim="800000"/>
            <a:headEnd/>
            <a:tailEnd/>
          </a:ln>
          <a:effectLst/>
        </p:spPr>
        <p:txBody>
          <a:bodyPr wrap="none" anchor="ctr"/>
          <a:lstStyle/>
          <a:p>
            <a:endParaRPr lang="en-US"/>
          </a:p>
        </p:txBody>
      </p:sp>
      <p:sp>
        <p:nvSpPr>
          <p:cNvPr id="153617" name="AutoShape 20"/>
          <p:cNvSpPr>
            <a:spLocks noChangeArrowheads="1"/>
          </p:cNvSpPr>
          <p:nvPr/>
        </p:nvSpPr>
        <p:spPr bwMode="auto">
          <a:xfrm flipV="1">
            <a:off x="3097213" y="5127625"/>
            <a:ext cx="1236662" cy="5619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691" y="12839"/>
                </a:moveTo>
                <a:cubicBezTo>
                  <a:pt x="18863" y="12173"/>
                  <a:pt x="18951" y="11488"/>
                  <a:pt x="18951" y="10800"/>
                </a:cubicBezTo>
                <a:cubicBezTo>
                  <a:pt x="18951" y="6298"/>
                  <a:pt x="15301" y="2649"/>
                  <a:pt x="10800" y="2649"/>
                </a:cubicBezTo>
                <a:cubicBezTo>
                  <a:pt x="10609" y="2648"/>
                  <a:pt x="10418" y="2655"/>
                  <a:pt x="10227" y="2669"/>
                </a:cubicBezTo>
                <a:lnTo>
                  <a:pt x="10041" y="26"/>
                </a:lnTo>
                <a:cubicBezTo>
                  <a:pt x="10294" y="8"/>
                  <a:pt x="10547" y="-1"/>
                  <a:pt x="10800" y="0"/>
                </a:cubicBezTo>
                <a:cubicBezTo>
                  <a:pt x="16764" y="0"/>
                  <a:pt x="21600" y="4835"/>
                  <a:pt x="21600" y="10800"/>
                </a:cubicBezTo>
                <a:cubicBezTo>
                  <a:pt x="21600" y="11711"/>
                  <a:pt x="21484" y="12620"/>
                  <a:pt x="21256" y="13502"/>
                </a:cubicBezTo>
                <a:lnTo>
                  <a:pt x="23870" y="14178"/>
                </a:lnTo>
                <a:lnTo>
                  <a:pt x="18967" y="17068"/>
                </a:lnTo>
                <a:lnTo>
                  <a:pt x="16077" y="12164"/>
                </a:lnTo>
                <a:lnTo>
                  <a:pt x="18691" y="12839"/>
                </a:lnTo>
                <a:close/>
              </a:path>
            </a:pathLst>
          </a:custGeom>
          <a:solidFill>
            <a:srgbClr val="00FFFF"/>
          </a:solidFill>
          <a:ln w="9525">
            <a:solidFill>
              <a:schemeClr val="bg2"/>
            </a:solidFill>
            <a:miter lim="800000"/>
            <a:headEnd/>
            <a:tailEnd/>
          </a:ln>
          <a:effectLst/>
        </p:spPr>
        <p:txBody>
          <a:bodyPr wrap="none" anchor="ctr"/>
          <a:lstStyle/>
          <a:p>
            <a:endParaRPr lang="en-US"/>
          </a:p>
        </p:txBody>
      </p:sp>
      <p:sp>
        <p:nvSpPr>
          <p:cNvPr id="153618" name="AutoShape 21"/>
          <p:cNvSpPr>
            <a:spLocks noChangeArrowheads="1"/>
          </p:cNvSpPr>
          <p:nvPr/>
        </p:nvSpPr>
        <p:spPr bwMode="auto">
          <a:xfrm flipH="1" flipV="1">
            <a:off x="5195888" y="5113338"/>
            <a:ext cx="1370012" cy="53816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691" y="12839"/>
                </a:moveTo>
                <a:cubicBezTo>
                  <a:pt x="18863" y="12173"/>
                  <a:pt x="18951" y="11488"/>
                  <a:pt x="18951" y="10800"/>
                </a:cubicBezTo>
                <a:cubicBezTo>
                  <a:pt x="18951" y="6298"/>
                  <a:pt x="15301" y="2649"/>
                  <a:pt x="10800" y="2649"/>
                </a:cubicBezTo>
                <a:cubicBezTo>
                  <a:pt x="10434" y="2648"/>
                  <a:pt x="10069" y="2673"/>
                  <a:pt x="9706" y="2722"/>
                </a:cubicBezTo>
                <a:lnTo>
                  <a:pt x="9351" y="97"/>
                </a:lnTo>
                <a:cubicBezTo>
                  <a:pt x="9831" y="32"/>
                  <a:pt x="10315" y="-1"/>
                  <a:pt x="10800" y="0"/>
                </a:cubicBezTo>
                <a:cubicBezTo>
                  <a:pt x="16764" y="0"/>
                  <a:pt x="21600" y="4835"/>
                  <a:pt x="21600" y="10800"/>
                </a:cubicBezTo>
                <a:cubicBezTo>
                  <a:pt x="21600" y="11711"/>
                  <a:pt x="21484" y="12620"/>
                  <a:pt x="21256" y="13502"/>
                </a:cubicBezTo>
                <a:lnTo>
                  <a:pt x="23870" y="14178"/>
                </a:lnTo>
                <a:lnTo>
                  <a:pt x="18967" y="17068"/>
                </a:lnTo>
                <a:lnTo>
                  <a:pt x="16077" y="12164"/>
                </a:lnTo>
                <a:lnTo>
                  <a:pt x="18691" y="12839"/>
                </a:lnTo>
                <a:close/>
              </a:path>
            </a:pathLst>
          </a:custGeom>
          <a:solidFill>
            <a:srgbClr val="00FFFF"/>
          </a:solidFill>
          <a:ln w="9525">
            <a:solidFill>
              <a:schemeClr val="bg2"/>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2567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2568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6256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5679" grpId="0" animBg="1" autoUpdateAnimBg="0"/>
      <p:bldP spid="625680" grpId="0" animBg="1" autoUpdateAnimBg="0"/>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4626" name="Picture 2" descr="railtank viol"/>
          <p:cNvPicPr>
            <a:picLocks noChangeAspect="1" noChangeArrowheads="1"/>
          </p:cNvPicPr>
          <p:nvPr/>
        </p:nvPicPr>
        <p:blipFill>
          <a:blip r:embed="rId3" cstate="print"/>
          <a:srcRect l="4167" r="3212" b="8310"/>
          <a:stretch>
            <a:fillRect/>
          </a:stretch>
        </p:blipFill>
        <p:spPr bwMode="auto">
          <a:xfrm>
            <a:off x="0" y="838200"/>
            <a:ext cx="9144000" cy="6470073"/>
          </a:xfrm>
          <a:prstGeom prst="rect">
            <a:avLst/>
          </a:prstGeom>
          <a:noFill/>
          <a:ln w="9525">
            <a:noFill/>
            <a:miter lim="800000"/>
            <a:headEnd/>
            <a:tailEnd/>
          </a:ln>
        </p:spPr>
      </p:pic>
      <p:sp>
        <p:nvSpPr>
          <p:cNvPr id="627715" name="Rectangle 3"/>
          <p:cNvSpPr>
            <a:spLocks noGrp="1" noChangeArrowheads="1"/>
          </p:cNvSpPr>
          <p:nvPr>
            <p:ph type="ctrTitle"/>
          </p:nvPr>
        </p:nvSpPr>
        <p:spPr>
          <a:xfrm>
            <a:off x="0" y="186724"/>
            <a:ext cx="9144000" cy="600164"/>
          </a:xfrm>
          <a:solidFill>
            <a:schemeClr val="tx1"/>
          </a:solidFill>
        </p:spPr>
        <p:txBody>
          <a:bodyPr wrap="square">
            <a:spAutoFit/>
          </a:bodyPr>
          <a:lstStyle/>
          <a:p>
            <a:pPr algn="ctr" fontAlgn="auto">
              <a:spcAft>
                <a:spcPts val="0"/>
              </a:spcAft>
              <a:defRPr/>
            </a:pPr>
            <a:r>
              <a:rPr lang="en-US" sz="4000" dirty="0">
                <a:solidFill>
                  <a:srgbClr val="0070C0"/>
                </a:solidFill>
                <a:effectLst>
                  <a:outerShdw blurRad="38100" dist="38100" dir="2700000" algn="tl">
                    <a:srgbClr val="FFFFFF"/>
                  </a:outerShdw>
                </a:effectLst>
              </a:rPr>
              <a:t>Conducting an Inspection</a:t>
            </a:r>
          </a:p>
        </p:txBody>
      </p:sp>
    </p:spTree>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96112"/>
          </a:xfrm>
        </p:spPr>
        <p:txBody>
          <a:bodyPr>
            <a:normAutofit/>
          </a:bodyPr>
          <a:lstStyle/>
          <a:p>
            <a:pPr algn="ctr" fontAlgn="auto">
              <a:spcAft>
                <a:spcPts val="0"/>
              </a:spcAft>
              <a:defRPr/>
            </a:pPr>
            <a:r>
              <a:rPr lang="en-US" sz="4000" dirty="0"/>
              <a:t>Leak Detection Monitoring</a:t>
            </a:r>
          </a:p>
        </p:txBody>
      </p:sp>
      <p:pic>
        <p:nvPicPr>
          <p:cNvPr id="155651" name="Picture 2" descr="A:\MVC-001F.JPG"/>
          <p:cNvPicPr>
            <a:picLocks noGrp="1" noChangeAspect="1" noChangeArrowheads="1"/>
          </p:cNvPicPr>
          <p:nvPr>
            <p:ph idx="1"/>
          </p:nvPr>
        </p:nvPicPr>
        <p:blipFill>
          <a:blip r:embed="rId3" cstate="print"/>
          <a:srcRect/>
          <a:stretch>
            <a:fillRect/>
          </a:stretch>
        </p:blipFill>
        <p:spPr>
          <a:xfrm>
            <a:off x="3352800" y="1871972"/>
            <a:ext cx="3708400" cy="2433327"/>
          </a:xfrm>
        </p:spPr>
      </p:pic>
      <p:sp>
        <p:nvSpPr>
          <p:cNvPr id="155652" name="TextBox 5"/>
          <p:cNvSpPr txBox="1">
            <a:spLocks noChangeArrowheads="1"/>
          </p:cNvSpPr>
          <p:nvPr/>
        </p:nvSpPr>
        <p:spPr bwMode="auto">
          <a:xfrm>
            <a:off x="304800" y="1905000"/>
            <a:ext cx="3048000" cy="3477875"/>
          </a:xfrm>
          <a:prstGeom prst="rect">
            <a:avLst/>
          </a:prstGeom>
          <a:noFill/>
          <a:ln w="9525">
            <a:noFill/>
            <a:miter lim="800000"/>
            <a:headEnd/>
            <a:tailEnd/>
          </a:ln>
        </p:spPr>
        <p:txBody>
          <a:bodyPr>
            <a:spAutoFit/>
          </a:bodyPr>
          <a:lstStyle/>
          <a:p>
            <a:pPr>
              <a:buFont typeface="Arial" pitchFamily="34" charset="0"/>
              <a:buChar char="•"/>
            </a:pPr>
            <a:r>
              <a:rPr lang="en-US" sz="2000" dirty="0"/>
              <a:t>1000’s to 100s of 1000’s of valves and connections that must be monitored for leaks</a:t>
            </a:r>
          </a:p>
          <a:p>
            <a:pPr>
              <a:buFont typeface="Arial" pitchFamily="34" charset="0"/>
              <a:buChar char="•"/>
            </a:pPr>
            <a:r>
              <a:rPr lang="en-US" sz="2000" dirty="0"/>
              <a:t>90 to 99% of valves and connections are not leaking</a:t>
            </a:r>
          </a:p>
          <a:p>
            <a:pPr>
              <a:buFont typeface="Arial" pitchFamily="34" charset="0"/>
              <a:buChar char="•"/>
            </a:pPr>
            <a:r>
              <a:rPr lang="en-US" sz="2000" dirty="0"/>
              <a:t>Costly, monotonous, time consuming</a:t>
            </a:r>
          </a:p>
          <a:p>
            <a:pPr>
              <a:buFont typeface="Arial" pitchFamily="34" charset="0"/>
              <a:buChar char="•"/>
            </a:pPr>
            <a:r>
              <a:rPr lang="en-US" sz="2000" dirty="0"/>
              <a:t>Work is contracted out to lowest bidder, technicians often uneducated and complacent</a:t>
            </a:r>
          </a:p>
        </p:txBody>
      </p:sp>
      <p:grpSp>
        <p:nvGrpSpPr>
          <p:cNvPr id="8" name="Group 7"/>
          <p:cNvGrpSpPr>
            <a:grpSpLocks/>
          </p:cNvGrpSpPr>
          <p:nvPr/>
        </p:nvGrpSpPr>
        <p:grpSpPr bwMode="auto">
          <a:xfrm>
            <a:off x="6947951" y="3432689"/>
            <a:ext cx="2286000" cy="2895600"/>
            <a:chOff x="1872" y="520"/>
            <a:chExt cx="3888" cy="4136"/>
          </a:xfrm>
          <a:noFill/>
        </p:grpSpPr>
        <p:pic>
          <p:nvPicPr>
            <p:cNvPr id="9" name="Picture 8" descr="Gate Valve"/>
            <p:cNvPicPr>
              <a:picLocks noChangeAspect="1" noChangeArrowheads="1"/>
            </p:cNvPicPr>
            <p:nvPr/>
          </p:nvPicPr>
          <p:blipFill>
            <a:blip r:embed="rId4" cstate="print"/>
            <a:srcRect/>
            <a:stretch>
              <a:fillRect/>
            </a:stretch>
          </p:blipFill>
          <p:spPr bwMode="auto">
            <a:xfrm>
              <a:off x="2880" y="1152"/>
              <a:ext cx="2555" cy="2592"/>
            </a:xfrm>
            <a:prstGeom prst="rect">
              <a:avLst/>
            </a:prstGeom>
            <a:grpFill/>
          </p:spPr>
        </p:pic>
        <p:pic>
          <p:nvPicPr>
            <p:cNvPr id="10" name="Picture 9"/>
            <p:cNvPicPr>
              <a:picLocks noChangeAspect="1" noChangeArrowheads="1"/>
            </p:cNvPicPr>
            <p:nvPr/>
          </p:nvPicPr>
          <p:blipFill>
            <a:blip r:embed="rId5" cstate="print"/>
            <a:srcRect/>
            <a:stretch>
              <a:fillRect/>
            </a:stretch>
          </p:blipFill>
          <p:spPr bwMode="auto">
            <a:xfrm>
              <a:off x="3936" y="520"/>
              <a:ext cx="1824" cy="1390"/>
            </a:xfrm>
            <a:prstGeom prst="rect">
              <a:avLst/>
            </a:prstGeom>
            <a:grpFill/>
            <a:ln w="9525">
              <a:noFill/>
              <a:miter lim="800000"/>
              <a:headEnd/>
              <a:tailEnd/>
            </a:ln>
            <a:effectLst/>
          </p:spPr>
        </p:pic>
        <p:pic>
          <p:nvPicPr>
            <p:cNvPr id="11" name="Picture 10"/>
            <p:cNvPicPr>
              <a:picLocks noChangeAspect="1" noChangeArrowheads="1"/>
            </p:cNvPicPr>
            <p:nvPr/>
          </p:nvPicPr>
          <p:blipFill>
            <a:blip r:embed="rId6" cstate="print"/>
            <a:srcRect/>
            <a:stretch>
              <a:fillRect/>
            </a:stretch>
          </p:blipFill>
          <p:spPr bwMode="auto">
            <a:xfrm>
              <a:off x="1872" y="864"/>
              <a:ext cx="2168" cy="2068"/>
            </a:xfrm>
            <a:prstGeom prst="rect">
              <a:avLst/>
            </a:prstGeom>
            <a:grpFill/>
            <a:ln w="9525">
              <a:noFill/>
              <a:miter lim="800000"/>
              <a:headEnd/>
              <a:tailEnd/>
            </a:ln>
            <a:effectLst/>
          </p:spPr>
        </p:pic>
        <p:pic>
          <p:nvPicPr>
            <p:cNvPr id="12" name="Picture 11"/>
            <p:cNvPicPr>
              <a:picLocks noChangeAspect="1" noChangeArrowheads="1"/>
            </p:cNvPicPr>
            <p:nvPr/>
          </p:nvPicPr>
          <p:blipFill>
            <a:blip r:embed="rId7" cstate="print"/>
            <a:srcRect/>
            <a:stretch>
              <a:fillRect/>
            </a:stretch>
          </p:blipFill>
          <p:spPr bwMode="auto">
            <a:xfrm>
              <a:off x="3312" y="2256"/>
              <a:ext cx="2015" cy="2400"/>
            </a:xfrm>
            <a:prstGeom prst="rect">
              <a:avLst/>
            </a:prstGeom>
            <a:grpFill/>
            <a:ln w="9525">
              <a:noFill/>
              <a:miter lim="800000"/>
              <a:headEnd/>
              <a:tailEnd/>
            </a:ln>
            <a:effectLst/>
          </p:spPr>
        </p:pic>
      </p:grpSp>
      <p:grpSp>
        <p:nvGrpSpPr>
          <p:cNvPr id="155654" name="Group 17"/>
          <p:cNvGrpSpPr>
            <a:grpSpLocks/>
          </p:cNvGrpSpPr>
          <p:nvPr/>
        </p:nvGrpSpPr>
        <p:grpSpPr bwMode="auto">
          <a:xfrm>
            <a:off x="6921963" y="1762545"/>
            <a:ext cx="2057400" cy="1981200"/>
            <a:chOff x="3852823" y="2057400"/>
            <a:chExt cx="5138777" cy="4109728"/>
          </a:xfrm>
        </p:grpSpPr>
        <p:pic>
          <p:nvPicPr>
            <p:cNvPr id="155658" name="Picture 5" descr="~AUT0004"/>
            <p:cNvPicPr>
              <a:picLocks noChangeAspect="1" noChangeArrowheads="1"/>
            </p:cNvPicPr>
            <p:nvPr/>
          </p:nvPicPr>
          <p:blipFill>
            <a:blip r:embed="rId8" cstate="print"/>
            <a:srcRect/>
            <a:stretch>
              <a:fillRect/>
            </a:stretch>
          </p:blipFill>
          <p:spPr bwMode="auto">
            <a:xfrm>
              <a:off x="4602228" y="2913686"/>
              <a:ext cx="3800554" cy="3253442"/>
            </a:xfrm>
            <a:prstGeom prst="rect">
              <a:avLst/>
            </a:prstGeom>
            <a:noFill/>
            <a:ln w="9525">
              <a:noFill/>
              <a:miter lim="800000"/>
              <a:headEnd/>
              <a:tailEnd/>
            </a:ln>
          </p:spPr>
        </p:pic>
        <p:pic>
          <p:nvPicPr>
            <p:cNvPr id="155659" name="Picture 6"/>
            <p:cNvPicPr>
              <a:picLocks noChangeAspect="1" noChangeArrowheads="1"/>
            </p:cNvPicPr>
            <p:nvPr/>
          </p:nvPicPr>
          <p:blipFill>
            <a:blip r:embed="rId9" cstate="print"/>
            <a:srcRect/>
            <a:stretch>
              <a:fillRect/>
            </a:stretch>
          </p:blipFill>
          <p:spPr bwMode="auto">
            <a:xfrm>
              <a:off x="4253175" y="2057400"/>
              <a:ext cx="2460100" cy="2675895"/>
            </a:xfrm>
            <a:prstGeom prst="rect">
              <a:avLst/>
            </a:prstGeom>
            <a:noFill/>
            <a:ln w="9525">
              <a:noFill/>
              <a:miter lim="800000"/>
              <a:headEnd/>
              <a:tailEnd/>
            </a:ln>
          </p:spPr>
        </p:pic>
        <p:pic>
          <p:nvPicPr>
            <p:cNvPr id="155660" name="Picture 7"/>
            <p:cNvPicPr>
              <a:picLocks noChangeAspect="1" noChangeArrowheads="1"/>
            </p:cNvPicPr>
            <p:nvPr/>
          </p:nvPicPr>
          <p:blipFill>
            <a:blip r:embed="rId10" cstate="print"/>
            <a:srcRect/>
            <a:stretch>
              <a:fillRect/>
            </a:stretch>
          </p:blipFill>
          <p:spPr bwMode="auto">
            <a:xfrm>
              <a:off x="3852823" y="3930526"/>
              <a:ext cx="2562697" cy="2231027"/>
            </a:xfrm>
            <a:prstGeom prst="rect">
              <a:avLst/>
            </a:prstGeom>
            <a:noFill/>
            <a:ln w="9525">
              <a:noFill/>
              <a:miter lim="800000"/>
              <a:headEnd/>
              <a:tailEnd/>
            </a:ln>
          </p:spPr>
        </p:pic>
        <p:pic>
          <p:nvPicPr>
            <p:cNvPr id="155661" name="Picture 8"/>
            <p:cNvPicPr>
              <a:picLocks noChangeAspect="1" noChangeArrowheads="1"/>
            </p:cNvPicPr>
            <p:nvPr/>
          </p:nvPicPr>
          <p:blipFill>
            <a:blip r:embed="rId11" cstate="print"/>
            <a:srcRect/>
            <a:stretch>
              <a:fillRect/>
            </a:stretch>
          </p:blipFill>
          <p:spPr bwMode="auto">
            <a:xfrm>
              <a:off x="6117766" y="2500038"/>
              <a:ext cx="2873834" cy="2058209"/>
            </a:xfrm>
            <a:prstGeom prst="rect">
              <a:avLst/>
            </a:prstGeom>
            <a:noFill/>
            <a:ln w="9525">
              <a:noFill/>
              <a:miter lim="800000"/>
              <a:headEnd/>
              <a:tailEnd/>
            </a:ln>
          </p:spPr>
        </p:pic>
      </p:grpSp>
      <p:grpSp>
        <p:nvGrpSpPr>
          <p:cNvPr id="155655" name="Group 4"/>
          <p:cNvGrpSpPr>
            <a:grpSpLocks/>
          </p:cNvGrpSpPr>
          <p:nvPr/>
        </p:nvGrpSpPr>
        <p:grpSpPr bwMode="auto">
          <a:xfrm>
            <a:off x="3457477" y="4747759"/>
            <a:ext cx="3562176" cy="1076803"/>
            <a:chOff x="371" y="1526"/>
            <a:chExt cx="4439" cy="1742"/>
          </a:xfrm>
        </p:grpSpPr>
        <p:pic>
          <p:nvPicPr>
            <p:cNvPr id="155656" name="Picture 5" descr="Open Ended Lines"/>
            <p:cNvPicPr>
              <a:picLocks noChangeAspect="1" noChangeArrowheads="1"/>
            </p:cNvPicPr>
            <p:nvPr/>
          </p:nvPicPr>
          <p:blipFill>
            <a:blip r:embed="rId12" cstate="print"/>
            <a:srcRect/>
            <a:stretch>
              <a:fillRect/>
            </a:stretch>
          </p:blipFill>
          <p:spPr bwMode="auto">
            <a:xfrm>
              <a:off x="371" y="1604"/>
              <a:ext cx="2208" cy="1664"/>
            </a:xfrm>
            <a:prstGeom prst="rect">
              <a:avLst/>
            </a:prstGeom>
            <a:noFill/>
            <a:ln w="9525">
              <a:noFill/>
              <a:miter lim="800000"/>
              <a:headEnd/>
              <a:tailEnd/>
            </a:ln>
          </p:spPr>
        </p:pic>
        <p:pic>
          <p:nvPicPr>
            <p:cNvPr id="155657" name="Picture 6"/>
            <p:cNvPicPr>
              <a:picLocks noChangeAspect="1" noChangeArrowheads="1"/>
            </p:cNvPicPr>
            <p:nvPr/>
          </p:nvPicPr>
          <p:blipFill>
            <a:blip r:embed="rId13" cstate="print"/>
            <a:srcRect/>
            <a:stretch>
              <a:fillRect/>
            </a:stretch>
          </p:blipFill>
          <p:spPr bwMode="auto">
            <a:xfrm>
              <a:off x="2506" y="1526"/>
              <a:ext cx="2304" cy="1285"/>
            </a:xfrm>
            <a:prstGeom prst="rect">
              <a:avLst/>
            </a:prstGeom>
            <a:noFill/>
            <a:ln w="9525">
              <a:noFill/>
              <a:miter lim="800000"/>
              <a:headEnd/>
              <a:tailEnd/>
            </a:ln>
          </p:spPr>
        </p:pic>
      </p:gr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1437" y="804520"/>
            <a:ext cx="7128164" cy="1049235"/>
          </a:xfrm>
        </p:spPr>
        <p:txBody>
          <a:bodyPr>
            <a:noAutofit/>
          </a:bodyPr>
          <a:lstStyle/>
          <a:p>
            <a:pPr fontAlgn="auto">
              <a:spcAft>
                <a:spcPts val="0"/>
              </a:spcAft>
              <a:defRPr/>
            </a:pPr>
            <a:r>
              <a:rPr lang="en-US" sz="3600" dirty="0"/>
              <a:t>EPA list of common problems leading to enforcement </a:t>
            </a:r>
          </a:p>
        </p:txBody>
      </p:sp>
      <p:sp>
        <p:nvSpPr>
          <p:cNvPr id="156675" name="Content Placeholder 2"/>
          <p:cNvSpPr>
            <a:spLocks noGrp="1"/>
          </p:cNvSpPr>
          <p:nvPr>
            <p:ph idx="1"/>
          </p:nvPr>
        </p:nvSpPr>
        <p:spPr/>
        <p:txBody>
          <a:bodyPr>
            <a:noAutofit/>
          </a:bodyPr>
          <a:lstStyle/>
          <a:p>
            <a:r>
              <a:rPr lang="en-US" sz="2400" dirty="0"/>
              <a:t>Failure to Identify process units and components</a:t>
            </a:r>
          </a:p>
          <a:p>
            <a:r>
              <a:rPr lang="en-US" sz="2400" dirty="0"/>
              <a:t>Failure to follow prescribed procedures</a:t>
            </a:r>
          </a:p>
          <a:p>
            <a:r>
              <a:rPr lang="en-US" sz="2400" dirty="0"/>
              <a:t>Incorrect or expired calibration gases</a:t>
            </a:r>
          </a:p>
          <a:p>
            <a:r>
              <a:rPr lang="en-US" sz="2400" dirty="0"/>
              <a:t>Failure to repair and retest leakers on time</a:t>
            </a:r>
          </a:p>
          <a:p>
            <a:r>
              <a:rPr lang="en-US" sz="2400" dirty="0"/>
              <a:t>Failure to submit quarterly records</a:t>
            </a:r>
          </a:p>
          <a:p>
            <a:r>
              <a:rPr lang="en-US" sz="2400" dirty="0"/>
              <a:t>Failure to maintain calibration and monitoring records </a:t>
            </a: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t>Oil &amp; Natural Gas Source Category</a:t>
            </a:r>
            <a:br>
              <a:rPr lang="en-US" dirty="0"/>
            </a:br>
            <a:endParaRPr lang="en-US" dirty="0"/>
          </a:p>
        </p:txBody>
      </p:sp>
      <p:sp>
        <p:nvSpPr>
          <p:cNvPr id="3" name="Content Placeholder 2"/>
          <p:cNvSpPr>
            <a:spLocks noGrp="1"/>
          </p:cNvSpPr>
          <p:nvPr>
            <p:ph idx="1"/>
          </p:nvPr>
        </p:nvSpPr>
        <p:spPr/>
        <p:txBody>
          <a:bodyPr>
            <a:normAutofit fontScale="92500"/>
          </a:bodyPr>
          <a:lstStyle/>
          <a:p>
            <a:r>
              <a:rPr lang="en-US" dirty="0"/>
              <a:t>40 CFR 60 Subparts </a:t>
            </a:r>
            <a:r>
              <a:rPr lang="en-US" dirty="0" err="1"/>
              <a:t>OOOOb</a:t>
            </a:r>
            <a:r>
              <a:rPr lang="en-US" dirty="0"/>
              <a:t> and </a:t>
            </a:r>
            <a:r>
              <a:rPr lang="en-US" dirty="0" err="1"/>
              <a:t>OOOOc</a:t>
            </a:r>
            <a:endParaRPr lang="en-US" dirty="0"/>
          </a:p>
          <a:p>
            <a:pPr lvl="1"/>
            <a:r>
              <a:rPr lang="en-US" dirty="0"/>
              <a:t> Promulgated March 8, 2024, Effective May 7, 2024</a:t>
            </a:r>
          </a:p>
          <a:p>
            <a:r>
              <a:rPr lang="en-US" dirty="0"/>
              <a:t>40 CFR part 60 Appendix K, Protocol for Use of Optical Gas Imaging (OGI) in leak detection</a:t>
            </a:r>
          </a:p>
          <a:p>
            <a:pPr lvl="1"/>
            <a:r>
              <a:rPr lang="en-US" sz="1900" dirty="0"/>
              <a:t>OGI surveys must be conducted by Appendix K for Oil and Gas Industry.  Appendix K is written for broader applicability.</a:t>
            </a:r>
          </a:p>
          <a:p>
            <a:pPr lvl="1"/>
            <a:r>
              <a:rPr lang="en-US" sz="1900" dirty="0"/>
              <a:t>Equipment Specs, Calibration &amp; Maintenance, </a:t>
            </a:r>
            <a:r>
              <a:rPr lang="en-US" sz="1900" dirty="0" err="1"/>
              <a:t>Init.</a:t>
            </a:r>
            <a:r>
              <a:rPr lang="en-US" sz="1900" dirty="0"/>
              <a:t> Perf. Verification/Operating Envelope, Conducting Surveys, Camera Operator Training</a:t>
            </a:r>
            <a:endParaRPr lang="en-US" dirty="0"/>
          </a:p>
        </p:txBody>
      </p:sp>
    </p:spTree>
    <p:extLst>
      <p:ext uri="{BB962C8B-B14F-4D97-AF65-F5344CB8AC3E}">
        <p14:creationId xmlns:p14="http://schemas.microsoft.com/office/powerpoint/2010/main" val="26144801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770" name="Picture 3" descr="Brown marble"/>
          <p:cNvPicPr>
            <a:picLocks noChangeAspect="1" noChangeArrowheads="1"/>
          </p:cNvPicPr>
          <p:nvPr/>
        </p:nvPicPr>
        <p:blipFill>
          <a:blip r:embed="rId3" cstate="print"/>
          <a:srcRect/>
          <a:stretch>
            <a:fillRect/>
          </a:stretch>
        </p:blipFill>
        <p:spPr bwMode="auto">
          <a:xfrm>
            <a:off x="0" y="-16184"/>
            <a:ext cx="9143999" cy="6858000"/>
          </a:xfrm>
          <a:prstGeom prst="rect">
            <a:avLst/>
          </a:prstGeom>
          <a:noFill/>
          <a:ln w="9525">
            <a:noFill/>
            <a:miter lim="800000"/>
            <a:headEnd/>
            <a:tailEnd/>
          </a:ln>
          <a:effectLst/>
        </p:spPr>
      </p:pic>
    </p:spTree>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cap="none" dirty="0"/>
              <a:t>Protocol for Use of OGI</a:t>
            </a:r>
            <a:br>
              <a:rPr lang="en-US" cap="none" dirty="0"/>
            </a:br>
            <a:r>
              <a:rPr lang="en-US" cap="none" dirty="0"/>
              <a:t>(40 CFR Part 60 - Appendix K)</a:t>
            </a:r>
            <a:endParaRPr lang="en-US" dirty="0"/>
          </a:p>
        </p:txBody>
      </p:sp>
      <p:sp>
        <p:nvSpPr>
          <p:cNvPr id="3" name="Content Placeholder 2"/>
          <p:cNvSpPr>
            <a:spLocks noGrp="1"/>
          </p:cNvSpPr>
          <p:nvPr>
            <p:ph idx="1"/>
          </p:nvPr>
        </p:nvSpPr>
        <p:spPr>
          <a:xfrm>
            <a:off x="1443491" y="2015733"/>
            <a:ext cx="6571343" cy="4050838"/>
          </a:xfrm>
        </p:spPr>
        <p:txBody>
          <a:bodyPr>
            <a:normAutofit fontScale="25000" lnSpcReduction="20000"/>
          </a:bodyPr>
          <a:lstStyle/>
          <a:p>
            <a:pPr marL="457200" indent="-457200">
              <a:buFont typeface="+mj-lt"/>
              <a:buAutoNum type="arabicPeriod"/>
            </a:pPr>
            <a:r>
              <a:rPr lang="en-US" sz="4800" b="1" dirty="0">
                <a:solidFill>
                  <a:srgbClr val="FF0000"/>
                </a:solidFill>
              </a:rPr>
              <a:t>Scope &amp; Applicability</a:t>
            </a:r>
          </a:p>
          <a:p>
            <a:pPr marL="457200" indent="-457200">
              <a:buFont typeface="+mj-lt"/>
              <a:buAutoNum type="arabicPeriod"/>
            </a:pPr>
            <a:r>
              <a:rPr lang="en-US" sz="4800" dirty="0"/>
              <a:t>Summary</a:t>
            </a:r>
          </a:p>
          <a:p>
            <a:pPr marL="457200" indent="-457200">
              <a:buFont typeface="+mj-lt"/>
              <a:buAutoNum type="arabicPeriod"/>
            </a:pPr>
            <a:r>
              <a:rPr lang="en-US" sz="4800" dirty="0"/>
              <a:t>Definitions</a:t>
            </a:r>
          </a:p>
          <a:p>
            <a:pPr marL="457200" indent="-457200">
              <a:buFont typeface="+mj-lt"/>
              <a:buAutoNum type="arabicPeriod"/>
            </a:pPr>
            <a:r>
              <a:rPr lang="en-US" sz="4800" dirty="0"/>
              <a:t>Interferences</a:t>
            </a:r>
          </a:p>
          <a:p>
            <a:pPr marL="457200" indent="-457200">
              <a:buFont typeface="+mj-lt"/>
              <a:buAutoNum type="arabicPeriod"/>
            </a:pPr>
            <a:r>
              <a:rPr lang="en-US" sz="4800" dirty="0"/>
              <a:t>Safety</a:t>
            </a:r>
          </a:p>
          <a:p>
            <a:pPr marL="457200" indent="-457200">
              <a:buFont typeface="+mj-lt"/>
              <a:buAutoNum type="arabicPeriod"/>
            </a:pPr>
            <a:r>
              <a:rPr lang="en-US" sz="4800" b="1" dirty="0">
                <a:solidFill>
                  <a:srgbClr val="FF0000"/>
                </a:solidFill>
              </a:rPr>
              <a:t>Equipment &amp; Supplies</a:t>
            </a:r>
          </a:p>
          <a:p>
            <a:pPr marL="457200" indent="-457200">
              <a:buFont typeface="+mj-lt"/>
              <a:buAutoNum type="arabicPeriod"/>
            </a:pPr>
            <a:r>
              <a:rPr lang="en-US" sz="4800" b="1" dirty="0">
                <a:solidFill>
                  <a:srgbClr val="FF0000"/>
                </a:solidFill>
              </a:rPr>
              <a:t>Camera Calibration &amp; Maintenance</a:t>
            </a:r>
          </a:p>
          <a:p>
            <a:pPr marL="457200" indent="-457200">
              <a:buFont typeface="+mj-lt"/>
              <a:buAutoNum type="arabicPeriod"/>
            </a:pPr>
            <a:r>
              <a:rPr lang="en-US" sz="4800" b="1" dirty="0">
                <a:solidFill>
                  <a:srgbClr val="FF0000"/>
                </a:solidFill>
              </a:rPr>
              <a:t>Initial Performance Verification &amp; Operating Envelope</a:t>
            </a:r>
          </a:p>
          <a:p>
            <a:pPr marL="457200" indent="-457200">
              <a:buFont typeface="+mj-lt"/>
              <a:buAutoNum type="arabicPeriod"/>
            </a:pPr>
            <a:r>
              <a:rPr lang="en-US" sz="4800" b="1" dirty="0">
                <a:solidFill>
                  <a:srgbClr val="FF0000"/>
                </a:solidFill>
              </a:rPr>
              <a:t>Monitoring Survey</a:t>
            </a:r>
          </a:p>
          <a:p>
            <a:pPr marL="457200" indent="-457200">
              <a:buFont typeface="+mj-lt"/>
              <a:buAutoNum type="arabicPeriod"/>
            </a:pPr>
            <a:r>
              <a:rPr lang="en-US" sz="4800" b="1" dirty="0">
                <a:solidFill>
                  <a:srgbClr val="FF0000"/>
                </a:solidFill>
              </a:rPr>
              <a:t>Camera Operating Training</a:t>
            </a:r>
          </a:p>
          <a:p>
            <a:pPr marL="457200" indent="-457200">
              <a:buFont typeface="+mj-lt"/>
              <a:buAutoNum type="arabicPeriod"/>
            </a:pPr>
            <a:r>
              <a:rPr lang="en-US" sz="4800" dirty="0"/>
              <a:t>QA/QC</a:t>
            </a:r>
          </a:p>
          <a:p>
            <a:pPr marL="457200" indent="-457200">
              <a:buFont typeface="+mj-lt"/>
              <a:buAutoNum type="arabicPeriod"/>
            </a:pPr>
            <a:r>
              <a:rPr lang="en-US" sz="4800" dirty="0"/>
              <a:t>Recordkeeping</a:t>
            </a:r>
          </a:p>
          <a:p>
            <a:pPr marL="0" indent="0">
              <a:buNone/>
            </a:pPr>
            <a:r>
              <a:rPr lang="en-US" sz="4800" dirty="0"/>
              <a:t>Sections 13 &amp; 14 References and Tables, Diagrams &amp; Flow Charts</a:t>
            </a:r>
          </a:p>
          <a:p>
            <a:pPr marL="0" indent="0">
              <a:buNone/>
            </a:pPr>
            <a:endParaRPr lang="en-US" b="1" dirty="0">
              <a:solidFill>
                <a:srgbClr val="FF0000"/>
              </a:solidFill>
            </a:endParaRPr>
          </a:p>
        </p:txBody>
      </p:sp>
    </p:spTree>
    <p:extLst>
      <p:ext uri="{BB962C8B-B14F-4D97-AF65-F5344CB8AC3E}">
        <p14:creationId xmlns:p14="http://schemas.microsoft.com/office/powerpoint/2010/main" val="218581466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cap="none" dirty="0"/>
              <a:t>Protocol for Use of OGI</a:t>
            </a:r>
            <a:br>
              <a:rPr lang="en-US" cap="none" dirty="0"/>
            </a:br>
            <a:r>
              <a:rPr lang="en-US" cap="none" dirty="0"/>
              <a:t>(40 CFR Part 60 - Appendix K - Section 1)</a:t>
            </a:r>
            <a:br>
              <a:rPr lang="en-US" dirty="0"/>
            </a:br>
            <a:endParaRPr lang="en-US" dirty="0"/>
          </a:p>
        </p:txBody>
      </p:sp>
      <p:sp>
        <p:nvSpPr>
          <p:cNvPr id="3" name="Content Placeholder 2"/>
          <p:cNvSpPr>
            <a:spLocks noGrp="1"/>
          </p:cNvSpPr>
          <p:nvPr>
            <p:ph idx="1"/>
          </p:nvPr>
        </p:nvSpPr>
        <p:spPr>
          <a:xfrm>
            <a:off x="487725" y="1691235"/>
            <a:ext cx="8017004" cy="4377792"/>
          </a:xfrm>
        </p:spPr>
        <p:txBody>
          <a:bodyPr>
            <a:normAutofit fontScale="25000" lnSpcReduction="20000"/>
          </a:bodyPr>
          <a:lstStyle/>
          <a:p>
            <a:endParaRPr lang="en-US" dirty="0"/>
          </a:p>
          <a:p>
            <a:pPr marL="0" indent="0" algn="ctr">
              <a:buNone/>
            </a:pPr>
            <a:r>
              <a:rPr lang="en-US" sz="8000" u="sng" dirty="0">
                <a:solidFill>
                  <a:srgbClr val="C00000"/>
                </a:solidFill>
                <a:latin typeface="Arial Rounded MT Bold" panose="020F0704030504030204" pitchFamily="34" charset="0"/>
              </a:rPr>
              <a:t>Scope</a:t>
            </a:r>
          </a:p>
          <a:p>
            <a:r>
              <a:rPr lang="en-US" sz="6400" dirty="0">
                <a:latin typeface="Arial Rounded MT Bold" panose="020F0704030504030204" pitchFamily="34" charset="0"/>
              </a:rPr>
              <a:t>Oil and gas upstream and downstream sectors, including well heads, compressor stations, boosting stations, petroleum refineries, gas processing plants, and gasoline distribution facilities </a:t>
            </a:r>
          </a:p>
          <a:p>
            <a:r>
              <a:rPr lang="en-US" sz="6400" dirty="0">
                <a:latin typeface="Arial Rounded MT Bold" panose="020F0704030504030204" pitchFamily="34" charset="0"/>
              </a:rPr>
              <a:t>Not applicable to chemical plants at this time</a:t>
            </a:r>
          </a:p>
          <a:p>
            <a:r>
              <a:rPr lang="en-US" sz="6400" dirty="0">
                <a:latin typeface="Arial Rounded MT Bold" panose="020F0704030504030204" pitchFamily="34" charset="0"/>
              </a:rPr>
              <a:t>Specific component focus for surveys determined by the applicable subpart</a:t>
            </a:r>
          </a:p>
          <a:p>
            <a:pPr marL="0" indent="0" algn="ctr">
              <a:buNone/>
            </a:pPr>
            <a:r>
              <a:rPr lang="en-US" sz="8000" u="sng" dirty="0">
                <a:solidFill>
                  <a:srgbClr val="C00000"/>
                </a:solidFill>
                <a:latin typeface="Arial Rounded MT Bold" panose="020F0704030504030204" pitchFamily="34" charset="0"/>
              </a:rPr>
              <a:t>Applicability</a:t>
            </a:r>
          </a:p>
          <a:p>
            <a:r>
              <a:rPr lang="en-US" sz="6400" dirty="0" err="1">
                <a:latin typeface="Arial Rounded MT Bold" panose="020F0704030504030204" pitchFamily="34" charset="0"/>
              </a:rPr>
              <a:t>Analytes</a:t>
            </a:r>
            <a:r>
              <a:rPr lang="en-US" sz="6400" dirty="0">
                <a:latin typeface="Arial Rounded MT Bold" panose="020F0704030504030204" pitchFamily="34" charset="0"/>
              </a:rPr>
              <a:t>: VOC (including hazardous air pollutants), methane, ethane</a:t>
            </a:r>
          </a:p>
          <a:p>
            <a:r>
              <a:rPr lang="en-US" sz="6400" dirty="0">
                <a:latin typeface="Arial Rounded MT Bold" panose="020F0704030504030204" pitchFamily="34" charset="0"/>
              </a:rPr>
              <a:t>Must be referenced by an applicable subpart </a:t>
            </a:r>
          </a:p>
          <a:p>
            <a:r>
              <a:rPr lang="en-US" sz="6400" dirty="0">
                <a:latin typeface="Arial Rounded MT Bold" panose="020F0704030504030204" pitchFamily="34" charset="0"/>
              </a:rPr>
              <a:t>Not currently applicable for use in direct emission rate measurements from sources</a:t>
            </a:r>
          </a:p>
        </p:txBody>
      </p:sp>
    </p:spTree>
    <p:extLst>
      <p:ext uri="{BB962C8B-B14F-4D97-AF65-F5344CB8AC3E}">
        <p14:creationId xmlns:p14="http://schemas.microsoft.com/office/powerpoint/2010/main" val="138662401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cap="none" dirty="0"/>
              <a:t>Protocol for Use of OGI</a:t>
            </a:r>
            <a:br>
              <a:rPr lang="en-US" cap="none" dirty="0"/>
            </a:br>
            <a:r>
              <a:rPr lang="en-US" cap="none" dirty="0"/>
              <a:t>(40 CFR Part 60 - Appendix K - Section 6)</a:t>
            </a:r>
            <a:br>
              <a:rPr lang="en-US" dirty="0"/>
            </a:br>
            <a:endParaRPr lang="en-US" dirty="0"/>
          </a:p>
        </p:txBody>
      </p:sp>
      <p:sp>
        <p:nvSpPr>
          <p:cNvPr id="3" name="Content Placeholder 2"/>
          <p:cNvSpPr>
            <a:spLocks noGrp="1"/>
          </p:cNvSpPr>
          <p:nvPr>
            <p:ph idx="1"/>
          </p:nvPr>
        </p:nvSpPr>
        <p:spPr/>
        <p:txBody>
          <a:bodyPr>
            <a:normAutofit lnSpcReduction="10000"/>
          </a:bodyPr>
          <a:lstStyle/>
          <a:p>
            <a:pPr marL="0" indent="0" algn="ctr">
              <a:buNone/>
            </a:pPr>
            <a:r>
              <a:rPr lang="en-US" sz="2800" dirty="0">
                <a:solidFill>
                  <a:srgbClr val="C00000"/>
                </a:solidFill>
              </a:rPr>
              <a:t>Equipment &amp; Supplies</a:t>
            </a:r>
          </a:p>
          <a:p>
            <a:pPr marL="0" indent="0">
              <a:buNone/>
            </a:pPr>
            <a:r>
              <a:rPr lang="en-US" dirty="0"/>
              <a:t>OGI cameras must meet two specifications:</a:t>
            </a:r>
          </a:p>
          <a:p>
            <a:r>
              <a:rPr lang="en-US" dirty="0"/>
              <a:t>Camera Spectral Range overlap with a major absorption peak for chemicals of interest</a:t>
            </a:r>
          </a:p>
          <a:p>
            <a:r>
              <a:rPr lang="en-US" dirty="0"/>
              <a:t>Camera must produce a detectable image of 17 g/</a:t>
            </a:r>
            <a:r>
              <a:rPr lang="en-US" dirty="0" err="1"/>
              <a:t>hr</a:t>
            </a:r>
            <a:r>
              <a:rPr lang="en-US" dirty="0"/>
              <a:t> for methane &amp; 18.5 g/</a:t>
            </a:r>
            <a:r>
              <a:rPr lang="en-US" dirty="0" err="1"/>
              <a:t>hr</a:t>
            </a:r>
            <a:r>
              <a:rPr lang="en-US" dirty="0"/>
              <a:t> for butane emissions at viewing distance of 2 meters, delta-T of 5</a:t>
            </a:r>
            <a:r>
              <a:rPr lang="en-US" baseline="30000" dirty="0"/>
              <a:t>o</a:t>
            </a:r>
            <a:r>
              <a:rPr lang="en-US" dirty="0"/>
              <a:t> C and calm wind conditions (</a:t>
            </a:r>
            <a:r>
              <a:rPr lang="en-US" u="sng" dirty="0"/>
              <a:t>&lt;</a:t>
            </a:r>
            <a:r>
              <a:rPr lang="en-US" dirty="0"/>
              <a:t>1 meter/sec) </a:t>
            </a:r>
          </a:p>
        </p:txBody>
      </p:sp>
    </p:spTree>
    <p:extLst>
      <p:ext uri="{BB962C8B-B14F-4D97-AF65-F5344CB8AC3E}">
        <p14:creationId xmlns:p14="http://schemas.microsoft.com/office/powerpoint/2010/main" val="162785064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cap="none" dirty="0"/>
              <a:t>Protocol for Use of OGI</a:t>
            </a:r>
            <a:br>
              <a:rPr lang="en-US" cap="none" dirty="0"/>
            </a:br>
            <a:r>
              <a:rPr lang="en-US" cap="none" dirty="0"/>
              <a:t>(40 CFR Part 60 - Appendix K - Section 7)</a:t>
            </a:r>
            <a:endParaRPr lang="en-US" dirty="0"/>
          </a:p>
        </p:txBody>
      </p:sp>
      <p:sp>
        <p:nvSpPr>
          <p:cNvPr id="3" name="Content Placeholder 2"/>
          <p:cNvSpPr>
            <a:spLocks noGrp="1"/>
          </p:cNvSpPr>
          <p:nvPr>
            <p:ph idx="1"/>
          </p:nvPr>
        </p:nvSpPr>
        <p:spPr/>
        <p:txBody>
          <a:bodyPr/>
          <a:lstStyle/>
          <a:p>
            <a:pPr marL="0" indent="0" algn="ctr">
              <a:buNone/>
            </a:pPr>
            <a:r>
              <a:rPr lang="en-US" sz="2800" dirty="0">
                <a:solidFill>
                  <a:srgbClr val="C00000"/>
                </a:solidFill>
              </a:rPr>
              <a:t>Camera Calibration and Maintenance</a:t>
            </a:r>
          </a:p>
          <a:p>
            <a:endParaRPr lang="en-US" dirty="0">
              <a:solidFill>
                <a:srgbClr val="C00000"/>
              </a:solidFill>
            </a:endParaRPr>
          </a:p>
          <a:p>
            <a:r>
              <a:rPr lang="en-US" sz="2400" dirty="0"/>
              <a:t>The Camera does not require routine calibration for purposes of gas leak detection, but may require calibration is used for thermography (such as delta-T determination)</a:t>
            </a:r>
          </a:p>
        </p:txBody>
      </p:sp>
    </p:spTree>
    <p:extLst>
      <p:ext uri="{BB962C8B-B14F-4D97-AF65-F5344CB8AC3E}">
        <p14:creationId xmlns:p14="http://schemas.microsoft.com/office/powerpoint/2010/main" val="392686953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cap="none" dirty="0"/>
              <a:t>Protocol for Use of OGI</a:t>
            </a:r>
            <a:br>
              <a:rPr lang="en-US" cap="none" dirty="0"/>
            </a:br>
            <a:r>
              <a:rPr lang="en-US" cap="none" dirty="0"/>
              <a:t>(40 CFR Part 60 - Appendix K - Section 8)</a:t>
            </a:r>
            <a:endParaRPr lang="en-US" dirty="0"/>
          </a:p>
        </p:txBody>
      </p:sp>
      <p:sp>
        <p:nvSpPr>
          <p:cNvPr id="3" name="Content Placeholder 2"/>
          <p:cNvSpPr>
            <a:spLocks noGrp="1"/>
          </p:cNvSpPr>
          <p:nvPr>
            <p:ph idx="1"/>
          </p:nvPr>
        </p:nvSpPr>
        <p:spPr/>
        <p:txBody>
          <a:bodyPr/>
          <a:lstStyle/>
          <a:p>
            <a:pPr marL="0" indent="0">
              <a:buNone/>
            </a:pPr>
            <a:r>
              <a:rPr lang="en-US" sz="2200" dirty="0">
                <a:solidFill>
                  <a:srgbClr val="C00000"/>
                </a:solidFill>
              </a:rPr>
              <a:t>Initial Performance Verification &amp; Operating Envelope</a:t>
            </a:r>
          </a:p>
          <a:p>
            <a:r>
              <a:rPr lang="en-US" dirty="0"/>
              <a:t>The initial performance verification is to meet Section 6</a:t>
            </a:r>
          </a:p>
          <a:p>
            <a:r>
              <a:rPr lang="en-US" dirty="0"/>
              <a:t>Operating Envelope must be established for all potential configurations (operating modes of standard vs. high sensitivity or enhanced; lens; hand held vs. tripod; the viewer in OGI camera screen vs an external device; etc.)</a:t>
            </a:r>
          </a:p>
          <a:p>
            <a:r>
              <a:rPr lang="en-US" dirty="0"/>
              <a:t>Use Section 6 performance specifications for gas composition, flow rate, etc. for both methane &amp; butane</a:t>
            </a:r>
          </a:p>
        </p:txBody>
      </p:sp>
    </p:spTree>
    <p:extLst>
      <p:ext uri="{BB962C8B-B14F-4D97-AF65-F5344CB8AC3E}">
        <p14:creationId xmlns:p14="http://schemas.microsoft.com/office/powerpoint/2010/main" val="95495275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cap="none" dirty="0"/>
              <a:t>Protocol for Use of OGI</a:t>
            </a:r>
            <a:br>
              <a:rPr lang="en-US" cap="none" dirty="0"/>
            </a:br>
            <a:r>
              <a:rPr lang="en-US" cap="none" dirty="0"/>
              <a:t>(40 CFR Part 60 - Appendix K - Section 9)</a:t>
            </a:r>
            <a:endParaRPr lang="en-US" dirty="0"/>
          </a:p>
        </p:txBody>
      </p:sp>
      <p:sp>
        <p:nvSpPr>
          <p:cNvPr id="3" name="Content Placeholder 2"/>
          <p:cNvSpPr>
            <a:spLocks noGrp="1"/>
          </p:cNvSpPr>
          <p:nvPr>
            <p:ph idx="1"/>
          </p:nvPr>
        </p:nvSpPr>
        <p:spPr/>
        <p:txBody>
          <a:bodyPr/>
          <a:lstStyle/>
          <a:p>
            <a:pPr marL="0" indent="0">
              <a:buNone/>
            </a:pPr>
            <a:r>
              <a:rPr lang="en-US" sz="2200" dirty="0">
                <a:solidFill>
                  <a:srgbClr val="C00000"/>
                </a:solidFill>
              </a:rPr>
              <a:t>Conducting the Monitoring Survey per Monitoring Plan</a:t>
            </a:r>
          </a:p>
          <a:p>
            <a:r>
              <a:rPr lang="en-US" dirty="0"/>
              <a:t>Daily Verification Check</a:t>
            </a:r>
          </a:p>
          <a:p>
            <a:r>
              <a:rPr lang="en-US" dirty="0"/>
              <a:t>Route Map with GPS</a:t>
            </a:r>
          </a:p>
          <a:p>
            <a:r>
              <a:rPr lang="en-US" dirty="0"/>
              <a:t>View from </a:t>
            </a:r>
            <a:r>
              <a:rPr lang="en-US" u="sng" dirty="0"/>
              <a:t>&gt;</a:t>
            </a:r>
            <a:r>
              <a:rPr lang="en-US" dirty="0"/>
              <a:t>2 Different Angels &amp; Minimum of 5 Seconds or 10 Seconds if a Leak Detected &amp; Tag for Repair</a:t>
            </a:r>
          </a:p>
          <a:p>
            <a:r>
              <a:rPr lang="en-US" dirty="0"/>
              <a:t>Avoid Camera Fatigue (Break every 20 Minutes)</a:t>
            </a:r>
          </a:p>
          <a:p>
            <a:r>
              <a:rPr lang="en-US" dirty="0"/>
              <a:t>A 5 Minutes Video of Survey Techniques/Procedures Daily</a:t>
            </a:r>
          </a:p>
          <a:p>
            <a:endParaRPr lang="en-US" dirty="0"/>
          </a:p>
          <a:p>
            <a:endParaRPr lang="en-US" dirty="0"/>
          </a:p>
          <a:p>
            <a:endParaRPr lang="en-US" dirty="0"/>
          </a:p>
        </p:txBody>
      </p:sp>
    </p:spTree>
    <p:extLst>
      <p:ext uri="{BB962C8B-B14F-4D97-AF65-F5344CB8AC3E}">
        <p14:creationId xmlns:p14="http://schemas.microsoft.com/office/powerpoint/2010/main" val="104053938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cap="none" dirty="0"/>
              <a:t>Protocol for Use of OGI</a:t>
            </a:r>
            <a:br>
              <a:rPr lang="en-US" cap="none" dirty="0"/>
            </a:br>
            <a:r>
              <a:rPr lang="en-US" cap="none" dirty="0"/>
              <a:t>(40CFR Part 60 - Appendix K- Section 10)</a:t>
            </a:r>
            <a:endParaRPr lang="en-US" dirty="0"/>
          </a:p>
        </p:txBody>
      </p:sp>
      <p:sp>
        <p:nvSpPr>
          <p:cNvPr id="3" name="Content Placeholder 2"/>
          <p:cNvSpPr>
            <a:spLocks noGrp="1"/>
          </p:cNvSpPr>
          <p:nvPr>
            <p:ph idx="1"/>
          </p:nvPr>
        </p:nvSpPr>
        <p:spPr/>
        <p:txBody>
          <a:bodyPr>
            <a:normAutofit fontScale="70000" lnSpcReduction="20000"/>
          </a:bodyPr>
          <a:lstStyle/>
          <a:p>
            <a:pPr marL="0" indent="0" algn="ctr">
              <a:buNone/>
            </a:pPr>
            <a:r>
              <a:rPr lang="en-US" sz="3000" dirty="0">
                <a:solidFill>
                  <a:srgbClr val="C00000"/>
                </a:solidFill>
              </a:rPr>
              <a:t>Camera Operator Training</a:t>
            </a:r>
          </a:p>
          <a:p>
            <a:r>
              <a:rPr lang="en-US" b="1" dirty="0"/>
              <a:t>Initial Classroom </a:t>
            </a:r>
            <a:r>
              <a:rPr lang="en-US" dirty="0"/>
              <a:t>(Fundamentals of OGI, Component Survey, Calibration, Camera O&amp;M, Common Mistakes, Best Practices, Regulatory Requirements &amp; Record Keeping)</a:t>
            </a:r>
          </a:p>
          <a:p>
            <a:r>
              <a:rPr lang="en-US" b="1" dirty="0"/>
              <a:t>Initial Field </a:t>
            </a:r>
            <a:r>
              <a:rPr lang="en-US" dirty="0"/>
              <a:t>(Observe 10 Surveys by a Senior OGI Camera Operator; Conduct 40 Practice Surveys Side by Side with a Senior OGI Operator; Conduct 50 Independent Surveys with Senior OGI Operator Oversight; Final Site Survey Followed by a Senior OGI Operator to Confirm Zero Mistakes)</a:t>
            </a:r>
          </a:p>
          <a:p>
            <a:r>
              <a:rPr lang="en-US" dirty="0"/>
              <a:t>Annual Classroom Refresher</a:t>
            </a:r>
          </a:p>
          <a:p>
            <a:r>
              <a:rPr lang="en-US" dirty="0"/>
              <a:t>Quarterly Performance Audits (Comparative Monitoring or Video Review)</a:t>
            </a:r>
          </a:p>
          <a:p>
            <a:r>
              <a:rPr lang="en-US" dirty="0"/>
              <a:t>Repeat the Initial Training If No Monitoring Survey Conducted in 12 Months</a:t>
            </a:r>
          </a:p>
        </p:txBody>
      </p:sp>
    </p:spTree>
    <p:extLst>
      <p:ext uri="{BB962C8B-B14F-4D97-AF65-F5344CB8AC3E}">
        <p14:creationId xmlns:p14="http://schemas.microsoft.com/office/powerpoint/2010/main" val="116992055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62" name="Rectangle 1042"/>
          <p:cNvSpPr>
            <a:spLocks noGrp="1" noChangeArrowheads="1"/>
          </p:cNvSpPr>
          <p:nvPr>
            <p:ph type="title"/>
          </p:nvPr>
        </p:nvSpPr>
        <p:spPr>
          <a:xfrm>
            <a:off x="388938" y="616527"/>
            <a:ext cx="8275637" cy="809048"/>
          </a:xfrm>
        </p:spPr>
        <p:txBody>
          <a:bodyPr>
            <a:normAutofit/>
          </a:bodyPr>
          <a:lstStyle/>
          <a:p>
            <a:pPr algn="ctr" fontAlgn="auto">
              <a:spcAft>
                <a:spcPts val="0"/>
              </a:spcAft>
              <a:defRPr/>
            </a:pPr>
            <a:r>
              <a:rPr lang="en-US" sz="4000" dirty="0"/>
              <a:t>Pre-Inspection</a:t>
            </a:r>
          </a:p>
        </p:txBody>
      </p:sp>
      <p:sp>
        <p:nvSpPr>
          <p:cNvPr id="157699" name="Rectangle 1043"/>
          <p:cNvSpPr>
            <a:spLocks noGrp="1" noChangeArrowheads="1"/>
          </p:cNvSpPr>
          <p:nvPr>
            <p:ph idx="1"/>
          </p:nvPr>
        </p:nvSpPr>
        <p:spPr>
          <a:xfrm>
            <a:off x="1676400" y="2097088"/>
            <a:ext cx="7805738" cy="4114800"/>
          </a:xfrm>
        </p:spPr>
        <p:txBody>
          <a:bodyPr/>
          <a:lstStyle/>
          <a:p>
            <a:pPr>
              <a:lnSpc>
                <a:spcPct val="110000"/>
              </a:lnSpc>
            </a:pPr>
            <a:r>
              <a:rPr lang="en-US" sz="3600" dirty="0"/>
              <a:t>Regulation Review</a:t>
            </a:r>
          </a:p>
          <a:p>
            <a:pPr>
              <a:lnSpc>
                <a:spcPct val="110000"/>
              </a:lnSpc>
            </a:pPr>
            <a:r>
              <a:rPr lang="en-US" sz="3600" dirty="0"/>
              <a:t>File Review</a:t>
            </a:r>
          </a:p>
          <a:p>
            <a:pPr>
              <a:lnSpc>
                <a:spcPct val="110000"/>
              </a:lnSpc>
            </a:pPr>
            <a:r>
              <a:rPr lang="en-US" sz="3600" dirty="0"/>
              <a:t>Permit Check</a:t>
            </a:r>
          </a:p>
          <a:p>
            <a:pPr>
              <a:lnSpc>
                <a:spcPct val="110000"/>
              </a:lnSpc>
            </a:pPr>
            <a:r>
              <a:rPr lang="en-US" sz="3600" dirty="0"/>
              <a:t>Equipment Check</a:t>
            </a:r>
          </a:p>
        </p:txBody>
      </p:sp>
      <p:sp>
        <p:nvSpPr>
          <p:cNvPr id="159758" name="Rectangle 1038"/>
          <p:cNvSpPr>
            <a:spLocks noChangeArrowheads="1"/>
          </p:cNvSpPr>
          <p:nvPr/>
        </p:nvSpPr>
        <p:spPr bwMode="auto">
          <a:xfrm>
            <a:off x="2452688" y="965200"/>
            <a:ext cx="4251325"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9050" tIns="26988" rIns="19050" bIns="26988"/>
          <a:lstStyle/>
          <a:p>
            <a:pPr algn="ctr" eaLnBrk="0" hangingPunct="0">
              <a:lnSpc>
                <a:spcPts val="6000"/>
              </a:lnSpc>
              <a:tabLst>
                <a:tab pos="914400" algn="l"/>
                <a:tab pos="1828800" algn="l"/>
                <a:tab pos="2743200" algn="l"/>
                <a:tab pos="3657600" algn="l"/>
                <a:tab pos="4572000" algn="l"/>
                <a:tab pos="5486400" algn="l"/>
                <a:tab pos="6400800" algn="l"/>
              </a:tabLst>
              <a:defRPr/>
            </a:pPr>
            <a:endParaRPr lang="en-US" sz="5000" b="1">
              <a:solidFill>
                <a:srgbClr val="00FFFF"/>
              </a:solidFill>
              <a:effectLst>
                <a:outerShdw blurRad="38100" dist="38100" dir="2700000" algn="tl">
                  <a:srgbClr val="000000"/>
                </a:outerShdw>
              </a:effectLst>
              <a:latin typeface="Arial" charset="0"/>
            </a:endParaRPr>
          </a:p>
        </p:txBody>
      </p:sp>
    </p:spTree>
  </p:cSld>
  <p:clrMapOvr>
    <a:masterClrMapping/>
  </p:clrMapOvr>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810" name="Rectangle 18"/>
          <p:cNvSpPr>
            <a:spLocks noGrp="1" noChangeArrowheads="1"/>
          </p:cNvSpPr>
          <p:nvPr>
            <p:ph type="title"/>
          </p:nvPr>
        </p:nvSpPr>
        <p:spPr/>
        <p:txBody>
          <a:bodyPr>
            <a:normAutofit/>
          </a:bodyPr>
          <a:lstStyle/>
          <a:p>
            <a:pPr algn="ctr" fontAlgn="auto">
              <a:spcAft>
                <a:spcPts val="0"/>
              </a:spcAft>
              <a:defRPr/>
            </a:pPr>
            <a:r>
              <a:rPr lang="en-US" sz="4000" dirty="0"/>
              <a:t>On-Site Inspection</a:t>
            </a:r>
          </a:p>
        </p:txBody>
      </p:sp>
      <p:sp>
        <p:nvSpPr>
          <p:cNvPr id="158723" name="Rectangle 19"/>
          <p:cNvSpPr>
            <a:spLocks noGrp="1" noChangeArrowheads="1"/>
          </p:cNvSpPr>
          <p:nvPr>
            <p:ph idx="1"/>
          </p:nvPr>
        </p:nvSpPr>
        <p:spPr>
          <a:xfrm>
            <a:off x="1338262" y="2080491"/>
            <a:ext cx="7805738" cy="4114800"/>
          </a:xfrm>
        </p:spPr>
        <p:txBody>
          <a:bodyPr>
            <a:normAutofit/>
          </a:bodyPr>
          <a:lstStyle/>
          <a:p>
            <a:r>
              <a:rPr lang="en-US" sz="3200" dirty="0"/>
              <a:t>Initial Interview</a:t>
            </a:r>
          </a:p>
          <a:p>
            <a:r>
              <a:rPr lang="en-US" sz="3200" dirty="0"/>
              <a:t>Records Review</a:t>
            </a:r>
          </a:p>
          <a:p>
            <a:r>
              <a:rPr lang="en-US" sz="3200" dirty="0"/>
              <a:t>Plant LDAR Program Evaluation</a:t>
            </a:r>
          </a:p>
          <a:p>
            <a:r>
              <a:rPr lang="en-US" sz="3200" dirty="0"/>
              <a:t>Component Screening Strategies</a:t>
            </a:r>
          </a:p>
          <a:p>
            <a:r>
              <a:rPr lang="en-US" sz="3200" dirty="0"/>
              <a:t>Leak Monitoring  </a:t>
            </a:r>
          </a:p>
        </p:txBody>
      </p:sp>
      <p:sp>
        <p:nvSpPr>
          <p:cNvPr id="161806" name="Rectangle 14"/>
          <p:cNvSpPr>
            <a:spLocks noChangeArrowheads="1"/>
          </p:cNvSpPr>
          <p:nvPr/>
        </p:nvSpPr>
        <p:spPr bwMode="auto">
          <a:xfrm>
            <a:off x="1857375" y="750888"/>
            <a:ext cx="5381625"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9050" tIns="26988" rIns="19050" bIns="26988"/>
          <a:lstStyle/>
          <a:p>
            <a:pPr algn="ctr" eaLnBrk="0" hangingPunct="0">
              <a:lnSpc>
                <a:spcPts val="6000"/>
              </a:lnSpc>
              <a:tabLst>
                <a:tab pos="914400" algn="l"/>
                <a:tab pos="1828800" algn="l"/>
                <a:tab pos="2743200" algn="l"/>
                <a:tab pos="3657600" algn="l"/>
                <a:tab pos="4572000" algn="l"/>
                <a:tab pos="5486400" algn="l"/>
                <a:tab pos="6400800" algn="l"/>
              </a:tabLst>
              <a:defRPr/>
            </a:pPr>
            <a:endParaRPr lang="en-US" sz="5000" b="1">
              <a:solidFill>
                <a:srgbClr val="00FFFF"/>
              </a:solidFill>
              <a:effectLst>
                <a:outerShdw blurRad="38100" dist="38100" dir="2700000" algn="tl">
                  <a:srgbClr val="000000"/>
                </a:outerShdw>
              </a:effectLst>
              <a:latin typeface="Arial" charset="0"/>
            </a:endParaRPr>
          </a:p>
        </p:txBody>
      </p:sp>
    </p:spTree>
  </p:cSld>
  <p:clrMapOvr>
    <a:masterClrMapping/>
  </p:clrMapOvr>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7" name="Rectangle 17"/>
          <p:cNvSpPr>
            <a:spLocks noGrp="1" noChangeArrowheads="1"/>
          </p:cNvSpPr>
          <p:nvPr>
            <p:ph type="title"/>
          </p:nvPr>
        </p:nvSpPr>
        <p:spPr/>
        <p:txBody>
          <a:bodyPr>
            <a:normAutofit/>
          </a:bodyPr>
          <a:lstStyle/>
          <a:p>
            <a:pPr algn="ctr" fontAlgn="auto">
              <a:spcAft>
                <a:spcPts val="0"/>
              </a:spcAft>
              <a:defRPr/>
            </a:pPr>
            <a:r>
              <a:rPr lang="en-US" sz="4000" dirty="0"/>
              <a:t>Records Review</a:t>
            </a:r>
          </a:p>
        </p:txBody>
      </p:sp>
      <p:sp>
        <p:nvSpPr>
          <p:cNvPr id="159747" name="Rectangle 18"/>
          <p:cNvSpPr>
            <a:spLocks noGrp="1" noChangeArrowheads="1"/>
          </p:cNvSpPr>
          <p:nvPr>
            <p:ph idx="1"/>
          </p:nvPr>
        </p:nvSpPr>
        <p:spPr>
          <a:xfrm>
            <a:off x="826293" y="1999228"/>
            <a:ext cx="7805738" cy="4114800"/>
          </a:xfrm>
        </p:spPr>
        <p:txBody>
          <a:bodyPr/>
          <a:lstStyle/>
          <a:p>
            <a:r>
              <a:rPr lang="en-US" sz="3000" dirty="0"/>
              <a:t>Are records complete per regulations?</a:t>
            </a:r>
          </a:p>
          <a:p>
            <a:r>
              <a:rPr lang="en-US" sz="3000" dirty="0"/>
              <a:t>Verify unsafe and difficult-to-monitor </a:t>
            </a:r>
            <a:br>
              <a:rPr lang="en-US" sz="3000" dirty="0"/>
            </a:br>
            <a:r>
              <a:rPr lang="en-US" sz="3000" dirty="0"/>
              <a:t>determinations listed</a:t>
            </a:r>
          </a:p>
          <a:p>
            <a:r>
              <a:rPr lang="en-US" sz="3000" dirty="0"/>
              <a:t>Check process unit determinations</a:t>
            </a:r>
          </a:p>
        </p:txBody>
      </p:sp>
      <p:pic>
        <p:nvPicPr>
          <p:cNvPr id="159749" name="Picture 16"/>
          <p:cNvPicPr>
            <a:picLocks noChangeArrowheads="1"/>
          </p:cNvPicPr>
          <p:nvPr/>
        </p:nvPicPr>
        <p:blipFill>
          <a:blip r:embed="rId3" cstate="print"/>
          <a:srcRect/>
          <a:stretch>
            <a:fillRect/>
          </a:stretch>
        </p:blipFill>
        <p:spPr bwMode="auto">
          <a:xfrm>
            <a:off x="6701177" y="4136015"/>
            <a:ext cx="2627313" cy="2297112"/>
          </a:xfrm>
          <a:prstGeom prst="rect">
            <a:avLst/>
          </a:prstGeom>
          <a:noFill/>
          <a:ln w="12700">
            <a:noFill/>
            <a:miter lim="800000"/>
            <a:headEnd/>
            <a:tailEnd/>
          </a:ln>
          <a:effectLst/>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742409" name="Rectangle 9"/>
          <p:cNvSpPr>
            <a:spLocks noChangeArrowheads="1"/>
          </p:cNvSpPr>
          <p:nvPr/>
        </p:nvSpPr>
        <p:spPr bwMode="auto">
          <a:xfrm>
            <a:off x="1166813" y="303213"/>
            <a:ext cx="1936750" cy="91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9050" tIns="26988" rIns="19050" bIns="26988"/>
          <a:lstStyle/>
          <a:p>
            <a:pPr algn="ctr" eaLnBrk="0" hangingPunct="0">
              <a:lnSpc>
                <a:spcPts val="3100"/>
              </a:lnSpc>
              <a:tabLst>
                <a:tab pos="609600" algn="l"/>
                <a:tab pos="1219200" algn="l"/>
                <a:tab pos="1828800" algn="l"/>
                <a:tab pos="2438400" algn="l"/>
                <a:tab pos="3048000" algn="l"/>
                <a:tab pos="3657600" algn="l"/>
                <a:tab pos="4267200" algn="l"/>
              </a:tabLst>
              <a:defRPr/>
            </a:pPr>
            <a:endParaRPr lang="en-US" sz="2600" b="1">
              <a:solidFill>
                <a:srgbClr val="FFFF00"/>
              </a:solidFill>
              <a:effectLst>
                <a:outerShdw blurRad="38100" dist="38100" dir="2700000" algn="tl">
                  <a:srgbClr val="FFFFFF"/>
                </a:outerShdw>
              </a:effectLst>
              <a:latin typeface="Arial" charset="0"/>
            </a:endParaRPr>
          </a:p>
        </p:txBody>
      </p:sp>
      <p:sp>
        <p:nvSpPr>
          <p:cNvPr id="742410" name="Rectangle 10"/>
          <p:cNvSpPr>
            <a:spLocks noGrp="1" noChangeArrowheads="1"/>
          </p:cNvSpPr>
          <p:nvPr>
            <p:ph type="title"/>
          </p:nvPr>
        </p:nvSpPr>
        <p:spPr>
          <a:xfrm>
            <a:off x="1017528" y="274182"/>
            <a:ext cx="7724144" cy="881994"/>
          </a:xfrm>
        </p:spPr>
        <p:txBody>
          <a:bodyPr/>
          <a:lstStyle/>
          <a:p>
            <a:pPr fontAlgn="auto">
              <a:spcAft>
                <a:spcPts val="0"/>
              </a:spcAft>
              <a:defRPr/>
            </a:pPr>
            <a:r>
              <a:rPr lang="en-US" sz="4400" dirty="0">
                <a:effectLst>
                  <a:outerShdw blurRad="38100" dist="38100" dir="2700000" algn="tl">
                    <a:srgbClr val="FFFFFF"/>
                  </a:outerShdw>
                </a:effectLst>
              </a:rPr>
              <a:t>EPA Source Categories</a:t>
            </a:r>
          </a:p>
        </p:txBody>
      </p:sp>
      <p:sp>
        <p:nvSpPr>
          <p:cNvPr id="742411" name="Rectangle 11"/>
          <p:cNvSpPr>
            <a:spLocks noGrp="1" noChangeArrowheads="1"/>
          </p:cNvSpPr>
          <p:nvPr>
            <p:ph idx="1"/>
          </p:nvPr>
        </p:nvSpPr>
        <p:spPr>
          <a:xfrm>
            <a:off x="836613" y="1370013"/>
            <a:ext cx="7772400" cy="4114800"/>
          </a:xfrm>
          <a:effectLst>
            <a:outerShdw dist="45791" dir="2021404" algn="ctr" rotWithShape="0">
              <a:schemeClr val="bg2"/>
            </a:outerShdw>
          </a:effectLst>
          <a:extLst>
            <a:ext uri="{91240B29-F687-4F45-9708-019B960494DF}">
              <a14:hiddenLine xmlns:a14="http://schemas.microsoft.com/office/drawing/2010/main" w="9525">
                <a:solidFill>
                  <a:schemeClr val="bg2"/>
                </a:solidFill>
                <a:miter lim="800000"/>
                <a:headEnd/>
                <a:tailEnd/>
              </a14:hiddenLine>
            </a:ext>
          </a:extLst>
        </p:spPr>
        <p:txBody>
          <a:bodyPr>
            <a:normAutofit fontScale="92500" lnSpcReduction="20000"/>
          </a:bodyPr>
          <a:lstStyle/>
          <a:p>
            <a:pPr marL="548640" indent="-411480" fontAlgn="auto">
              <a:lnSpc>
                <a:spcPct val="90000"/>
              </a:lnSpc>
              <a:spcAft>
                <a:spcPts val="0"/>
              </a:spcAft>
              <a:buClr>
                <a:schemeClr val="tx1">
                  <a:shade val="95000"/>
                </a:schemeClr>
              </a:buClr>
              <a:buFont typeface="Wingdings 2"/>
              <a:buChar char=""/>
              <a:defRPr/>
            </a:pPr>
            <a:r>
              <a:rPr lang="en-US" sz="3000" dirty="0"/>
              <a:t>NSPS </a:t>
            </a:r>
            <a:r>
              <a:rPr lang="en-US" sz="2400" i="1" dirty="0">
                <a:effectLst>
                  <a:outerShdw blurRad="38100" dist="38100" dir="2700000" algn="tl">
                    <a:srgbClr val="FFFFFF"/>
                  </a:outerShdw>
                </a:effectLst>
              </a:rPr>
              <a:t>(40 CFR 60)</a:t>
            </a:r>
            <a:endParaRPr lang="en-US" sz="2400" dirty="0">
              <a:effectLst>
                <a:outerShdw blurRad="38100" dist="38100" dir="2700000" algn="tl">
                  <a:srgbClr val="FFFFFF"/>
                </a:outerShdw>
              </a:effectLst>
            </a:endParaRPr>
          </a:p>
          <a:p>
            <a:pPr marL="868680" lvl="1" indent="-283464" fontAlgn="auto">
              <a:lnSpc>
                <a:spcPct val="90000"/>
              </a:lnSpc>
              <a:spcAft>
                <a:spcPts val="0"/>
              </a:spcAft>
              <a:buClr>
                <a:srgbClr val="FFFFFF"/>
              </a:buClr>
              <a:buFontTx/>
              <a:buChar char="–"/>
              <a:defRPr/>
            </a:pPr>
            <a:r>
              <a:rPr lang="en-US" sz="2200" dirty="0"/>
              <a:t>SOCMIs </a:t>
            </a:r>
            <a:r>
              <a:rPr lang="en-US" sz="2200" i="1" dirty="0">
                <a:effectLst>
                  <a:outerShdw blurRad="38100" dist="38100" dir="2700000" algn="tl">
                    <a:srgbClr val="FFFFFF"/>
                  </a:outerShdw>
                </a:effectLst>
              </a:rPr>
              <a:t>(Subpart VV)</a:t>
            </a:r>
            <a:endParaRPr lang="en-US" sz="2200" dirty="0"/>
          </a:p>
          <a:p>
            <a:pPr marL="868680" lvl="1" indent="-283464" fontAlgn="auto">
              <a:lnSpc>
                <a:spcPct val="90000"/>
              </a:lnSpc>
              <a:spcAft>
                <a:spcPts val="0"/>
              </a:spcAft>
              <a:buClr>
                <a:srgbClr val="FFFFFF"/>
              </a:buClr>
              <a:buFontTx/>
              <a:buChar char="–"/>
              <a:defRPr/>
            </a:pPr>
            <a:r>
              <a:rPr lang="en-US" sz="2200" dirty="0"/>
              <a:t>Petroleum Refineries </a:t>
            </a:r>
            <a:r>
              <a:rPr lang="en-US" sz="2200" i="1" dirty="0">
                <a:effectLst>
                  <a:outerShdw blurRad="38100" dist="38100" dir="2700000" algn="tl">
                    <a:srgbClr val="FFFFFF"/>
                  </a:outerShdw>
                </a:effectLst>
              </a:rPr>
              <a:t>(Subpart GGG)</a:t>
            </a:r>
            <a:r>
              <a:rPr lang="en-US" sz="2200" dirty="0"/>
              <a:t>	</a:t>
            </a:r>
          </a:p>
          <a:p>
            <a:pPr marL="868680" lvl="1" indent="-283464" fontAlgn="auto">
              <a:lnSpc>
                <a:spcPct val="90000"/>
              </a:lnSpc>
              <a:spcAft>
                <a:spcPts val="0"/>
              </a:spcAft>
              <a:buClr>
                <a:srgbClr val="FFFFFF"/>
              </a:buClr>
              <a:buFontTx/>
              <a:buChar char="–"/>
              <a:defRPr/>
            </a:pPr>
            <a:r>
              <a:rPr lang="en-US" sz="2200" dirty="0"/>
              <a:t>Natural Gas Processing Plants </a:t>
            </a:r>
            <a:r>
              <a:rPr lang="en-US" sz="2200" i="1" dirty="0">
                <a:effectLst>
                  <a:outerShdw blurRad="38100" dist="38100" dir="2700000" algn="tl">
                    <a:srgbClr val="FFFFFF"/>
                  </a:outerShdw>
                </a:effectLst>
              </a:rPr>
              <a:t>(Subpart KKK)</a:t>
            </a:r>
            <a:endParaRPr lang="en-US" sz="2200" dirty="0"/>
          </a:p>
          <a:p>
            <a:pPr marL="868680" lvl="1" indent="-283464" fontAlgn="auto">
              <a:lnSpc>
                <a:spcPct val="90000"/>
              </a:lnSpc>
              <a:spcAft>
                <a:spcPts val="0"/>
              </a:spcAft>
              <a:buClr>
                <a:srgbClr val="FFFFFF"/>
              </a:buClr>
              <a:buFontTx/>
              <a:buChar char="–"/>
              <a:defRPr/>
            </a:pPr>
            <a:r>
              <a:rPr lang="en-US" sz="2200" dirty="0"/>
              <a:t>Polymer Manufacturing Plants </a:t>
            </a:r>
            <a:r>
              <a:rPr lang="en-US" sz="2200" i="1" dirty="0">
                <a:effectLst>
                  <a:outerShdw blurRad="38100" dist="38100" dir="2700000" algn="tl">
                    <a:srgbClr val="FFFFFF"/>
                  </a:outerShdw>
                </a:effectLst>
              </a:rPr>
              <a:t>(Subpart DDD)</a:t>
            </a:r>
          </a:p>
          <a:p>
            <a:pPr marL="868680" lvl="1" indent="-283464" fontAlgn="auto">
              <a:lnSpc>
                <a:spcPct val="90000"/>
              </a:lnSpc>
              <a:spcAft>
                <a:spcPts val="0"/>
              </a:spcAft>
              <a:buClr>
                <a:srgbClr val="FFFFFF"/>
              </a:buClr>
              <a:buFontTx/>
              <a:buChar char="–"/>
              <a:defRPr/>
            </a:pPr>
            <a:r>
              <a:rPr lang="en-US" sz="2200" dirty="0">
                <a:solidFill>
                  <a:srgbClr val="C00000"/>
                </a:solidFill>
              </a:rPr>
              <a:t>Oil &amp; Natural Gas (Proposed Subpart </a:t>
            </a:r>
            <a:r>
              <a:rPr lang="en-US" sz="2200" dirty="0" err="1">
                <a:solidFill>
                  <a:srgbClr val="C00000"/>
                </a:solidFill>
              </a:rPr>
              <a:t>OOOOb</a:t>
            </a:r>
            <a:r>
              <a:rPr lang="en-US" sz="2200" dirty="0">
                <a:solidFill>
                  <a:srgbClr val="C00000"/>
                </a:solidFill>
              </a:rPr>
              <a:t>, c &amp; Appendix K)</a:t>
            </a:r>
            <a:endParaRPr lang="en-US" sz="2200" i="1" dirty="0">
              <a:solidFill>
                <a:srgbClr val="C00000"/>
              </a:solidFill>
              <a:effectLst>
                <a:outerShdw blurRad="38100" dist="38100" dir="2700000" algn="tl">
                  <a:srgbClr val="FFFFFF"/>
                </a:outerShdw>
              </a:effectLst>
            </a:endParaRPr>
          </a:p>
          <a:p>
            <a:pPr marL="868680" lvl="1" indent="-283464" fontAlgn="auto">
              <a:lnSpc>
                <a:spcPct val="90000"/>
              </a:lnSpc>
              <a:spcAft>
                <a:spcPts val="0"/>
              </a:spcAft>
              <a:buClr>
                <a:srgbClr val="FFFFFF"/>
              </a:buClr>
              <a:buFontTx/>
              <a:buChar char="–"/>
              <a:defRPr/>
            </a:pPr>
            <a:endParaRPr lang="en-US" dirty="0"/>
          </a:p>
          <a:p>
            <a:pPr marL="548640" indent="-411480" fontAlgn="auto">
              <a:lnSpc>
                <a:spcPct val="90000"/>
              </a:lnSpc>
              <a:spcAft>
                <a:spcPts val="0"/>
              </a:spcAft>
              <a:buClr>
                <a:schemeClr val="tx1">
                  <a:shade val="95000"/>
                </a:schemeClr>
              </a:buClr>
              <a:buFont typeface="Wingdings 2"/>
              <a:buChar char=""/>
              <a:defRPr/>
            </a:pPr>
            <a:r>
              <a:rPr lang="en-US" sz="3000" dirty="0"/>
              <a:t>NESHAP </a:t>
            </a:r>
            <a:r>
              <a:rPr lang="en-US" sz="2400" i="1" dirty="0">
                <a:effectLst>
                  <a:outerShdw blurRad="38100" dist="38100" dir="2700000" algn="tl">
                    <a:srgbClr val="FFFFFF"/>
                  </a:outerShdw>
                </a:effectLst>
              </a:rPr>
              <a:t>(40 CFR 61)</a:t>
            </a:r>
            <a:endParaRPr lang="en-US" dirty="0"/>
          </a:p>
          <a:p>
            <a:pPr marL="868680" lvl="1" indent="-283464" fontAlgn="auto">
              <a:lnSpc>
                <a:spcPct val="90000"/>
              </a:lnSpc>
              <a:spcAft>
                <a:spcPts val="0"/>
              </a:spcAft>
              <a:buClr>
                <a:srgbClr val="FFFFFF"/>
              </a:buClr>
              <a:buFontTx/>
              <a:buChar char="–"/>
              <a:defRPr/>
            </a:pPr>
            <a:r>
              <a:rPr lang="en-US" sz="2200" dirty="0"/>
              <a:t>Benzene </a:t>
            </a:r>
            <a:r>
              <a:rPr lang="en-US" sz="2200" i="1" dirty="0">
                <a:effectLst>
                  <a:outerShdw blurRad="38100" dist="38100" dir="2700000" algn="tl">
                    <a:srgbClr val="FFFFFF"/>
                  </a:outerShdw>
                </a:effectLst>
              </a:rPr>
              <a:t>(Subparts J &amp; V)</a:t>
            </a:r>
            <a:endParaRPr lang="en-US" sz="2200" dirty="0"/>
          </a:p>
          <a:p>
            <a:pPr marL="868680" lvl="1" indent="-283464" fontAlgn="auto">
              <a:lnSpc>
                <a:spcPct val="90000"/>
              </a:lnSpc>
              <a:spcAft>
                <a:spcPts val="0"/>
              </a:spcAft>
              <a:buClr>
                <a:srgbClr val="FFFFFF"/>
              </a:buClr>
              <a:buFontTx/>
              <a:buChar char="–"/>
              <a:defRPr/>
            </a:pPr>
            <a:r>
              <a:rPr lang="en-US" sz="2200" dirty="0"/>
              <a:t>Vinyl Chloride </a:t>
            </a:r>
            <a:r>
              <a:rPr lang="en-US" sz="2200" i="1" dirty="0">
                <a:effectLst>
                  <a:outerShdw blurRad="38100" dist="38100" dir="2700000" algn="tl">
                    <a:srgbClr val="FFFFFF"/>
                  </a:outerShdw>
                </a:effectLst>
              </a:rPr>
              <a:t>(Subpart F)</a:t>
            </a:r>
            <a:endParaRPr lang="en-US" sz="2200" dirty="0"/>
          </a:p>
          <a:p>
            <a:pPr marL="548640" indent="-411480" fontAlgn="auto">
              <a:lnSpc>
                <a:spcPct val="90000"/>
              </a:lnSpc>
              <a:spcAft>
                <a:spcPts val="0"/>
              </a:spcAft>
              <a:buClr>
                <a:schemeClr val="tx1">
                  <a:shade val="95000"/>
                </a:schemeClr>
              </a:buClr>
              <a:buFont typeface="Wingdings 2"/>
              <a:buChar char=""/>
              <a:defRPr/>
            </a:pPr>
            <a:r>
              <a:rPr lang="en-US" sz="3000" dirty="0"/>
              <a:t>HON </a:t>
            </a:r>
            <a:r>
              <a:rPr lang="en-US" sz="2400" i="1" dirty="0">
                <a:effectLst>
                  <a:outerShdw blurRad="38100" dist="38100" dir="2700000" algn="tl">
                    <a:srgbClr val="FFFFFF"/>
                  </a:outerShdw>
                </a:effectLst>
              </a:rPr>
              <a:t>(40 CFR 63, Subpart H)</a:t>
            </a:r>
            <a:endParaRPr lang="en-US" dirty="0"/>
          </a:p>
          <a:p>
            <a:pPr marL="548640" indent="-411480" fontAlgn="auto">
              <a:lnSpc>
                <a:spcPct val="90000"/>
              </a:lnSpc>
              <a:spcAft>
                <a:spcPts val="0"/>
              </a:spcAft>
              <a:buClr>
                <a:schemeClr val="tx1">
                  <a:shade val="95000"/>
                </a:schemeClr>
              </a:buClr>
              <a:buFont typeface="Wingdings 2"/>
              <a:buChar char=""/>
              <a:defRPr/>
            </a:pPr>
            <a:r>
              <a:rPr lang="en-US" sz="3000" dirty="0"/>
              <a:t>RCRA </a:t>
            </a:r>
            <a:r>
              <a:rPr lang="en-US" sz="2400" i="1" dirty="0">
                <a:effectLst>
                  <a:outerShdw blurRad="38100" dist="38100" dir="2700000" algn="tl">
                    <a:srgbClr val="FFFFFF"/>
                  </a:outerShdw>
                </a:effectLst>
              </a:rPr>
              <a:t>(40 CFR 264, 265, Subparts AA, BB)</a:t>
            </a:r>
          </a:p>
          <a:p>
            <a:pPr marL="868680" lvl="1" indent="-283464" fontAlgn="auto">
              <a:lnSpc>
                <a:spcPct val="90000"/>
              </a:lnSpc>
              <a:spcAft>
                <a:spcPts val="0"/>
              </a:spcAft>
              <a:buClr>
                <a:srgbClr val="FFFFFF"/>
              </a:buClr>
              <a:buFontTx/>
              <a:buChar char="–"/>
              <a:defRPr/>
            </a:pPr>
            <a:r>
              <a:rPr lang="en-US" sz="2200" dirty="0"/>
              <a:t>Hazardous Waste TSDFs</a:t>
            </a:r>
          </a:p>
        </p:txBody>
      </p:sp>
      <p:grpSp>
        <p:nvGrpSpPr>
          <p:cNvPr id="33797" name="Group 12"/>
          <p:cNvGrpSpPr>
            <a:grpSpLocks/>
          </p:cNvGrpSpPr>
          <p:nvPr/>
        </p:nvGrpSpPr>
        <p:grpSpPr bwMode="auto">
          <a:xfrm>
            <a:off x="592138" y="1154113"/>
            <a:ext cx="8001000" cy="122237"/>
            <a:chOff x="384" y="2378"/>
            <a:chExt cx="5040" cy="240"/>
          </a:xfrm>
        </p:grpSpPr>
        <p:sp>
          <p:nvSpPr>
            <p:cNvPr id="33798" name="Rectangle 13"/>
            <p:cNvSpPr>
              <a:spLocks noChangeArrowheads="1"/>
            </p:cNvSpPr>
            <p:nvPr/>
          </p:nvSpPr>
          <p:spPr bwMode="auto">
            <a:xfrm>
              <a:off x="384" y="2474"/>
              <a:ext cx="5040" cy="144"/>
            </a:xfrm>
            <a:prstGeom prst="rect">
              <a:avLst/>
            </a:prstGeom>
            <a:solidFill>
              <a:schemeClr val="bg2"/>
            </a:solidFill>
            <a:ln w="9525">
              <a:noFill/>
              <a:miter lim="800000"/>
              <a:headEnd/>
              <a:tailEnd/>
            </a:ln>
            <a:effectLst/>
          </p:spPr>
          <p:txBody>
            <a:bodyPr/>
            <a:lstStyle/>
            <a:p>
              <a:pPr algn="ctr" eaLnBrk="0" hangingPunct="0"/>
              <a:endParaRPr lang="en-US"/>
            </a:p>
          </p:txBody>
        </p:sp>
        <p:sp>
          <p:nvSpPr>
            <p:cNvPr id="33799" name="Rectangle 14"/>
            <p:cNvSpPr>
              <a:spLocks noChangeArrowheads="1"/>
            </p:cNvSpPr>
            <p:nvPr/>
          </p:nvSpPr>
          <p:spPr bwMode="auto">
            <a:xfrm>
              <a:off x="384" y="2378"/>
              <a:ext cx="4949" cy="183"/>
            </a:xfrm>
            <a:prstGeom prst="rect">
              <a:avLst/>
            </a:prstGeom>
            <a:gradFill rotWithShape="0">
              <a:gsLst>
                <a:gs pos="0">
                  <a:srgbClr val="E6DCAC"/>
                </a:gs>
                <a:gs pos="12000">
                  <a:srgbClr val="E6D78A"/>
                </a:gs>
                <a:gs pos="30000">
                  <a:srgbClr val="C7AC4C"/>
                </a:gs>
                <a:gs pos="45000">
                  <a:srgbClr val="E6D78A"/>
                </a:gs>
                <a:gs pos="77000">
                  <a:srgbClr val="C7AC4C"/>
                </a:gs>
                <a:gs pos="100000">
                  <a:srgbClr val="E6DCAC"/>
                </a:gs>
              </a:gsLst>
              <a:lin ang="2700000" scaled="1"/>
            </a:gradFill>
            <a:ln w="12700" cap="sq">
              <a:solidFill>
                <a:schemeClr val="folHlink"/>
              </a:solidFill>
              <a:miter lim="800000"/>
              <a:headEnd/>
              <a:tailEnd/>
            </a:ln>
            <a:effectLst/>
          </p:spPr>
          <p:txBody>
            <a:bodyPr/>
            <a:lstStyle/>
            <a:p>
              <a:pPr algn="ctr" eaLnBrk="0" hangingPunct="0"/>
              <a:endParaRPr lang="en-US"/>
            </a:p>
          </p:txBody>
        </p:sp>
        <p:sp>
          <p:nvSpPr>
            <p:cNvPr id="33800" name="Line 15"/>
            <p:cNvSpPr>
              <a:spLocks noChangeShapeType="1"/>
            </p:cNvSpPr>
            <p:nvPr/>
          </p:nvSpPr>
          <p:spPr bwMode="auto">
            <a:xfrm>
              <a:off x="392" y="2426"/>
              <a:ext cx="4939" cy="0"/>
            </a:xfrm>
            <a:prstGeom prst="line">
              <a:avLst/>
            </a:prstGeom>
            <a:noFill/>
            <a:ln w="12700" cap="sq">
              <a:solidFill>
                <a:schemeClr val="folHlink"/>
              </a:solidFill>
              <a:round/>
              <a:headEnd type="none" w="sm" len="sm"/>
              <a:tailEnd type="none" w="sm" len="sm"/>
            </a:ln>
            <a:effectLst/>
          </p:spPr>
          <p:txBody>
            <a:bodyPr/>
            <a:lstStyle/>
            <a:p>
              <a:endParaRPr lang="en-US"/>
            </a:p>
          </p:txBody>
        </p:sp>
        <p:sp>
          <p:nvSpPr>
            <p:cNvPr id="33801" name="Line 16"/>
            <p:cNvSpPr>
              <a:spLocks noChangeShapeType="1"/>
            </p:cNvSpPr>
            <p:nvPr/>
          </p:nvSpPr>
          <p:spPr bwMode="auto">
            <a:xfrm>
              <a:off x="392" y="2474"/>
              <a:ext cx="4939" cy="0"/>
            </a:xfrm>
            <a:prstGeom prst="line">
              <a:avLst/>
            </a:prstGeom>
            <a:noFill/>
            <a:ln w="12700" cap="sq">
              <a:solidFill>
                <a:schemeClr val="folHlink"/>
              </a:solidFill>
              <a:round/>
              <a:headEnd type="none" w="sm" len="sm"/>
              <a:tailEnd type="none" w="sm" len="sm"/>
            </a:ln>
            <a:effectLst/>
          </p:spPr>
          <p:txBody>
            <a:bodyPr/>
            <a:lstStyle/>
            <a:p>
              <a:endParaRPr lang="en-US"/>
            </a:p>
          </p:txBody>
        </p:sp>
        <p:sp>
          <p:nvSpPr>
            <p:cNvPr id="33802" name="Line 17"/>
            <p:cNvSpPr>
              <a:spLocks noChangeShapeType="1"/>
            </p:cNvSpPr>
            <p:nvPr/>
          </p:nvSpPr>
          <p:spPr bwMode="auto">
            <a:xfrm>
              <a:off x="392" y="2522"/>
              <a:ext cx="4939" cy="0"/>
            </a:xfrm>
            <a:prstGeom prst="line">
              <a:avLst/>
            </a:prstGeom>
            <a:noFill/>
            <a:ln w="12700" cap="sq">
              <a:solidFill>
                <a:schemeClr val="folHlink"/>
              </a:solidFill>
              <a:round/>
              <a:headEnd type="none" w="sm" len="sm"/>
              <a:tailEnd type="none" w="sm" len="sm"/>
            </a:ln>
            <a:effectLst/>
          </p:spPr>
          <p:txBody>
            <a:bodyPr/>
            <a:lstStyle/>
            <a:p>
              <a:endParaRPr lang="en-US"/>
            </a:p>
          </p:txBody>
        </p:sp>
        <p:sp>
          <p:nvSpPr>
            <p:cNvPr id="33803" name="Line 18"/>
            <p:cNvSpPr>
              <a:spLocks noChangeShapeType="1"/>
            </p:cNvSpPr>
            <p:nvPr/>
          </p:nvSpPr>
          <p:spPr bwMode="auto">
            <a:xfrm>
              <a:off x="392" y="2417"/>
              <a:ext cx="4939" cy="0"/>
            </a:xfrm>
            <a:prstGeom prst="line">
              <a:avLst/>
            </a:prstGeom>
            <a:noFill/>
            <a:ln w="12700" cap="sq">
              <a:solidFill>
                <a:schemeClr val="tx2"/>
              </a:solidFill>
              <a:round/>
              <a:headEnd type="none" w="sm" len="sm"/>
              <a:tailEnd type="none" w="sm" len="sm"/>
            </a:ln>
            <a:effectLst/>
          </p:spPr>
          <p:txBody>
            <a:bodyPr/>
            <a:lstStyle/>
            <a:p>
              <a:endParaRPr lang="en-US"/>
            </a:p>
          </p:txBody>
        </p:sp>
        <p:sp>
          <p:nvSpPr>
            <p:cNvPr id="33804" name="Line 19"/>
            <p:cNvSpPr>
              <a:spLocks noChangeShapeType="1"/>
            </p:cNvSpPr>
            <p:nvPr/>
          </p:nvSpPr>
          <p:spPr bwMode="auto">
            <a:xfrm>
              <a:off x="392" y="2465"/>
              <a:ext cx="4939" cy="0"/>
            </a:xfrm>
            <a:prstGeom prst="line">
              <a:avLst/>
            </a:prstGeom>
            <a:noFill/>
            <a:ln w="12700" cap="sq">
              <a:solidFill>
                <a:schemeClr val="tx2"/>
              </a:solidFill>
              <a:round/>
              <a:headEnd type="none" w="sm" len="sm"/>
              <a:tailEnd type="none" w="sm" len="sm"/>
            </a:ln>
            <a:effectLst/>
          </p:spPr>
          <p:txBody>
            <a:bodyPr/>
            <a:lstStyle/>
            <a:p>
              <a:endParaRPr lang="en-US"/>
            </a:p>
          </p:txBody>
        </p:sp>
        <p:sp>
          <p:nvSpPr>
            <p:cNvPr id="33805" name="Line 20"/>
            <p:cNvSpPr>
              <a:spLocks noChangeShapeType="1"/>
            </p:cNvSpPr>
            <p:nvPr/>
          </p:nvSpPr>
          <p:spPr bwMode="auto">
            <a:xfrm>
              <a:off x="392" y="2513"/>
              <a:ext cx="4939" cy="0"/>
            </a:xfrm>
            <a:prstGeom prst="line">
              <a:avLst/>
            </a:prstGeom>
            <a:noFill/>
            <a:ln w="12700" cap="sq">
              <a:solidFill>
                <a:schemeClr val="tx2"/>
              </a:solidFill>
              <a:round/>
              <a:headEnd type="none" w="sm" len="sm"/>
              <a:tailEnd type="none" w="sm" len="sm"/>
            </a:ln>
            <a:effectLst/>
          </p:spPr>
          <p:txBody>
            <a:bodyP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42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42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742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742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4241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742411">
                                            <p:txEl>
                                              <p:pRg st="5" end="5"/>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742411">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742411">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742411">
                                            <p:txEl>
                                              <p:pRg st="9" end="9"/>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742411">
                                            <p:txEl>
                                              <p:pRg st="10" end="10"/>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742411">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499"/>
                                          </p:stCondLst>
                                        </p:cTn>
                                        <p:tgtEl>
                                          <p:spTgt spid="742411">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2411" grpId="0" build="p" autoUpdateAnimBg="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906" name="Rectangle 18"/>
          <p:cNvSpPr>
            <a:spLocks noGrp="1" noChangeArrowheads="1"/>
          </p:cNvSpPr>
          <p:nvPr>
            <p:ph type="title"/>
          </p:nvPr>
        </p:nvSpPr>
        <p:spPr>
          <a:xfrm>
            <a:off x="406400" y="879763"/>
            <a:ext cx="8275638" cy="775855"/>
          </a:xfrm>
        </p:spPr>
        <p:txBody>
          <a:bodyPr>
            <a:normAutofit/>
          </a:bodyPr>
          <a:lstStyle/>
          <a:p>
            <a:pPr algn="ctr" fontAlgn="auto">
              <a:lnSpc>
                <a:spcPct val="90000"/>
              </a:lnSpc>
              <a:spcAft>
                <a:spcPts val="0"/>
              </a:spcAft>
              <a:defRPr/>
            </a:pPr>
            <a:r>
              <a:rPr lang="en-US" sz="3600" dirty="0"/>
              <a:t>Plant LDAR Program Evaluation</a:t>
            </a:r>
          </a:p>
        </p:txBody>
      </p:sp>
      <p:sp>
        <p:nvSpPr>
          <p:cNvPr id="160771" name="Rectangle 19"/>
          <p:cNvSpPr>
            <a:spLocks noGrp="1" noChangeArrowheads="1"/>
          </p:cNvSpPr>
          <p:nvPr>
            <p:ph idx="1"/>
          </p:nvPr>
        </p:nvSpPr>
        <p:spPr>
          <a:xfrm>
            <a:off x="809625" y="2149475"/>
            <a:ext cx="7805738" cy="4114800"/>
          </a:xfrm>
        </p:spPr>
        <p:txBody>
          <a:bodyPr/>
          <a:lstStyle/>
          <a:p>
            <a:r>
              <a:rPr lang="en-US" sz="3000"/>
              <a:t>Evaluate tracking system for scheduling monitoring and repairing</a:t>
            </a:r>
          </a:p>
          <a:p>
            <a:r>
              <a:rPr lang="en-US" sz="3000"/>
              <a:t>Interview plant personnel</a:t>
            </a:r>
          </a:p>
          <a:p>
            <a:r>
              <a:rPr lang="en-US" sz="3000"/>
              <a:t>Observe calibration of leak detection </a:t>
            </a:r>
            <a:br>
              <a:rPr lang="en-US" sz="3000"/>
            </a:br>
            <a:r>
              <a:rPr lang="en-US" sz="3000"/>
              <a:t>equipment</a:t>
            </a:r>
          </a:p>
          <a:p>
            <a:r>
              <a:rPr lang="en-US" sz="3000"/>
              <a:t>Observe leak detection monitoring</a:t>
            </a:r>
          </a:p>
        </p:txBody>
      </p:sp>
      <p:sp>
        <p:nvSpPr>
          <p:cNvPr id="165902" name="Rectangle 14"/>
          <p:cNvSpPr>
            <a:spLocks noChangeArrowheads="1"/>
          </p:cNvSpPr>
          <p:nvPr/>
        </p:nvSpPr>
        <p:spPr bwMode="auto">
          <a:xfrm>
            <a:off x="822325" y="1165225"/>
            <a:ext cx="7726363" cy="80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9050" tIns="26988" rIns="19050" bIns="26988"/>
          <a:lstStyle/>
          <a:p>
            <a:pPr algn="ctr" eaLnBrk="0" hangingPunct="0">
              <a:lnSpc>
                <a:spcPts val="5000"/>
              </a:lnSpc>
              <a:tabLst>
                <a:tab pos="914400" algn="l"/>
                <a:tab pos="1828800" algn="l"/>
                <a:tab pos="2743200" algn="l"/>
                <a:tab pos="3657600" algn="l"/>
                <a:tab pos="4572000" algn="l"/>
                <a:tab pos="5486400" algn="l"/>
                <a:tab pos="6400800" algn="l"/>
              </a:tabLst>
              <a:defRPr/>
            </a:pPr>
            <a:endParaRPr lang="en-US" sz="4200" b="1">
              <a:solidFill>
                <a:srgbClr val="00FFFF"/>
              </a:solidFill>
              <a:effectLst>
                <a:outerShdw blurRad="38100" dist="38100" dir="2700000" algn="tl">
                  <a:srgbClr val="000000"/>
                </a:outerShdw>
              </a:effectLst>
              <a:latin typeface="Arial" charset="0"/>
            </a:endParaRPr>
          </a:p>
        </p:txBody>
      </p:sp>
    </p:spTree>
  </p:cSld>
  <p:clrMapOvr>
    <a:masterClrMapping/>
  </p:clrMapOvr>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54" name="Rectangle 18"/>
          <p:cNvSpPr>
            <a:spLocks noGrp="1" noChangeArrowheads="1"/>
          </p:cNvSpPr>
          <p:nvPr>
            <p:ph type="title"/>
          </p:nvPr>
        </p:nvSpPr>
        <p:spPr>
          <a:xfrm>
            <a:off x="354013" y="858982"/>
            <a:ext cx="8275637" cy="893618"/>
          </a:xfrm>
        </p:spPr>
        <p:txBody>
          <a:bodyPr>
            <a:normAutofit/>
          </a:bodyPr>
          <a:lstStyle/>
          <a:p>
            <a:pPr algn="ctr" fontAlgn="auto">
              <a:lnSpc>
                <a:spcPct val="90000"/>
              </a:lnSpc>
              <a:spcAft>
                <a:spcPts val="0"/>
              </a:spcAft>
              <a:defRPr/>
            </a:pPr>
            <a:r>
              <a:rPr lang="en-US" sz="4000" dirty="0"/>
              <a:t>Focusing on the Inspection</a:t>
            </a:r>
          </a:p>
        </p:txBody>
      </p:sp>
      <p:sp>
        <p:nvSpPr>
          <p:cNvPr id="161795" name="Rectangle 19"/>
          <p:cNvSpPr>
            <a:spLocks noGrp="1" noChangeArrowheads="1"/>
          </p:cNvSpPr>
          <p:nvPr>
            <p:ph idx="1"/>
          </p:nvPr>
        </p:nvSpPr>
        <p:spPr>
          <a:xfrm>
            <a:off x="739775" y="1946564"/>
            <a:ext cx="7805738" cy="4265324"/>
          </a:xfrm>
          <a:effectLst>
            <a:outerShdw dist="45791" dir="2021404" algn="ctr" rotWithShape="0">
              <a:schemeClr val="bg2"/>
            </a:outerShdw>
          </a:effectLst>
        </p:spPr>
        <p:txBody>
          <a:bodyPr>
            <a:normAutofit/>
          </a:bodyPr>
          <a:lstStyle/>
          <a:p>
            <a:pPr>
              <a:buFontTx/>
              <a:buNone/>
            </a:pPr>
            <a:r>
              <a:rPr lang="en-US" sz="2800" dirty="0"/>
              <a:t>Most important components for monitoring:</a:t>
            </a:r>
          </a:p>
          <a:p>
            <a:pPr lvl="1"/>
            <a:r>
              <a:rPr lang="en-US" sz="2800" i="1" dirty="0"/>
              <a:t>components/process units with history of high leak rates</a:t>
            </a:r>
          </a:p>
          <a:p>
            <a:pPr lvl="1"/>
            <a:r>
              <a:rPr lang="en-US" sz="2800" i="1" dirty="0"/>
              <a:t>valves in gas and light-liquid service</a:t>
            </a:r>
          </a:p>
          <a:p>
            <a:pPr lvl="1"/>
            <a:r>
              <a:rPr lang="en-US" sz="2800" i="1" dirty="0"/>
              <a:t>pumps in light liquid service</a:t>
            </a:r>
          </a:p>
          <a:p>
            <a:pPr lvl="1"/>
            <a:r>
              <a:rPr lang="en-US" sz="2800" i="1" dirty="0"/>
              <a:t>compressors</a:t>
            </a:r>
          </a:p>
          <a:p>
            <a:pPr>
              <a:buFontTx/>
              <a:buNone/>
            </a:pPr>
            <a:r>
              <a:rPr lang="en-US" sz="2800" dirty="0"/>
              <a:t>Review component identification system </a:t>
            </a:r>
          </a:p>
        </p:txBody>
      </p:sp>
    </p:spTree>
  </p:cSld>
  <p:clrMapOvr>
    <a:masterClrMapping/>
  </p:clrMapOvr>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002" name="Rectangle 18"/>
          <p:cNvSpPr>
            <a:spLocks noGrp="1" noChangeArrowheads="1"/>
          </p:cNvSpPr>
          <p:nvPr>
            <p:ph type="title"/>
          </p:nvPr>
        </p:nvSpPr>
        <p:spPr>
          <a:xfrm>
            <a:off x="838200" y="977900"/>
            <a:ext cx="7058871" cy="815873"/>
          </a:xfrm>
        </p:spPr>
        <p:txBody>
          <a:bodyPr>
            <a:noAutofit/>
          </a:bodyPr>
          <a:lstStyle/>
          <a:p>
            <a:pPr fontAlgn="auto">
              <a:spcAft>
                <a:spcPts val="0"/>
              </a:spcAft>
              <a:defRPr/>
            </a:pPr>
            <a:r>
              <a:rPr lang="en-US" sz="4000" dirty="0"/>
              <a:t>Locating Potential Leaks</a:t>
            </a:r>
          </a:p>
        </p:txBody>
      </p:sp>
      <p:sp>
        <p:nvSpPr>
          <p:cNvPr id="170003" name="Rectangle 19"/>
          <p:cNvSpPr>
            <a:spLocks noGrp="1" noChangeArrowheads="1"/>
          </p:cNvSpPr>
          <p:nvPr>
            <p:ph idx="1"/>
          </p:nvPr>
        </p:nvSpPr>
        <p:spPr>
          <a:xfrm>
            <a:off x="1270289" y="2017857"/>
            <a:ext cx="7805738" cy="4114800"/>
          </a:xfrm>
          <a:effectLst>
            <a:outerShdw dist="45791" dir="2021404" algn="ctr" rotWithShape="0">
              <a:schemeClr val="bg2"/>
            </a:outerShdw>
          </a:effectLst>
        </p:spPr>
        <p:txBody>
          <a:bodyPr>
            <a:normAutofit lnSpcReduction="10000"/>
          </a:bodyPr>
          <a:lstStyle/>
          <a:p>
            <a:pPr marL="594360" indent="-457200">
              <a:buClr>
                <a:schemeClr val="tx1">
                  <a:shade val="95000"/>
                </a:schemeClr>
              </a:buClr>
              <a:defRPr/>
            </a:pPr>
            <a:r>
              <a:rPr lang="en-US" sz="2800" dirty="0"/>
              <a:t>Individual Component Survey</a:t>
            </a:r>
          </a:p>
          <a:p>
            <a:pPr marL="1042416" lvl="1" indent="-457200">
              <a:defRPr/>
            </a:pPr>
            <a:r>
              <a:rPr lang="en-US" sz="2800" dirty="0"/>
              <a:t>visual, auditory, olfactory</a:t>
            </a:r>
          </a:p>
          <a:p>
            <a:pPr marL="1042416" lvl="1" indent="-457200">
              <a:defRPr/>
            </a:pPr>
            <a:r>
              <a:rPr lang="en-US" sz="2800" dirty="0"/>
              <a:t>soap solution screening</a:t>
            </a:r>
          </a:p>
          <a:p>
            <a:pPr marL="1042416" lvl="1" indent="-457200">
              <a:defRPr/>
            </a:pPr>
            <a:r>
              <a:rPr lang="en-US" sz="2800" dirty="0"/>
              <a:t>portable VOC analyzer</a:t>
            </a:r>
          </a:p>
          <a:p>
            <a:pPr marL="594360" indent="-457200">
              <a:buClr>
                <a:schemeClr val="tx1">
                  <a:shade val="95000"/>
                </a:schemeClr>
              </a:buClr>
              <a:defRPr/>
            </a:pPr>
            <a:r>
              <a:rPr lang="en-US" sz="2800" dirty="0"/>
              <a:t>Area Survey ("Walk-Through")</a:t>
            </a:r>
          </a:p>
          <a:p>
            <a:pPr marL="594360" indent="-457200">
              <a:buClr>
                <a:schemeClr val="tx1">
                  <a:shade val="95000"/>
                </a:schemeClr>
              </a:buClr>
              <a:defRPr/>
            </a:pPr>
            <a:r>
              <a:rPr lang="en-US" sz="2800" dirty="0"/>
              <a:t>Fixed Point Monitors</a:t>
            </a:r>
          </a:p>
          <a:p>
            <a:pPr marL="594360" indent="-457200">
              <a:buClr>
                <a:schemeClr val="tx1">
                  <a:shade val="95000"/>
                </a:schemeClr>
              </a:buClr>
              <a:defRPr/>
            </a:pPr>
            <a:r>
              <a:rPr lang="en-US" sz="2800" dirty="0"/>
              <a:t>Infrared imaging</a:t>
            </a:r>
          </a:p>
          <a:p>
            <a:pPr marL="0" indent="0" fontAlgn="auto">
              <a:spcAft>
                <a:spcPts val="0"/>
              </a:spcAft>
              <a:buClr>
                <a:schemeClr val="tx1">
                  <a:shade val="95000"/>
                </a:schemeClr>
              </a:buClr>
              <a:buFontTx/>
              <a:buNone/>
              <a:defRPr/>
            </a:pPr>
            <a:endParaRPr lang="en-US" dirty="0"/>
          </a:p>
          <a:p>
            <a:pPr marL="0" indent="0" fontAlgn="auto">
              <a:spcAft>
                <a:spcPts val="0"/>
              </a:spcAft>
              <a:buClr>
                <a:schemeClr val="tx1">
                  <a:shade val="95000"/>
                </a:schemeClr>
              </a:buClr>
              <a:buFontTx/>
              <a:buNone/>
              <a:defRPr/>
            </a:pPr>
            <a:endParaRPr lang="en-US" dirty="0"/>
          </a:p>
        </p:txBody>
      </p:sp>
      <p:sp>
        <p:nvSpPr>
          <p:cNvPr id="169998" name="Rectangle 14"/>
          <p:cNvSpPr>
            <a:spLocks noChangeArrowheads="1"/>
          </p:cNvSpPr>
          <p:nvPr/>
        </p:nvSpPr>
        <p:spPr bwMode="auto">
          <a:xfrm>
            <a:off x="2190750" y="977900"/>
            <a:ext cx="4714875"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9050" tIns="26988" rIns="19050" bIns="26988"/>
          <a:lstStyle/>
          <a:p>
            <a:pPr algn="ctr" eaLnBrk="0" hangingPunct="0">
              <a:lnSpc>
                <a:spcPts val="6000"/>
              </a:lnSpc>
              <a:tabLst>
                <a:tab pos="914400" algn="l"/>
                <a:tab pos="1828800" algn="l"/>
                <a:tab pos="2743200" algn="l"/>
                <a:tab pos="3657600" algn="l"/>
                <a:tab pos="4572000" algn="l"/>
                <a:tab pos="5486400" algn="l"/>
                <a:tab pos="6400800" algn="l"/>
              </a:tabLst>
              <a:defRPr/>
            </a:pPr>
            <a:endParaRPr lang="en-US" sz="5000" b="1">
              <a:solidFill>
                <a:srgbClr val="00FFFF"/>
              </a:solidFill>
              <a:effectLst>
                <a:outerShdw blurRad="38100" dist="38100" dir="2700000" algn="tl">
                  <a:srgbClr val="000000"/>
                </a:outerShdw>
              </a:effectLst>
              <a:latin typeface="Arial" charset="0"/>
            </a:endParaRPr>
          </a:p>
        </p:txBody>
      </p:sp>
    </p:spTree>
  </p:cSld>
  <p:clrMapOvr>
    <a:masterClrMapping/>
  </p:clrMapOvr>
  <p:transition/>
</p:sld>
</file>

<file path=ppt/slides/slide14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51556" name="Rectangle 8"/>
          <p:cNvSpPr>
            <a:spLocks noGrp="1" noChangeArrowheads="1"/>
          </p:cNvSpPr>
          <p:nvPr>
            <p:ph type="title"/>
          </p:nvPr>
        </p:nvSpPr>
        <p:spPr>
          <a:xfrm>
            <a:off x="250825" y="441325"/>
            <a:ext cx="8734425" cy="971550"/>
          </a:xfrm>
        </p:spPr>
        <p:txBody>
          <a:bodyPr>
            <a:noAutofit/>
          </a:bodyPr>
          <a:lstStyle/>
          <a:p>
            <a:pPr algn="ctr" fontAlgn="auto">
              <a:lnSpc>
                <a:spcPct val="80000"/>
              </a:lnSpc>
              <a:spcAft>
                <a:spcPts val="0"/>
              </a:spcAft>
              <a:defRPr/>
            </a:pPr>
            <a:r>
              <a:rPr lang="en-US" sz="4000" dirty="0">
                <a:effectLst/>
              </a:rPr>
              <a:t>Monitoring Individual Components </a:t>
            </a:r>
            <a:r>
              <a:rPr lang="en-US" sz="4000" i="1" dirty="0">
                <a:effectLst/>
              </a:rPr>
              <a:t>(Method 21 - 4.3.1)</a:t>
            </a:r>
            <a:endParaRPr lang="en-US" sz="4000" dirty="0">
              <a:effectLst/>
            </a:endParaRPr>
          </a:p>
        </p:txBody>
      </p:sp>
      <p:sp>
        <p:nvSpPr>
          <p:cNvPr id="629769" name="Rectangle 9"/>
          <p:cNvSpPr>
            <a:spLocks noGrp="1" noChangeArrowheads="1"/>
          </p:cNvSpPr>
          <p:nvPr>
            <p:ph idx="1"/>
          </p:nvPr>
        </p:nvSpPr>
        <p:spPr>
          <a:xfrm>
            <a:off x="334963" y="1908175"/>
            <a:ext cx="7010400" cy="4114800"/>
          </a:xfrm>
          <a:effectLst>
            <a:outerShdw dist="45791" dir="2021404" algn="ctr" rotWithShape="0">
              <a:schemeClr val="bg2"/>
            </a:outerShdw>
          </a:effectLst>
        </p:spPr>
        <p:txBody>
          <a:bodyPr>
            <a:noAutofit/>
          </a:bodyPr>
          <a:lstStyle/>
          <a:p>
            <a:pPr marL="480060" indent="-342900">
              <a:spcBef>
                <a:spcPct val="15000"/>
              </a:spcBef>
              <a:buClr>
                <a:schemeClr val="tx1">
                  <a:shade val="95000"/>
                </a:schemeClr>
              </a:buClr>
              <a:defRPr/>
            </a:pPr>
            <a:r>
              <a:rPr lang="en-US" sz="2800" dirty="0"/>
              <a:t>Measure background levels</a:t>
            </a:r>
          </a:p>
          <a:p>
            <a:pPr marL="480060" indent="-342900">
              <a:spcBef>
                <a:spcPct val="15000"/>
              </a:spcBef>
              <a:buClr>
                <a:schemeClr val="tx1">
                  <a:shade val="95000"/>
                </a:schemeClr>
              </a:buClr>
              <a:defRPr/>
            </a:pPr>
            <a:r>
              <a:rPr lang="en-US" sz="2800" dirty="0"/>
              <a:t>Probe at surface of component</a:t>
            </a:r>
          </a:p>
          <a:p>
            <a:pPr marL="480060" indent="-342900">
              <a:spcBef>
                <a:spcPct val="15000"/>
              </a:spcBef>
              <a:buClr>
                <a:schemeClr val="tx1">
                  <a:shade val="95000"/>
                </a:schemeClr>
              </a:buClr>
              <a:defRPr/>
            </a:pPr>
            <a:r>
              <a:rPr lang="en-US" sz="2800" dirty="0"/>
              <a:t>Move along interface periphery </a:t>
            </a:r>
            <a:br>
              <a:rPr lang="en-US" sz="2800" dirty="0"/>
            </a:br>
            <a:r>
              <a:rPr lang="en-US" sz="2800" dirty="0"/>
              <a:t>while observing readout</a:t>
            </a:r>
          </a:p>
          <a:p>
            <a:pPr marL="480060" indent="-342900">
              <a:spcBef>
                <a:spcPct val="15000"/>
              </a:spcBef>
              <a:buClr>
                <a:schemeClr val="tx1">
                  <a:shade val="95000"/>
                </a:schemeClr>
              </a:buClr>
              <a:defRPr/>
            </a:pPr>
            <a:r>
              <a:rPr lang="en-US" sz="2800" dirty="0"/>
              <a:t>If increase occurs, sample until </a:t>
            </a:r>
          </a:p>
          <a:p>
            <a:pPr marL="137160" indent="0">
              <a:spcBef>
                <a:spcPct val="15000"/>
              </a:spcBef>
              <a:buClr>
                <a:schemeClr val="tx1">
                  <a:shade val="95000"/>
                </a:schemeClr>
              </a:buClr>
              <a:buNone/>
              <a:defRPr/>
            </a:pPr>
            <a:r>
              <a:rPr lang="en-US" sz="2800" dirty="0"/>
              <a:t>	maximum reading; </a:t>
            </a:r>
          </a:p>
          <a:p>
            <a:pPr marL="480060" indent="-342900">
              <a:spcBef>
                <a:spcPct val="15000"/>
              </a:spcBef>
              <a:buClr>
                <a:schemeClr val="tx1">
                  <a:shade val="95000"/>
                </a:schemeClr>
              </a:buClr>
              <a:defRPr/>
            </a:pPr>
            <a:r>
              <a:rPr lang="en-US" sz="2800" dirty="0"/>
              <a:t>leave probe tip at this location for approx. 2 times response time</a:t>
            </a:r>
          </a:p>
          <a:p>
            <a:pPr marL="480060" indent="-342900">
              <a:spcBef>
                <a:spcPct val="15000"/>
              </a:spcBef>
              <a:buClr>
                <a:schemeClr val="tx1">
                  <a:shade val="95000"/>
                </a:schemeClr>
              </a:buClr>
              <a:defRPr/>
            </a:pPr>
            <a:r>
              <a:rPr lang="en-US" sz="2800" dirty="0"/>
              <a:t>Record results</a:t>
            </a:r>
          </a:p>
        </p:txBody>
      </p:sp>
      <p:grpSp>
        <p:nvGrpSpPr>
          <p:cNvPr id="163846" name="Group 10"/>
          <p:cNvGrpSpPr>
            <a:grpSpLocks/>
          </p:cNvGrpSpPr>
          <p:nvPr/>
        </p:nvGrpSpPr>
        <p:grpSpPr bwMode="auto">
          <a:xfrm>
            <a:off x="565150" y="1420813"/>
            <a:ext cx="7921625" cy="117475"/>
            <a:chOff x="367" y="1037"/>
            <a:chExt cx="4990" cy="97"/>
          </a:xfrm>
        </p:grpSpPr>
        <p:sp>
          <p:nvSpPr>
            <p:cNvPr id="163848" name="Rectangle 11"/>
            <p:cNvSpPr>
              <a:spLocks noChangeArrowheads="1"/>
            </p:cNvSpPr>
            <p:nvPr/>
          </p:nvSpPr>
          <p:spPr bwMode="auto">
            <a:xfrm>
              <a:off x="367" y="1084"/>
              <a:ext cx="4990" cy="50"/>
            </a:xfrm>
            <a:prstGeom prst="rect">
              <a:avLst/>
            </a:prstGeom>
            <a:solidFill>
              <a:schemeClr val="bg2"/>
            </a:solidFill>
            <a:ln w="9525">
              <a:noFill/>
              <a:miter lim="800000"/>
              <a:headEnd/>
              <a:tailEnd/>
            </a:ln>
            <a:effectLst/>
          </p:spPr>
          <p:txBody>
            <a:bodyPr/>
            <a:lstStyle/>
            <a:p>
              <a:pPr algn="ctr" eaLnBrk="0" hangingPunct="0"/>
              <a:endParaRPr lang="en-US"/>
            </a:p>
          </p:txBody>
        </p:sp>
        <p:sp>
          <p:nvSpPr>
            <p:cNvPr id="163849" name="Rectangle 12"/>
            <p:cNvSpPr>
              <a:spLocks noChangeArrowheads="1"/>
            </p:cNvSpPr>
            <p:nvPr/>
          </p:nvSpPr>
          <p:spPr bwMode="auto">
            <a:xfrm>
              <a:off x="373" y="1037"/>
              <a:ext cx="4949" cy="74"/>
            </a:xfrm>
            <a:prstGeom prst="rect">
              <a:avLst/>
            </a:prstGeom>
            <a:gradFill rotWithShape="0">
              <a:gsLst>
                <a:gs pos="0">
                  <a:srgbClr val="E6DCAC"/>
                </a:gs>
                <a:gs pos="12000">
                  <a:srgbClr val="E6D78A"/>
                </a:gs>
                <a:gs pos="30000">
                  <a:srgbClr val="C7AC4C"/>
                </a:gs>
                <a:gs pos="45000">
                  <a:srgbClr val="E6D78A"/>
                </a:gs>
                <a:gs pos="77000">
                  <a:srgbClr val="C7AC4C"/>
                </a:gs>
                <a:gs pos="100000">
                  <a:srgbClr val="E6DCAC"/>
                </a:gs>
              </a:gsLst>
              <a:lin ang="2700000" scaled="1"/>
            </a:gradFill>
            <a:ln w="12700" cap="sq">
              <a:solidFill>
                <a:schemeClr val="folHlink"/>
              </a:solidFill>
              <a:miter lim="800000"/>
              <a:headEnd/>
              <a:tailEnd/>
            </a:ln>
            <a:effectLst/>
          </p:spPr>
          <p:txBody>
            <a:bodyPr/>
            <a:lstStyle/>
            <a:p>
              <a:pPr algn="ctr" eaLnBrk="0" hangingPunct="0"/>
              <a:endParaRPr lang="en-US"/>
            </a:p>
          </p:txBody>
        </p:sp>
        <p:sp>
          <p:nvSpPr>
            <p:cNvPr id="163850" name="Line 13"/>
            <p:cNvSpPr>
              <a:spLocks noChangeShapeType="1"/>
            </p:cNvSpPr>
            <p:nvPr/>
          </p:nvSpPr>
          <p:spPr bwMode="auto">
            <a:xfrm>
              <a:off x="381" y="1056"/>
              <a:ext cx="4939" cy="0"/>
            </a:xfrm>
            <a:prstGeom prst="line">
              <a:avLst/>
            </a:prstGeom>
            <a:noFill/>
            <a:ln w="12700" cap="sq">
              <a:solidFill>
                <a:schemeClr val="folHlink"/>
              </a:solidFill>
              <a:round/>
              <a:headEnd type="none" w="sm" len="sm"/>
              <a:tailEnd type="none" w="sm" len="sm"/>
            </a:ln>
            <a:effectLst/>
          </p:spPr>
          <p:txBody>
            <a:bodyPr/>
            <a:lstStyle/>
            <a:p>
              <a:endParaRPr lang="en-US"/>
            </a:p>
          </p:txBody>
        </p:sp>
        <p:sp>
          <p:nvSpPr>
            <p:cNvPr id="163851" name="Line 14"/>
            <p:cNvSpPr>
              <a:spLocks noChangeShapeType="1"/>
            </p:cNvSpPr>
            <p:nvPr/>
          </p:nvSpPr>
          <p:spPr bwMode="auto">
            <a:xfrm>
              <a:off x="381" y="1076"/>
              <a:ext cx="4939" cy="0"/>
            </a:xfrm>
            <a:prstGeom prst="line">
              <a:avLst/>
            </a:prstGeom>
            <a:noFill/>
            <a:ln w="12700" cap="sq">
              <a:solidFill>
                <a:schemeClr val="folHlink"/>
              </a:solidFill>
              <a:round/>
              <a:headEnd type="none" w="sm" len="sm"/>
              <a:tailEnd type="none" w="sm" len="sm"/>
            </a:ln>
            <a:effectLst/>
          </p:spPr>
          <p:txBody>
            <a:bodyPr/>
            <a:lstStyle/>
            <a:p>
              <a:endParaRPr lang="en-US"/>
            </a:p>
          </p:txBody>
        </p:sp>
        <p:sp>
          <p:nvSpPr>
            <p:cNvPr id="163852" name="Line 15"/>
            <p:cNvSpPr>
              <a:spLocks noChangeShapeType="1"/>
            </p:cNvSpPr>
            <p:nvPr/>
          </p:nvSpPr>
          <p:spPr bwMode="auto">
            <a:xfrm>
              <a:off x="381" y="1095"/>
              <a:ext cx="4939" cy="0"/>
            </a:xfrm>
            <a:prstGeom prst="line">
              <a:avLst/>
            </a:prstGeom>
            <a:noFill/>
            <a:ln w="12700" cap="sq">
              <a:solidFill>
                <a:schemeClr val="folHlink"/>
              </a:solidFill>
              <a:round/>
              <a:headEnd type="none" w="sm" len="sm"/>
              <a:tailEnd type="none" w="sm" len="sm"/>
            </a:ln>
            <a:effectLst/>
          </p:spPr>
          <p:txBody>
            <a:bodyPr/>
            <a:lstStyle/>
            <a:p>
              <a:endParaRPr lang="en-US"/>
            </a:p>
          </p:txBody>
        </p:sp>
        <p:sp>
          <p:nvSpPr>
            <p:cNvPr id="163853" name="Line 16"/>
            <p:cNvSpPr>
              <a:spLocks noChangeShapeType="1"/>
            </p:cNvSpPr>
            <p:nvPr/>
          </p:nvSpPr>
          <p:spPr bwMode="auto">
            <a:xfrm>
              <a:off x="381" y="1053"/>
              <a:ext cx="4939" cy="0"/>
            </a:xfrm>
            <a:prstGeom prst="line">
              <a:avLst/>
            </a:prstGeom>
            <a:noFill/>
            <a:ln w="12700" cap="sq">
              <a:solidFill>
                <a:schemeClr val="tx2"/>
              </a:solidFill>
              <a:round/>
              <a:headEnd type="none" w="sm" len="sm"/>
              <a:tailEnd type="none" w="sm" len="sm"/>
            </a:ln>
            <a:effectLst/>
          </p:spPr>
          <p:txBody>
            <a:bodyPr/>
            <a:lstStyle/>
            <a:p>
              <a:endParaRPr lang="en-US"/>
            </a:p>
          </p:txBody>
        </p:sp>
        <p:sp>
          <p:nvSpPr>
            <p:cNvPr id="163854" name="Line 17"/>
            <p:cNvSpPr>
              <a:spLocks noChangeShapeType="1"/>
            </p:cNvSpPr>
            <p:nvPr/>
          </p:nvSpPr>
          <p:spPr bwMode="auto">
            <a:xfrm>
              <a:off x="381" y="1072"/>
              <a:ext cx="4939" cy="0"/>
            </a:xfrm>
            <a:prstGeom prst="line">
              <a:avLst/>
            </a:prstGeom>
            <a:noFill/>
            <a:ln w="12700" cap="sq">
              <a:solidFill>
                <a:schemeClr val="tx2"/>
              </a:solidFill>
              <a:round/>
              <a:headEnd type="none" w="sm" len="sm"/>
              <a:tailEnd type="none" w="sm" len="sm"/>
            </a:ln>
            <a:effectLst/>
          </p:spPr>
          <p:txBody>
            <a:bodyPr/>
            <a:lstStyle/>
            <a:p>
              <a:endParaRPr lang="en-US"/>
            </a:p>
          </p:txBody>
        </p:sp>
        <p:sp>
          <p:nvSpPr>
            <p:cNvPr id="163855" name="Line 18"/>
            <p:cNvSpPr>
              <a:spLocks noChangeShapeType="1"/>
            </p:cNvSpPr>
            <p:nvPr/>
          </p:nvSpPr>
          <p:spPr bwMode="auto">
            <a:xfrm>
              <a:off x="381" y="1092"/>
              <a:ext cx="4939" cy="0"/>
            </a:xfrm>
            <a:prstGeom prst="line">
              <a:avLst/>
            </a:prstGeom>
            <a:noFill/>
            <a:ln w="12700" cap="sq">
              <a:solidFill>
                <a:schemeClr val="tx2"/>
              </a:solidFill>
              <a:round/>
              <a:headEnd type="none" w="sm" len="sm"/>
              <a:tailEnd type="none" w="sm" len="sm"/>
            </a:ln>
            <a:effectLst/>
          </p:spPr>
          <p:txBody>
            <a:bodyPr/>
            <a:lstStyle/>
            <a:p>
              <a:endParaRPr lang="en-US"/>
            </a:p>
          </p:txBody>
        </p:sp>
      </p:grpSp>
      <p:pic>
        <p:nvPicPr>
          <p:cNvPr id="163847" name="Picture 19" descr="Brown marble"/>
          <p:cNvPicPr>
            <a:picLocks noChangeAspect="1" noChangeArrowheads="1"/>
          </p:cNvPicPr>
          <p:nvPr/>
        </p:nvPicPr>
        <p:blipFill>
          <a:blip r:embed="rId3" cstate="print"/>
          <a:srcRect l="24304" r="27002" b="15002"/>
          <a:stretch>
            <a:fillRect/>
          </a:stretch>
        </p:blipFill>
        <p:spPr bwMode="auto">
          <a:xfrm>
            <a:off x="6419850" y="2063750"/>
            <a:ext cx="2484438" cy="3313113"/>
          </a:xfrm>
          <a:prstGeom prst="rect">
            <a:avLst/>
          </a:prstGeom>
          <a:noFill/>
          <a:ln w="9525">
            <a:solidFill>
              <a:schemeClr val="tx2"/>
            </a:solid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29769">
                                            <p:txEl>
                                              <p:pRg st="0" end="0"/>
                                            </p:txEl>
                                          </p:spTgt>
                                        </p:tgtEl>
                                        <p:attrNameLst>
                                          <p:attrName>style.visibility</p:attrName>
                                        </p:attrNameLst>
                                      </p:cBhvr>
                                      <p:to>
                                        <p:strVal val="visible"/>
                                      </p:to>
                                    </p:set>
                                    <p:animEffect transition="in" filter="blinds(horizontal)">
                                      <p:cBhvr>
                                        <p:cTn id="7" dur="500"/>
                                        <p:tgtEl>
                                          <p:spTgt spid="62976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29769">
                                            <p:txEl>
                                              <p:pRg st="1" end="1"/>
                                            </p:txEl>
                                          </p:spTgt>
                                        </p:tgtEl>
                                        <p:attrNameLst>
                                          <p:attrName>style.visibility</p:attrName>
                                        </p:attrNameLst>
                                      </p:cBhvr>
                                      <p:to>
                                        <p:strVal val="visible"/>
                                      </p:to>
                                    </p:set>
                                    <p:animEffect transition="in" filter="blinds(horizontal)">
                                      <p:cBhvr>
                                        <p:cTn id="12" dur="500"/>
                                        <p:tgtEl>
                                          <p:spTgt spid="62976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29769">
                                            <p:txEl>
                                              <p:pRg st="2" end="2"/>
                                            </p:txEl>
                                          </p:spTgt>
                                        </p:tgtEl>
                                        <p:attrNameLst>
                                          <p:attrName>style.visibility</p:attrName>
                                        </p:attrNameLst>
                                      </p:cBhvr>
                                      <p:to>
                                        <p:strVal val="visible"/>
                                      </p:to>
                                    </p:set>
                                    <p:animEffect transition="in" filter="blinds(horizontal)">
                                      <p:cBhvr>
                                        <p:cTn id="17" dur="500"/>
                                        <p:tgtEl>
                                          <p:spTgt spid="62976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29769">
                                            <p:txEl>
                                              <p:pRg st="3" end="3"/>
                                            </p:txEl>
                                          </p:spTgt>
                                        </p:tgtEl>
                                        <p:attrNameLst>
                                          <p:attrName>style.visibility</p:attrName>
                                        </p:attrNameLst>
                                      </p:cBhvr>
                                      <p:to>
                                        <p:strVal val="visible"/>
                                      </p:to>
                                    </p:set>
                                    <p:animEffect transition="in" filter="blinds(horizontal)">
                                      <p:cBhvr>
                                        <p:cTn id="22" dur="500"/>
                                        <p:tgtEl>
                                          <p:spTgt spid="62976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29769">
                                            <p:txEl>
                                              <p:pRg st="4" end="4"/>
                                            </p:txEl>
                                          </p:spTgt>
                                        </p:tgtEl>
                                        <p:attrNameLst>
                                          <p:attrName>style.visibility</p:attrName>
                                        </p:attrNameLst>
                                      </p:cBhvr>
                                      <p:to>
                                        <p:strVal val="visible"/>
                                      </p:to>
                                    </p:set>
                                    <p:animEffect transition="in" filter="blinds(horizontal)">
                                      <p:cBhvr>
                                        <p:cTn id="27" dur="500"/>
                                        <p:tgtEl>
                                          <p:spTgt spid="62976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29769">
                                            <p:txEl>
                                              <p:pRg st="5" end="5"/>
                                            </p:txEl>
                                          </p:spTgt>
                                        </p:tgtEl>
                                        <p:attrNameLst>
                                          <p:attrName>style.visibility</p:attrName>
                                        </p:attrNameLst>
                                      </p:cBhvr>
                                      <p:to>
                                        <p:strVal val="visible"/>
                                      </p:to>
                                    </p:set>
                                    <p:animEffect transition="in" filter="blinds(horizontal)">
                                      <p:cBhvr>
                                        <p:cTn id="32" dur="500"/>
                                        <p:tgtEl>
                                          <p:spTgt spid="629769">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29769">
                                            <p:txEl>
                                              <p:pRg st="6" end="6"/>
                                            </p:txEl>
                                          </p:spTgt>
                                        </p:tgtEl>
                                        <p:attrNameLst>
                                          <p:attrName>style.visibility</p:attrName>
                                        </p:attrNameLst>
                                      </p:cBhvr>
                                      <p:to>
                                        <p:strVal val="visible"/>
                                      </p:to>
                                    </p:set>
                                    <p:animEffect transition="in" filter="blinds(horizontal)">
                                      <p:cBhvr>
                                        <p:cTn id="37" dur="500"/>
                                        <p:tgtEl>
                                          <p:spTgt spid="62976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769" grpId="0" build="p" autoUpdateAnimBg="0"/>
    </p:bld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4867" name="Rectangle 1027"/>
          <p:cNvSpPr>
            <a:spLocks noChangeArrowheads="1"/>
          </p:cNvSpPr>
          <p:nvPr/>
        </p:nvSpPr>
        <p:spPr bwMode="auto">
          <a:xfrm>
            <a:off x="1609725" y="327992"/>
            <a:ext cx="5737225" cy="966788"/>
          </a:xfrm>
          <a:prstGeom prst="rect">
            <a:avLst/>
          </a:prstGeom>
          <a:noFill/>
          <a:ln w="12700">
            <a:noFill/>
            <a:miter lim="800000"/>
            <a:headEnd/>
            <a:tailEnd/>
          </a:ln>
          <a:effectLst>
            <a:outerShdw dist="53882" dir="2700000" algn="ctr" rotWithShape="0">
              <a:schemeClr val="bg2"/>
            </a:outerShdw>
          </a:effectLst>
        </p:spPr>
        <p:txBody>
          <a:bodyPr wrap="none" lIns="19050" tIns="26988" rIns="19050" bIns="26988"/>
          <a:lstStyle/>
          <a:p>
            <a:pPr algn="ctr" eaLnBrk="0" hangingPunct="0">
              <a:lnSpc>
                <a:spcPts val="5700"/>
              </a:lnSpc>
              <a:tabLst>
                <a:tab pos="917575" algn="l"/>
                <a:tab pos="1828800" algn="l"/>
                <a:tab pos="2743200" algn="l"/>
                <a:tab pos="3657600" algn="l"/>
                <a:tab pos="4572000" algn="l"/>
                <a:tab pos="5486400" algn="l"/>
                <a:tab pos="6400800" algn="l"/>
              </a:tabLst>
            </a:pPr>
            <a:r>
              <a:rPr lang="en-US" sz="4000" b="1" dirty="0">
                <a:solidFill>
                  <a:srgbClr val="0070C0"/>
                </a:solidFill>
                <a:latin typeface="Arial" pitchFamily="34" charset="0"/>
              </a:rPr>
              <a:t>Screening Valves</a:t>
            </a:r>
          </a:p>
        </p:txBody>
      </p:sp>
      <p:pic>
        <p:nvPicPr>
          <p:cNvPr id="164868" name="Picture 1028" descr="Globe3dcro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19175" y="1225550"/>
            <a:ext cx="3184525" cy="5046663"/>
          </a:xfrm>
          <a:prstGeom prst="rect">
            <a:avLst/>
          </a:prstGeom>
          <a:noFill/>
          <a:ln w="9525">
            <a:noFill/>
            <a:miter lim="800000"/>
            <a:headEnd/>
            <a:tailEnd/>
          </a:ln>
        </p:spPr>
      </p:pic>
      <p:pic>
        <p:nvPicPr>
          <p:cNvPr id="164869" name="Picture 1029" descr="Globecrop"/>
          <p:cNvPicPr>
            <a:picLocks noChangeAspect="1" noChangeArrowheads="1"/>
          </p:cNvPicPr>
          <p:nvPr/>
        </p:nvPicPr>
        <p:blipFill>
          <a:blip r:embed="rId4" cstate="print">
            <a:clrChange>
              <a:clrFrom>
                <a:srgbClr val="FFFFFF"/>
              </a:clrFrom>
              <a:clrTo>
                <a:srgbClr val="FFFFFF">
                  <a:alpha val="0"/>
                </a:srgbClr>
              </a:clrTo>
            </a:clrChange>
            <a:lum bright="-6000" contrast="30000"/>
          </a:blip>
          <a:srcRect/>
          <a:stretch>
            <a:fillRect/>
          </a:stretch>
        </p:blipFill>
        <p:spPr bwMode="auto">
          <a:xfrm>
            <a:off x="5083175" y="1301750"/>
            <a:ext cx="3108325" cy="4899025"/>
          </a:xfrm>
          <a:prstGeom prst="rect">
            <a:avLst/>
          </a:prstGeom>
          <a:noFill/>
          <a:ln w="9525">
            <a:noFill/>
            <a:miter lim="800000"/>
            <a:headEnd/>
            <a:tailEnd/>
          </a:ln>
        </p:spPr>
      </p:pic>
      <p:sp>
        <p:nvSpPr>
          <p:cNvPr id="164874" name="Text Box 1034" descr="Brown marble"/>
          <p:cNvSpPr txBox="1">
            <a:spLocks noChangeArrowheads="1"/>
          </p:cNvSpPr>
          <p:nvPr/>
        </p:nvSpPr>
        <p:spPr bwMode="auto">
          <a:xfrm>
            <a:off x="3789363" y="1843088"/>
            <a:ext cx="1638300" cy="396875"/>
          </a:xfrm>
          <a:prstGeom prst="rect">
            <a:avLst/>
          </a:prstGeom>
          <a:noFill/>
          <a:ln w="9525">
            <a:noFill/>
            <a:miter lim="800000"/>
            <a:headEnd/>
            <a:tailEnd/>
          </a:ln>
          <a:effectLst>
            <a:outerShdw dist="28398" dir="3806097" algn="ctr" rotWithShape="0">
              <a:schemeClr val="bg2"/>
            </a:outerShdw>
          </a:effectLst>
        </p:spPr>
        <p:txBody>
          <a:bodyPr wrap="none">
            <a:spAutoFit/>
          </a:bodyPr>
          <a:lstStyle/>
          <a:p>
            <a:pPr algn="ctr" eaLnBrk="0" hangingPunct="0"/>
            <a:r>
              <a:rPr lang="en-US" sz="2000" b="1">
                <a:latin typeface="Arial" pitchFamily="34" charset="0"/>
              </a:rPr>
              <a:t>Screen here</a:t>
            </a:r>
          </a:p>
        </p:txBody>
      </p:sp>
      <p:sp>
        <p:nvSpPr>
          <p:cNvPr id="164875" name="Text Box 1035" descr="Brown marble"/>
          <p:cNvSpPr txBox="1">
            <a:spLocks noChangeArrowheads="1"/>
          </p:cNvSpPr>
          <p:nvPr/>
        </p:nvSpPr>
        <p:spPr bwMode="auto">
          <a:xfrm>
            <a:off x="3673475" y="2351088"/>
            <a:ext cx="1638300" cy="396875"/>
          </a:xfrm>
          <a:prstGeom prst="rect">
            <a:avLst/>
          </a:prstGeom>
          <a:noFill/>
          <a:ln w="9525">
            <a:noFill/>
            <a:miter lim="800000"/>
            <a:headEnd/>
            <a:tailEnd/>
          </a:ln>
          <a:effectLst>
            <a:outerShdw dist="28398" dir="3806097" algn="ctr" rotWithShape="0">
              <a:schemeClr val="bg2"/>
            </a:outerShdw>
          </a:effectLst>
        </p:spPr>
        <p:txBody>
          <a:bodyPr wrap="none">
            <a:spAutoFit/>
          </a:bodyPr>
          <a:lstStyle/>
          <a:p>
            <a:pPr algn="ctr" eaLnBrk="0" hangingPunct="0"/>
            <a:r>
              <a:rPr lang="en-US" sz="2000" b="1">
                <a:latin typeface="Arial" pitchFamily="34" charset="0"/>
              </a:rPr>
              <a:t>Screen here</a:t>
            </a:r>
          </a:p>
        </p:txBody>
      </p:sp>
      <p:sp>
        <p:nvSpPr>
          <p:cNvPr id="164876" name="Text Box 1036" descr="Brown marble"/>
          <p:cNvSpPr txBox="1">
            <a:spLocks noChangeArrowheads="1"/>
          </p:cNvSpPr>
          <p:nvPr/>
        </p:nvSpPr>
        <p:spPr bwMode="auto">
          <a:xfrm>
            <a:off x="4217988" y="3678238"/>
            <a:ext cx="1031875" cy="701675"/>
          </a:xfrm>
          <a:prstGeom prst="rect">
            <a:avLst/>
          </a:prstGeom>
          <a:noFill/>
          <a:ln w="9525">
            <a:noFill/>
            <a:miter lim="800000"/>
            <a:headEnd/>
            <a:tailEnd/>
          </a:ln>
          <a:effectLst>
            <a:outerShdw dist="28398" dir="3806097" algn="ctr" rotWithShape="0">
              <a:schemeClr val="bg2"/>
            </a:outerShdw>
          </a:effectLst>
        </p:spPr>
        <p:txBody>
          <a:bodyPr wrap="none">
            <a:spAutoFit/>
          </a:bodyPr>
          <a:lstStyle/>
          <a:p>
            <a:pPr algn="ctr" eaLnBrk="0" hangingPunct="0"/>
            <a:r>
              <a:rPr lang="en-US" sz="2000" b="1">
                <a:latin typeface="Arial" pitchFamily="34" charset="0"/>
              </a:rPr>
              <a:t>Screen</a:t>
            </a:r>
          </a:p>
          <a:p>
            <a:pPr algn="ctr" eaLnBrk="0" hangingPunct="0"/>
            <a:r>
              <a:rPr lang="en-US" sz="2000" b="1">
                <a:latin typeface="Arial" pitchFamily="34" charset="0"/>
              </a:rPr>
              <a:t>here</a:t>
            </a:r>
          </a:p>
        </p:txBody>
      </p:sp>
      <p:sp>
        <p:nvSpPr>
          <p:cNvPr id="164877" name="Line 1037"/>
          <p:cNvSpPr>
            <a:spLocks noChangeShapeType="1"/>
          </p:cNvSpPr>
          <p:nvPr/>
        </p:nvSpPr>
        <p:spPr bwMode="auto">
          <a:xfrm flipH="1" flipV="1">
            <a:off x="5432425" y="2039938"/>
            <a:ext cx="1096963" cy="157162"/>
          </a:xfrm>
          <a:prstGeom prst="line">
            <a:avLst/>
          </a:prstGeom>
          <a:noFill/>
          <a:ln w="28575">
            <a:solidFill>
              <a:schemeClr val="hlink"/>
            </a:solidFill>
            <a:round/>
            <a:headEnd type="triangle" w="med" len="med"/>
            <a:tailEnd/>
          </a:ln>
          <a:effectLst/>
        </p:spPr>
        <p:txBody>
          <a:bodyPr wrap="none" anchor="ctr"/>
          <a:lstStyle/>
          <a:p>
            <a:endParaRPr lang="en-US"/>
          </a:p>
        </p:txBody>
      </p:sp>
      <p:sp>
        <p:nvSpPr>
          <p:cNvPr id="164878" name="Line 1038"/>
          <p:cNvSpPr>
            <a:spLocks noChangeShapeType="1"/>
          </p:cNvSpPr>
          <p:nvPr/>
        </p:nvSpPr>
        <p:spPr bwMode="auto">
          <a:xfrm flipV="1">
            <a:off x="5294313" y="2420938"/>
            <a:ext cx="1116012" cy="160337"/>
          </a:xfrm>
          <a:prstGeom prst="line">
            <a:avLst/>
          </a:prstGeom>
          <a:noFill/>
          <a:ln w="28575">
            <a:solidFill>
              <a:schemeClr val="hlink"/>
            </a:solidFill>
            <a:round/>
            <a:headEnd/>
            <a:tailEnd type="triangle" w="med" len="med"/>
          </a:ln>
          <a:effectLst/>
        </p:spPr>
        <p:txBody>
          <a:bodyPr wrap="none" anchor="ctr"/>
          <a:lstStyle/>
          <a:p>
            <a:endParaRPr lang="en-US"/>
          </a:p>
        </p:txBody>
      </p:sp>
      <p:sp>
        <p:nvSpPr>
          <p:cNvPr id="164879" name="Line 1039"/>
          <p:cNvSpPr>
            <a:spLocks noChangeShapeType="1"/>
          </p:cNvSpPr>
          <p:nvPr/>
        </p:nvSpPr>
        <p:spPr bwMode="auto">
          <a:xfrm flipH="1">
            <a:off x="2852738" y="2584450"/>
            <a:ext cx="838200" cy="319088"/>
          </a:xfrm>
          <a:prstGeom prst="line">
            <a:avLst/>
          </a:prstGeom>
          <a:noFill/>
          <a:ln w="28575">
            <a:solidFill>
              <a:schemeClr val="hlink"/>
            </a:solidFill>
            <a:round/>
            <a:headEnd/>
            <a:tailEnd type="triangle" w="med" len="med"/>
          </a:ln>
          <a:effectLst/>
        </p:spPr>
        <p:txBody>
          <a:bodyPr wrap="none" anchor="ctr"/>
          <a:lstStyle/>
          <a:p>
            <a:endParaRPr lang="en-US"/>
          </a:p>
        </p:txBody>
      </p:sp>
      <p:sp>
        <p:nvSpPr>
          <p:cNvPr id="164880" name="Line 1040"/>
          <p:cNvSpPr>
            <a:spLocks noChangeShapeType="1"/>
          </p:cNvSpPr>
          <p:nvPr/>
        </p:nvSpPr>
        <p:spPr bwMode="auto">
          <a:xfrm flipH="1" flipV="1">
            <a:off x="5176838" y="4065588"/>
            <a:ext cx="723900" cy="481012"/>
          </a:xfrm>
          <a:prstGeom prst="line">
            <a:avLst/>
          </a:prstGeom>
          <a:noFill/>
          <a:ln w="28575">
            <a:solidFill>
              <a:schemeClr val="hlink"/>
            </a:solidFill>
            <a:round/>
            <a:headEnd type="triangle" w="med" len="med"/>
            <a:tailEnd/>
          </a:ln>
          <a:effectLst/>
        </p:spPr>
        <p:txBody>
          <a:bodyPr wrap="none" anchor="ctr"/>
          <a:lstStyle/>
          <a:p>
            <a:endParaRPr lang="en-US"/>
          </a:p>
        </p:txBody>
      </p:sp>
      <p:sp>
        <p:nvSpPr>
          <p:cNvPr id="164881" name="Line 1041"/>
          <p:cNvSpPr>
            <a:spLocks noChangeShapeType="1"/>
          </p:cNvSpPr>
          <p:nvPr/>
        </p:nvSpPr>
        <p:spPr bwMode="auto">
          <a:xfrm flipV="1">
            <a:off x="3802063" y="4113213"/>
            <a:ext cx="539750" cy="290512"/>
          </a:xfrm>
          <a:prstGeom prst="line">
            <a:avLst/>
          </a:prstGeom>
          <a:noFill/>
          <a:ln w="28575">
            <a:solidFill>
              <a:schemeClr val="hlink"/>
            </a:solidFill>
            <a:round/>
            <a:headEnd type="triangle" w="med" len="med"/>
            <a:tailEnd/>
          </a:ln>
          <a:effectLst/>
        </p:spPr>
        <p:txBody>
          <a:bodyPr wrap="none" anchor="ctr"/>
          <a:lstStyle/>
          <a:p>
            <a:endParaRPr lang="en-US"/>
          </a:p>
        </p:txBody>
      </p:sp>
      <p:sp>
        <p:nvSpPr>
          <p:cNvPr id="164882" name="Line 1042"/>
          <p:cNvSpPr>
            <a:spLocks noChangeShapeType="1"/>
          </p:cNvSpPr>
          <p:nvPr/>
        </p:nvSpPr>
        <p:spPr bwMode="auto">
          <a:xfrm flipH="1">
            <a:off x="3367088" y="3917950"/>
            <a:ext cx="876300" cy="14288"/>
          </a:xfrm>
          <a:prstGeom prst="line">
            <a:avLst/>
          </a:prstGeom>
          <a:noFill/>
          <a:ln w="28575">
            <a:solidFill>
              <a:schemeClr val="hlink"/>
            </a:solidFill>
            <a:round/>
            <a:headEnd/>
            <a:tailEnd type="triangle" w="med" len="med"/>
          </a:ln>
          <a:effectLst/>
        </p:spPr>
        <p:txBody>
          <a:bodyPr wrap="none" anchor="ctr"/>
          <a:lstStyle/>
          <a:p>
            <a:endParaRPr lang="en-US"/>
          </a:p>
        </p:txBody>
      </p:sp>
    </p:spTree>
  </p:cSld>
  <p:clrMapOvr>
    <a:masterClrMapping/>
  </p:clrMapOvr>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44" name="Rectangle 16"/>
          <p:cNvSpPr>
            <a:spLocks noGrp="1" noChangeArrowheads="1"/>
          </p:cNvSpPr>
          <p:nvPr>
            <p:ph type="title"/>
          </p:nvPr>
        </p:nvSpPr>
        <p:spPr>
          <a:xfrm>
            <a:off x="458788" y="525463"/>
            <a:ext cx="8275637" cy="1143000"/>
          </a:xfrm>
        </p:spPr>
        <p:txBody>
          <a:bodyPr>
            <a:noAutofit/>
          </a:bodyPr>
          <a:lstStyle/>
          <a:p>
            <a:pPr algn="ctr" fontAlgn="auto">
              <a:spcAft>
                <a:spcPts val="0"/>
              </a:spcAft>
              <a:defRPr/>
            </a:pPr>
            <a:r>
              <a:rPr lang="en-US" sz="4000" dirty="0"/>
              <a:t>Limitations and Problems Using Portable Instruments</a:t>
            </a:r>
          </a:p>
        </p:txBody>
      </p:sp>
      <p:sp>
        <p:nvSpPr>
          <p:cNvPr id="165891" name="Rectangle 17"/>
          <p:cNvSpPr>
            <a:spLocks noGrp="1" noChangeArrowheads="1"/>
          </p:cNvSpPr>
          <p:nvPr>
            <p:ph idx="1"/>
          </p:nvPr>
        </p:nvSpPr>
        <p:spPr>
          <a:xfrm>
            <a:off x="823913" y="2000250"/>
            <a:ext cx="7805737" cy="4114800"/>
          </a:xfrm>
          <a:effectLst>
            <a:outerShdw dist="45791" dir="2021404" algn="ctr" rotWithShape="0">
              <a:schemeClr val="bg2"/>
            </a:outerShdw>
          </a:effectLst>
        </p:spPr>
        <p:txBody>
          <a:bodyPr/>
          <a:lstStyle/>
          <a:p>
            <a:r>
              <a:rPr lang="en-US" sz="2600"/>
              <a:t>Poor capture capability &amp; pinpoint nature of most leaks --&gt; probe should be oriented directly into plume</a:t>
            </a:r>
          </a:p>
          <a:p>
            <a:r>
              <a:rPr lang="en-US" sz="2600"/>
              <a:t>Negative pressure sampling --&gt; limited capture distance </a:t>
            </a:r>
          </a:p>
          <a:p>
            <a:r>
              <a:rPr lang="en-US" sz="2600"/>
              <a:t>Air drawn into probe from all directions --&gt; dilution</a:t>
            </a:r>
          </a:p>
          <a:p>
            <a:r>
              <a:rPr lang="en-US" sz="2600"/>
              <a:t>All instruments sensitive to gas flow rates</a:t>
            </a:r>
          </a:p>
          <a:p>
            <a:r>
              <a:rPr lang="en-US" sz="2600"/>
              <a:t>Cross-wind reduces capture efficiency</a:t>
            </a:r>
          </a:p>
        </p:txBody>
      </p:sp>
    </p:spTree>
  </p:cSld>
  <p:clrMapOvr>
    <a:masterClrMapping/>
  </p:clrMapOvr>
  <p:transition/>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6914" name="Group 120"/>
          <p:cNvGrpSpPr>
            <a:grpSpLocks/>
          </p:cNvGrpSpPr>
          <p:nvPr/>
        </p:nvGrpSpPr>
        <p:grpSpPr bwMode="auto">
          <a:xfrm>
            <a:off x="3082925" y="1062038"/>
            <a:ext cx="3279775" cy="5268912"/>
            <a:chOff x="1788" y="669"/>
            <a:chExt cx="2066" cy="3319"/>
          </a:xfrm>
        </p:grpSpPr>
        <p:grpSp>
          <p:nvGrpSpPr>
            <p:cNvPr id="166999" name="Group 12"/>
            <p:cNvGrpSpPr>
              <a:grpSpLocks/>
            </p:cNvGrpSpPr>
            <p:nvPr/>
          </p:nvGrpSpPr>
          <p:grpSpPr bwMode="auto">
            <a:xfrm>
              <a:off x="1794" y="3026"/>
              <a:ext cx="2052" cy="962"/>
              <a:chOff x="388" y="2869"/>
              <a:chExt cx="2189" cy="912"/>
            </a:xfrm>
          </p:grpSpPr>
          <p:sp>
            <p:nvSpPr>
              <p:cNvPr id="167022" name="Line 2"/>
              <p:cNvSpPr>
                <a:spLocks noChangeShapeType="1"/>
              </p:cNvSpPr>
              <p:nvPr/>
            </p:nvSpPr>
            <p:spPr bwMode="auto">
              <a:xfrm>
                <a:off x="388" y="3781"/>
                <a:ext cx="2184" cy="0"/>
              </a:xfrm>
              <a:prstGeom prst="line">
                <a:avLst/>
              </a:prstGeom>
              <a:noFill/>
              <a:ln w="12700">
                <a:solidFill>
                  <a:srgbClr val="FFFFFF"/>
                </a:solidFill>
                <a:round/>
                <a:headEnd/>
                <a:tailEnd/>
              </a:ln>
              <a:effectLst/>
            </p:spPr>
            <p:txBody>
              <a:bodyPr wrap="none" anchor="ctr"/>
              <a:lstStyle/>
              <a:p>
                <a:endParaRPr lang="en-US"/>
              </a:p>
            </p:txBody>
          </p:sp>
          <p:sp>
            <p:nvSpPr>
              <p:cNvPr id="167023" name="Line 3"/>
              <p:cNvSpPr>
                <a:spLocks noChangeShapeType="1"/>
              </p:cNvSpPr>
              <p:nvPr/>
            </p:nvSpPr>
            <p:spPr bwMode="auto">
              <a:xfrm>
                <a:off x="388" y="3552"/>
                <a:ext cx="2189" cy="0"/>
              </a:xfrm>
              <a:prstGeom prst="line">
                <a:avLst/>
              </a:prstGeom>
              <a:noFill/>
              <a:ln w="12700">
                <a:solidFill>
                  <a:srgbClr val="FFFFFF"/>
                </a:solidFill>
                <a:round/>
                <a:headEnd/>
                <a:tailEnd/>
              </a:ln>
              <a:effectLst/>
            </p:spPr>
            <p:txBody>
              <a:bodyPr wrap="none" anchor="ctr"/>
              <a:lstStyle/>
              <a:p>
                <a:endParaRPr lang="en-US"/>
              </a:p>
            </p:txBody>
          </p:sp>
          <p:sp>
            <p:nvSpPr>
              <p:cNvPr id="167024" name="Line 4"/>
              <p:cNvSpPr>
                <a:spLocks noChangeShapeType="1"/>
              </p:cNvSpPr>
              <p:nvPr/>
            </p:nvSpPr>
            <p:spPr bwMode="auto">
              <a:xfrm>
                <a:off x="388" y="3370"/>
                <a:ext cx="2189" cy="0"/>
              </a:xfrm>
              <a:prstGeom prst="line">
                <a:avLst/>
              </a:prstGeom>
              <a:noFill/>
              <a:ln w="12700">
                <a:solidFill>
                  <a:srgbClr val="FFFFFF"/>
                </a:solidFill>
                <a:round/>
                <a:headEnd/>
                <a:tailEnd/>
              </a:ln>
              <a:effectLst/>
            </p:spPr>
            <p:txBody>
              <a:bodyPr wrap="none" anchor="ctr"/>
              <a:lstStyle/>
              <a:p>
                <a:endParaRPr lang="en-US"/>
              </a:p>
            </p:txBody>
          </p:sp>
          <p:sp>
            <p:nvSpPr>
              <p:cNvPr id="167025" name="Line 5"/>
              <p:cNvSpPr>
                <a:spLocks noChangeShapeType="1"/>
              </p:cNvSpPr>
              <p:nvPr/>
            </p:nvSpPr>
            <p:spPr bwMode="auto">
              <a:xfrm>
                <a:off x="388" y="3237"/>
                <a:ext cx="2189" cy="0"/>
              </a:xfrm>
              <a:prstGeom prst="line">
                <a:avLst/>
              </a:prstGeom>
              <a:noFill/>
              <a:ln w="12700">
                <a:solidFill>
                  <a:srgbClr val="FFFFFF"/>
                </a:solidFill>
                <a:round/>
                <a:headEnd/>
                <a:tailEnd/>
              </a:ln>
              <a:effectLst/>
            </p:spPr>
            <p:txBody>
              <a:bodyPr wrap="none" anchor="ctr"/>
              <a:lstStyle/>
              <a:p>
                <a:endParaRPr lang="en-US"/>
              </a:p>
            </p:txBody>
          </p:sp>
          <p:sp>
            <p:nvSpPr>
              <p:cNvPr id="167026" name="Line 6"/>
              <p:cNvSpPr>
                <a:spLocks noChangeShapeType="1"/>
              </p:cNvSpPr>
              <p:nvPr/>
            </p:nvSpPr>
            <p:spPr bwMode="auto">
              <a:xfrm>
                <a:off x="388" y="3130"/>
                <a:ext cx="2189" cy="0"/>
              </a:xfrm>
              <a:prstGeom prst="line">
                <a:avLst/>
              </a:prstGeom>
              <a:noFill/>
              <a:ln w="12700">
                <a:solidFill>
                  <a:srgbClr val="FFFFFF"/>
                </a:solidFill>
                <a:round/>
                <a:headEnd/>
                <a:tailEnd/>
              </a:ln>
              <a:effectLst/>
            </p:spPr>
            <p:txBody>
              <a:bodyPr wrap="none" anchor="ctr"/>
              <a:lstStyle/>
              <a:p>
                <a:endParaRPr lang="en-US"/>
              </a:p>
            </p:txBody>
          </p:sp>
          <p:sp>
            <p:nvSpPr>
              <p:cNvPr id="167027" name="Line 7"/>
              <p:cNvSpPr>
                <a:spLocks noChangeShapeType="1"/>
              </p:cNvSpPr>
              <p:nvPr/>
            </p:nvSpPr>
            <p:spPr bwMode="auto">
              <a:xfrm>
                <a:off x="388" y="3056"/>
                <a:ext cx="2189" cy="0"/>
              </a:xfrm>
              <a:prstGeom prst="line">
                <a:avLst/>
              </a:prstGeom>
              <a:noFill/>
              <a:ln w="12700">
                <a:solidFill>
                  <a:srgbClr val="FFFFFF"/>
                </a:solidFill>
                <a:round/>
                <a:headEnd/>
                <a:tailEnd/>
              </a:ln>
              <a:effectLst/>
            </p:spPr>
            <p:txBody>
              <a:bodyPr wrap="none" anchor="ctr"/>
              <a:lstStyle/>
              <a:p>
                <a:endParaRPr lang="en-US"/>
              </a:p>
            </p:txBody>
          </p:sp>
          <p:sp>
            <p:nvSpPr>
              <p:cNvPr id="167028" name="Line 8"/>
              <p:cNvSpPr>
                <a:spLocks noChangeShapeType="1"/>
              </p:cNvSpPr>
              <p:nvPr/>
            </p:nvSpPr>
            <p:spPr bwMode="auto">
              <a:xfrm>
                <a:off x="388" y="3002"/>
                <a:ext cx="2189" cy="0"/>
              </a:xfrm>
              <a:prstGeom prst="line">
                <a:avLst/>
              </a:prstGeom>
              <a:noFill/>
              <a:ln w="12700">
                <a:solidFill>
                  <a:srgbClr val="FFFFFF"/>
                </a:solidFill>
                <a:round/>
                <a:headEnd/>
                <a:tailEnd/>
              </a:ln>
              <a:effectLst/>
            </p:spPr>
            <p:txBody>
              <a:bodyPr wrap="none" anchor="ctr"/>
              <a:lstStyle/>
              <a:p>
                <a:endParaRPr lang="en-US"/>
              </a:p>
            </p:txBody>
          </p:sp>
          <p:sp>
            <p:nvSpPr>
              <p:cNvPr id="167029" name="Line 9"/>
              <p:cNvSpPr>
                <a:spLocks noChangeShapeType="1"/>
              </p:cNvSpPr>
              <p:nvPr/>
            </p:nvSpPr>
            <p:spPr bwMode="auto">
              <a:xfrm>
                <a:off x="388" y="2949"/>
                <a:ext cx="2189" cy="0"/>
              </a:xfrm>
              <a:prstGeom prst="line">
                <a:avLst/>
              </a:prstGeom>
              <a:noFill/>
              <a:ln w="12700">
                <a:solidFill>
                  <a:srgbClr val="FFFFFF"/>
                </a:solidFill>
                <a:round/>
                <a:headEnd/>
                <a:tailEnd/>
              </a:ln>
              <a:effectLst/>
            </p:spPr>
            <p:txBody>
              <a:bodyPr wrap="none" anchor="ctr"/>
              <a:lstStyle/>
              <a:p>
                <a:endParaRPr lang="en-US"/>
              </a:p>
            </p:txBody>
          </p:sp>
          <p:sp>
            <p:nvSpPr>
              <p:cNvPr id="167030" name="Line 10"/>
              <p:cNvSpPr>
                <a:spLocks noChangeShapeType="1"/>
              </p:cNvSpPr>
              <p:nvPr/>
            </p:nvSpPr>
            <p:spPr bwMode="auto">
              <a:xfrm>
                <a:off x="388" y="2906"/>
                <a:ext cx="2189" cy="0"/>
              </a:xfrm>
              <a:prstGeom prst="line">
                <a:avLst/>
              </a:prstGeom>
              <a:noFill/>
              <a:ln w="12700">
                <a:solidFill>
                  <a:srgbClr val="FFFFFF"/>
                </a:solidFill>
                <a:round/>
                <a:headEnd/>
                <a:tailEnd/>
              </a:ln>
              <a:effectLst/>
            </p:spPr>
            <p:txBody>
              <a:bodyPr wrap="none" anchor="ctr"/>
              <a:lstStyle/>
              <a:p>
                <a:endParaRPr lang="en-US"/>
              </a:p>
            </p:txBody>
          </p:sp>
          <p:sp>
            <p:nvSpPr>
              <p:cNvPr id="167031" name="Line 11"/>
              <p:cNvSpPr>
                <a:spLocks noChangeShapeType="1"/>
              </p:cNvSpPr>
              <p:nvPr/>
            </p:nvSpPr>
            <p:spPr bwMode="auto">
              <a:xfrm>
                <a:off x="388" y="2869"/>
                <a:ext cx="2189" cy="0"/>
              </a:xfrm>
              <a:prstGeom prst="line">
                <a:avLst/>
              </a:prstGeom>
              <a:noFill/>
              <a:ln w="12700">
                <a:solidFill>
                  <a:srgbClr val="FFFFFF"/>
                </a:solidFill>
                <a:round/>
                <a:headEnd/>
                <a:tailEnd/>
              </a:ln>
              <a:effectLst/>
            </p:spPr>
            <p:txBody>
              <a:bodyPr wrap="none" anchor="ctr"/>
              <a:lstStyle/>
              <a:p>
                <a:endParaRPr lang="en-US"/>
              </a:p>
            </p:txBody>
          </p:sp>
        </p:grpSp>
        <p:grpSp>
          <p:nvGrpSpPr>
            <p:cNvPr id="167000" name="Group 22"/>
            <p:cNvGrpSpPr>
              <a:grpSpLocks/>
            </p:cNvGrpSpPr>
            <p:nvPr/>
          </p:nvGrpSpPr>
          <p:grpSpPr bwMode="auto">
            <a:xfrm>
              <a:off x="1794" y="1839"/>
              <a:ext cx="2052" cy="968"/>
              <a:chOff x="388" y="1744"/>
              <a:chExt cx="2189" cy="917"/>
            </a:xfrm>
          </p:grpSpPr>
          <p:sp>
            <p:nvSpPr>
              <p:cNvPr id="167013" name="Line 13"/>
              <p:cNvSpPr>
                <a:spLocks noChangeShapeType="1"/>
              </p:cNvSpPr>
              <p:nvPr/>
            </p:nvSpPr>
            <p:spPr bwMode="auto">
              <a:xfrm>
                <a:off x="388" y="2661"/>
                <a:ext cx="2184" cy="0"/>
              </a:xfrm>
              <a:prstGeom prst="line">
                <a:avLst/>
              </a:prstGeom>
              <a:noFill/>
              <a:ln w="12700">
                <a:solidFill>
                  <a:srgbClr val="FFFFFF"/>
                </a:solidFill>
                <a:round/>
                <a:headEnd/>
                <a:tailEnd/>
              </a:ln>
              <a:effectLst/>
            </p:spPr>
            <p:txBody>
              <a:bodyPr wrap="none" anchor="ctr"/>
              <a:lstStyle/>
              <a:p>
                <a:endParaRPr lang="en-US"/>
              </a:p>
            </p:txBody>
          </p:sp>
          <p:sp>
            <p:nvSpPr>
              <p:cNvPr id="167014" name="Line 14"/>
              <p:cNvSpPr>
                <a:spLocks noChangeShapeType="1"/>
              </p:cNvSpPr>
              <p:nvPr/>
            </p:nvSpPr>
            <p:spPr bwMode="auto">
              <a:xfrm>
                <a:off x="388" y="2416"/>
                <a:ext cx="2189" cy="0"/>
              </a:xfrm>
              <a:prstGeom prst="line">
                <a:avLst/>
              </a:prstGeom>
              <a:noFill/>
              <a:ln w="12700">
                <a:solidFill>
                  <a:srgbClr val="FFFFFF"/>
                </a:solidFill>
                <a:round/>
                <a:headEnd/>
                <a:tailEnd/>
              </a:ln>
              <a:effectLst/>
            </p:spPr>
            <p:txBody>
              <a:bodyPr wrap="none" anchor="ctr"/>
              <a:lstStyle/>
              <a:p>
                <a:endParaRPr lang="en-US"/>
              </a:p>
            </p:txBody>
          </p:sp>
          <p:sp>
            <p:nvSpPr>
              <p:cNvPr id="167015" name="Line 15"/>
              <p:cNvSpPr>
                <a:spLocks noChangeShapeType="1"/>
              </p:cNvSpPr>
              <p:nvPr/>
            </p:nvSpPr>
            <p:spPr bwMode="auto">
              <a:xfrm>
                <a:off x="388" y="2234"/>
                <a:ext cx="2189" cy="0"/>
              </a:xfrm>
              <a:prstGeom prst="line">
                <a:avLst/>
              </a:prstGeom>
              <a:noFill/>
              <a:ln w="12700">
                <a:solidFill>
                  <a:srgbClr val="FFFFFF"/>
                </a:solidFill>
                <a:round/>
                <a:headEnd/>
                <a:tailEnd/>
              </a:ln>
              <a:effectLst/>
            </p:spPr>
            <p:txBody>
              <a:bodyPr wrap="none" anchor="ctr"/>
              <a:lstStyle/>
              <a:p>
                <a:endParaRPr lang="en-US"/>
              </a:p>
            </p:txBody>
          </p:sp>
          <p:sp>
            <p:nvSpPr>
              <p:cNvPr id="167016" name="Line 16"/>
              <p:cNvSpPr>
                <a:spLocks noChangeShapeType="1"/>
              </p:cNvSpPr>
              <p:nvPr/>
            </p:nvSpPr>
            <p:spPr bwMode="auto">
              <a:xfrm>
                <a:off x="388" y="2080"/>
                <a:ext cx="2189" cy="0"/>
              </a:xfrm>
              <a:prstGeom prst="line">
                <a:avLst/>
              </a:prstGeom>
              <a:noFill/>
              <a:ln w="12700">
                <a:solidFill>
                  <a:srgbClr val="FFFFFF"/>
                </a:solidFill>
                <a:round/>
                <a:headEnd/>
                <a:tailEnd/>
              </a:ln>
              <a:effectLst/>
            </p:spPr>
            <p:txBody>
              <a:bodyPr wrap="none" anchor="ctr"/>
              <a:lstStyle/>
              <a:p>
                <a:endParaRPr lang="en-US"/>
              </a:p>
            </p:txBody>
          </p:sp>
          <p:sp>
            <p:nvSpPr>
              <p:cNvPr id="167017" name="Line 17"/>
              <p:cNvSpPr>
                <a:spLocks noChangeShapeType="1"/>
              </p:cNvSpPr>
              <p:nvPr/>
            </p:nvSpPr>
            <p:spPr bwMode="auto">
              <a:xfrm>
                <a:off x="388" y="1973"/>
                <a:ext cx="2189" cy="0"/>
              </a:xfrm>
              <a:prstGeom prst="line">
                <a:avLst/>
              </a:prstGeom>
              <a:noFill/>
              <a:ln w="12700">
                <a:solidFill>
                  <a:srgbClr val="FFFFFF"/>
                </a:solidFill>
                <a:round/>
                <a:headEnd/>
                <a:tailEnd/>
              </a:ln>
              <a:effectLst/>
            </p:spPr>
            <p:txBody>
              <a:bodyPr wrap="none" anchor="ctr"/>
              <a:lstStyle/>
              <a:p>
                <a:endParaRPr lang="en-US"/>
              </a:p>
            </p:txBody>
          </p:sp>
          <p:sp>
            <p:nvSpPr>
              <p:cNvPr id="167018" name="Line 18"/>
              <p:cNvSpPr>
                <a:spLocks noChangeShapeType="1"/>
              </p:cNvSpPr>
              <p:nvPr/>
            </p:nvSpPr>
            <p:spPr bwMode="auto">
              <a:xfrm>
                <a:off x="388" y="1904"/>
                <a:ext cx="2189" cy="0"/>
              </a:xfrm>
              <a:prstGeom prst="line">
                <a:avLst/>
              </a:prstGeom>
              <a:noFill/>
              <a:ln w="12700">
                <a:solidFill>
                  <a:srgbClr val="FFFFFF"/>
                </a:solidFill>
                <a:round/>
                <a:headEnd/>
                <a:tailEnd/>
              </a:ln>
              <a:effectLst/>
            </p:spPr>
            <p:txBody>
              <a:bodyPr wrap="none" anchor="ctr"/>
              <a:lstStyle/>
              <a:p>
                <a:endParaRPr lang="en-US"/>
              </a:p>
            </p:txBody>
          </p:sp>
          <p:sp>
            <p:nvSpPr>
              <p:cNvPr id="167019" name="Line 19"/>
              <p:cNvSpPr>
                <a:spLocks noChangeShapeType="1"/>
              </p:cNvSpPr>
              <p:nvPr/>
            </p:nvSpPr>
            <p:spPr bwMode="auto">
              <a:xfrm>
                <a:off x="388" y="1845"/>
                <a:ext cx="2189" cy="0"/>
              </a:xfrm>
              <a:prstGeom prst="line">
                <a:avLst/>
              </a:prstGeom>
              <a:noFill/>
              <a:ln w="12700">
                <a:solidFill>
                  <a:srgbClr val="FFFFFF"/>
                </a:solidFill>
                <a:round/>
                <a:headEnd/>
                <a:tailEnd/>
              </a:ln>
              <a:effectLst/>
            </p:spPr>
            <p:txBody>
              <a:bodyPr wrap="none" anchor="ctr"/>
              <a:lstStyle/>
              <a:p>
                <a:endParaRPr lang="en-US"/>
              </a:p>
            </p:txBody>
          </p:sp>
          <p:sp>
            <p:nvSpPr>
              <p:cNvPr id="167020" name="Line 20"/>
              <p:cNvSpPr>
                <a:spLocks noChangeShapeType="1"/>
              </p:cNvSpPr>
              <p:nvPr/>
            </p:nvSpPr>
            <p:spPr bwMode="auto">
              <a:xfrm>
                <a:off x="388" y="1797"/>
                <a:ext cx="2189" cy="0"/>
              </a:xfrm>
              <a:prstGeom prst="line">
                <a:avLst/>
              </a:prstGeom>
              <a:noFill/>
              <a:ln w="12700">
                <a:solidFill>
                  <a:srgbClr val="FFFFFF"/>
                </a:solidFill>
                <a:round/>
                <a:headEnd/>
                <a:tailEnd/>
              </a:ln>
              <a:effectLst/>
            </p:spPr>
            <p:txBody>
              <a:bodyPr wrap="none" anchor="ctr"/>
              <a:lstStyle/>
              <a:p>
                <a:endParaRPr lang="en-US"/>
              </a:p>
            </p:txBody>
          </p:sp>
          <p:sp>
            <p:nvSpPr>
              <p:cNvPr id="167021" name="Line 21"/>
              <p:cNvSpPr>
                <a:spLocks noChangeShapeType="1"/>
              </p:cNvSpPr>
              <p:nvPr/>
            </p:nvSpPr>
            <p:spPr bwMode="auto">
              <a:xfrm>
                <a:off x="388" y="1744"/>
                <a:ext cx="2189" cy="0"/>
              </a:xfrm>
              <a:prstGeom prst="line">
                <a:avLst/>
              </a:prstGeom>
              <a:noFill/>
              <a:ln w="12700">
                <a:solidFill>
                  <a:srgbClr val="FFFFFF"/>
                </a:solidFill>
                <a:round/>
                <a:headEnd/>
                <a:tailEnd/>
              </a:ln>
              <a:effectLst/>
            </p:spPr>
            <p:txBody>
              <a:bodyPr wrap="none" anchor="ctr"/>
              <a:lstStyle/>
              <a:p>
                <a:endParaRPr lang="en-US"/>
              </a:p>
            </p:txBody>
          </p:sp>
        </p:grpSp>
        <p:grpSp>
          <p:nvGrpSpPr>
            <p:cNvPr id="167001" name="Group 32"/>
            <p:cNvGrpSpPr>
              <a:grpSpLocks/>
            </p:cNvGrpSpPr>
            <p:nvPr/>
          </p:nvGrpSpPr>
          <p:grpSpPr bwMode="auto">
            <a:xfrm>
              <a:off x="1788" y="669"/>
              <a:ext cx="2058" cy="928"/>
              <a:chOff x="382" y="634"/>
              <a:chExt cx="2195" cy="880"/>
            </a:xfrm>
          </p:grpSpPr>
          <p:sp>
            <p:nvSpPr>
              <p:cNvPr id="167004" name="Line 23"/>
              <p:cNvSpPr>
                <a:spLocks noChangeShapeType="1"/>
              </p:cNvSpPr>
              <p:nvPr/>
            </p:nvSpPr>
            <p:spPr bwMode="auto">
              <a:xfrm>
                <a:off x="388" y="1514"/>
                <a:ext cx="2184" cy="0"/>
              </a:xfrm>
              <a:prstGeom prst="line">
                <a:avLst/>
              </a:prstGeom>
              <a:noFill/>
              <a:ln w="12700">
                <a:solidFill>
                  <a:srgbClr val="FFFFFF"/>
                </a:solidFill>
                <a:round/>
                <a:headEnd/>
                <a:tailEnd/>
              </a:ln>
              <a:effectLst/>
            </p:spPr>
            <p:txBody>
              <a:bodyPr wrap="none" anchor="ctr"/>
              <a:lstStyle/>
              <a:p>
                <a:endParaRPr lang="en-US"/>
              </a:p>
            </p:txBody>
          </p:sp>
          <p:sp>
            <p:nvSpPr>
              <p:cNvPr id="167005" name="Line 24"/>
              <p:cNvSpPr>
                <a:spLocks noChangeShapeType="1"/>
              </p:cNvSpPr>
              <p:nvPr/>
            </p:nvSpPr>
            <p:spPr bwMode="auto">
              <a:xfrm>
                <a:off x="388" y="1301"/>
                <a:ext cx="2189" cy="0"/>
              </a:xfrm>
              <a:prstGeom prst="line">
                <a:avLst/>
              </a:prstGeom>
              <a:noFill/>
              <a:ln w="12700">
                <a:solidFill>
                  <a:srgbClr val="FFFFFF"/>
                </a:solidFill>
                <a:round/>
                <a:headEnd/>
                <a:tailEnd/>
              </a:ln>
              <a:effectLst/>
            </p:spPr>
            <p:txBody>
              <a:bodyPr wrap="none" anchor="ctr"/>
              <a:lstStyle/>
              <a:p>
                <a:endParaRPr lang="en-US"/>
              </a:p>
            </p:txBody>
          </p:sp>
          <p:sp>
            <p:nvSpPr>
              <p:cNvPr id="167006" name="Line 25"/>
              <p:cNvSpPr>
                <a:spLocks noChangeShapeType="1"/>
              </p:cNvSpPr>
              <p:nvPr/>
            </p:nvSpPr>
            <p:spPr bwMode="auto">
              <a:xfrm>
                <a:off x="388" y="1114"/>
                <a:ext cx="2189" cy="0"/>
              </a:xfrm>
              <a:prstGeom prst="line">
                <a:avLst/>
              </a:prstGeom>
              <a:noFill/>
              <a:ln w="12700">
                <a:solidFill>
                  <a:srgbClr val="FFFFFF"/>
                </a:solidFill>
                <a:round/>
                <a:headEnd/>
                <a:tailEnd/>
              </a:ln>
              <a:effectLst/>
            </p:spPr>
            <p:txBody>
              <a:bodyPr wrap="none" anchor="ctr"/>
              <a:lstStyle/>
              <a:p>
                <a:endParaRPr lang="en-US"/>
              </a:p>
            </p:txBody>
          </p:sp>
          <p:sp>
            <p:nvSpPr>
              <p:cNvPr id="167007" name="Line 26"/>
              <p:cNvSpPr>
                <a:spLocks noChangeShapeType="1"/>
              </p:cNvSpPr>
              <p:nvPr/>
            </p:nvSpPr>
            <p:spPr bwMode="auto">
              <a:xfrm>
                <a:off x="388" y="986"/>
                <a:ext cx="2189" cy="0"/>
              </a:xfrm>
              <a:prstGeom prst="line">
                <a:avLst/>
              </a:prstGeom>
              <a:noFill/>
              <a:ln w="12700">
                <a:solidFill>
                  <a:srgbClr val="FFFFFF"/>
                </a:solidFill>
                <a:round/>
                <a:headEnd/>
                <a:tailEnd/>
              </a:ln>
              <a:effectLst/>
            </p:spPr>
            <p:txBody>
              <a:bodyPr wrap="none" anchor="ctr"/>
              <a:lstStyle/>
              <a:p>
                <a:endParaRPr lang="en-US"/>
              </a:p>
            </p:txBody>
          </p:sp>
          <p:sp>
            <p:nvSpPr>
              <p:cNvPr id="167008" name="Line 27"/>
              <p:cNvSpPr>
                <a:spLocks noChangeShapeType="1"/>
              </p:cNvSpPr>
              <p:nvPr/>
            </p:nvSpPr>
            <p:spPr bwMode="auto">
              <a:xfrm>
                <a:off x="388" y="880"/>
                <a:ext cx="2189" cy="0"/>
              </a:xfrm>
              <a:prstGeom prst="line">
                <a:avLst/>
              </a:prstGeom>
              <a:noFill/>
              <a:ln w="12700">
                <a:solidFill>
                  <a:srgbClr val="FFFFFF"/>
                </a:solidFill>
                <a:round/>
                <a:headEnd/>
                <a:tailEnd/>
              </a:ln>
              <a:effectLst/>
            </p:spPr>
            <p:txBody>
              <a:bodyPr wrap="none" anchor="ctr"/>
              <a:lstStyle/>
              <a:p>
                <a:endParaRPr lang="en-US"/>
              </a:p>
            </p:txBody>
          </p:sp>
          <p:sp>
            <p:nvSpPr>
              <p:cNvPr id="167009" name="Line 28"/>
              <p:cNvSpPr>
                <a:spLocks noChangeShapeType="1"/>
              </p:cNvSpPr>
              <p:nvPr/>
            </p:nvSpPr>
            <p:spPr bwMode="auto">
              <a:xfrm>
                <a:off x="388" y="805"/>
                <a:ext cx="2189" cy="0"/>
              </a:xfrm>
              <a:prstGeom prst="line">
                <a:avLst/>
              </a:prstGeom>
              <a:noFill/>
              <a:ln w="12700">
                <a:solidFill>
                  <a:srgbClr val="FFFFFF"/>
                </a:solidFill>
                <a:round/>
                <a:headEnd/>
                <a:tailEnd/>
              </a:ln>
              <a:effectLst/>
            </p:spPr>
            <p:txBody>
              <a:bodyPr wrap="none" anchor="ctr"/>
              <a:lstStyle/>
              <a:p>
                <a:endParaRPr lang="en-US"/>
              </a:p>
            </p:txBody>
          </p:sp>
          <p:sp>
            <p:nvSpPr>
              <p:cNvPr id="167010" name="Line 29"/>
              <p:cNvSpPr>
                <a:spLocks noChangeShapeType="1"/>
              </p:cNvSpPr>
              <p:nvPr/>
            </p:nvSpPr>
            <p:spPr bwMode="auto">
              <a:xfrm>
                <a:off x="388" y="730"/>
                <a:ext cx="2189" cy="0"/>
              </a:xfrm>
              <a:prstGeom prst="line">
                <a:avLst/>
              </a:prstGeom>
              <a:noFill/>
              <a:ln w="12700">
                <a:solidFill>
                  <a:srgbClr val="FFFFFF"/>
                </a:solidFill>
                <a:round/>
                <a:headEnd/>
                <a:tailEnd/>
              </a:ln>
              <a:effectLst/>
            </p:spPr>
            <p:txBody>
              <a:bodyPr wrap="none" anchor="ctr"/>
              <a:lstStyle/>
              <a:p>
                <a:endParaRPr lang="en-US"/>
              </a:p>
            </p:txBody>
          </p:sp>
          <p:sp>
            <p:nvSpPr>
              <p:cNvPr id="167011" name="Line 30"/>
              <p:cNvSpPr>
                <a:spLocks noChangeShapeType="1"/>
              </p:cNvSpPr>
              <p:nvPr/>
            </p:nvSpPr>
            <p:spPr bwMode="auto">
              <a:xfrm>
                <a:off x="382" y="677"/>
                <a:ext cx="2190" cy="0"/>
              </a:xfrm>
              <a:prstGeom prst="line">
                <a:avLst/>
              </a:prstGeom>
              <a:noFill/>
              <a:ln w="12700">
                <a:solidFill>
                  <a:srgbClr val="FFFFFF"/>
                </a:solidFill>
                <a:round/>
                <a:headEnd/>
                <a:tailEnd/>
              </a:ln>
              <a:effectLst/>
            </p:spPr>
            <p:txBody>
              <a:bodyPr wrap="none" anchor="ctr"/>
              <a:lstStyle/>
              <a:p>
                <a:endParaRPr lang="en-US"/>
              </a:p>
            </p:txBody>
          </p:sp>
          <p:sp>
            <p:nvSpPr>
              <p:cNvPr id="167012" name="Line 31"/>
              <p:cNvSpPr>
                <a:spLocks noChangeShapeType="1"/>
              </p:cNvSpPr>
              <p:nvPr/>
            </p:nvSpPr>
            <p:spPr bwMode="auto">
              <a:xfrm>
                <a:off x="388" y="634"/>
                <a:ext cx="2189" cy="0"/>
              </a:xfrm>
              <a:prstGeom prst="line">
                <a:avLst/>
              </a:prstGeom>
              <a:noFill/>
              <a:ln w="12700">
                <a:solidFill>
                  <a:srgbClr val="FFFFFF"/>
                </a:solidFill>
                <a:round/>
                <a:headEnd/>
                <a:tailEnd/>
              </a:ln>
              <a:effectLst/>
            </p:spPr>
            <p:txBody>
              <a:bodyPr wrap="none" anchor="ctr"/>
              <a:lstStyle/>
              <a:p>
                <a:endParaRPr lang="en-US"/>
              </a:p>
            </p:txBody>
          </p:sp>
        </p:grpSp>
        <p:sp>
          <p:nvSpPr>
            <p:cNvPr id="167002" name="Line 33"/>
            <p:cNvSpPr>
              <a:spLocks noChangeShapeType="1"/>
            </p:cNvSpPr>
            <p:nvPr/>
          </p:nvSpPr>
          <p:spPr bwMode="auto">
            <a:xfrm>
              <a:off x="3854" y="684"/>
              <a:ext cx="0" cy="3300"/>
            </a:xfrm>
            <a:prstGeom prst="line">
              <a:avLst/>
            </a:prstGeom>
            <a:noFill/>
            <a:ln w="12700">
              <a:solidFill>
                <a:srgbClr val="FFFFFF"/>
              </a:solidFill>
              <a:round/>
              <a:headEnd/>
              <a:tailEnd/>
            </a:ln>
            <a:effectLst/>
          </p:spPr>
          <p:txBody>
            <a:bodyPr wrap="none" anchor="ctr"/>
            <a:lstStyle/>
            <a:p>
              <a:endParaRPr lang="en-US"/>
            </a:p>
          </p:txBody>
        </p:sp>
        <p:sp>
          <p:nvSpPr>
            <p:cNvPr id="167003" name="Line 34"/>
            <p:cNvSpPr>
              <a:spLocks noChangeShapeType="1"/>
            </p:cNvSpPr>
            <p:nvPr/>
          </p:nvSpPr>
          <p:spPr bwMode="auto">
            <a:xfrm>
              <a:off x="1790" y="679"/>
              <a:ext cx="0" cy="3305"/>
            </a:xfrm>
            <a:prstGeom prst="line">
              <a:avLst/>
            </a:prstGeom>
            <a:noFill/>
            <a:ln w="12700">
              <a:solidFill>
                <a:srgbClr val="FFFFFF"/>
              </a:solidFill>
              <a:round/>
              <a:headEnd/>
              <a:tailEnd/>
            </a:ln>
            <a:effectLst/>
          </p:spPr>
          <p:txBody>
            <a:bodyPr wrap="none" anchor="ctr"/>
            <a:lstStyle/>
            <a:p>
              <a:endParaRPr lang="en-US"/>
            </a:p>
          </p:txBody>
        </p:sp>
      </p:grpSp>
      <p:sp>
        <p:nvSpPr>
          <p:cNvPr id="166915" name="Rectangle 35"/>
          <p:cNvSpPr>
            <a:spLocks noChangeArrowheads="1"/>
          </p:cNvSpPr>
          <p:nvPr/>
        </p:nvSpPr>
        <p:spPr bwMode="auto">
          <a:xfrm>
            <a:off x="2293938" y="1079500"/>
            <a:ext cx="762000" cy="284163"/>
          </a:xfrm>
          <a:prstGeom prst="rect">
            <a:avLst/>
          </a:prstGeom>
          <a:noFill/>
          <a:ln w="12700">
            <a:noFill/>
            <a:miter lim="800000"/>
            <a:headEnd/>
            <a:tailEnd/>
          </a:ln>
          <a:effectLst/>
        </p:spPr>
        <p:txBody>
          <a:bodyPr wrap="none" lIns="19050" tIns="26988" rIns="19050" bIns="26988"/>
          <a:lstStyle/>
          <a:p>
            <a:pPr eaLnBrk="0" hangingPunct="0">
              <a:lnSpc>
                <a:spcPts val="1300"/>
              </a:lnSpc>
              <a:tabLst>
                <a:tab pos="304800" algn="l"/>
                <a:tab pos="609600" algn="l"/>
                <a:tab pos="914400" algn="l"/>
              </a:tabLst>
            </a:pPr>
            <a:r>
              <a:rPr lang="en-US" sz="2000" b="1" dirty="0">
                <a:latin typeface="Arial" pitchFamily="34" charset="0"/>
              </a:rPr>
              <a:t>10000</a:t>
            </a:r>
          </a:p>
        </p:txBody>
      </p:sp>
      <p:sp>
        <p:nvSpPr>
          <p:cNvPr id="166916" name="Rectangle 36"/>
          <p:cNvSpPr>
            <a:spLocks noChangeArrowheads="1"/>
          </p:cNvSpPr>
          <p:nvPr/>
        </p:nvSpPr>
        <p:spPr bwMode="auto">
          <a:xfrm>
            <a:off x="2673350" y="6230938"/>
            <a:ext cx="485775" cy="287337"/>
          </a:xfrm>
          <a:prstGeom prst="rect">
            <a:avLst/>
          </a:prstGeom>
          <a:noFill/>
          <a:ln w="12700">
            <a:noFill/>
            <a:miter lim="800000"/>
            <a:headEnd/>
            <a:tailEnd/>
          </a:ln>
          <a:effectLst/>
        </p:spPr>
        <p:txBody>
          <a:bodyPr wrap="none" lIns="19050" tIns="26988" rIns="19050" bIns="26988"/>
          <a:lstStyle/>
          <a:p>
            <a:pPr eaLnBrk="0" hangingPunct="0">
              <a:lnSpc>
                <a:spcPts val="1300"/>
              </a:lnSpc>
              <a:tabLst>
                <a:tab pos="304800" algn="l"/>
                <a:tab pos="609600" algn="l"/>
                <a:tab pos="914400" algn="l"/>
              </a:tabLst>
            </a:pPr>
            <a:r>
              <a:rPr lang="en-US" sz="2000" b="1">
                <a:latin typeface="Arial" pitchFamily="34" charset="0"/>
              </a:rPr>
              <a:t>10</a:t>
            </a:r>
          </a:p>
        </p:txBody>
      </p:sp>
      <p:sp>
        <p:nvSpPr>
          <p:cNvPr id="166917" name="Rectangle 37"/>
          <p:cNvSpPr>
            <a:spLocks noChangeArrowheads="1"/>
          </p:cNvSpPr>
          <p:nvPr/>
        </p:nvSpPr>
        <p:spPr bwMode="auto">
          <a:xfrm>
            <a:off x="4167188" y="6561138"/>
            <a:ext cx="914400" cy="285750"/>
          </a:xfrm>
          <a:prstGeom prst="rect">
            <a:avLst/>
          </a:prstGeom>
          <a:noFill/>
          <a:ln w="12700">
            <a:noFill/>
            <a:miter lim="800000"/>
            <a:headEnd/>
            <a:tailEnd/>
          </a:ln>
          <a:effectLst/>
        </p:spPr>
        <p:txBody>
          <a:bodyPr wrap="none" lIns="19050" tIns="26988" rIns="19050" bIns="26988"/>
          <a:lstStyle/>
          <a:p>
            <a:pPr eaLnBrk="0" hangingPunct="0">
              <a:lnSpc>
                <a:spcPts val="1300"/>
              </a:lnSpc>
              <a:tabLst>
                <a:tab pos="304800" algn="l"/>
                <a:tab pos="609600" algn="l"/>
                <a:tab pos="914400" algn="l"/>
              </a:tabLst>
            </a:pPr>
            <a:r>
              <a:rPr lang="en-US" b="1">
                <a:latin typeface="Arial" pitchFamily="34" charset="0"/>
              </a:rPr>
              <a:t>seconds</a:t>
            </a:r>
          </a:p>
        </p:txBody>
      </p:sp>
      <p:sp>
        <p:nvSpPr>
          <p:cNvPr id="166918" name="Rectangle 38"/>
          <p:cNvSpPr>
            <a:spLocks noChangeArrowheads="1"/>
          </p:cNvSpPr>
          <p:nvPr/>
        </p:nvSpPr>
        <p:spPr bwMode="auto">
          <a:xfrm rot="-5400000">
            <a:off x="2447133" y="3301207"/>
            <a:ext cx="238125" cy="642938"/>
          </a:xfrm>
          <a:prstGeom prst="rect">
            <a:avLst/>
          </a:prstGeom>
          <a:noFill/>
          <a:ln w="12700">
            <a:noFill/>
            <a:miter lim="800000"/>
            <a:headEnd/>
            <a:tailEnd/>
          </a:ln>
          <a:effectLst/>
        </p:spPr>
        <p:txBody>
          <a:bodyPr wrap="none" lIns="19050" tIns="26988" rIns="19050" bIns="26988"/>
          <a:lstStyle/>
          <a:p>
            <a:pPr eaLnBrk="0" hangingPunct="0">
              <a:lnSpc>
                <a:spcPts val="1300"/>
              </a:lnSpc>
              <a:tabLst>
                <a:tab pos="304800" algn="l"/>
                <a:tab pos="609600" algn="l"/>
                <a:tab pos="914400" algn="l"/>
              </a:tabLst>
            </a:pPr>
            <a:r>
              <a:rPr lang="en-US" b="1" dirty="0">
                <a:latin typeface="Arial" pitchFamily="34" charset="0"/>
              </a:rPr>
              <a:t>ppm</a:t>
            </a:r>
          </a:p>
        </p:txBody>
      </p:sp>
      <p:sp>
        <p:nvSpPr>
          <p:cNvPr id="166919" name="Rectangle 39"/>
          <p:cNvSpPr>
            <a:spLocks noChangeArrowheads="1"/>
          </p:cNvSpPr>
          <p:nvPr/>
        </p:nvSpPr>
        <p:spPr bwMode="auto">
          <a:xfrm>
            <a:off x="3024188" y="6421438"/>
            <a:ext cx="371475" cy="284162"/>
          </a:xfrm>
          <a:prstGeom prst="rect">
            <a:avLst/>
          </a:prstGeom>
          <a:noFill/>
          <a:ln w="12700">
            <a:noFill/>
            <a:miter lim="800000"/>
            <a:headEnd/>
            <a:tailEnd/>
          </a:ln>
          <a:effectLst/>
        </p:spPr>
        <p:txBody>
          <a:bodyPr wrap="none" lIns="19050" tIns="26988" rIns="19050" bIns="26988"/>
          <a:lstStyle/>
          <a:p>
            <a:pPr eaLnBrk="0" hangingPunct="0">
              <a:lnSpc>
                <a:spcPts val="1300"/>
              </a:lnSpc>
              <a:tabLst>
                <a:tab pos="304800" algn="l"/>
                <a:tab pos="609600" algn="l"/>
                <a:tab pos="914400" algn="l"/>
              </a:tabLst>
            </a:pPr>
            <a:r>
              <a:rPr lang="en-US" sz="2000" b="1">
                <a:latin typeface="Arial" pitchFamily="34" charset="0"/>
              </a:rPr>
              <a:t>0</a:t>
            </a:r>
          </a:p>
        </p:txBody>
      </p:sp>
      <p:sp>
        <p:nvSpPr>
          <p:cNvPr id="166920" name="Rectangle 40"/>
          <p:cNvSpPr>
            <a:spLocks noChangeArrowheads="1"/>
          </p:cNvSpPr>
          <p:nvPr/>
        </p:nvSpPr>
        <p:spPr bwMode="auto">
          <a:xfrm>
            <a:off x="6145213" y="6489700"/>
            <a:ext cx="523875" cy="284163"/>
          </a:xfrm>
          <a:prstGeom prst="rect">
            <a:avLst/>
          </a:prstGeom>
          <a:noFill/>
          <a:ln w="12700">
            <a:noFill/>
            <a:miter lim="800000"/>
            <a:headEnd/>
            <a:tailEnd/>
          </a:ln>
          <a:effectLst/>
        </p:spPr>
        <p:txBody>
          <a:bodyPr wrap="none" lIns="19050" tIns="26988" rIns="19050" bIns="26988"/>
          <a:lstStyle/>
          <a:p>
            <a:pPr eaLnBrk="0" hangingPunct="0">
              <a:lnSpc>
                <a:spcPts val="1300"/>
              </a:lnSpc>
              <a:tabLst>
                <a:tab pos="304800" algn="l"/>
                <a:tab pos="609600" algn="l"/>
                <a:tab pos="914400" algn="l"/>
              </a:tabLst>
            </a:pPr>
            <a:r>
              <a:rPr lang="en-US" sz="2000" b="1">
                <a:latin typeface="Arial" pitchFamily="34" charset="0"/>
              </a:rPr>
              <a:t>650</a:t>
            </a:r>
          </a:p>
        </p:txBody>
      </p:sp>
      <p:sp>
        <p:nvSpPr>
          <p:cNvPr id="166921" name="Line 41"/>
          <p:cNvSpPr>
            <a:spLocks noChangeShapeType="1"/>
          </p:cNvSpPr>
          <p:nvPr/>
        </p:nvSpPr>
        <p:spPr bwMode="auto">
          <a:xfrm flipV="1">
            <a:off x="3338513" y="1079500"/>
            <a:ext cx="57150" cy="5305425"/>
          </a:xfrm>
          <a:prstGeom prst="line">
            <a:avLst/>
          </a:prstGeom>
          <a:noFill/>
          <a:ln w="50800">
            <a:solidFill>
              <a:srgbClr val="0000FF"/>
            </a:solidFill>
            <a:round/>
            <a:headEnd/>
            <a:tailEnd/>
          </a:ln>
          <a:effectLst/>
        </p:spPr>
        <p:txBody>
          <a:bodyPr wrap="none" anchor="ctr"/>
          <a:lstStyle/>
          <a:p>
            <a:endParaRPr lang="en-US"/>
          </a:p>
        </p:txBody>
      </p:sp>
      <p:sp>
        <p:nvSpPr>
          <p:cNvPr id="166922" name="Line 42"/>
          <p:cNvSpPr>
            <a:spLocks noChangeShapeType="1"/>
          </p:cNvSpPr>
          <p:nvPr/>
        </p:nvSpPr>
        <p:spPr bwMode="auto">
          <a:xfrm flipV="1">
            <a:off x="3419475" y="1000125"/>
            <a:ext cx="14288" cy="133350"/>
          </a:xfrm>
          <a:prstGeom prst="line">
            <a:avLst/>
          </a:prstGeom>
          <a:noFill/>
          <a:ln w="50800">
            <a:solidFill>
              <a:srgbClr val="0000FF"/>
            </a:solidFill>
            <a:round/>
            <a:headEnd/>
            <a:tailEnd/>
          </a:ln>
          <a:effectLst/>
        </p:spPr>
        <p:txBody>
          <a:bodyPr wrap="none" anchor="ctr"/>
          <a:lstStyle/>
          <a:p>
            <a:endParaRPr lang="en-US"/>
          </a:p>
        </p:txBody>
      </p:sp>
      <p:sp>
        <p:nvSpPr>
          <p:cNvPr id="166923" name="Line 43"/>
          <p:cNvSpPr>
            <a:spLocks noChangeShapeType="1"/>
          </p:cNvSpPr>
          <p:nvPr/>
        </p:nvSpPr>
        <p:spPr bwMode="auto">
          <a:xfrm>
            <a:off x="3433763" y="1052513"/>
            <a:ext cx="23812" cy="73025"/>
          </a:xfrm>
          <a:prstGeom prst="line">
            <a:avLst/>
          </a:prstGeom>
          <a:noFill/>
          <a:ln w="50800">
            <a:solidFill>
              <a:srgbClr val="0000FF"/>
            </a:solidFill>
            <a:round/>
            <a:headEnd/>
            <a:tailEnd/>
          </a:ln>
          <a:effectLst/>
        </p:spPr>
        <p:txBody>
          <a:bodyPr wrap="none" anchor="ctr"/>
          <a:lstStyle/>
          <a:p>
            <a:endParaRPr lang="en-US"/>
          </a:p>
        </p:txBody>
      </p:sp>
      <p:sp>
        <p:nvSpPr>
          <p:cNvPr id="166924" name="Line 44"/>
          <p:cNvSpPr>
            <a:spLocks noChangeShapeType="1"/>
          </p:cNvSpPr>
          <p:nvPr/>
        </p:nvSpPr>
        <p:spPr bwMode="auto">
          <a:xfrm flipV="1">
            <a:off x="3457575" y="1017588"/>
            <a:ext cx="33338" cy="161925"/>
          </a:xfrm>
          <a:prstGeom prst="line">
            <a:avLst/>
          </a:prstGeom>
          <a:noFill/>
          <a:ln w="50800">
            <a:solidFill>
              <a:srgbClr val="0000FF"/>
            </a:solidFill>
            <a:round/>
            <a:headEnd/>
            <a:tailEnd/>
          </a:ln>
          <a:effectLst/>
        </p:spPr>
        <p:txBody>
          <a:bodyPr wrap="none" anchor="ctr"/>
          <a:lstStyle/>
          <a:p>
            <a:endParaRPr lang="en-US"/>
          </a:p>
        </p:txBody>
      </p:sp>
      <p:sp>
        <p:nvSpPr>
          <p:cNvPr id="166925" name="Line 45"/>
          <p:cNvSpPr>
            <a:spLocks noChangeShapeType="1"/>
          </p:cNvSpPr>
          <p:nvPr/>
        </p:nvSpPr>
        <p:spPr bwMode="auto">
          <a:xfrm>
            <a:off x="3490913" y="1071563"/>
            <a:ext cx="7937" cy="34925"/>
          </a:xfrm>
          <a:prstGeom prst="line">
            <a:avLst/>
          </a:prstGeom>
          <a:noFill/>
          <a:ln w="50800">
            <a:solidFill>
              <a:srgbClr val="0000FF"/>
            </a:solidFill>
            <a:round/>
            <a:headEnd/>
            <a:tailEnd/>
          </a:ln>
          <a:effectLst/>
        </p:spPr>
        <p:txBody>
          <a:bodyPr wrap="none" anchor="ctr"/>
          <a:lstStyle/>
          <a:p>
            <a:endParaRPr lang="en-US"/>
          </a:p>
        </p:txBody>
      </p:sp>
      <p:sp>
        <p:nvSpPr>
          <p:cNvPr id="166926" name="Line 46"/>
          <p:cNvSpPr>
            <a:spLocks noChangeShapeType="1"/>
          </p:cNvSpPr>
          <p:nvPr/>
        </p:nvSpPr>
        <p:spPr bwMode="auto">
          <a:xfrm flipV="1">
            <a:off x="3498850" y="1000125"/>
            <a:ext cx="39688" cy="160338"/>
          </a:xfrm>
          <a:prstGeom prst="line">
            <a:avLst/>
          </a:prstGeom>
          <a:noFill/>
          <a:ln w="50800">
            <a:solidFill>
              <a:srgbClr val="0000FF"/>
            </a:solidFill>
            <a:round/>
            <a:headEnd/>
            <a:tailEnd/>
          </a:ln>
          <a:effectLst/>
        </p:spPr>
        <p:txBody>
          <a:bodyPr wrap="none" anchor="ctr"/>
          <a:lstStyle/>
          <a:p>
            <a:endParaRPr lang="en-US"/>
          </a:p>
        </p:txBody>
      </p:sp>
      <p:sp>
        <p:nvSpPr>
          <p:cNvPr id="166927" name="Line 47"/>
          <p:cNvSpPr>
            <a:spLocks noChangeShapeType="1"/>
          </p:cNvSpPr>
          <p:nvPr/>
        </p:nvSpPr>
        <p:spPr bwMode="auto">
          <a:xfrm>
            <a:off x="3538538" y="1052513"/>
            <a:ext cx="31750" cy="152400"/>
          </a:xfrm>
          <a:prstGeom prst="line">
            <a:avLst/>
          </a:prstGeom>
          <a:noFill/>
          <a:ln w="50800">
            <a:solidFill>
              <a:srgbClr val="0000FF"/>
            </a:solidFill>
            <a:round/>
            <a:headEnd/>
            <a:tailEnd/>
          </a:ln>
          <a:effectLst/>
        </p:spPr>
        <p:txBody>
          <a:bodyPr wrap="none" anchor="ctr"/>
          <a:lstStyle/>
          <a:p>
            <a:endParaRPr lang="en-US"/>
          </a:p>
        </p:txBody>
      </p:sp>
      <p:sp>
        <p:nvSpPr>
          <p:cNvPr id="166928" name="Line 48"/>
          <p:cNvSpPr>
            <a:spLocks noChangeShapeType="1"/>
          </p:cNvSpPr>
          <p:nvPr/>
        </p:nvSpPr>
        <p:spPr bwMode="auto">
          <a:xfrm flipV="1">
            <a:off x="3570288" y="1125538"/>
            <a:ext cx="1587" cy="133350"/>
          </a:xfrm>
          <a:prstGeom prst="line">
            <a:avLst/>
          </a:prstGeom>
          <a:noFill/>
          <a:ln w="50800">
            <a:solidFill>
              <a:srgbClr val="0000FF"/>
            </a:solidFill>
            <a:round/>
            <a:headEnd/>
            <a:tailEnd/>
          </a:ln>
          <a:effectLst/>
        </p:spPr>
        <p:txBody>
          <a:bodyPr wrap="none" anchor="ctr"/>
          <a:lstStyle/>
          <a:p>
            <a:endParaRPr lang="en-US"/>
          </a:p>
        </p:txBody>
      </p:sp>
      <p:sp>
        <p:nvSpPr>
          <p:cNvPr id="166929" name="Line 49"/>
          <p:cNvSpPr>
            <a:spLocks noChangeShapeType="1"/>
          </p:cNvSpPr>
          <p:nvPr/>
        </p:nvSpPr>
        <p:spPr bwMode="auto">
          <a:xfrm>
            <a:off x="3594100" y="1152525"/>
            <a:ext cx="1588" cy="7938"/>
          </a:xfrm>
          <a:prstGeom prst="line">
            <a:avLst/>
          </a:prstGeom>
          <a:noFill/>
          <a:ln w="50800">
            <a:solidFill>
              <a:srgbClr val="0000FF"/>
            </a:solidFill>
            <a:round/>
            <a:headEnd/>
            <a:tailEnd/>
          </a:ln>
          <a:effectLst/>
        </p:spPr>
        <p:txBody>
          <a:bodyPr wrap="none" anchor="ctr"/>
          <a:lstStyle/>
          <a:p>
            <a:endParaRPr lang="en-US"/>
          </a:p>
        </p:txBody>
      </p:sp>
      <p:sp>
        <p:nvSpPr>
          <p:cNvPr id="166930" name="Line 50"/>
          <p:cNvSpPr>
            <a:spLocks noChangeShapeType="1"/>
          </p:cNvSpPr>
          <p:nvPr/>
        </p:nvSpPr>
        <p:spPr bwMode="auto">
          <a:xfrm flipV="1">
            <a:off x="3617913" y="1008063"/>
            <a:ext cx="6350" cy="179387"/>
          </a:xfrm>
          <a:prstGeom prst="line">
            <a:avLst/>
          </a:prstGeom>
          <a:noFill/>
          <a:ln w="50800">
            <a:solidFill>
              <a:srgbClr val="0000FF"/>
            </a:solidFill>
            <a:round/>
            <a:headEnd/>
            <a:tailEnd/>
          </a:ln>
          <a:effectLst/>
        </p:spPr>
        <p:txBody>
          <a:bodyPr wrap="none" anchor="ctr"/>
          <a:lstStyle/>
          <a:p>
            <a:endParaRPr lang="en-US"/>
          </a:p>
        </p:txBody>
      </p:sp>
      <p:sp>
        <p:nvSpPr>
          <p:cNvPr id="166931" name="Line 51"/>
          <p:cNvSpPr>
            <a:spLocks noChangeShapeType="1"/>
          </p:cNvSpPr>
          <p:nvPr/>
        </p:nvSpPr>
        <p:spPr bwMode="auto">
          <a:xfrm>
            <a:off x="3624263" y="1035050"/>
            <a:ext cx="17462" cy="36513"/>
          </a:xfrm>
          <a:prstGeom prst="line">
            <a:avLst/>
          </a:prstGeom>
          <a:noFill/>
          <a:ln w="50800">
            <a:solidFill>
              <a:srgbClr val="0000FF"/>
            </a:solidFill>
            <a:round/>
            <a:headEnd/>
            <a:tailEnd/>
          </a:ln>
          <a:effectLst/>
        </p:spPr>
        <p:txBody>
          <a:bodyPr wrap="none" anchor="ctr"/>
          <a:lstStyle/>
          <a:p>
            <a:endParaRPr lang="en-US"/>
          </a:p>
        </p:txBody>
      </p:sp>
      <p:sp>
        <p:nvSpPr>
          <p:cNvPr id="166932" name="Line 52"/>
          <p:cNvSpPr>
            <a:spLocks noChangeShapeType="1"/>
          </p:cNvSpPr>
          <p:nvPr/>
        </p:nvSpPr>
        <p:spPr bwMode="auto">
          <a:xfrm>
            <a:off x="3665538" y="1062038"/>
            <a:ext cx="15875" cy="17462"/>
          </a:xfrm>
          <a:prstGeom prst="line">
            <a:avLst/>
          </a:prstGeom>
          <a:noFill/>
          <a:ln w="50800">
            <a:solidFill>
              <a:srgbClr val="0000FF"/>
            </a:solidFill>
            <a:round/>
            <a:headEnd/>
            <a:tailEnd/>
          </a:ln>
          <a:effectLst/>
        </p:spPr>
        <p:txBody>
          <a:bodyPr wrap="none" anchor="ctr"/>
          <a:lstStyle/>
          <a:p>
            <a:endParaRPr lang="en-US"/>
          </a:p>
        </p:txBody>
      </p:sp>
      <p:sp>
        <p:nvSpPr>
          <p:cNvPr id="166933" name="Line 53"/>
          <p:cNvSpPr>
            <a:spLocks noChangeShapeType="1"/>
          </p:cNvSpPr>
          <p:nvPr/>
        </p:nvSpPr>
        <p:spPr bwMode="auto">
          <a:xfrm>
            <a:off x="3713163" y="1071563"/>
            <a:ext cx="39687" cy="1587"/>
          </a:xfrm>
          <a:prstGeom prst="line">
            <a:avLst/>
          </a:prstGeom>
          <a:noFill/>
          <a:ln w="50800">
            <a:solidFill>
              <a:srgbClr val="0000FF"/>
            </a:solidFill>
            <a:round/>
            <a:headEnd/>
            <a:tailEnd/>
          </a:ln>
          <a:effectLst/>
        </p:spPr>
        <p:txBody>
          <a:bodyPr wrap="none" anchor="ctr"/>
          <a:lstStyle/>
          <a:p>
            <a:endParaRPr lang="en-US"/>
          </a:p>
        </p:txBody>
      </p:sp>
      <p:sp>
        <p:nvSpPr>
          <p:cNvPr id="166934" name="Line 54"/>
          <p:cNvSpPr>
            <a:spLocks noChangeShapeType="1"/>
          </p:cNvSpPr>
          <p:nvPr/>
        </p:nvSpPr>
        <p:spPr bwMode="auto">
          <a:xfrm flipV="1">
            <a:off x="3752850" y="1035050"/>
            <a:ext cx="31750" cy="63500"/>
          </a:xfrm>
          <a:prstGeom prst="line">
            <a:avLst/>
          </a:prstGeom>
          <a:noFill/>
          <a:ln w="50800">
            <a:solidFill>
              <a:srgbClr val="0000FF"/>
            </a:solidFill>
            <a:round/>
            <a:headEnd/>
            <a:tailEnd/>
          </a:ln>
          <a:effectLst/>
        </p:spPr>
        <p:txBody>
          <a:bodyPr wrap="none" anchor="ctr"/>
          <a:lstStyle/>
          <a:p>
            <a:endParaRPr lang="en-US"/>
          </a:p>
        </p:txBody>
      </p:sp>
      <p:sp>
        <p:nvSpPr>
          <p:cNvPr id="166935" name="Line 55"/>
          <p:cNvSpPr>
            <a:spLocks noChangeShapeType="1"/>
          </p:cNvSpPr>
          <p:nvPr/>
        </p:nvSpPr>
        <p:spPr bwMode="auto">
          <a:xfrm flipV="1">
            <a:off x="3784600" y="1062038"/>
            <a:ext cx="23813" cy="63500"/>
          </a:xfrm>
          <a:prstGeom prst="line">
            <a:avLst/>
          </a:prstGeom>
          <a:noFill/>
          <a:ln w="50800">
            <a:solidFill>
              <a:srgbClr val="0000FF"/>
            </a:solidFill>
            <a:round/>
            <a:headEnd/>
            <a:tailEnd/>
          </a:ln>
          <a:effectLst/>
        </p:spPr>
        <p:txBody>
          <a:bodyPr wrap="none" anchor="ctr"/>
          <a:lstStyle/>
          <a:p>
            <a:endParaRPr lang="en-US"/>
          </a:p>
        </p:txBody>
      </p:sp>
      <p:sp>
        <p:nvSpPr>
          <p:cNvPr id="166936" name="Line 56"/>
          <p:cNvSpPr>
            <a:spLocks noChangeShapeType="1"/>
          </p:cNvSpPr>
          <p:nvPr/>
        </p:nvSpPr>
        <p:spPr bwMode="auto">
          <a:xfrm>
            <a:off x="3808413" y="1089025"/>
            <a:ext cx="6350" cy="36513"/>
          </a:xfrm>
          <a:prstGeom prst="line">
            <a:avLst/>
          </a:prstGeom>
          <a:noFill/>
          <a:ln w="50800">
            <a:solidFill>
              <a:srgbClr val="0000FF"/>
            </a:solidFill>
            <a:round/>
            <a:headEnd/>
            <a:tailEnd/>
          </a:ln>
          <a:effectLst/>
        </p:spPr>
        <p:txBody>
          <a:bodyPr wrap="none" anchor="ctr"/>
          <a:lstStyle/>
          <a:p>
            <a:endParaRPr lang="en-US"/>
          </a:p>
        </p:txBody>
      </p:sp>
      <p:sp>
        <p:nvSpPr>
          <p:cNvPr id="166937" name="Line 57"/>
          <p:cNvSpPr>
            <a:spLocks noChangeShapeType="1"/>
          </p:cNvSpPr>
          <p:nvPr/>
        </p:nvSpPr>
        <p:spPr bwMode="auto">
          <a:xfrm flipV="1">
            <a:off x="3814763" y="1052513"/>
            <a:ext cx="41275" cy="100012"/>
          </a:xfrm>
          <a:prstGeom prst="line">
            <a:avLst/>
          </a:prstGeom>
          <a:noFill/>
          <a:ln w="50800">
            <a:solidFill>
              <a:srgbClr val="0000FF"/>
            </a:solidFill>
            <a:round/>
            <a:headEnd/>
            <a:tailEnd/>
          </a:ln>
          <a:effectLst/>
        </p:spPr>
        <p:txBody>
          <a:bodyPr wrap="none" anchor="ctr"/>
          <a:lstStyle/>
          <a:p>
            <a:endParaRPr lang="en-US"/>
          </a:p>
        </p:txBody>
      </p:sp>
      <p:sp>
        <p:nvSpPr>
          <p:cNvPr id="166938" name="Line 58"/>
          <p:cNvSpPr>
            <a:spLocks noChangeShapeType="1"/>
          </p:cNvSpPr>
          <p:nvPr/>
        </p:nvSpPr>
        <p:spPr bwMode="auto">
          <a:xfrm flipV="1">
            <a:off x="3879850" y="1035050"/>
            <a:ext cx="87313" cy="90488"/>
          </a:xfrm>
          <a:prstGeom prst="line">
            <a:avLst/>
          </a:prstGeom>
          <a:noFill/>
          <a:ln w="50800">
            <a:solidFill>
              <a:srgbClr val="0000FF"/>
            </a:solidFill>
            <a:round/>
            <a:headEnd/>
            <a:tailEnd/>
          </a:ln>
          <a:effectLst/>
        </p:spPr>
        <p:txBody>
          <a:bodyPr wrap="none" anchor="ctr"/>
          <a:lstStyle/>
          <a:p>
            <a:endParaRPr lang="en-US"/>
          </a:p>
        </p:txBody>
      </p:sp>
      <p:sp>
        <p:nvSpPr>
          <p:cNvPr id="166939" name="Line 59"/>
          <p:cNvSpPr>
            <a:spLocks noChangeShapeType="1"/>
          </p:cNvSpPr>
          <p:nvPr/>
        </p:nvSpPr>
        <p:spPr bwMode="auto">
          <a:xfrm>
            <a:off x="4022725" y="1089025"/>
            <a:ext cx="53975" cy="4740275"/>
          </a:xfrm>
          <a:prstGeom prst="line">
            <a:avLst/>
          </a:prstGeom>
          <a:noFill/>
          <a:ln w="50800">
            <a:solidFill>
              <a:srgbClr val="0000FF"/>
            </a:solidFill>
            <a:round/>
            <a:headEnd/>
            <a:tailEnd/>
          </a:ln>
          <a:effectLst/>
        </p:spPr>
        <p:txBody>
          <a:bodyPr wrap="none" anchor="ctr"/>
          <a:lstStyle/>
          <a:p>
            <a:endParaRPr lang="en-US"/>
          </a:p>
        </p:txBody>
      </p:sp>
      <p:sp>
        <p:nvSpPr>
          <p:cNvPr id="166940" name="Line 60"/>
          <p:cNvSpPr>
            <a:spLocks noChangeShapeType="1"/>
          </p:cNvSpPr>
          <p:nvPr/>
        </p:nvSpPr>
        <p:spPr bwMode="auto">
          <a:xfrm>
            <a:off x="4110038" y="5919788"/>
            <a:ext cx="7937" cy="134937"/>
          </a:xfrm>
          <a:prstGeom prst="line">
            <a:avLst/>
          </a:prstGeom>
          <a:noFill/>
          <a:ln w="50800">
            <a:solidFill>
              <a:srgbClr val="0000FF"/>
            </a:solidFill>
            <a:round/>
            <a:headEnd/>
            <a:tailEnd/>
          </a:ln>
          <a:effectLst/>
        </p:spPr>
        <p:txBody>
          <a:bodyPr wrap="none" anchor="ctr"/>
          <a:lstStyle/>
          <a:p>
            <a:endParaRPr lang="en-US"/>
          </a:p>
        </p:txBody>
      </p:sp>
      <p:sp>
        <p:nvSpPr>
          <p:cNvPr id="166941" name="Line 61"/>
          <p:cNvSpPr>
            <a:spLocks noChangeShapeType="1"/>
          </p:cNvSpPr>
          <p:nvPr/>
        </p:nvSpPr>
        <p:spPr bwMode="auto">
          <a:xfrm>
            <a:off x="4148138" y="6116638"/>
            <a:ext cx="9525" cy="71437"/>
          </a:xfrm>
          <a:prstGeom prst="line">
            <a:avLst/>
          </a:prstGeom>
          <a:noFill/>
          <a:ln w="50800">
            <a:solidFill>
              <a:srgbClr val="0000FF"/>
            </a:solidFill>
            <a:round/>
            <a:headEnd/>
            <a:tailEnd/>
          </a:ln>
          <a:effectLst/>
        </p:spPr>
        <p:txBody>
          <a:bodyPr wrap="none" anchor="ctr"/>
          <a:lstStyle/>
          <a:p>
            <a:endParaRPr lang="en-US"/>
          </a:p>
        </p:txBody>
      </p:sp>
      <p:sp>
        <p:nvSpPr>
          <p:cNvPr id="166942" name="Line 62"/>
          <p:cNvSpPr>
            <a:spLocks noChangeShapeType="1"/>
          </p:cNvSpPr>
          <p:nvPr/>
        </p:nvSpPr>
        <p:spPr bwMode="auto">
          <a:xfrm>
            <a:off x="4205288" y="6257925"/>
            <a:ext cx="109537" cy="90488"/>
          </a:xfrm>
          <a:prstGeom prst="line">
            <a:avLst/>
          </a:prstGeom>
          <a:noFill/>
          <a:ln w="50800">
            <a:solidFill>
              <a:srgbClr val="0000FF"/>
            </a:solidFill>
            <a:round/>
            <a:headEnd/>
            <a:tailEnd/>
          </a:ln>
          <a:effectLst/>
        </p:spPr>
        <p:txBody>
          <a:bodyPr wrap="none" anchor="ctr"/>
          <a:lstStyle/>
          <a:p>
            <a:endParaRPr lang="en-US"/>
          </a:p>
        </p:txBody>
      </p:sp>
      <p:sp>
        <p:nvSpPr>
          <p:cNvPr id="166943" name="Line 63"/>
          <p:cNvSpPr>
            <a:spLocks noChangeShapeType="1"/>
          </p:cNvSpPr>
          <p:nvPr/>
        </p:nvSpPr>
        <p:spPr bwMode="auto">
          <a:xfrm>
            <a:off x="4338638" y="6375400"/>
            <a:ext cx="17462" cy="17463"/>
          </a:xfrm>
          <a:prstGeom prst="line">
            <a:avLst/>
          </a:prstGeom>
          <a:noFill/>
          <a:ln w="50800">
            <a:solidFill>
              <a:srgbClr val="0000FF"/>
            </a:solidFill>
            <a:round/>
            <a:headEnd/>
            <a:tailEnd/>
          </a:ln>
          <a:effectLst/>
        </p:spPr>
        <p:txBody>
          <a:bodyPr wrap="none" anchor="ctr"/>
          <a:lstStyle/>
          <a:p>
            <a:endParaRPr lang="en-US"/>
          </a:p>
        </p:txBody>
      </p:sp>
      <p:sp>
        <p:nvSpPr>
          <p:cNvPr id="166944" name="Line 64"/>
          <p:cNvSpPr>
            <a:spLocks noChangeShapeType="1"/>
          </p:cNvSpPr>
          <p:nvPr/>
        </p:nvSpPr>
        <p:spPr bwMode="auto">
          <a:xfrm flipV="1">
            <a:off x="4348163" y="6311900"/>
            <a:ext cx="1587" cy="107950"/>
          </a:xfrm>
          <a:prstGeom prst="line">
            <a:avLst/>
          </a:prstGeom>
          <a:noFill/>
          <a:ln w="50800">
            <a:solidFill>
              <a:srgbClr val="0000FF"/>
            </a:solidFill>
            <a:round/>
            <a:headEnd/>
            <a:tailEnd/>
          </a:ln>
          <a:effectLst/>
        </p:spPr>
        <p:txBody>
          <a:bodyPr wrap="none" anchor="ctr"/>
          <a:lstStyle/>
          <a:p>
            <a:endParaRPr lang="en-US"/>
          </a:p>
        </p:txBody>
      </p:sp>
      <p:sp>
        <p:nvSpPr>
          <p:cNvPr id="166945" name="Line 65"/>
          <p:cNvSpPr>
            <a:spLocks noChangeShapeType="1"/>
          </p:cNvSpPr>
          <p:nvPr/>
        </p:nvSpPr>
        <p:spPr bwMode="auto">
          <a:xfrm>
            <a:off x="4348163" y="6365875"/>
            <a:ext cx="31750" cy="19050"/>
          </a:xfrm>
          <a:prstGeom prst="line">
            <a:avLst/>
          </a:prstGeom>
          <a:noFill/>
          <a:ln w="50800">
            <a:solidFill>
              <a:srgbClr val="0000FF"/>
            </a:solidFill>
            <a:round/>
            <a:headEnd/>
            <a:tailEnd/>
          </a:ln>
          <a:effectLst/>
        </p:spPr>
        <p:txBody>
          <a:bodyPr wrap="none" anchor="ctr"/>
          <a:lstStyle/>
          <a:p>
            <a:endParaRPr lang="en-US"/>
          </a:p>
        </p:txBody>
      </p:sp>
      <p:sp>
        <p:nvSpPr>
          <p:cNvPr id="166946" name="Line 66"/>
          <p:cNvSpPr>
            <a:spLocks noChangeShapeType="1"/>
          </p:cNvSpPr>
          <p:nvPr/>
        </p:nvSpPr>
        <p:spPr bwMode="auto">
          <a:xfrm flipV="1">
            <a:off x="4379913" y="6330950"/>
            <a:ext cx="30162" cy="106363"/>
          </a:xfrm>
          <a:prstGeom prst="line">
            <a:avLst/>
          </a:prstGeom>
          <a:noFill/>
          <a:ln w="50800">
            <a:solidFill>
              <a:srgbClr val="0000FF"/>
            </a:solidFill>
            <a:round/>
            <a:headEnd/>
            <a:tailEnd/>
          </a:ln>
          <a:effectLst/>
        </p:spPr>
        <p:txBody>
          <a:bodyPr wrap="none" anchor="ctr"/>
          <a:lstStyle/>
          <a:p>
            <a:endParaRPr lang="en-US"/>
          </a:p>
        </p:txBody>
      </p:sp>
      <p:sp>
        <p:nvSpPr>
          <p:cNvPr id="166947" name="Line 67"/>
          <p:cNvSpPr>
            <a:spLocks noChangeShapeType="1"/>
          </p:cNvSpPr>
          <p:nvPr/>
        </p:nvSpPr>
        <p:spPr bwMode="auto">
          <a:xfrm>
            <a:off x="4410075" y="6384925"/>
            <a:ext cx="17463" cy="17463"/>
          </a:xfrm>
          <a:prstGeom prst="line">
            <a:avLst/>
          </a:prstGeom>
          <a:noFill/>
          <a:ln w="50800">
            <a:solidFill>
              <a:srgbClr val="0000FF"/>
            </a:solidFill>
            <a:round/>
            <a:headEnd/>
            <a:tailEnd/>
          </a:ln>
          <a:effectLst/>
        </p:spPr>
        <p:txBody>
          <a:bodyPr wrap="none" anchor="ctr"/>
          <a:lstStyle/>
          <a:p>
            <a:endParaRPr lang="en-US"/>
          </a:p>
        </p:txBody>
      </p:sp>
      <p:sp>
        <p:nvSpPr>
          <p:cNvPr id="166948" name="Line 68"/>
          <p:cNvSpPr>
            <a:spLocks noChangeShapeType="1"/>
          </p:cNvSpPr>
          <p:nvPr/>
        </p:nvSpPr>
        <p:spPr bwMode="auto">
          <a:xfrm flipV="1">
            <a:off x="4427538" y="6338888"/>
            <a:ext cx="1587" cy="80962"/>
          </a:xfrm>
          <a:prstGeom prst="line">
            <a:avLst/>
          </a:prstGeom>
          <a:noFill/>
          <a:ln w="50800">
            <a:solidFill>
              <a:srgbClr val="0000FF"/>
            </a:solidFill>
            <a:round/>
            <a:headEnd/>
            <a:tailEnd/>
          </a:ln>
          <a:effectLst/>
        </p:spPr>
        <p:txBody>
          <a:bodyPr wrap="none" anchor="ctr"/>
          <a:lstStyle/>
          <a:p>
            <a:endParaRPr lang="en-US"/>
          </a:p>
        </p:txBody>
      </p:sp>
      <p:sp>
        <p:nvSpPr>
          <p:cNvPr id="166949" name="Line 69"/>
          <p:cNvSpPr>
            <a:spLocks noChangeShapeType="1"/>
          </p:cNvSpPr>
          <p:nvPr/>
        </p:nvSpPr>
        <p:spPr bwMode="auto">
          <a:xfrm>
            <a:off x="4433888" y="6375400"/>
            <a:ext cx="9525" cy="44450"/>
          </a:xfrm>
          <a:prstGeom prst="line">
            <a:avLst/>
          </a:prstGeom>
          <a:noFill/>
          <a:ln w="50800">
            <a:solidFill>
              <a:srgbClr val="0000FF"/>
            </a:solidFill>
            <a:round/>
            <a:headEnd/>
            <a:tailEnd/>
          </a:ln>
          <a:effectLst/>
        </p:spPr>
        <p:txBody>
          <a:bodyPr wrap="none" anchor="ctr"/>
          <a:lstStyle/>
          <a:p>
            <a:endParaRPr lang="en-US"/>
          </a:p>
        </p:txBody>
      </p:sp>
      <p:sp>
        <p:nvSpPr>
          <p:cNvPr id="166950" name="Line 70"/>
          <p:cNvSpPr>
            <a:spLocks noChangeShapeType="1"/>
          </p:cNvSpPr>
          <p:nvPr/>
        </p:nvSpPr>
        <p:spPr bwMode="auto">
          <a:xfrm flipV="1">
            <a:off x="4451350" y="6348413"/>
            <a:ext cx="6350" cy="98425"/>
          </a:xfrm>
          <a:prstGeom prst="line">
            <a:avLst/>
          </a:prstGeom>
          <a:noFill/>
          <a:ln w="50800">
            <a:solidFill>
              <a:srgbClr val="0000FF"/>
            </a:solidFill>
            <a:round/>
            <a:headEnd/>
            <a:tailEnd/>
          </a:ln>
          <a:effectLst/>
        </p:spPr>
        <p:txBody>
          <a:bodyPr wrap="none" anchor="ctr"/>
          <a:lstStyle/>
          <a:p>
            <a:endParaRPr lang="en-US"/>
          </a:p>
        </p:txBody>
      </p:sp>
      <p:sp>
        <p:nvSpPr>
          <p:cNvPr id="166951" name="Line 71"/>
          <p:cNvSpPr>
            <a:spLocks noChangeShapeType="1"/>
          </p:cNvSpPr>
          <p:nvPr/>
        </p:nvSpPr>
        <p:spPr bwMode="auto">
          <a:xfrm>
            <a:off x="4467225" y="6402388"/>
            <a:ext cx="38100" cy="7937"/>
          </a:xfrm>
          <a:prstGeom prst="line">
            <a:avLst/>
          </a:prstGeom>
          <a:noFill/>
          <a:ln w="50800">
            <a:solidFill>
              <a:srgbClr val="0000FF"/>
            </a:solidFill>
            <a:round/>
            <a:headEnd/>
            <a:tailEnd/>
          </a:ln>
          <a:effectLst/>
        </p:spPr>
        <p:txBody>
          <a:bodyPr wrap="none" anchor="ctr"/>
          <a:lstStyle/>
          <a:p>
            <a:endParaRPr lang="en-US"/>
          </a:p>
        </p:txBody>
      </p:sp>
      <p:sp>
        <p:nvSpPr>
          <p:cNvPr id="166952" name="Line 72"/>
          <p:cNvSpPr>
            <a:spLocks noChangeShapeType="1"/>
          </p:cNvSpPr>
          <p:nvPr/>
        </p:nvSpPr>
        <p:spPr bwMode="auto">
          <a:xfrm flipV="1">
            <a:off x="4514850" y="6357938"/>
            <a:ext cx="14288" cy="88900"/>
          </a:xfrm>
          <a:prstGeom prst="line">
            <a:avLst/>
          </a:prstGeom>
          <a:noFill/>
          <a:ln w="50800">
            <a:solidFill>
              <a:srgbClr val="0000FF"/>
            </a:solidFill>
            <a:round/>
            <a:headEnd/>
            <a:tailEnd/>
          </a:ln>
          <a:effectLst/>
        </p:spPr>
        <p:txBody>
          <a:bodyPr wrap="none" anchor="ctr"/>
          <a:lstStyle/>
          <a:p>
            <a:endParaRPr lang="en-US"/>
          </a:p>
        </p:txBody>
      </p:sp>
      <p:sp>
        <p:nvSpPr>
          <p:cNvPr id="166953" name="Line 73"/>
          <p:cNvSpPr>
            <a:spLocks noChangeShapeType="1"/>
          </p:cNvSpPr>
          <p:nvPr/>
        </p:nvSpPr>
        <p:spPr bwMode="auto">
          <a:xfrm>
            <a:off x="4538663" y="6375400"/>
            <a:ext cx="14287" cy="44450"/>
          </a:xfrm>
          <a:prstGeom prst="line">
            <a:avLst/>
          </a:prstGeom>
          <a:noFill/>
          <a:ln w="50800">
            <a:solidFill>
              <a:srgbClr val="0000FF"/>
            </a:solidFill>
            <a:round/>
            <a:headEnd/>
            <a:tailEnd/>
          </a:ln>
          <a:effectLst/>
        </p:spPr>
        <p:txBody>
          <a:bodyPr wrap="none" anchor="ctr"/>
          <a:lstStyle/>
          <a:p>
            <a:endParaRPr lang="en-US"/>
          </a:p>
        </p:txBody>
      </p:sp>
      <p:sp>
        <p:nvSpPr>
          <p:cNvPr id="166954" name="Line 74"/>
          <p:cNvSpPr>
            <a:spLocks noChangeShapeType="1"/>
          </p:cNvSpPr>
          <p:nvPr/>
        </p:nvSpPr>
        <p:spPr bwMode="auto">
          <a:xfrm flipV="1">
            <a:off x="4552950" y="6249988"/>
            <a:ext cx="41275" cy="206375"/>
          </a:xfrm>
          <a:prstGeom prst="line">
            <a:avLst/>
          </a:prstGeom>
          <a:noFill/>
          <a:ln w="50800">
            <a:solidFill>
              <a:srgbClr val="0000FF"/>
            </a:solidFill>
            <a:round/>
            <a:headEnd/>
            <a:tailEnd/>
          </a:ln>
          <a:effectLst/>
        </p:spPr>
        <p:txBody>
          <a:bodyPr wrap="none" anchor="ctr"/>
          <a:lstStyle/>
          <a:p>
            <a:endParaRPr lang="en-US"/>
          </a:p>
        </p:txBody>
      </p:sp>
      <p:sp>
        <p:nvSpPr>
          <p:cNvPr id="166955" name="Line 75"/>
          <p:cNvSpPr>
            <a:spLocks noChangeShapeType="1"/>
          </p:cNvSpPr>
          <p:nvPr/>
        </p:nvSpPr>
        <p:spPr bwMode="auto">
          <a:xfrm>
            <a:off x="4594225" y="6303963"/>
            <a:ext cx="6350" cy="98425"/>
          </a:xfrm>
          <a:prstGeom prst="line">
            <a:avLst/>
          </a:prstGeom>
          <a:noFill/>
          <a:ln w="50800">
            <a:solidFill>
              <a:srgbClr val="0000FF"/>
            </a:solidFill>
            <a:round/>
            <a:headEnd/>
            <a:tailEnd/>
          </a:ln>
          <a:effectLst/>
        </p:spPr>
        <p:txBody>
          <a:bodyPr wrap="none" anchor="ctr"/>
          <a:lstStyle/>
          <a:p>
            <a:endParaRPr lang="en-US"/>
          </a:p>
        </p:txBody>
      </p:sp>
      <p:sp>
        <p:nvSpPr>
          <p:cNvPr id="166956" name="Line 76"/>
          <p:cNvSpPr>
            <a:spLocks noChangeShapeType="1"/>
          </p:cNvSpPr>
          <p:nvPr/>
        </p:nvSpPr>
        <p:spPr bwMode="auto">
          <a:xfrm flipV="1">
            <a:off x="4624388" y="6384925"/>
            <a:ext cx="17462" cy="71438"/>
          </a:xfrm>
          <a:prstGeom prst="line">
            <a:avLst/>
          </a:prstGeom>
          <a:noFill/>
          <a:ln w="50800">
            <a:solidFill>
              <a:srgbClr val="0000FF"/>
            </a:solidFill>
            <a:round/>
            <a:headEnd/>
            <a:tailEnd/>
          </a:ln>
          <a:effectLst/>
        </p:spPr>
        <p:txBody>
          <a:bodyPr wrap="none" anchor="ctr"/>
          <a:lstStyle/>
          <a:p>
            <a:endParaRPr lang="en-US"/>
          </a:p>
        </p:txBody>
      </p:sp>
      <p:sp>
        <p:nvSpPr>
          <p:cNvPr id="166957" name="Line 77"/>
          <p:cNvSpPr>
            <a:spLocks noChangeShapeType="1"/>
          </p:cNvSpPr>
          <p:nvPr/>
        </p:nvSpPr>
        <p:spPr bwMode="auto">
          <a:xfrm>
            <a:off x="4689475" y="6410325"/>
            <a:ext cx="63500" cy="1588"/>
          </a:xfrm>
          <a:prstGeom prst="line">
            <a:avLst/>
          </a:prstGeom>
          <a:noFill/>
          <a:ln w="50800">
            <a:solidFill>
              <a:srgbClr val="0000FF"/>
            </a:solidFill>
            <a:round/>
            <a:headEnd/>
            <a:tailEnd/>
          </a:ln>
          <a:effectLst/>
        </p:spPr>
        <p:txBody>
          <a:bodyPr wrap="none" anchor="ctr"/>
          <a:lstStyle/>
          <a:p>
            <a:endParaRPr lang="en-US"/>
          </a:p>
        </p:txBody>
      </p:sp>
      <p:sp>
        <p:nvSpPr>
          <p:cNvPr id="166958" name="Line 78"/>
          <p:cNvSpPr>
            <a:spLocks noChangeShapeType="1"/>
          </p:cNvSpPr>
          <p:nvPr/>
        </p:nvSpPr>
        <p:spPr bwMode="auto">
          <a:xfrm flipV="1">
            <a:off x="4808538" y="6357938"/>
            <a:ext cx="47625" cy="79375"/>
          </a:xfrm>
          <a:prstGeom prst="line">
            <a:avLst/>
          </a:prstGeom>
          <a:noFill/>
          <a:ln w="50800">
            <a:solidFill>
              <a:srgbClr val="0000FF"/>
            </a:solidFill>
            <a:round/>
            <a:headEnd/>
            <a:tailEnd/>
          </a:ln>
          <a:effectLst/>
        </p:spPr>
        <p:txBody>
          <a:bodyPr wrap="none" anchor="ctr"/>
          <a:lstStyle/>
          <a:p>
            <a:endParaRPr lang="en-US"/>
          </a:p>
        </p:txBody>
      </p:sp>
      <p:sp>
        <p:nvSpPr>
          <p:cNvPr id="166959" name="Line 79"/>
          <p:cNvSpPr>
            <a:spLocks noChangeShapeType="1"/>
          </p:cNvSpPr>
          <p:nvPr/>
        </p:nvSpPr>
        <p:spPr bwMode="auto">
          <a:xfrm>
            <a:off x="4903788" y="6410325"/>
            <a:ext cx="53975" cy="9525"/>
          </a:xfrm>
          <a:prstGeom prst="line">
            <a:avLst/>
          </a:prstGeom>
          <a:noFill/>
          <a:ln w="50800">
            <a:solidFill>
              <a:srgbClr val="0000FF"/>
            </a:solidFill>
            <a:round/>
            <a:headEnd/>
            <a:tailEnd/>
          </a:ln>
          <a:effectLst/>
        </p:spPr>
        <p:txBody>
          <a:bodyPr wrap="none" anchor="ctr"/>
          <a:lstStyle/>
          <a:p>
            <a:endParaRPr lang="en-US"/>
          </a:p>
        </p:txBody>
      </p:sp>
      <p:sp>
        <p:nvSpPr>
          <p:cNvPr id="166960" name="Line 80"/>
          <p:cNvSpPr>
            <a:spLocks noChangeShapeType="1"/>
          </p:cNvSpPr>
          <p:nvPr/>
        </p:nvSpPr>
        <p:spPr bwMode="auto">
          <a:xfrm flipV="1">
            <a:off x="4862513" y="6296025"/>
            <a:ext cx="17462" cy="114300"/>
          </a:xfrm>
          <a:prstGeom prst="line">
            <a:avLst/>
          </a:prstGeom>
          <a:noFill/>
          <a:ln w="50800">
            <a:solidFill>
              <a:srgbClr val="0000FF"/>
            </a:solidFill>
            <a:round/>
            <a:headEnd/>
            <a:tailEnd/>
          </a:ln>
          <a:effectLst/>
        </p:spPr>
        <p:txBody>
          <a:bodyPr wrap="none" anchor="ctr"/>
          <a:lstStyle/>
          <a:p>
            <a:endParaRPr lang="en-US"/>
          </a:p>
        </p:txBody>
      </p:sp>
      <p:sp>
        <p:nvSpPr>
          <p:cNvPr id="166961" name="Line 81"/>
          <p:cNvSpPr>
            <a:spLocks noChangeShapeType="1"/>
          </p:cNvSpPr>
          <p:nvPr/>
        </p:nvSpPr>
        <p:spPr bwMode="auto">
          <a:xfrm flipV="1">
            <a:off x="4991100" y="6410325"/>
            <a:ext cx="31750" cy="61913"/>
          </a:xfrm>
          <a:prstGeom prst="line">
            <a:avLst/>
          </a:prstGeom>
          <a:noFill/>
          <a:ln w="50800">
            <a:solidFill>
              <a:srgbClr val="0000FF"/>
            </a:solidFill>
            <a:round/>
            <a:headEnd/>
            <a:tailEnd/>
          </a:ln>
          <a:effectLst/>
        </p:spPr>
        <p:txBody>
          <a:bodyPr wrap="none" anchor="ctr"/>
          <a:lstStyle/>
          <a:p>
            <a:endParaRPr lang="en-US"/>
          </a:p>
        </p:txBody>
      </p:sp>
      <p:sp>
        <p:nvSpPr>
          <p:cNvPr id="166962" name="Line 82"/>
          <p:cNvSpPr>
            <a:spLocks noChangeShapeType="1"/>
          </p:cNvSpPr>
          <p:nvPr/>
        </p:nvSpPr>
        <p:spPr bwMode="auto">
          <a:xfrm flipV="1">
            <a:off x="5046663" y="1179513"/>
            <a:ext cx="95250" cy="5276850"/>
          </a:xfrm>
          <a:prstGeom prst="line">
            <a:avLst/>
          </a:prstGeom>
          <a:noFill/>
          <a:ln w="50800">
            <a:solidFill>
              <a:srgbClr val="0000FF"/>
            </a:solidFill>
            <a:round/>
            <a:headEnd/>
            <a:tailEnd/>
          </a:ln>
          <a:effectLst/>
        </p:spPr>
        <p:txBody>
          <a:bodyPr wrap="none" anchor="ctr"/>
          <a:lstStyle/>
          <a:p>
            <a:endParaRPr lang="en-US"/>
          </a:p>
        </p:txBody>
      </p:sp>
      <p:sp>
        <p:nvSpPr>
          <p:cNvPr id="166963" name="Line 83"/>
          <p:cNvSpPr>
            <a:spLocks noChangeShapeType="1"/>
          </p:cNvSpPr>
          <p:nvPr/>
        </p:nvSpPr>
        <p:spPr bwMode="auto">
          <a:xfrm flipV="1">
            <a:off x="5165725" y="1106488"/>
            <a:ext cx="6350" cy="115887"/>
          </a:xfrm>
          <a:prstGeom prst="line">
            <a:avLst/>
          </a:prstGeom>
          <a:noFill/>
          <a:ln w="50800">
            <a:solidFill>
              <a:srgbClr val="0000FF"/>
            </a:solidFill>
            <a:round/>
            <a:headEnd/>
            <a:tailEnd/>
          </a:ln>
          <a:effectLst/>
        </p:spPr>
        <p:txBody>
          <a:bodyPr wrap="none" anchor="ctr"/>
          <a:lstStyle/>
          <a:p>
            <a:endParaRPr lang="en-US"/>
          </a:p>
        </p:txBody>
      </p:sp>
      <p:sp>
        <p:nvSpPr>
          <p:cNvPr id="166964" name="Line 84"/>
          <p:cNvSpPr>
            <a:spLocks noChangeShapeType="1"/>
          </p:cNvSpPr>
          <p:nvPr/>
        </p:nvSpPr>
        <p:spPr bwMode="auto">
          <a:xfrm>
            <a:off x="5172075" y="1160463"/>
            <a:ext cx="41275" cy="142875"/>
          </a:xfrm>
          <a:prstGeom prst="line">
            <a:avLst/>
          </a:prstGeom>
          <a:noFill/>
          <a:ln w="50800">
            <a:solidFill>
              <a:srgbClr val="0000FF"/>
            </a:solidFill>
            <a:round/>
            <a:headEnd/>
            <a:tailEnd/>
          </a:ln>
          <a:effectLst/>
        </p:spPr>
        <p:txBody>
          <a:bodyPr wrap="none" anchor="ctr"/>
          <a:lstStyle/>
          <a:p>
            <a:endParaRPr lang="en-US"/>
          </a:p>
        </p:txBody>
      </p:sp>
      <p:sp>
        <p:nvSpPr>
          <p:cNvPr id="166965" name="Line 85"/>
          <p:cNvSpPr>
            <a:spLocks noChangeShapeType="1"/>
          </p:cNvSpPr>
          <p:nvPr/>
        </p:nvSpPr>
        <p:spPr bwMode="auto">
          <a:xfrm flipV="1">
            <a:off x="5213350" y="1098550"/>
            <a:ext cx="6350" cy="257175"/>
          </a:xfrm>
          <a:prstGeom prst="line">
            <a:avLst/>
          </a:prstGeom>
          <a:noFill/>
          <a:ln w="50800">
            <a:solidFill>
              <a:srgbClr val="0000FF"/>
            </a:solidFill>
            <a:round/>
            <a:headEnd/>
            <a:tailEnd/>
          </a:ln>
          <a:effectLst/>
        </p:spPr>
        <p:txBody>
          <a:bodyPr wrap="none" anchor="ctr"/>
          <a:lstStyle/>
          <a:p>
            <a:endParaRPr lang="en-US"/>
          </a:p>
        </p:txBody>
      </p:sp>
      <p:sp>
        <p:nvSpPr>
          <p:cNvPr id="166966" name="Line 86"/>
          <p:cNvSpPr>
            <a:spLocks noChangeShapeType="1"/>
          </p:cNvSpPr>
          <p:nvPr/>
        </p:nvSpPr>
        <p:spPr bwMode="auto">
          <a:xfrm>
            <a:off x="5237163" y="1152525"/>
            <a:ext cx="1587" cy="1588"/>
          </a:xfrm>
          <a:prstGeom prst="line">
            <a:avLst/>
          </a:prstGeom>
          <a:noFill/>
          <a:ln w="50800">
            <a:solidFill>
              <a:srgbClr val="0000FF"/>
            </a:solidFill>
            <a:round/>
            <a:headEnd/>
            <a:tailEnd/>
          </a:ln>
          <a:effectLst/>
        </p:spPr>
        <p:txBody>
          <a:bodyPr wrap="none" anchor="ctr"/>
          <a:lstStyle/>
          <a:p>
            <a:endParaRPr lang="en-US"/>
          </a:p>
        </p:txBody>
      </p:sp>
      <p:sp>
        <p:nvSpPr>
          <p:cNvPr id="166967" name="Line 87"/>
          <p:cNvSpPr>
            <a:spLocks noChangeShapeType="1"/>
          </p:cNvSpPr>
          <p:nvPr/>
        </p:nvSpPr>
        <p:spPr bwMode="auto">
          <a:xfrm>
            <a:off x="5253038" y="1204913"/>
            <a:ext cx="14287" cy="61912"/>
          </a:xfrm>
          <a:prstGeom prst="line">
            <a:avLst/>
          </a:prstGeom>
          <a:noFill/>
          <a:ln w="50800">
            <a:solidFill>
              <a:srgbClr val="0000FF"/>
            </a:solidFill>
            <a:round/>
            <a:headEnd/>
            <a:tailEnd/>
          </a:ln>
          <a:effectLst/>
        </p:spPr>
        <p:txBody>
          <a:bodyPr wrap="none" anchor="ctr"/>
          <a:lstStyle/>
          <a:p>
            <a:endParaRPr lang="en-US"/>
          </a:p>
        </p:txBody>
      </p:sp>
      <p:sp>
        <p:nvSpPr>
          <p:cNvPr id="166968" name="Line 88"/>
          <p:cNvSpPr>
            <a:spLocks noChangeShapeType="1"/>
          </p:cNvSpPr>
          <p:nvPr/>
        </p:nvSpPr>
        <p:spPr bwMode="auto">
          <a:xfrm flipV="1">
            <a:off x="5267325" y="1027113"/>
            <a:ext cx="17463" cy="266700"/>
          </a:xfrm>
          <a:prstGeom prst="line">
            <a:avLst/>
          </a:prstGeom>
          <a:noFill/>
          <a:ln w="50800">
            <a:solidFill>
              <a:srgbClr val="0000FF"/>
            </a:solidFill>
            <a:round/>
            <a:headEnd/>
            <a:tailEnd/>
          </a:ln>
          <a:effectLst/>
        </p:spPr>
        <p:txBody>
          <a:bodyPr wrap="none" anchor="ctr"/>
          <a:lstStyle/>
          <a:p>
            <a:endParaRPr lang="en-US"/>
          </a:p>
        </p:txBody>
      </p:sp>
      <p:sp>
        <p:nvSpPr>
          <p:cNvPr id="166969" name="Line 89"/>
          <p:cNvSpPr>
            <a:spLocks noChangeShapeType="1"/>
          </p:cNvSpPr>
          <p:nvPr/>
        </p:nvSpPr>
        <p:spPr bwMode="auto">
          <a:xfrm>
            <a:off x="5276850" y="1098550"/>
            <a:ext cx="23813" cy="115888"/>
          </a:xfrm>
          <a:prstGeom prst="line">
            <a:avLst/>
          </a:prstGeom>
          <a:noFill/>
          <a:ln w="50800">
            <a:solidFill>
              <a:srgbClr val="0000FF"/>
            </a:solidFill>
            <a:round/>
            <a:headEnd/>
            <a:tailEnd/>
          </a:ln>
          <a:effectLst/>
        </p:spPr>
        <p:txBody>
          <a:bodyPr wrap="none" anchor="ctr"/>
          <a:lstStyle/>
          <a:p>
            <a:endParaRPr lang="en-US"/>
          </a:p>
        </p:txBody>
      </p:sp>
      <p:sp>
        <p:nvSpPr>
          <p:cNvPr id="166970" name="Line 90"/>
          <p:cNvSpPr>
            <a:spLocks noChangeShapeType="1"/>
          </p:cNvSpPr>
          <p:nvPr/>
        </p:nvSpPr>
        <p:spPr bwMode="auto">
          <a:xfrm flipV="1">
            <a:off x="5308600" y="1000125"/>
            <a:ext cx="15875" cy="258763"/>
          </a:xfrm>
          <a:prstGeom prst="line">
            <a:avLst/>
          </a:prstGeom>
          <a:noFill/>
          <a:ln w="50800">
            <a:solidFill>
              <a:srgbClr val="0000FF"/>
            </a:solidFill>
            <a:round/>
            <a:headEnd/>
            <a:tailEnd/>
          </a:ln>
          <a:effectLst/>
        </p:spPr>
        <p:txBody>
          <a:bodyPr wrap="none" anchor="ctr"/>
          <a:lstStyle/>
          <a:p>
            <a:endParaRPr lang="en-US"/>
          </a:p>
        </p:txBody>
      </p:sp>
      <p:sp>
        <p:nvSpPr>
          <p:cNvPr id="166971" name="Line 91"/>
          <p:cNvSpPr>
            <a:spLocks noChangeShapeType="1"/>
          </p:cNvSpPr>
          <p:nvPr/>
        </p:nvSpPr>
        <p:spPr bwMode="auto">
          <a:xfrm>
            <a:off x="5338763" y="1035050"/>
            <a:ext cx="17462" cy="44450"/>
          </a:xfrm>
          <a:prstGeom prst="line">
            <a:avLst/>
          </a:prstGeom>
          <a:noFill/>
          <a:ln w="50800">
            <a:solidFill>
              <a:srgbClr val="0000FF"/>
            </a:solidFill>
            <a:round/>
            <a:headEnd/>
            <a:tailEnd/>
          </a:ln>
          <a:effectLst/>
        </p:spPr>
        <p:txBody>
          <a:bodyPr wrap="none" anchor="ctr"/>
          <a:lstStyle/>
          <a:p>
            <a:endParaRPr lang="en-US"/>
          </a:p>
        </p:txBody>
      </p:sp>
      <p:sp>
        <p:nvSpPr>
          <p:cNvPr id="166972" name="Line 92"/>
          <p:cNvSpPr>
            <a:spLocks noChangeShapeType="1"/>
          </p:cNvSpPr>
          <p:nvPr/>
        </p:nvSpPr>
        <p:spPr bwMode="auto">
          <a:xfrm flipV="1">
            <a:off x="5380038" y="1008063"/>
            <a:ext cx="30162" cy="90487"/>
          </a:xfrm>
          <a:prstGeom prst="line">
            <a:avLst/>
          </a:prstGeom>
          <a:noFill/>
          <a:ln w="50800">
            <a:solidFill>
              <a:srgbClr val="0000FF"/>
            </a:solidFill>
            <a:round/>
            <a:headEnd/>
            <a:tailEnd/>
          </a:ln>
          <a:effectLst/>
        </p:spPr>
        <p:txBody>
          <a:bodyPr wrap="none" anchor="ctr"/>
          <a:lstStyle/>
          <a:p>
            <a:endParaRPr lang="en-US"/>
          </a:p>
        </p:txBody>
      </p:sp>
      <p:sp>
        <p:nvSpPr>
          <p:cNvPr id="166973" name="Line 93"/>
          <p:cNvSpPr>
            <a:spLocks noChangeShapeType="1"/>
          </p:cNvSpPr>
          <p:nvPr/>
        </p:nvSpPr>
        <p:spPr bwMode="auto">
          <a:xfrm>
            <a:off x="5419725" y="1027113"/>
            <a:ext cx="38100" cy="25400"/>
          </a:xfrm>
          <a:prstGeom prst="line">
            <a:avLst/>
          </a:prstGeom>
          <a:noFill/>
          <a:ln w="50800">
            <a:solidFill>
              <a:srgbClr val="0000FF"/>
            </a:solidFill>
            <a:round/>
            <a:headEnd/>
            <a:tailEnd/>
          </a:ln>
          <a:effectLst/>
        </p:spPr>
        <p:txBody>
          <a:bodyPr wrap="none" anchor="ctr"/>
          <a:lstStyle/>
          <a:p>
            <a:endParaRPr lang="en-US"/>
          </a:p>
        </p:txBody>
      </p:sp>
      <p:sp>
        <p:nvSpPr>
          <p:cNvPr id="166974" name="Line 94"/>
          <p:cNvSpPr>
            <a:spLocks noChangeShapeType="1"/>
          </p:cNvSpPr>
          <p:nvPr/>
        </p:nvSpPr>
        <p:spPr bwMode="auto">
          <a:xfrm flipV="1">
            <a:off x="5499100" y="1017588"/>
            <a:ext cx="15875" cy="61912"/>
          </a:xfrm>
          <a:prstGeom prst="line">
            <a:avLst/>
          </a:prstGeom>
          <a:noFill/>
          <a:ln w="50800">
            <a:solidFill>
              <a:srgbClr val="0000FF"/>
            </a:solidFill>
            <a:round/>
            <a:headEnd/>
            <a:tailEnd/>
          </a:ln>
          <a:effectLst/>
        </p:spPr>
        <p:txBody>
          <a:bodyPr wrap="none" anchor="ctr"/>
          <a:lstStyle/>
          <a:p>
            <a:endParaRPr lang="en-US"/>
          </a:p>
        </p:txBody>
      </p:sp>
      <p:sp>
        <p:nvSpPr>
          <p:cNvPr id="166975" name="Line 95"/>
          <p:cNvSpPr>
            <a:spLocks noChangeShapeType="1"/>
          </p:cNvSpPr>
          <p:nvPr/>
        </p:nvSpPr>
        <p:spPr bwMode="auto">
          <a:xfrm>
            <a:off x="5553075" y="1044575"/>
            <a:ext cx="1588" cy="34925"/>
          </a:xfrm>
          <a:prstGeom prst="line">
            <a:avLst/>
          </a:prstGeom>
          <a:noFill/>
          <a:ln w="50800">
            <a:solidFill>
              <a:srgbClr val="0000FF"/>
            </a:solidFill>
            <a:round/>
            <a:headEnd/>
            <a:tailEnd/>
          </a:ln>
          <a:effectLst/>
        </p:spPr>
        <p:txBody>
          <a:bodyPr wrap="none" anchor="ctr"/>
          <a:lstStyle/>
          <a:p>
            <a:endParaRPr lang="en-US"/>
          </a:p>
        </p:txBody>
      </p:sp>
      <p:sp>
        <p:nvSpPr>
          <p:cNvPr id="166976" name="Line 96"/>
          <p:cNvSpPr>
            <a:spLocks noChangeShapeType="1"/>
          </p:cNvSpPr>
          <p:nvPr/>
        </p:nvSpPr>
        <p:spPr bwMode="auto">
          <a:xfrm flipV="1">
            <a:off x="5586413" y="1027113"/>
            <a:ext cx="31750" cy="71437"/>
          </a:xfrm>
          <a:prstGeom prst="line">
            <a:avLst/>
          </a:prstGeom>
          <a:noFill/>
          <a:ln w="50800">
            <a:solidFill>
              <a:srgbClr val="0000FF"/>
            </a:solidFill>
            <a:round/>
            <a:headEnd/>
            <a:tailEnd/>
          </a:ln>
          <a:effectLst/>
        </p:spPr>
        <p:txBody>
          <a:bodyPr wrap="none" anchor="ctr"/>
          <a:lstStyle/>
          <a:p>
            <a:endParaRPr lang="en-US"/>
          </a:p>
        </p:txBody>
      </p:sp>
      <p:sp>
        <p:nvSpPr>
          <p:cNvPr id="166977" name="Line 97"/>
          <p:cNvSpPr>
            <a:spLocks noChangeShapeType="1"/>
          </p:cNvSpPr>
          <p:nvPr/>
        </p:nvSpPr>
        <p:spPr bwMode="auto">
          <a:xfrm>
            <a:off x="5641975" y="1044575"/>
            <a:ext cx="1588" cy="26988"/>
          </a:xfrm>
          <a:prstGeom prst="line">
            <a:avLst/>
          </a:prstGeom>
          <a:noFill/>
          <a:ln w="50800">
            <a:solidFill>
              <a:srgbClr val="0000FF"/>
            </a:solidFill>
            <a:round/>
            <a:headEnd/>
            <a:tailEnd/>
          </a:ln>
          <a:effectLst/>
        </p:spPr>
        <p:txBody>
          <a:bodyPr wrap="none" anchor="ctr"/>
          <a:lstStyle/>
          <a:p>
            <a:endParaRPr lang="en-US"/>
          </a:p>
        </p:txBody>
      </p:sp>
      <p:sp>
        <p:nvSpPr>
          <p:cNvPr id="166978" name="Line 98"/>
          <p:cNvSpPr>
            <a:spLocks noChangeShapeType="1"/>
          </p:cNvSpPr>
          <p:nvPr/>
        </p:nvSpPr>
        <p:spPr bwMode="auto">
          <a:xfrm>
            <a:off x="5657850" y="1071563"/>
            <a:ext cx="23813" cy="17462"/>
          </a:xfrm>
          <a:prstGeom prst="line">
            <a:avLst/>
          </a:prstGeom>
          <a:noFill/>
          <a:ln w="50800">
            <a:solidFill>
              <a:srgbClr val="0000FF"/>
            </a:solidFill>
            <a:round/>
            <a:headEnd/>
            <a:tailEnd/>
          </a:ln>
          <a:effectLst/>
        </p:spPr>
        <p:txBody>
          <a:bodyPr wrap="none" anchor="ctr"/>
          <a:lstStyle/>
          <a:p>
            <a:endParaRPr lang="en-US"/>
          </a:p>
        </p:txBody>
      </p:sp>
      <p:sp>
        <p:nvSpPr>
          <p:cNvPr id="166979" name="Line 99"/>
          <p:cNvSpPr>
            <a:spLocks noChangeShapeType="1"/>
          </p:cNvSpPr>
          <p:nvPr/>
        </p:nvSpPr>
        <p:spPr bwMode="auto">
          <a:xfrm flipV="1">
            <a:off x="5695950" y="1035050"/>
            <a:ext cx="23813" cy="63500"/>
          </a:xfrm>
          <a:prstGeom prst="line">
            <a:avLst/>
          </a:prstGeom>
          <a:noFill/>
          <a:ln w="50800">
            <a:solidFill>
              <a:srgbClr val="0000FF"/>
            </a:solidFill>
            <a:round/>
            <a:headEnd/>
            <a:tailEnd/>
          </a:ln>
          <a:effectLst/>
        </p:spPr>
        <p:txBody>
          <a:bodyPr wrap="none" anchor="ctr"/>
          <a:lstStyle/>
          <a:p>
            <a:endParaRPr lang="en-US"/>
          </a:p>
        </p:txBody>
      </p:sp>
      <p:sp>
        <p:nvSpPr>
          <p:cNvPr id="166980" name="Line 100"/>
          <p:cNvSpPr>
            <a:spLocks noChangeShapeType="1"/>
          </p:cNvSpPr>
          <p:nvPr/>
        </p:nvSpPr>
        <p:spPr bwMode="auto">
          <a:xfrm>
            <a:off x="5784850" y="1089025"/>
            <a:ext cx="158750" cy="4946650"/>
          </a:xfrm>
          <a:prstGeom prst="line">
            <a:avLst/>
          </a:prstGeom>
          <a:noFill/>
          <a:ln w="50800">
            <a:solidFill>
              <a:srgbClr val="0000FF"/>
            </a:solidFill>
            <a:round/>
            <a:headEnd/>
            <a:tailEnd/>
          </a:ln>
          <a:effectLst/>
        </p:spPr>
        <p:txBody>
          <a:bodyPr wrap="none" anchor="ctr"/>
          <a:lstStyle/>
          <a:p>
            <a:endParaRPr lang="en-US"/>
          </a:p>
        </p:txBody>
      </p:sp>
      <p:sp>
        <p:nvSpPr>
          <p:cNvPr id="166981" name="Line 101"/>
          <p:cNvSpPr>
            <a:spLocks noChangeShapeType="1"/>
          </p:cNvSpPr>
          <p:nvPr/>
        </p:nvSpPr>
        <p:spPr bwMode="auto">
          <a:xfrm>
            <a:off x="5975350" y="6081713"/>
            <a:ext cx="23813" cy="26987"/>
          </a:xfrm>
          <a:prstGeom prst="line">
            <a:avLst/>
          </a:prstGeom>
          <a:noFill/>
          <a:ln w="50800">
            <a:solidFill>
              <a:srgbClr val="0000FF"/>
            </a:solidFill>
            <a:round/>
            <a:headEnd/>
            <a:tailEnd/>
          </a:ln>
          <a:effectLst/>
        </p:spPr>
        <p:txBody>
          <a:bodyPr wrap="none" anchor="ctr"/>
          <a:lstStyle/>
          <a:p>
            <a:endParaRPr lang="en-US"/>
          </a:p>
        </p:txBody>
      </p:sp>
      <p:sp>
        <p:nvSpPr>
          <p:cNvPr id="166982" name="Line 102"/>
          <p:cNvSpPr>
            <a:spLocks noChangeShapeType="1"/>
          </p:cNvSpPr>
          <p:nvPr/>
        </p:nvSpPr>
        <p:spPr bwMode="auto">
          <a:xfrm flipV="1">
            <a:off x="6015038" y="5910263"/>
            <a:ext cx="23812" cy="260350"/>
          </a:xfrm>
          <a:prstGeom prst="line">
            <a:avLst/>
          </a:prstGeom>
          <a:noFill/>
          <a:ln w="50800">
            <a:solidFill>
              <a:srgbClr val="0000FF"/>
            </a:solidFill>
            <a:round/>
            <a:headEnd/>
            <a:tailEnd/>
          </a:ln>
          <a:effectLst/>
        </p:spPr>
        <p:txBody>
          <a:bodyPr wrap="none" anchor="ctr"/>
          <a:lstStyle/>
          <a:p>
            <a:endParaRPr lang="en-US"/>
          </a:p>
        </p:txBody>
      </p:sp>
      <p:sp>
        <p:nvSpPr>
          <p:cNvPr id="166983" name="Line 103"/>
          <p:cNvSpPr>
            <a:spLocks noChangeShapeType="1"/>
          </p:cNvSpPr>
          <p:nvPr/>
        </p:nvSpPr>
        <p:spPr bwMode="auto">
          <a:xfrm>
            <a:off x="6029325" y="5973763"/>
            <a:ext cx="33338" cy="204787"/>
          </a:xfrm>
          <a:prstGeom prst="line">
            <a:avLst/>
          </a:prstGeom>
          <a:noFill/>
          <a:ln w="50800">
            <a:solidFill>
              <a:srgbClr val="0000FF"/>
            </a:solidFill>
            <a:round/>
            <a:headEnd/>
            <a:tailEnd/>
          </a:ln>
          <a:effectLst/>
        </p:spPr>
        <p:txBody>
          <a:bodyPr wrap="none" anchor="ctr"/>
          <a:lstStyle/>
          <a:p>
            <a:endParaRPr lang="en-US"/>
          </a:p>
        </p:txBody>
      </p:sp>
      <p:sp>
        <p:nvSpPr>
          <p:cNvPr id="166984" name="Line 104"/>
          <p:cNvSpPr>
            <a:spLocks noChangeShapeType="1"/>
          </p:cNvSpPr>
          <p:nvPr/>
        </p:nvSpPr>
        <p:spPr bwMode="auto">
          <a:xfrm>
            <a:off x="6062663" y="6215063"/>
            <a:ext cx="38100" cy="26987"/>
          </a:xfrm>
          <a:prstGeom prst="line">
            <a:avLst/>
          </a:prstGeom>
          <a:noFill/>
          <a:ln w="50800">
            <a:solidFill>
              <a:srgbClr val="0000FF"/>
            </a:solidFill>
            <a:round/>
            <a:headEnd/>
            <a:tailEnd/>
          </a:ln>
          <a:effectLst/>
        </p:spPr>
        <p:txBody>
          <a:bodyPr wrap="none" anchor="ctr"/>
          <a:lstStyle/>
          <a:p>
            <a:endParaRPr lang="en-US"/>
          </a:p>
        </p:txBody>
      </p:sp>
      <p:sp>
        <p:nvSpPr>
          <p:cNvPr id="166985" name="Line 105"/>
          <p:cNvSpPr>
            <a:spLocks noChangeShapeType="1"/>
          </p:cNvSpPr>
          <p:nvPr/>
        </p:nvSpPr>
        <p:spPr bwMode="auto">
          <a:xfrm>
            <a:off x="6124575" y="6242050"/>
            <a:ext cx="9525" cy="15875"/>
          </a:xfrm>
          <a:prstGeom prst="line">
            <a:avLst/>
          </a:prstGeom>
          <a:noFill/>
          <a:ln w="50800">
            <a:solidFill>
              <a:srgbClr val="0000FF"/>
            </a:solidFill>
            <a:round/>
            <a:headEnd/>
            <a:tailEnd/>
          </a:ln>
          <a:effectLst/>
        </p:spPr>
        <p:txBody>
          <a:bodyPr wrap="none" anchor="ctr"/>
          <a:lstStyle/>
          <a:p>
            <a:endParaRPr lang="en-US"/>
          </a:p>
        </p:txBody>
      </p:sp>
      <p:sp>
        <p:nvSpPr>
          <p:cNvPr id="166986" name="Line 106"/>
          <p:cNvSpPr>
            <a:spLocks noChangeShapeType="1"/>
          </p:cNvSpPr>
          <p:nvPr/>
        </p:nvSpPr>
        <p:spPr bwMode="auto">
          <a:xfrm>
            <a:off x="6181725" y="6257925"/>
            <a:ext cx="7938" cy="1588"/>
          </a:xfrm>
          <a:prstGeom prst="line">
            <a:avLst/>
          </a:prstGeom>
          <a:noFill/>
          <a:ln w="50800">
            <a:solidFill>
              <a:srgbClr val="0000FF"/>
            </a:solidFill>
            <a:round/>
            <a:headEnd/>
            <a:tailEnd/>
          </a:ln>
          <a:effectLst/>
        </p:spPr>
        <p:txBody>
          <a:bodyPr wrap="none" anchor="ctr"/>
          <a:lstStyle/>
          <a:p>
            <a:endParaRPr lang="en-US"/>
          </a:p>
        </p:txBody>
      </p:sp>
      <p:sp>
        <p:nvSpPr>
          <p:cNvPr id="166987" name="Line 107"/>
          <p:cNvSpPr>
            <a:spLocks noChangeShapeType="1"/>
          </p:cNvSpPr>
          <p:nvPr/>
        </p:nvSpPr>
        <p:spPr bwMode="auto">
          <a:xfrm>
            <a:off x="6237288" y="6257925"/>
            <a:ext cx="6350" cy="46038"/>
          </a:xfrm>
          <a:prstGeom prst="line">
            <a:avLst/>
          </a:prstGeom>
          <a:noFill/>
          <a:ln w="50800">
            <a:solidFill>
              <a:srgbClr val="0000FF"/>
            </a:solidFill>
            <a:round/>
            <a:headEnd/>
            <a:tailEnd/>
          </a:ln>
          <a:effectLst/>
        </p:spPr>
        <p:txBody>
          <a:bodyPr wrap="none" anchor="ctr"/>
          <a:lstStyle/>
          <a:p>
            <a:endParaRPr lang="en-US"/>
          </a:p>
        </p:txBody>
      </p:sp>
      <p:sp>
        <p:nvSpPr>
          <p:cNvPr id="166988" name="Line 108"/>
          <p:cNvSpPr>
            <a:spLocks noChangeShapeType="1"/>
          </p:cNvSpPr>
          <p:nvPr/>
        </p:nvSpPr>
        <p:spPr bwMode="auto">
          <a:xfrm>
            <a:off x="6267450" y="6311900"/>
            <a:ext cx="41275" cy="36513"/>
          </a:xfrm>
          <a:prstGeom prst="line">
            <a:avLst/>
          </a:prstGeom>
          <a:noFill/>
          <a:ln w="50800">
            <a:solidFill>
              <a:srgbClr val="0000FF"/>
            </a:solidFill>
            <a:round/>
            <a:headEnd/>
            <a:tailEnd/>
          </a:ln>
          <a:effectLst/>
        </p:spPr>
        <p:txBody>
          <a:bodyPr wrap="none" anchor="ctr"/>
          <a:lstStyle/>
          <a:p>
            <a:endParaRPr lang="en-US"/>
          </a:p>
        </p:txBody>
      </p:sp>
      <p:sp>
        <p:nvSpPr>
          <p:cNvPr id="166989" name="Line 109"/>
          <p:cNvSpPr>
            <a:spLocks noChangeShapeType="1"/>
          </p:cNvSpPr>
          <p:nvPr/>
        </p:nvSpPr>
        <p:spPr bwMode="auto">
          <a:xfrm flipV="1">
            <a:off x="6332538" y="6303963"/>
            <a:ext cx="95250" cy="71437"/>
          </a:xfrm>
          <a:prstGeom prst="line">
            <a:avLst/>
          </a:prstGeom>
          <a:noFill/>
          <a:ln w="50800">
            <a:solidFill>
              <a:srgbClr val="0000FF"/>
            </a:solidFill>
            <a:round/>
            <a:headEnd/>
            <a:tailEnd/>
          </a:ln>
          <a:effectLst/>
        </p:spPr>
        <p:txBody>
          <a:bodyPr wrap="none" anchor="ctr"/>
          <a:lstStyle/>
          <a:p>
            <a:endParaRPr lang="en-US"/>
          </a:p>
        </p:txBody>
      </p:sp>
      <p:sp>
        <p:nvSpPr>
          <p:cNvPr id="166990" name="Line 110"/>
          <p:cNvSpPr>
            <a:spLocks noChangeShapeType="1"/>
          </p:cNvSpPr>
          <p:nvPr/>
        </p:nvSpPr>
        <p:spPr bwMode="auto">
          <a:xfrm flipH="1">
            <a:off x="3289300" y="6370638"/>
            <a:ext cx="38100" cy="1587"/>
          </a:xfrm>
          <a:prstGeom prst="line">
            <a:avLst/>
          </a:prstGeom>
          <a:noFill/>
          <a:ln w="25400">
            <a:solidFill>
              <a:srgbClr val="000000"/>
            </a:solidFill>
            <a:round/>
            <a:headEnd/>
            <a:tailEnd/>
          </a:ln>
          <a:effectLst/>
        </p:spPr>
        <p:txBody>
          <a:bodyPr wrap="none" anchor="ctr"/>
          <a:lstStyle/>
          <a:p>
            <a:endParaRPr lang="en-US"/>
          </a:p>
        </p:txBody>
      </p:sp>
      <p:sp>
        <p:nvSpPr>
          <p:cNvPr id="166991" name="Line 111"/>
          <p:cNvSpPr>
            <a:spLocks noChangeShapeType="1"/>
          </p:cNvSpPr>
          <p:nvPr/>
        </p:nvSpPr>
        <p:spPr bwMode="auto">
          <a:xfrm flipH="1">
            <a:off x="3243263" y="6357938"/>
            <a:ext cx="80962" cy="34925"/>
          </a:xfrm>
          <a:prstGeom prst="line">
            <a:avLst/>
          </a:prstGeom>
          <a:noFill/>
          <a:ln w="50800">
            <a:solidFill>
              <a:srgbClr val="0000FF"/>
            </a:solidFill>
            <a:round/>
            <a:headEnd/>
            <a:tailEnd/>
          </a:ln>
          <a:effectLst/>
        </p:spPr>
        <p:txBody>
          <a:bodyPr wrap="none" anchor="ctr"/>
          <a:lstStyle/>
          <a:p>
            <a:endParaRPr lang="en-US"/>
          </a:p>
        </p:txBody>
      </p:sp>
      <p:sp>
        <p:nvSpPr>
          <p:cNvPr id="166992" name="Line 112"/>
          <p:cNvSpPr>
            <a:spLocks noChangeShapeType="1"/>
          </p:cNvSpPr>
          <p:nvPr/>
        </p:nvSpPr>
        <p:spPr bwMode="auto">
          <a:xfrm flipV="1">
            <a:off x="3243263" y="6357938"/>
            <a:ext cx="1587" cy="61912"/>
          </a:xfrm>
          <a:prstGeom prst="line">
            <a:avLst/>
          </a:prstGeom>
          <a:noFill/>
          <a:ln w="50800">
            <a:solidFill>
              <a:srgbClr val="0000FF"/>
            </a:solidFill>
            <a:round/>
            <a:headEnd/>
            <a:tailEnd/>
          </a:ln>
          <a:effectLst/>
        </p:spPr>
        <p:txBody>
          <a:bodyPr wrap="none" anchor="ctr"/>
          <a:lstStyle/>
          <a:p>
            <a:endParaRPr lang="en-US"/>
          </a:p>
        </p:txBody>
      </p:sp>
      <p:sp>
        <p:nvSpPr>
          <p:cNvPr id="166993" name="Line 113"/>
          <p:cNvSpPr>
            <a:spLocks noChangeShapeType="1"/>
          </p:cNvSpPr>
          <p:nvPr/>
        </p:nvSpPr>
        <p:spPr bwMode="auto">
          <a:xfrm flipH="1" flipV="1">
            <a:off x="3148013" y="6348413"/>
            <a:ext cx="152400" cy="61912"/>
          </a:xfrm>
          <a:prstGeom prst="line">
            <a:avLst/>
          </a:prstGeom>
          <a:noFill/>
          <a:ln w="50800">
            <a:solidFill>
              <a:srgbClr val="0000FF"/>
            </a:solidFill>
            <a:round/>
            <a:headEnd/>
            <a:tailEnd/>
          </a:ln>
          <a:effectLst/>
        </p:spPr>
        <p:txBody>
          <a:bodyPr wrap="none" anchor="ctr"/>
          <a:lstStyle/>
          <a:p>
            <a:endParaRPr lang="en-US"/>
          </a:p>
        </p:txBody>
      </p:sp>
      <p:sp>
        <p:nvSpPr>
          <p:cNvPr id="166994" name="Line 114"/>
          <p:cNvSpPr>
            <a:spLocks noChangeShapeType="1"/>
          </p:cNvSpPr>
          <p:nvPr/>
        </p:nvSpPr>
        <p:spPr bwMode="auto">
          <a:xfrm flipH="1">
            <a:off x="3086100" y="6365875"/>
            <a:ext cx="109538" cy="44450"/>
          </a:xfrm>
          <a:prstGeom prst="line">
            <a:avLst/>
          </a:prstGeom>
          <a:noFill/>
          <a:ln w="50800">
            <a:solidFill>
              <a:srgbClr val="0000FF"/>
            </a:solidFill>
            <a:round/>
            <a:headEnd/>
            <a:tailEnd/>
          </a:ln>
          <a:effectLst/>
        </p:spPr>
        <p:txBody>
          <a:bodyPr wrap="none" anchor="ctr"/>
          <a:lstStyle/>
          <a:p>
            <a:endParaRPr lang="en-US"/>
          </a:p>
        </p:txBody>
      </p:sp>
      <p:sp>
        <p:nvSpPr>
          <p:cNvPr id="166995" name="Rectangle 116"/>
          <p:cNvSpPr>
            <a:spLocks noChangeArrowheads="1"/>
          </p:cNvSpPr>
          <p:nvPr/>
        </p:nvSpPr>
        <p:spPr bwMode="auto">
          <a:xfrm>
            <a:off x="3387725" y="1438275"/>
            <a:ext cx="850900" cy="320675"/>
          </a:xfrm>
          <a:prstGeom prst="rect">
            <a:avLst/>
          </a:prstGeom>
          <a:noFill/>
          <a:ln w="12700">
            <a:noFill/>
            <a:miter lim="800000"/>
            <a:headEnd/>
            <a:tailEnd/>
          </a:ln>
          <a:effectLst/>
        </p:spPr>
        <p:txBody>
          <a:bodyPr wrap="none" lIns="19050" tIns="26988" rIns="19050" bIns="26988"/>
          <a:lstStyle/>
          <a:p>
            <a:pPr eaLnBrk="0" hangingPunct="0">
              <a:lnSpc>
                <a:spcPts val="1400"/>
              </a:lnSpc>
              <a:tabLst>
                <a:tab pos="304800" algn="l"/>
                <a:tab pos="609600" algn="l"/>
                <a:tab pos="914400" algn="l"/>
              </a:tabLst>
            </a:pPr>
            <a:r>
              <a:rPr lang="en-US" sz="2000" b="1" dirty="0">
                <a:latin typeface="Arial" pitchFamily="34" charset="0"/>
              </a:rPr>
              <a:t>Still Air</a:t>
            </a:r>
          </a:p>
        </p:txBody>
      </p:sp>
      <p:sp>
        <p:nvSpPr>
          <p:cNvPr id="166996" name="Rectangle 117"/>
          <p:cNvSpPr>
            <a:spLocks noChangeArrowheads="1"/>
          </p:cNvSpPr>
          <p:nvPr/>
        </p:nvSpPr>
        <p:spPr bwMode="auto">
          <a:xfrm>
            <a:off x="5149850" y="1419225"/>
            <a:ext cx="841375" cy="322263"/>
          </a:xfrm>
          <a:prstGeom prst="rect">
            <a:avLst/>
          </a:prstGeom>
          <a:noFill/>
          <a:ln w="12700">
            <a:noFill/>
            <a:miter lim="800000"/>
            <a:headEnd/>
            <a:tailEnd/>
          </a:ln>
          <a:effectLst/>
        </p:spPr>
        <p:txBody>
          <a:bodyPr wrap="none" lIns="19050" tIns="26988" rIns="19050" bIns="26988"/>
          <a:lstStyle/>
          <a:p>
            <a:pPr eaLnBrk="0" hangingPunct="0">
              <a:lnSpc>
                <a:spcPts val="1400"/>
              </a:lnSpc>
              <a:tabLst>
                <a:tab pos="304800" algn="l"/>
                <a:tab pos="609600" algn="l"/>
                <a:tab pos="914400" algn="l"/>
              </a:tabLst>
            </a:pPr>
            <a:r>
              <a:rPr lang="en-US" sz="2000" b="1" dirty="0">
                <a:latin typeface="Arial" pitchFamily="34" charset="0"/>
              </a:rPr>
              <a:t>Still Air</a:t>
            </a:r>
          </a:p>
        </p:txBody>
      </p:sp>
      <p:sp>
        <p:nvSpPr>
          <p:cNvPr id="166997" name="Rectangle 118"/>
          <p:cNvSpPr>
            <a:spLocks noChangeArrowheads="1"/>
          </p:cNvSpPr>
          <p:nvPr/>
        </p:nvSpPr>
        <p:spPr bwMode="auto">
          <a:xfrm>
            <a:off x="4238625" y="5965825"/>
            <a:ext cx="752475" cy="320675"/>
          </a:xfrm>
          <a:prstGeom prst="rect">
            <a:avLst/>
          </a:prstGeom>
          <a:noFill/>
          <a:ln w="12700">
            <a:noFill/>
            <a:miter lim="800000"/>
            <a:headEnd/>
            <a:tailEnd/>
          </a:ln>
          <a:effectLst/>
        </p:spPr>
        <p:txBody>
          <a:bodyPr wrap="none" lIns="19050" tIns="26988" rIns="19050" bIns="26988"/>
          <a:lstStyle/>
          <a:p>
            <a:pPr eaLnBrk="0" hangingPunct="0">
              <a:lnSpc>
                <a:spcPts val="1400"/>
              </a:lnSpc>
              <a:tabLst>
                <a:tab pos="304800" algn="l"/>
                <a:tab pos="609600" algn="l"/>
                <a:tab pos="914400" algn="l"/>
              </a:tabLst>
            </a:pPr>
            <a:r>
              <a:rPr lang="en-US" sz="1300" b="1">
                <a:latin typeface="Arial" pitchFamily="34" charset="0"/>
              </a:rPr>
              <a:t>1 mph</a:t>
            </a:r>
          </a:p>
        </p:txBody>
      </p:sp>
      <p:sp>
        <p:nvSpPr>
          <p:cNvPr id="166998" name="Rectangle 119"/>
          <p:cNvSpPr>
            <a:spLocks noChangeArrowheads="1"/>
          </p:cNvSpPr>
          <p:nvPr/>
        </p:nvSpPr>
        <p:spPr bwMode="auto">
          <a:xfrm>
            <a:off x="2881313" y="161925"/>
            <a:ext cx="3649662" cy="573088"/>
          </a:xfrm>
          <a:prstGeom prst="rect">
            <a:avLst/>
          </a:prstGeom>
          <a:noFill/>
          <a:ln w="12700">
            <a:noFill/>
            <a:miter lim="800000"/>
            <a:headEnd/>
            <a:tailEnd/>
          </a:ln>
          <a:effectLst/>
        </p:spPr>
        <p:txBody>
          <a:bodyPr wrap="none" lIns="19050" tIns="26988" rIns="19050" bIns="26988"/>
          <a:lstStyle/>
          <a:p>
            <a:pPr algn="ctr" eaLnBrk="0" hangingPunct="0">
              <a:lnSpc>
                <a:spcPct val="90000"/>
              </a:lnSpc>
              <a:tabLst>
                <a:tab pos="609600" algn="l"/>
                <a:tab pos="1219200" algn="l"/>
                <a:tab pos="1828800" algn="l"/>
                <a:tab pos="2438400" algn="l"/>
                <a:tab pos="3048000" algn="l"/>
                <a:tab pos="3657600" algn="l"/>
                <a:tab pos="4267200" algn="l"/>
              </a:tabLst>
            </a:pPr>
            <a:r>
              <a:rPr lang="en-US" sz="2800" b="1" dirty="0">
                <a:solidFill>
                  <a:srgbClr val="0070C0"/>
                </a:solidFill>
                <a:latin typeface="Arial" pitchFamily="34" charset="0"/>
              </a:rPr>
              <a:t>Effect of Wind Velocity on PPM Reading  </a:t>
            </a:r>
            <a:br>
              <a:rPr lang="en-US" sz="2800" b="1" dirty="0">
                <a:solidFill>
                  <a:srgbClr val="0070C0"/>
                </a:solidFill>
                <a:latin typeface="Arial" pitchFamily="34" charset="0"/>
              </a:rPr>
            </a:br>
            <a:r>
              <a:rPr lang="en-US" b="1" dirty="0">
                <a:solidFill>
                  <a:srgbClr val="0070C0"/>
                </a:solidFill>
                <a:latin typeface="Arial" pitchFamily="34" charset="0"/>
              </a:rPr>
              <a:t>(probe tip 1/4" from leak source)</a:t>
            </a:r>
          </a:p>
        </p:txBody>
      </p:sp>
    </p:spTree>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grpSp>
        <p:nvGrpSpPr>
          <p:cNvPr id="167940" name="Group 38"/>
          <p:cNvGrpSpPr>
            <a:grpSpLocks/>
          </p:cNvGrpSpPr>
          <p:nvPr/>
        </p:nvGrpSpPr>
        <p:grpSpPr bwMode="auto">
          <a:xfrm>
            <a:off x="574675" y="1008063"/>
            <a:ext cx="7921625" cy="122237"/>
            <a:chOff x="362" y="651"/>
            <a:chExt cx="4990" cy="77"/>
          </a:xfrm>
        </p:grpSpPr>
        <p:sp>
          <p:nvSpPr>
            <p:cNvPr id="167943" name="Rectangle 29"/>
            <p:cNvSpPr>
              <a:spLocks noChangeArrowheads="1"/>
            </p:cNvSpPr>
            <p:nvPr/>
          </p:nvSpPr>
          <p:spPr bwMode="auto">
            <a:xfrm>
              <a:off x="362" y="681"/>
              <a:ext cx="4990" cy="47"/>
            </a:xfrm>
            <a:prstGeom prst="rect">
              <a:avLst/>
            </a:prstGeom>
            <a:solidFill>
              <a:schemeClr val="bg2"/>
            </a:solidFill>
            <a:ln w="9525">
              <a:noFill/>
              <a:miter lim="800000"/>
              <a:headEnd/>
              <a:tailEnd/>
            </a:ln>
            <a:effectLst/>
          </p:spPr>
          <p:txBody>
            <a:bodyPr/>
            <a:lstStyle/>
            <a:p>
              <a:pPr algn="ctr" eaLnBrk="0" hangingPunct="0"/>
              <a:endParaRPr lang="en-US"/>
            </a:p>
          </p:txBody>
        </p:sp>
        <p:sp>
          <p:nvSpPr>
            <p:cNvPr id="167944" name="Rectangle 30"/>
            <p:cNvSpPr>
              <a:spLocks noChangeArrowheads="1"/>
            </p:cNvSpPr>
            <p:nvPr/>
          </p:nvSpPr>
          <p:spPr bwMode="auto">
            <a:xfrm>
              <a:off x="362" y="651"/>
              <a:ext cx="4949" cy="56"/>
            </a:xfrm>
            <a:prstGeom prst="rect">
              <a:avLst/>
            </a:prstGeom>
            <a:gradFill rotWithShape="0">
              <a:gsLst>
                <a:gs pos="0">
                  <a:srgbClr val="E6DCAC"/>
                </a:gs>
                <a:gs pos="12000">
                  <a:srgbClr val="E6D78A"/>
                </a:gs>
                <a:gs pos="30000">
                  <a:srgbClr val="C7AC4C"/>
                </a:gs>
                <a:gs pos="45000">
                  <a:srgbClr val="E6D78A"/>
                </a:gs>
                <a:gs pos="77000">
                  <a:srgbClr val="C7AC4C"/>
                </a:gs>
                <a:gs pos="100000">
                  <a:srgbClr val="E6DCAC"/>
                </a:gs>
              </a:gsLst>
              <a:lin ang="2700000" scaled="1"/>
            </a:gradFill>
            <a:ln w="12700" cap="sq">
              <a:solidFill>
                <a:schemeClr val="folHlink"/>
              </a:solidFill>
              <a:miter lim="800000"/>
              <a:headEnd/>
              <a:tailEnd/>
            </a:ln>
            <a:effectLst/>
          </p:spPr>
          <p:txBody>
            <a:bodyPr/>
            <a:lstStyle/>
            <a:p>
              <a:pPr algn="ctr" eaLnBrk="0" hangingPunct="0"/>
              <a:endParaRPr lang="en-US"/>
            </a:p>
          </p:txBody>
        </p:sp>
        <p:sp>
          <p:nvSpPr>
            <p:cNvPr id="167945" name="Line 31"/>
            <p:cNvSpPr>
              <a:spLocks noChangeShapeType="1"/>
            </p:cNvSpPr>
            <p:nvPr/>
          </p:nvSpPr>
          <p:spPr bwMode="auto">
            <a:xfrm>
              <a:off x="370" y="666"/>
              <a:ext cx="4939" cy="0"/>
            </a:xfrm>
            <a:prstGeom prst="line">
              <a:avLst/>
            </a:prstGeom>
            <a:noFill/>
            <a:ln w="12700" cap="sq">
              <a:solidFill>
                <a:schemeClr val="folHlink"/>
              </a:solidFill>
              <a:round/>
              <a:headEnd type="none" w="sm" len="sm"/>
              <a:tailEnd type="none" w="sm" len="sm"/>
            </a:ln>
            <a:effectLst/>
          </p:spPr>
          <p:txBody>
            <a:bodyPr/>
            <a:lstStyle/>
            <a:p>
              <a:endParaRPr lang="en-US"/>
            </a:p>
          </p:txBody>
        </p:sp>
        <p:sp>
          <p:nvSpPr>
            <p:cNvPr id="167946" name="Line 32"/>
            <p:cNvSpPr>
              <a:spLocks noChangeShapeType="1"/>
            </p:cNvSpPr>
            <p:nvPr/>
          </p:nvSpPr>
          <p:spPr bwMode="auto">
            <a:xfrm>
              <a:off x="370" y="681"/>
              <a:ext cx="4939" cy="0"/>
            </a:xfrm>
            <a:prstGeom prst="line">
              <a:avLst/>
            </a:prstGeom>
            <a:noFill/>
            <a:ln w="12700" cap="sq">
              <a:solidFill>
                <a:schemeClr val="folHlink"/>
              </a:solidFill>
              <a:round/>
              <a:headEnd type="none" w="sm" len="sm"/>
              <a:tailEnd type="none" w="sm" len="sm"/>
            </a:ln>
            <a:effectLst/>
          </p:spPr>
          <p:txBody>
            <a:bodyPr/>
            <a:lstStyle/>
            <a:p>
              <a:endParaRPr lang="en-US"/>
            </a:p>
          </p:txBody>
        </p:sp>
        <p:sp>
          <p:nvSpPr>
            <p:cNvPr id="167947" name="Line 33"/>
            <p:cNvSpPr>
              <a:spLocks noChangeShapeType="1"/>
            </p:cNvSpPr>
            <p:nvPr/>
          </p:nvSpPr>
          <p:spPr bwMode="auto">
            <a:xfrm>
              <a:off x="370" y="695"/>
              <a:ext cx="4939" cy="0"/>
            </a:xfrm>
            <a:prstGeom prst="line">
              <a:avLst/>
            </a:prstGeom>
            <a:noFill/>
            <a:ln w="12700" cap="sq">
              <a:solidFill>
                <a:schemeClr val="folHlink"/>
              </a:solidFill>
              <a:round/>
              <a:headEnd type="none" w="sm" len="sm"/>
              <a:tailEnd type="none" w="sm" len="sm"/>
            </a:ln>
            <a:effectLst/>
          </p:spPr>
          <p:txBody>
            <a:bodyPr/>
            <a:lstStyle/>
            <a:p>
              <a:endParaRPr lang="en-US"/>
            </a:p>
          </p:txBody>
        </p:sp>
        <p:sp>
          <p:nvSpPr>
            <p:cNvPr id="167948" name="Line 34"/>
            <p:cNvSpPr>
              <a:spLocks noChangeShapeType="1"/>
            </p:cNvSpPr>
            <p:nvPr/>
          </p:nvSpPr>
          <p:spPr bwMode="auto">
            <a:xfrm>
              <a:off x="370" y="663"/>
              <a:ext cx="4939" cy="0"/>
            </a:xfrm>
            <a:prstGeom prst="line">
              <a:avLst/>
            </a:prstGeom>
            <a:noFill/>
            <a:ln w="12700" cap="sq">
              <a:solidFill>
                <a:schemeClr val="tx2"/>
              </a:solidFill>
              <a:round/>
              <a:headEnd type="none" w="sm" len="sm"/>
              <a:tailEnd type="none" w="sm" len="sm"/>
            </a:ln>
            <a:effectLst/>
          </p:spPr>
          <p:txBody>
            <a:bodyPr/>
            <a:lstStyle/>
            <a:p>
              <a:endParaRPr lang="en-US"/>
            </a:p>
          </p:txBody>
        </p:sp>
        <p:sp>
          <p:nvSpPr>
            <p:cNvPr id="167949" name="Line 35"/>
            <p:cNvSpPr>
              <a:spLocks noChangeShapeType="1"/>
            </p:cNvSpPr>
            <p:nvPr/>
          </p:nvSpPr>
          <p:spPr bwMode="auto">
            <a:xfrm>
              <a:off x="370" y="678"/>
              <a:ext cx="4939" cy="0"/>
            </a:xfrm>
            <a:prstGeom prst="line">
              <a:avLst/>
            </a:prstGeom>
            <a:noFill/>
            <a:ln w="12700" cap="sq">
              <a:solidFill>
                <a:schemeClr val="tx2"/>
              </a:solidFill>
              <a:round/>
              <a:headEnd type="none" w="sm" len="sm"/>
              <a:tailEnd type="none" w="sm" len="sm"/>
            </a:ln>
            <a:effectLst/>
          </p:spPr>
          <p:txBody>
            <a:bodyPr/>
            <a:lstStyle/>
            <a:p>
              <a:endParaRPr lang="en-US"/>
            </a:p>
          </p:txBody>
        </p:sp>
        <p:sp>
          <p:nvSpPr>
            <p:cNvPr id="167950" name="Line 36"/>
            <p:cNvSpPr>
              <a:spLocks noChangeShapeType="1"/>
            </p:cNvSpPr>
            <p:nvPr/>
          </p:nvSpPr>
          <p:spPr bwMode="auto">
            <a:xfrm>
              <a:off x="370" y="693"/>
              <a:ext cx="4939" cy="0"/>
            </a:xfrm>
            <a:prstGeom prst="line">
              <a:avLst/>
            </a:prstGeom>
            <a:noFill/>
            <a:ln w="12700" cap="sq">
              <a:solidFill>
                <a:schemeClr val="tx2"/>
              </a:solidFill>
              <a:round/>
              <a:headEnd type="none" w="sm" len="sm"/>
              <a:tailEnd type="none" w="sm" len="sm"/>
            </a:ln>
            <a:effectLst/>
          </p:spPr>
          <p:txBody>
            <a:bodyPr/>
            <a:lstStyle/>
            <a:p>
              <a:endParaRPr lang="en-US"/>
            </a:p>
          </p:txBody>
        </p:sp>
      </p:grpSp>
      <p:sp>
        <p:nvSpPr>
          <p:cNvPr id="180243" name="Rectangle 19"/>
          <p:cNvSpPr>
            <a:spLocks noGrp="1" noChangeArrowheads="1"/>
          </p:cNvSpPr>
          <p:nvPr>
            <p:ph type="title"/>
          </p:nvPr>
        </p:nvSpPr>
        <p:spPr>
          <a:xfrm>
            <a:off x="406400" y="277091"/>
            <a:ext cx="8275638" cy="711922"/>
          </a:xfrm>
          <a:effectLst>
            <a:outerShdw dist="45791" dir="2021404" algn="ctr" rotWithShape="0">
              <a:schemeClr val="bg2"/>
            </a:outerShdw>
          </a:effectLst>
        </p:spPr>
        <p:txBody>
          <a:bodyPr/>
          <a:lstStyle/>
          <a:p>
            <a:pPr fontAlgn="auto">
              <a:spcAft>
                <a:spcPts val="0"/>
              </a:spcAft>
              <a:defRPr/>
            </a:pPr>
            <a:r>
              <a:rPr lang="en-US" sz="3800" dirty="0"/>
              <a:t>Effects of Excessive VOC Intake</a:t>
            </a:r>
          </a:p>
        </p:txBody>
      </p:sp>
      <p:sp>
        <p:nvSpPr>
          <p:cNvPr id="180244" name="Rectangle 20"/>
          <p:cNvSpPr>
            <a:spLocks noGrp="1" noChangeArrowheads="1"/>
          </p:cNvSpPr>
          <p:nvPr>
            <p:ph idx="1"/>
          </p:nvPr>
        </p:nvSpPr>
        <p:spPr>
          <a:xfrm>
            <a:off x="820738" y="1119188"/>
            <a:ext cx="7780337" cy="4114800"/>
          </a:xfrm>
          <a:effectLst>
            <a:outerShdw dist="45791" dir="2021404" algn="ctr" rotWithShape="0">
              <a:schemeClr val="bg2"/>
            </a:outerShdw>
          </a:effectLst>
        </p:spPr>
        <p:txBody>
          <a:bodyPr>
            <a:noAutofit/>
          </a:bodyPr>
          <a:lstStyle/>
          <a:p>
            <a:pPr marL="548640" indent="-411480" fontAlgn="auto">
              <a:spcBef>
                <a:spcPct val="10000"/>
              </a:spcBef>
              <a:spcAft>
                <a:spcPts val="0"/>
              </a:spcAft>
              <a:buClr>
                <a:schemeClr val="tx1">
                  <a:shade val="95000"/>
                </a:schemeClr>
              </a:buClr>
              <a:buFontTx/>
              <a:buNone/>
              <a:defRPr/>
            </a:pPr>
            <a:r>
              <a:rPr lang="en-US" sz="2800" i="1" dirty="0"/>
              <a:t>Flame Ionization Detectors</a:t>
            </a:r>
            <a:endParaRPr lang="en-US" sz="3200" i="1" dirty="0"/>
          </a:p>
          <a:p>
            <a:pPr marL="868680" lvl="1" indent="-283464" fontAlgn="auto">
              <a:spcBef>
                <a:spcPct val="10000"/>
              </a:spcBef>
              <a:spcAft>
                <a:spcPts val="0"/>
              </a:spcAft>
              <a:buFont typeface="Wingdings 2"/>
              <a:buChar char=""/>
              <a:defRPr/>
            </a:pPr>
            <a:r>
              <a:rPr lang="en-US" sz="2000" dirty="0"/>
              <a:t>Flame-out at sample concentrations above </a:t>
            </a:r>
            <a:br>
              <a:rPr lang="en-US" sz="2000" dirty="0"/>
            </a:br>
            <a:r>
              <a:rPr lang="en-US" sz="2000" dirty="0"/>
              <a:t>70,000 to 100,000 ppm</a:t>
            </a:r>
          </a:p>
          <a:p>
            <a:pPr marL="868680" lvl="1" indent="-283464" fontAlgn="auto">
              <a:spcBef>
                <a:spcPct val="10000"/>
              </a:spcBef>
              <a:spcAft>
                <a:spcPts val="0"/>
              </a:spcAft>
              <a:buFont typeface="Wingdings 2"/>
              <a:buChar char=""/>
              <a:defRPr/>
            </a:pPr>
            <a:r>
              <a:rPr lang="en-US" sz="2000" dirty="0"/>
              <a:t>Blinding of flame arrestor</a:t>
            </a:r>
          </a:p>
          <a:p>
            <a:pPr marL="868680" lvl="1" indent="-283464" fontAlgn="auto">
              <a:spcBef>
                <a:spcPct val="10000"/>
              </a:spcBef>
              <a:spcAft>
                <a:spcPts val="0"/>
              </a:spcAft>
              <a:buFont typeface="Wingdings 2"/>
              <a:buChar char=""/>
              <a:defRPr/>
            </a:pPr>
            <a:r>
              <a:rPr lang="en-US" sz="2000" dirty="0"/>
              <a:t>Sustained high observed readings due to condensation &amp; </a:t>
            </a:r>
            <a:r>
              <a:rPr lang="en-US" sz="2000" dirty="0" err="1"/>
              <a:t>revolatilization</a:t>
            </a:r>
            <a:r>
              <a:rPr lang="en-US" sz="2000" dirty="0"/>
              <a:t> in sample lines</a:t>
            </a:r>
          </a:p>
          <a:p>
            <a:pPr marL="548640" indent="-411480" fontAlgn="auto">
              <a:spcBef>
                <a:spcPct val="10000"/>
              </a:spcBef>
              <a:spcAft>
                <a:spcPts val="0"/>
              </a:spcAft>
              <a:buClr>
                <a:schemeClr val="tx1">
                  <a:shade val="95000"/>
                </a:schemeClr>
              </a:buClr>
              <a:buFontTx/>
              <a:buNone/>
              <a:defRPr/>
            </a:pPr>
            <a:r>
              <a:rPr lang="en-US" sz="2800" i="1" dirty="0"/>
              <a:t>Photo Ionization Detectors</a:t>
            </a:r>
            <a:r>
              <a:rPr lang="en-US" sz="3200" i="1" dirty="0"/>
              <a:t> </a:t>
            </a:r>
          </a:p>
          <a:p>
            <a:pPr marL="868680" lvl="1" indent="-283464" fontAlgn="auto">
              <a:spcBef>
                <a:spcPct val="10000"/>
              </a:spcBef>
              <a:spcAft>
                <a:spcPts val="0"/>
              </a:spcAft>
              <a:buFont typeface="Wingdings 2"/>
              <a:buChar char=""/>
              <a:defRPr/>
            </a:pPr>
            <a:r>
              <a:rPr lang="en-US" sz="2000" dirty="0"/>
              <a:t>Condensation of organic materials on the optical surface</a:t>
            </a:r>
          </a:p>
          <a:p>
            <a:pPr marL="868680" lvl="1" indent="-283464" fontAlgn="auto">
              <a:spcBef>
                <a:spcPct val="10000"/>
              </a:spcBef>
              <a:spcAft>
                <a:spcPts val="0"/>
              </a:spcAft>
              <a:buFont typeface="Wingdings 2"/>
              <a:buChar char=""/>
              <a:defRPr/>
            </a:pPr>
            <a:r>
              <a:rPr lang="en-US" sz="2000" dirty="0"/>
              <a:t>Condensation and </a:t>
            </a:r>
            <a:r>
              <a:rPr lang="en-US" sz="2000" dirty="0" err="1"/>
              <a:t>revolatilization</a:t>
            </a:r>
            <a:endParaRPr lang="en-US" sz="2000" dirty="0"/>
          </a:p>
          <a:p>
            <a:pPr marL="548640" indent="-411480" fontAlgn="auto">
              <a:spcBef>
                <a:spcPct val="10000"/>
              </a:spcBef>
              <a:spcAft>
                <a:spcPts val="0"/>
              </a:spcAft>
              <a:buClr>
                <a:schemeClr val="tx1">
                  <a:shade val="95000"/>
                </a:schemeClr>
              </a:buClr>
              <a:buFontTx/>
              <a:buNone/>
              <a:defRPr/>
            </a:pPr>
            <a:r>
              <a:rPr lang="en-US" sz="2800" i="1" dirty="0"/>
              <a:t>Catalytic Combustion Analyzers</a:t>
            </a:r>
            <a:endParaRPr lang="en-US" sz="3200" i="1" dirty="0"/>
          </a:p>
          <a:p>
            <a:pPr marL="868680" lvl="1" indent="-283464" fontAlgn="auto">
              <a:spcBef>
                <a:spcPct val="10000"/>
              </a:spcBef>
              <a:spcAft>
                <a:spcPts val="0"/>
              </a:spcAft>
              <a:buFont typeface="Wingdings 2"/>
              <a:buChar char=""/>
              <a:defRPr/>
            </a:pPr>
            <a:r>
              <a:rPr lang="en-US" sz="2000" dirty="0"/>
              <a:t>Volatilization of catalyst on detector wire</a:t>
            </a:r>
          </a:p>
          <a:p>
            <a:pPr marL="868680" lvl="1" indent="-283464" fontAlgn="auto">
              <a:spcBef>
                <a:spcPct val="10000"/>
              </a:spcBef>
              <a:spcAft>
                <a:spcPts val="0"/>
              </a:spcAft>
              <a:buFont typeface="Wingdings 2"/>
              <a:buChar char=""/>
              <a:defRPr/>
            </a:pPr>
            <a:r>
              <a:rPr lang="en-US" sz="2000" dirty="0"/>
              <a:t>Condensation and </a:t>
            </a:r>
            <a:r>
              <a:rPr lang="en-US" sz="2000" dirty="0" err="1"/>
              <a:t>revolatilization</a:t>
            </a:r>
            <a:endParaRPr lang="en-US"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0244">
                                            <p:txEl>
                                              <p:pRg st="0" end="0"/>
                                            </p:txEl>
                                          </p:spTgt>
                                        </p:tgtEl>
                                        <p:attrNameLst>
                                          <p:attrName>style.visibility</p:attrName>
                                        </p:attrNameLst>
                                      </p:cBhvr>
                                      <p:to>
                                        <p:strVal val="visible"/>
                                      </p:to>
                                    </p:set>
                                    <p:anim calcmode="lin" valueType="num">
                                      <p:cBhvr additive="base">
                                        <p:cTn id="7" dur="500" fill="hold"/>
                                        <p:tgtEl>
                                          <p:spTgt spid="18024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8024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0244">
                                            <p:txEl>
                                              <p:pRg st="1" end="1"/>
                                            </p:txEl>
                                          </p:spTgt>
                                        </p:tgtEl>
                                        <p:attrNameLst>
                                          <p:attrName>style.visibility</p:attrName>
                                        </p:attrNameLst>
                                      </p:cBhvr>
                                      <p:to>
                                        <p:strVal val="visible"/>
                                      </p:to>
                                    </p:set>
                                    <p:anim calcmode="lin" valueType="num">
                                      <p:cBhvr additive="base">
                                        <p:cTn id="11" dur="500" fill="hold"/>
                                        <p:tgtEl>
                                          <p:spTgt spid="180244">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80244">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0244">
                                            <p:txEl>
                                              <p:pRg st="2" end="2"/>
                                            </p:txEl>
                                          </p:spTgt>
                                        </p:tgtEl>
                                        <p:attrNameLst>
                                          <p:attrName>style.visibility</p:attrName>
                                        </p:attrNameLst>
                                      </p:cBhvr>
                                      <p:to>
                                        <p:strVal val="visible"/>
                                      </p:to>
                                    </p:set>
                                    <p:anim calcmode="lin" valueType="num">
                                      <p:cBhvr additive="base">
                                        <p:cTn id="15" dur="500" fill="hold"/>
                                        <p:tgtEl>
                                          <p:spTgt spid="180244">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80244">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80244">
                                            <p:txEl>
                                              <p:pRg st="3" end="3"/>
                                            </p:txEl>
                                          </p:spTgt>
                                        </p:tgtEl>
                                        <p:attrNameLst>
                                          <p:attrName>style.visibility</p:attrName>
                                        </p:attrNameLst>
                                      </p:cBhvr>
                                      <p:to>
                                        <p:strVal val="visible"/>
                                      </p:to>
                                    </p:set>
                                    <p:anim calcmode="lin" valueType="num">
                                      <p:cBhvr additive="base">
                                        <p:cTn id="19" dur="500" fill="hold"/>
                                        <p:tgtEl>
                                          <p:spTgt spid="180244">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8024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80244">
                                            <p:txEl>
                                              <p:pRg st="4" end="4"/>
                                            </p:txEl>
                                          </p:spTgt>
                                        </p:tgtEl>
                                        <p:attrNameLst>
                                          <p:attrName>style.visibility</p:attrName>
                                        </p:attrNameLst>
                                      </p:cBhvr>
                                      <p:to>
                                        <p:strVal val="visible"/>
                                      </p:to>
                                    </p:set>
                                    <p:anim calcmode="lin" valueType="num">
                                      <p:cBhvr additive="base">
                                        <p:cTn id="25" dur="500" fill="hold"/>
                                        <p:tgtEl>
                                          <p:spTgt spid="180244">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80244">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80244">
                                            <p:txEl>
                                              <p:pRg st="5" end="5"/>
                                            </p:txEl>
                                          </p:spTgt>
                                        </p:tgtEl>
                                        <p:attrNameLst>
                                          <p:attrName>style.visibility</p:attrName>
                                        </p:attrNameLst>
                                      </p:cBhvr>
                                      <p:to>
                                        <p:strVal val="visible"/>
                                      </p:to>
                                    </p:set>
                                    <p:anim calcmode="lin" valueType="num">
                                      <p:cBhvr additive="base">
                                        <p:cTn id="29" dur="500" fill="hold"/>
                                        <p:tgtEl>
                                          <p:spTgt spid="180244">
                                            <p:txEl>
                                              <p:pRg st="5" end="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180244">
                                            <p:txEl>
                                              <p:pRg st="5" end="5"/>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80244">
                                            <p:txEl>
                                              <p:pRg st="6" end="6"/>
                                            </p:txEl>
                                          </p:spTgt>
                                        </p:tgtEl>
                                        <p:attrNameLst>
                                          <p:attrName>style.visibility</p:attrName>
                                        </p:attrNameLst>
                                      </p:cBhvr>
                                      <p:to>
                                        <p:strVal val="visible"/>
                                      </p:to>
                                    </p:set>
                                    <p:anim calcmode="lin" valueType="num">
                                      <p:cBhvr additive="base">
                                        <p:cTn id="33" dur="500" fill="hold"/>
                                        <p:tgtEl>
                                          <p:spTgt spid="180244">
                                            <p:txEl>
                                              <p:pRg st="6" end="6"/>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180244">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180244">
                                            <p:txEl>
                                              <p:pRg st="7" end="7"/>
                                            </p:txEl>
                                          </p:spTgt>
                                        </p:tgtEl>
                                        <p:attrNameLst>
                                          <p:attrName>style.visibility</p:attrName>
                                        </p:attrNameLst>
                                      </p:cBhvr>
                                      <p:to>
                                        <p:strVal val="visible"/>
                                      </p:to>
                                    </p:set>
                                    <p:anim calcmode="lin" valueType="num">
                                      <p:cBhvr additive="base">
                                        <p:cTn id="39" dur="500" fill="hold"/>
                                        <p:tgtEl>
                                          <p:spTgt spid="180244">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180244">
                                            <p:txEl>
                                              <p:pRg st="7" end="7"/>
                                            </p:tx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80244">
                                            <p:txEl>
                                              <p:pRg st="8" end="8"/>
                                            </p:txEl>
                                          </p:spTgt>
                                        </p:tgtEl>
                                        <p:attrNameLst>
                                          <p:attrName>style.visibility</p:attrName>
                                        </p:attrNameLst>
                                      </p:cBhvr>
                                      <p:to>
                                        <p:strVal val="visible"/>
                                      </p:to>
                                    </p:set>
                                    <p:anim calcmode="lin" valueType="num">
                                      <p:cBhvr additive="base">
                                        <p:cTn id="43" dur="500" fill="hold"/>
                                        <p:tgtEl>
                                          <p:spTgt spid="180244">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80244">
                                            <p:txEl>
                                              <p:pRg st="8" end="8"/>
                                            </p:txEl>
                                          </p:spTgt>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80244">
                                            <p:txEl>
                                              <p:pRg st="9" end="9"/>
                                            </p:txEl>
                                          </p:spTgt>
                                        </p:tgtEl>
                                        <p:attrNameLst>
                                          <p:attrName>style.visibility</p:attrName>
                                        </p:attrNameLst>
                                      </p:cBhvr>
                                      <p:to>
                                        <p:strVal val="visible"/>
                                      </p:to>
                                    </p:set>
                                    <p:anim calcmode="lin" valueType="num">
                                      <p:cBhvr additive="base">
                                        <p:cTn id="47" dur="500" fill="hold"/>
                                        <p:tgtEl>
                                          <p:spTgt spid="180244">
                                            <p:txEl>
                                              <p:pRg st="9" end="9"/>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180244">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44" grpId="0" build="p" autoUpdateAnimBg="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9" name="Rectangle 19"/>
          <p:cNvSpPr>
            <a:spLocks noGrp="1" noChangeArrowheads="1"/>
          </p:cNvSpPr>
          <p:nvPr>
            <p:ph type="title"/>
          </p:nvPr>
        </p:nvSpPr>
        <p:spPr/>
        <p:txBody>
          <a:bodyPr>
            <a:normAutofit/>
          </a:bodyPr>
          <a:lstStyle/>
          <a:p>
            <a:pPr algn="ctr" fontAlgn="auto">
              <a:spcAft>
                <a:spcPts val="0"/>
              </a:spcAft>
              <a:defRPr/>
            </a:pPr>
            <a:r>
              <a:rPr lang="en-US" sz="4000" dirty="0"/>
              <a:t>Post-Inspection</a:t>
            </a:r>
          </a:p>
        </p:txBody>
      </p:sp>
      <p:sp>
        <p:nvSpPr>
          <p:cNvPr id="168963" name="Rectangle 20"/>
          <p:cNvSpPr>
            <a:spLocks noGrp="1" noChangeArrowheads="1"/>
          </p:cNvSpPr>
          <p:nvPr>
            <p:ph idx="1"/>
          </p:nvPr>
        </p:nvSpPr>
        <p:spPr>
          <a:xfrm>
            <a:off x="460375" y="2219325"/>
            <a:ext cx="8491538" cy="4114800"/>
          </a:xfrm>
          <a:effectLst>
            <a:outerShdw dist="45791" dir="2021404" algn="ctr" rotWithShape="0">
              <a:schemeClr val="bg2"/>
            </a:outerShdw>
          </a:effectLst>
        </p:spPr>
        <p:txBody>
          <a:bodyPr>
            <a:normAutofit/>
          </a:bodyPr>
          <a:lstStyle/>
          <a:p>
            <a:pPr>
              <a:lnSpc>
                <a:spcPct val="110000"/>
              </a:lnSpc>
            </a:pPr>
            <a:r>
              <a:rPr lang="en-US" sz="3200" dirty="0"/>
              <a:t>Compare field inspection observations with plant records</a:t>
            </a:r>
          </a:p>
          <a:p>
            <a:pPr>
              <a:lnSpc>
                <a:spcPct val="110000"/>
              </a:lnSpc>
            </a:pPr>
            <a:r>
              <a:rPr lang="en-US" sz="3200" dirty="0"/>
              <a:t>Review findings with plant representative(s)</a:t>
            </a:r>
          </a:p>
          <a:p>
            <a:pPr>
              <a:lnSpc>
                <a:spcPct val="110000"/>
              </a:lnSpc>
            </a:pPr>
            <a:r>
              <a:rPr lang="en-US" sz="3200" dirty="0"/>
              <a:t>List items to be checked during follow-up </a:t>
            </a:r>
            <a:br>
              <a:rPr lang="en-US" sz="3200" dirty="0"/>
            </a:br>
            <a:r>
              <a:rPr lang="en-US" sz="3200" dirty="0"/>
              <a:t>inspection(s)</a:t>
            </a:r>
          </a:p>
        </p:txBody>
      </p:sp>
    </p:spTree>
  </p:cSld>
  <p:clrMapOvr>
    <a:masterClrMapping/>
  </p:clrMapOvr>
  <p:transition/>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9986" name="Picture 15" descr="Phil on Ladder"/>
          <p:cNvPicPr>
            <a:picLocks noChangeAspect="1" noChangeArrowheads="1"/>
          </p:cNvPicPr>
          <p:nvPr/>
        </p:nvPicPr>
        <p:blipFill>
          <a:blip r:embed="rId3" cstate="print"/>
          <a:srcRect t="4851" b="4089"/>
          <a:stretch>
            <a:fillRect/>
          </a:stretch>
        </p:blipFill>
        <p:spPr bwMode="auto">
          <a:xfrm>
            <a:off x="2395427" y="1484244"/>
            <a:ext cx="6748574" cy="5364092"/>
          </a:xfrm>
          <a:prstGeom prst="rect">
            <a:avLst/>
          </a:prstGeom>
          <a:noFill/>
          <a:ln w="9525">
            <a:noFill/>
            <a:miter lim="800000"/>
            <a:headEnd/>
            <a:tailEnd/>
          </a:ln>
        </p:spPr>
      </p:pic>
      <p:sp>
        <p:nvSpPr>
          <p:cNvPr id="169987" name="Rectangle 14"/>
          <p:cNvSpPr>
            <a:spLocks noChangeArrowheads="1"/>
          </p:cNvSpPr>
          <p:nvPr/>
        </p:nvSpPr>
        <p:spPr bwMode="auto">
          <a:xfrm>
            <a:off x="172900" y="612569"/>
            <a:ext cx="4292600" cy="1974850"/>
          </a:xfrm>
          <a:prstGeom prst="rect">
            <a:avLst/>
          </a:prstGeom>
          <a:noFill/>
          <a:ln w="12700">
            <a:noFill/>
            <a:miter lim="800000"/>
            <a:headEnd/>
            <a:tailEnd/>
          </a:ln>
          <a:effectLst>
            <a:outerShdw dist="71842" dir="2700000" algn="ctr" rotWithShape="0">
              <a:schemeClr val="bg2"/>
            </a:outerShdw>
          </a:effectLst>
        </p:spPr>
        <p:txBody>
          <a:bodyPr lIns="19050" tIns="26988" rIns="19050" bIns="26988">
            <a:spAutoFit/>
          </a:bodyPr>
          <a:lstStyle/>
          <a:p>
            <a:pPr algn="ctr" eaLnBrk="0" hangingPunct="0">
              <a:tabLst>
                <a:tab pos="914400" algn="l"/>
                <a:tab pos="1828800" algn="l"/>
                <a:tab pos="2743200" algn="l"/>
                <a:tab pos="3657600" algn="l"/>
                <a:tab pos="4572000" algn="l"/>
                <a:tab pos="5486400" algn="l"/>
                <a:tab pos="6400800" algn="l"/>
              </a:tabLst>
            </a:pPr>
            <a:r>
              <a:rPr lang="en-US" sz="6300" b="1" dirty="0">
                <a:latin typeface="Arial" pitchFamily="34" charset="0"/>
              </a:rPr>
              <a:t>Inspection </a:t>
            </a:r>
            <a:br>
              <a:rPr lang="en-US" sz="6300" b="1" dirty="0">
                <a:latin typeface="Arial" pitchFamily="34" charset="0"/>
              </a:rPr>
            </a:br>
            <a:r>
              <a:rPr lang="en-US" sz="6300" b="1" dirty="0">
                <a:latin typeface="Arial" pitchFamily="34" charset="0"/>
              </a:rPr>
              <a:t>Safety</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9" name="Rectangle 2"/>
          <p:cNvSpPr>
            <a:spLocks noChangeArrowheads="1"/>
          </p:cNvSpPr>
          <p:nvPr/>
        </p:nvSpPr>
        <p:spPr bwMode="auto">
          <a:xfrm>
            <a:off x="1247775" y="355600"/>
            <a:ext cx="6788150" cy="6986528"/>
          </a:xfrm>
          <a:prstGeom prst="rect">
            <a:avLst/>
          </a:prstGeom>
          <a:noFill/>
          <a:ln w="9525">
            <a:noFill/>
            <a:miter lim="800000"/>
            <a:headEnd/>
            <a:tailEnd/>
          </a:ln>
        </p:spPr>
        <p:txBody>
          <a:bodyPr>
            <a:spAutoFit/>
          </a:bodyPr>
          <a:lstStyle/>
          <a:p>
            <a:r>
              <a:rPr lang="en-US" sz="1400" b="1" dirty="0">
                <a:solidFill>
                  <a:srgbClr val="0070C0"/>
                </a:solidFill>
              </a:rPr>
              <a:t>Appendix A</a:t>
            </a:r>
          </a:p>
          <a:p>
            <a:r>
              <a:rPr lang="en-US" sz="1400" b="1" dirty="0">
                <a:solidFill>
                  <a:srgbClr val="0070C0"/>
                </a:solidFill>
              </a:rPr>
              <a:t> Federal Regulations That Require a Formal LDAR Program With Method 21</a:t>
            </a:r>
          </a:p>
          <a:p>
            <a:r>
              <a:rPr lang="en-US" sz="1400" b="1" dirty="0">
                <a:solidFill>
                  <a:srgbClr val="0070C0"/>
                </a:solidFill>
              </a:rPr>
              <a:t>40 CFR</a:t>
            </a:r>
          </a:p>
          <a:p>
            <a:r>
              <a:rPr lang="en-US" sz="1000" b="1" dirty="0"/>
              <a:t> </a:t>
            </a:r>
          </a:p>
          <a:p>
            <a:r>
              <a:rPr lang="en-US" sz="1400" b="1" u="sng" dirty="0"/>
              <a:t>Part </a:t>
            </a:r>
            <a:r>
              <a:rPr lang="en-US" sz="1400" b="1" dirty="0"/>
              <a:t>    	</a:t>
            </a:r>
            <a:r>
              <a:rPr lang="en-US" sz="1400" b="1" u="sng" dirty="0"/>
              <a:t>Subpart  </a:t>
            </a:r>
            <a:r>
              <a:rPr lang="en-US" sz="1400" b="1" dirty="0"/>
              <a:t>  	</a:t>
            </a:r>
            <a:r>
              <a:rPr lang="en-US" sz="1400" b="1" u="sng" dirty="0"/>
              <a:t>Regulation Title</a:t>
            </a:r>
          </a:p>
          <a:p>
            <a:r>
              <a:rPr lang="en-US" sz="1000" b="1" dirty="0"/>
              <a:t>60        	 VV 	 SOCMI VOC Equipment Leaks NSPS</a:t>
            </a:r>
          </a:p>
          <a:p>
            <a:r>
              <a:rPr lang="en-US" sz="1000" b="1" dirty="0"/>
              <a:t>60	 DDD	Volatile Organic Compound (VOC) Emissions from the Polymer Manufacturing</a:t>
            </a:r>
          </a:p>
          <a:p>
            <a:r>
              <a:rPr lang="en-US" sz="1000" b="1" dirty="0"/>
              <a:t>		Industry</a:t>
            </a:r>
          </a:p>
          <a:p>
            <a:r>
              <a:rPr lang="en-US" sz="1000" b="1" dirty="0"/>
              <a:t>60 	GGG 	Petroleum Refinery VOC Equipment Leaks NSPS</a:t>
            </a:r>
          </a:p>
          <a:p>
            <a:r>
              <a:rPr lang="en-US" sz="1000" b="1" dirty="0"/>
              <a:t>60 	KKK 	Onshore Natural Gas Processing Plant VOC Equipment Leaks NSPS</a:t>
            </a:r>
          </a:p>
          <a:p>
            <a:r>
              <a:rPr lang="en-US" sz="1000" b="1" dirty="0"/>
              <a:t>61	 J	National Emission Standard for Equipment Leaks (Fugitive Emission Sources) of</a:t>
            </a:r>
          </a:p>
          <a:p>
            <a:r>
              <a:rPr lang="en-US" sz="1000" b="1" dirty="0"/>
              <a:t>		Benzene</a:t>
            </a:r>
          </a:p>
          <a:p>
            <a:r>
              <a:rPr lang="en-US" sz="1000" b="1" dirty="0"/>
              <a:t>61	 V 	Equipment Leaks NESHAP</a:t>
            </a:r>
          </a:p>
          <a:p>
            <a:r>
              <a:rPr lang="en-US" sz="1000" b="1" dirty="0"/>
              <a:t>63 	H 	Organic HAP Equipment Leak NESHAP (HON)</a:t>
            </a:r>
          </a:p>
          <a:p>
            <a:r>
              <a:rPr lang="en-US" sz="1000" b="1" dirty="0"/>
              <a:t>63	 I 	Organic HAP Equipment Leak NESHAP for Certain Processes</a:t>
            </a:r>
          </a:p>
          <a:p>
            <a:r>
              <a:rPr lang="en-US" sz="1000" b="1" dirty="0"/>
              <a:t>63 	J 	Polyvinyl Chloride and Copolymers Production NESHAP</a:t>
            </a:r>
          </a:p>
          <a:p>
            <a:r>
              <a:rPr lang="en-US" sz="1000" b="1" dirty="0"/>
              <a:t>63	 R	Gasoline Distribution Facilities (Bulk Gasoline Terminals and Pipeline Breakout</a:t>
            </a:r>
          </a:p>
          <a:p>
            <a:r>
              <a:rPr lang="en-US" sz="1000" b="1" dirty="0"/>
              <a:t>		Stations)</a:t>
            </a:r>
          </a:p>
          <a:p>
            <a:r>
              <a:rPr lang="en-US" sz="1000" b="1" dirty="0"/>
              <a:t>63 	CC	 Hazardous Air Pollutants from Petroleum Refi </a:t>
            </a:r>
            <a:r>
              <a:rPr lang="en-US" sz="1000" b="1" dirty="0" err="1"/>
              <a:t>neries</a:t>
            </a:r>
            <a:endParaRPr lang="en-US" sz="1000" b="1" dirty="0"/>
          </a:p>
          <a:p>
            <a:r>
              <a:rPr lang="en-US" sz="1000" b="1" dirty="0"/>
              <a:t>63 	DD	 Hazardous Air Pollutants from Off-Site Waste and Recovery Operations</a:t>
            </a:r>
          </a:p>
          <a:p>
            <a:r>
              <a:rPr lang="en-US" sz="1000" b="1" dirty="0"/>
              <a:t>63 	SS	Closed Vent Systems, Control Devices, Recovery Devices and Routing to a Fuel</a:t>
            </a:r>
          </a:p>
          <a:p>
            <a:r>
              <a:rPr lang="en-US" sz="1000" b="1" dirty="0"/>
              <a:t>		Gas System or a Process</a:t>
            </a:r>
          </a:p>
          <a:p>
            <a:r>
              <a:rPr lang="en-US" sz="1000" b="1" dirty="0"/>
              <a:t>63 	TT 	Equipment Leaks – Control Level 1</a:t>
            </a:r>
          </a:p>
          <a:p>
            <a:r>
              <a:rPr lang="en-US" sz="1000" b="1" dirty="0"/>
              <a:t>63 	UU	 Equipment Leaks – Control Level 2</a:t>
            </a:r>
          </a:p>
          <a:p>
            <a:r>
              <a:rPr lang="en-US" sz="1000" b="1" dirty="0"/>
              <a:t>63 	YY	Hazardous Air Pollutants for Source Categories: Generic Maximum Achievable</a:t>
            </a:r>
          </a:p>
          <a:p>
            <a:r>
              <a:rPr lang="en-US" sz="1000" b="1" dirty="0"/>
              <a:t>		Control Technology Standards</a:t>
            </a:r>
          </a:p>
          <a:p>
            <a:r>
              <a:rPr lang="en-US" sz="1000" b="1" dirty="0"/>
              <a:t>63 	GGG 	Pharmaceuticals Production</a:t>
            </a:r>
          </a:p>
          <a:p>
            <a:r>
              <a:rPr lang="en-US" sz="1000" b="1" dirty="0"/>
              <a:t>63 	III 	Hazardous Air Pollutants from Flexible Polyurethane Foam Production</a:t>
            </a:r>
          </a:p>
          <a:p>
            <a:r>
              <a:rPr lang="en-US" sz="1000" b="1" dirty="0"/>
              <a:t>63 	MMM	 Hazardous Air Pollutants for Pesticide Active Ingredient Production</a:t>
            </a:r>
          </a:p>
          <a:p>
            <a:r>
              <a:rPr lang="en-US" sz="1000" b="1" dirty="0"/>
              <a:t>63 	FFFF 	Hazardous Air Pollutants: Miscellaneous Organic Chemical Manufacturing</a:t>
            </a:r>
          </a:p>
          <a:p>
            <a:r>
              <a:rPr lang="en-US" sz="1000" b="1" dirty="0"/>
              <a:t>63 	GGGGG	 Hazardous Air Pollutants: Site Remediation</a:t>
            </a:r>
          </a:p>
          <a:p>
            <a:r>
              <a:rPr lang="en-US" sz="1000" b="1" dirty="0"/>
              <a:t>63 	HHHHH	 Hazardous Air Pollutants: Miscellaneous Coating Manufacturing</a:t>
            </a:r>
          </a:p>
          <a:p>
            <a:r>
              <a:rPr lang="en-US" sz="1000" b="1" dirty="0"/>
              <a:t>65	 F 	Consolidated Federal Air Rule – Equipment Leaks</a:t>
            </a:r>
          </a:p>
          <a:p>
            <a:r>
              <a:rPr lang="en-US" sz="1000" b="1" dirty="0"/>
              <a:t>264 	BB 	Equipment Leaks for Hazardous Waste TSDFs</a:t>
            </a:r>
          </a:p>
          <a:p>
            <a:r>
              <a:rPr lang="en-US" sz="1000" b="1" dirty="0"/>
              <a:t>265 	BB	 Equipment Leaks for Interim Status Hazardous Waste TSDFs</a:t>
            </a:r>
          </a:p>
          <a:p>
            <a:r>
              <a:rPr lang="en-US" sz="1000" b="1" dirty="0"/>
              <a:t> </a:t>
            </a:r>
          </a:p>
          <a:p>
            <a:r>
              <a:rPr lang="en-US" sz="1200" b="1" dirty="0">
                <a:solidFill>
                  <a:srgbClr val="C00000"/>
                </a:solidFill>
              </a:rPr>
              <a:t>Note: Many of these regulations have identical requirements, but some have different applicability</a:t>
            </a:r>
          </a:p>
          <a:p>
            <a:r>
              <a:rPr lang="en-US" sz="1200" b="1" dirty="0">
                <a:solidFill>
                  <a:srgbClr val="C00000"/>
                </a:solidFill>
              </a:rPr>
              <a:t>and control requirements.</a:t>
            </a:r>
          </a:p>
          <a:p>
            <a:r>
              <a:rPr lang="en-US" b="1" dirty="0"/>
              <a:t> </a:t>
            </a:r>
          </a:p>
          <a:p>
            <a:r>
              <a:rPr lang="en-US" dirty="0"/>
              <a:t> </a:t>
            </a: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724995" name="Rectangle 3"/>
          <p:cNvSpPr>
            <a:spLocks noGrp="1" noChangeArrowheads="1"/>
          </p:cNvSpPr>
          <p:nvPr>
            <p:ph type="title"/>
          </p:nvPr>
        </p:nvSpPr>
        <p:spPr>
          <a:xfrm>
            <a:off x="2087563" y="458788"/>
            <a:ext cx="4900612" cy="823912"/>
          </a:xfrm>
          <a:solidFill>
            <a:schemeClr val="accent1">
              <a:alpha val="50000"/>
            </a:schemeClr>
          </a:solidFill>
          <a:ln>
            <a:solidFill>
              <a:schemeClr val="bg2"/>
            </a:solidFill>
            <a:miter lim="800000"/>
            <a:headEnd/>
            <a:tailEnd/>
          </a:ln>
          <a:extLst>
            <a:ext uri="{AF507438-7753-43E0-B8FC-AC1667EBCBE1}">
              <a14:hiddenEffects xmlns:a14="http://schemas.microsoft.com/office/drawing/2010/main">
                <a:effectLst>
                  <a:outerShdw dist="63500" dir="2212194" algn="ctr" rotWithShape="0">
                    <a:schemeClr val="bg2"/>
                  </a:outerShdw>
                </a:effectLst>
              </a14:hiddenEffects>
            </a:ext>
          </a:extLst>
        </p:spPr>
        <p:txBody>
          <a:bodyPr/>
          <a:lstStyle/>
          <a:p>
            <a:pPr fontAlgn="auto">
              <a:spcAft>
                <a:spcPts val="0"/>
              </a:spcAft>
              <a:defRPr/>
            </a:pPr>
            <a:r>
              <a:rPr lang="en-US" sz="4400" dirty="0">
                <a:solidFill>
                  <a:srgbClr val="0070C0"/>
                </a:solidFill>
              </a:rPr>
              <a:t>Pre-Field Safety</a:t>
            </a:r>
          </a:p>
        </p:txBody>
      </p:sp>
      <p:sp>
        <p:nvSpPr>
          <p:cNvPr id="724996" name="Rectangle 4"/>
          <p:cNvSpPr>
            <a:spLocks noGrp="1" noChangeArrowheads="1"/>
          </p:cNvSpPr>
          <p:nvPr>
            <p:ph idx="1"/>
          </p:nvPr>
        </p:nvSpPr>
        <p:spPr>
          <a:xfrm>
            <a:off x="617538" y="1635125"/>
            <a:ext cx="8509000" cy="4114800"/>
          </a:xfrm>
          <a:effectLst>
            <a:outerShdw dist="53882" dir="2700000" algn="ctr" rotWithShape="0">
              <a:schemeClr val="bg2"/>
            </a:outerShdw>
          </a:effectLst>
        </p:spPr>
        <p:txBody>
          <a:bodyPr>
            <a:normAutofit lnSpcReduction="10000"/>
          </a:bodyPr>
          <a:lstStyle/>
          <a:p>
            <a:pPr marL="594360" indent="-457200">
              <a:buClr>
                <a:schemeClr val="tx1">
                  <a:shade val="95000"/>
                </a:schemeClr>
              </a:buClr>
              <a:defRPr/>
            </a:pPr>
            <a:r>
              <a:rPr lang="en-US" sz="3400" dirty="0"/>
              <a:t>Calibrate in well-ventilated space</a:t>
            </a:r>
          </a:p>
          <a:p>
            <a:pPr marL="594360" indent="-457200">
              <a:buClr>
                <a:schemeClr val="tx1">
                  <a:shade val="95000"/>
                </a:schemeClr>
              </a:buClr>
              <a:defRPr/>
            </a:pPr>
            <a:r>
              <a:rPr lang="en-US" sz="3400" dirty="0"/>
              <a:t>Make sure all intrinsically-safe features are intact</a:t>
            </a:r>
          </a:p>
          <a:p>
            <a:pPr marL="594360" indent="-457200">
              <a:buClr>
                <a:schemeClr val="tx1">
                  <a:shade val="95000"/>
                </a:schemeClr>
              </a:buClr>
              <a:defRPr/>
            </a:pPr>
            <a:r>
              <a:rPr lang="en-US" sz="3400" dirty="0"/>
              <a:t>Review possible on-site hazards</a:t>
            </a:r>
          </a:p>
          <a:p>
            <a:pPr marL="594360" indent="-457200">
              <a:buClr>
                <a:schemeClr val="tx1">
                  <a:shade val="95000"/>
                </a:schemeClr>
              </a:buClr>
              <a:defRPr/>
            </a:pPr>
            <a:r>
              <a:rPr lang="en-US" sz="3400" dirty="0"/>
              <a:t>Wear long-sleeved, fire protective clothing </a:t>
            </a:r>
          </a:p>
          <a:p>
            <a:pPr marL="594360" indent="-457200">
              <a:buClr>
                <a:schemeClr val="tx1">
                  <a:shade val="95000"/>
                </a:schemeClr>
              </a:buClr>
              <a:defRPr/>
            </a:pPr>
            <a:r>
              <a:rPr lang="en-US" sz="3400" dirty="0"/>
              <a:t>Be trained in use of specialized equipment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24996">
                                            <p:txEl>
                                              <p:pRg st="0" end="0"/>
                                            </p:txEl>
                                          </p:spTgt>
                                        </p:tgtEl>
                                        <p:attrNameLst>
                                          <p:attrName>style.visibility</p:attrName>
                                        </p:attrNameLst>
                                      </p:cBhvr>
                                      <p:to>
                                        <p:strVal val="visible"/>
                                      </p:to>
                                    </p:set>
                                    <p:anim calcmode="lin" valueType="num">
                                      <p:cBhvr additive="base">
                                        <p:cTn id="7" dur="500" fill="hold"/>
                                        <p:tgtEl>
                                          <p:spTgt spid="72499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2499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24996">
                                            <p:txEl>
                                              <p:pRg st="1" end="1"/>
                                            </p:txEl>
                                          </p:spTgt>
                                        </p:tgtEl>
                                        <p:attrNameLst>
                                          <p:attrName>style.visibility</p:attrName>
                                        </p:attrNameLst>
                                      </p:cBhvr>
                                      <p:to>
                                        <p:strVal val="visible"/>
                                      </p:to>
                                    </p:set>
                                    <p:anim calcmode="lin" valueType="num">
                                      <p:cBhvr additive="base">
                                        <p:cTn id="13" dur="500" fill="hold"/>
                                        <p:tgtEl>
                                          <p:spTgt spid="724996">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72499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24996">
                                            <p:txEl>
                                              <p:pRg st="2" end="2"/>
                                            </p:txEl>
                                          </p:spTgt>
                                        </p:tgtEl>
                                        <p:attrNameLst>
                                          <p:attrName>style.visibility</p:attrName>
                                        </p:attrNameLst>
                                      </p:cBhvr>
                                      <p:to>
                                        <p:strVal val="visible"/>
                                      </p:to>
                                    </p:set>
                                    <p:anim calcmode="lin" valueType="num">
                                      <p:cBhvr additive="base">
                                        <p:cTn id="19" dur="500" fill="hold"/>
                                        <p:tgtEl>
                                          <p:spTgt spid="724996">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72499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24996">
                                            <p:txEl>
                                              <p:pRg st="3" end="3"/>
                                            </p:txEl>
                                          </p:spTgt>
                                        </p:tgtEl>
                                        <p:attrNameLst>
                                          <p:attrName>style.visibility</p:attrName>
                                        </p:attrNameLst>
                                      </p:cBhvr>
                                      <p:to>
                                        <p:strVal val="visible"/>
                                      </p:to>
                                    </p:set>
                                    <p:anim calcmode="lin" valueType="num">
                                      <p:cBhvr additive="base">
                                        <p:cTn id="25" dur="500" fill="hold"/>
                                        <p:tgtEl>
                                          <p:spTgt spid="724996">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724996">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24996">
                                            <p:txEl>
                                              <p:pRg st="4" end="4"/>
                                            </p:txEl>
                                          </p:spTgt>
                                        </p:tgtEl>
                                        <p:attrNameLst>
                                          <p:attrName>style.visibility</p:attrName>
                                        </p:attrNameLst>
                                      </p:cBhvr>
                                      <p:to>
                                        <p:strVal val="visible"/>
                                      </p:to>
                                    </p:set>
                                    <p:anim calcmode="lin" valueType="num">
                                      <p:cBhvr additive="base">
                                        <p:cTn id="31" dur="500" fill="hold"/>
                                        <p:tgtEl>
                                          <p:spTgt spid="724996">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724996">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4996" grpId="0" build="p" autoUpdateAnimBg="0"/>
    </p:bldLst>
  </p:timing>
</p:sld>
</file>

<file path=ppt/slides/slide15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646149" name="Picture 2053" descr="safety06"/>
          <p:cNvPicPr>
            <a:picLocks noChangeAspect="1" noChangeArrowheads="1"/>
          </p:cNvPicPr>
          <p:nvPr/>
        </p:nvPicPr>
        <p:blipFill>
          <a:blip r:embed="rId4" cstate="print"/>
          <a:srcRect/>
          <a:stretch>
            <a:fillRect/>
          </a:stretch>
        </p:blipFill>
        <p:spPr bwMode="auto">
          <a:xfrm>
            <a:off x="6427305" y="4820479"/>
            <a:ext cx="2716696" cy="2037522"/>
          </a:xfrm>
          <a:prstGeom prst="rect">
            <a:avLst/>
          </a:prstGeom>
          <a:noFill/>
          <a:ln w="9525">
            <a:noFill/>
            <a:miter lim="800000"/>
            <a:headEnd/>
            <a:tailEnd/>
          </a:ln>
        </p:spPr>
      </p:pic>
      <p:sp>
        <p:nvSpPr>
          <p:cNvPr id="646148" name="Rectangle 2052"/>
          <p:cNvSpPr>
            <a:spLocks noGrp="1" noChangeArrowheads="1"/>
          </p:cNvSpPr>
          <p:nvPr>
            <p:ph idx="1"/>
          </p:nvPr>
        </p:nvSpPr>
        <p:spPr>
          <a:xfrm>
            <a:off x="1" y="559689"/>
            <a:ext cx="9144000" cy="5619438"/>
          </a:xfrm>
          <a:effectLst>
            <a:outerShdw dist="53882" dir="2700000" algn="ctr" rotWithShape="0">
              <a:schemeClr val="bg2"/>
            </a:outerShdw>
          </a:effectLst>
        </p:spPr>
        <p:txBody>
          <a:bodyPr>
            <a:normAutofit lnSpcReduction="10000"/>
          </a:bodyPr>
          <a:lstStyle/>
          <a:p>
            <a:pPr marL="594360" indent="-457200">
              <a:buClr>
                <a:schemeClr val="tx1">
                  <a:shade val="95000"/>
                </a:schemeClr>
              </a:buClr>
              <a:defRPr/>
            </a:pPr>
            <a:r>
              <a:rPr lang="en-US" sz="3000" dirty="0"/>
              <a:t>Stay alert</a:t>
            </a:r>
          </a:p>
          <a:p>
            <a:pPr marL="594360" indent="-457200">
              <a:buClr>
                <a:schemeClr val="tx1">
                  <a:shade val="95000"/>
                </a:schemeClr>
              </a:buClr>
              <a:defRPr/>
            </a:pPr>
            <a:r>
              <a:rPr lang="en-US" sz="3000" dirty="0"/>
              <a:t>Move at a reasonable pace</a:t>
            </a:r>
          </a:p>
          <a:p>
            <a:pPr marL="594360" indent="-457200">
              <a:buClr>
                <a:schemeClr val="tx1">
                  <a:shade val="95000"/>
                </a:schemeClr>
              </a:buClr>
              <a:defRPr/>
            </a:pPr>
            <a:r>
              <a:rPr lang="en-US" sz="3000" dirty="0"/>
              <a:t>Be extremely cautious around hot (or cold) surfaces</a:t>
            </a:r>
          </a:p>
          <a:p>
            <a:pPr marL="594360" indent="-457200">
              <a:buClr>
                <a:schemeClr val="tx1">
                  <a:shade val="95000"/>
                </a:schemeClr>
              </a:buClr>
              <a:defRPr/>
            </a:pPr>
            <a:r>
              <a:rPr lang="en-US" sz="3000" dirty="0"/>
              <a:t>Be extremely cautious monitoring components with rotating shafts</a:t>
            </a:r>
          </a:p>
          <a:p>
            <a:pPr marL="594360" indent="-457200">
              <a:buClr>
                <a:schemeClr val="tx1">
                  <a:shade val="95000"/>
                </a:schemeClr>
              </a:buClr>
              <a:defRPr/>
            </a:pPr>
            <a:r>
              <a:rPr lang="en-US" sz="3000" dirty="0"/>
              <a:t>Stay upwind of components being screened</a:t>
            </a:r>
          </a:p>
          <a:p>
            <a:pPr marL="594360" indent="-457200">
              <a:buClr>
                <a:schemeClr val="tx1">
                  <a:shade val="95000"/>
                </a:schemeClr>
              </a:buClr>
              <a:defRPr/>
            </a:pPr>
            <a:r>
              <a:rPr lang="en-US" sz="3000" dirty="0"/>
              <a:t>Keep both hands free when climbing ladders</a:t>
            </a:r>
          </a:p>
          <a:p>
            <a:pPr marL="594360" indent="-457200">
              <a:buClr>
                <a:schemeClr val="tx1">
                  <a:shade val="95000"/>
                </a:schemeClr>
              </a:buClr>
              <a:defRPr/>
            </a:pPr>
            <a:r>
              <a:rPr lang="en-US" sz="3000" dirty="0"/>
              <a:t>Don’t make “heroic” physical efforts</a:t>
            </a:r>
          </a:p>
          <a:p>
            <a:pPr marL="137160" indent="0">
              <a:buClr>
                <a:schemeClr val="tx1">
                  <a:shade val="95000"/>
                </a:schemeClr>
              </a:buClr>
              <a:buNone/>
              <a:defRPr/>
            </a:pPr>
            <a:r>
              <a:rPr lang="en-US" sz="3000" dirty="0"/>
              <a:t>	 to reach components</a:t>
            </a:r>
          </a:p>
          <a:p>
            <a:pPr marL="548640" indent="-411480" fontAlgn="auto">
              <a:spcAft>
                <a:spcPts val="0"/>
              </a:spcAft>
              <a:buClr>
                <a:schemeClr val="tx1">
                  <a:shade val="95000"/>
                </a:schemeClr>
              </a:buClr>
              <a:buFont typeface="Wingdings 2"/>
              <a:buChar char=""/>
              <a:defRPr/>
            </a:pPr>
            <a:endParaRPr lang="en-US" sz="3000" dirty="0"/>
          </a:p>
          <a:p>
            <a:pPr marL="548640" indent="-411480" fontAlgn="auto">
              <a:spcAft>
                <a:spcPts val="0"/>
              </a:spcAft>
              <a:buClr>
                <a:schemeClr val="tx1">
                  <a:shade val="95000"/>
                </a:schemeClr>
              </a:buClr>
              <a:buFont typeface="Wingdings 2"/>
              <a:buChar char=""/>
              <a:defRPr/>
            </a:pPr>
            <a:endParaRPr lang="en-US" sz="3000" dirty="0"/>
          </a:p>
        </p:txBody>
      </p:sp>
      <p:sp>
        <p:nvSpPr>
          <p:cNvPr id="2" name="Title 1">
            <a:extLst>
              <a:ext uri="{FF2B5EF4-FFF2-40B4-BE49-F238E27FC236}">
                <a16:creationId xmlns:a16="http://schemas.microsoft.com/office/drawing/2014/main" id="{79B789B2-EFC4-4A13-BF82-5FC2422CC708}"/>
              </a:ext>
            </a:extLst>
          </p:cNvPr>
          <p:cNvSpPr>
            <a:spLocks noGrp="1"/>
          </p:cNvSpPr>
          <p:nvPr>
            <p:ph type="title"/>
          </p:nvPr>
        </p:nvSpPr>
        <p:spPr>
          <a:xfrm>
            <a:off x="235528" y="155678"/>
            <a:ext cx="8004594" cy="1049235"/>
          </a:xfrm>
        </p:spPr>
        <p:txBody>
          <a:bodyPr>
            <a:normAutofit/>
          </a:bodyPr>
          <a:lstStyle/>
          <a:p>
            <a:pPr algn="ctr"/>
            <a:r>
              <a:rPr lang="en-US" sz="4000" dirty="0"/>
              <a:t>FIELD Safety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46148">
                                            <p:txEl>
                                              <p:pRg st="0" end="0"/>
                                            </p:txEl>
                                          </p:spTgt>
                                        </p:tgtEl>
                                        <p:attrNameLst>
                                          <p:attrName>style.visibility</p:attrName>
                                        </p:attrNameLst>
                                      </p:cBhvr>
                                      <p:to>
                                        <p:strVal val="visible"/>
                                      </p:to>
                                    </p:set>
                                    <p:animEffect transition="in" filter="blinds(horizontal)">
                                      <p:cBhvr>
                                        <p:cTn id="7" dur="500"/>
                                        <p:tgtEl>
                                          <p:spTgt spid="64614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46148">
                                            <p:txEl>
                                              <p:pRg st="1" end="1"/>
                                            </p:txEl>
                                          </p:spTgt>
                                        </p:tgtEl>
                                        <p:attrNameLst>
                                          <p:attrName>style.visibility</p:attrName>
                                        </p:attrNameLst>
                                      </p:cBhvr>
                                      <p:to>
                                        <p:strVal val="visible"/>
                                      </p:to>
                                    </p:set>
                                    <p:animEffect transition="in" filter="blinds(horizontal)">
                                      <p:cBhvr>
                                        <p:cTn id="12" dur="500"/>
                                        <p:tgtEl>
                                          <p:spTgt spid="64614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46148">
                                            <p:txEl>
                                              <p:pRg st="2" end="2"/>
                                            </p:txEl>
                                          </p:spTgt>
                                        </p:tgtEl>
                                        <p:attrNameLst>
                                          <p:attrName>style.visibility</p:attrName>
                                        </p:attrNameLst>
                                      </p:cBhvr>
                                      <p:to>
                                        <p:strVal val="visible"/>
                                      </p:to>
                                    </p:set>
                                    <p:animEffect transition="in" filter="blinds(horizontal)">
                                      <p:cBhvr>
                                        <p:cTn id="17" dur="500"/>
                                        <p:tgtEl>
                                          <p:spTgt spid="646148">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46148">
                                            <p:txEl>
                                              <p:pRg st="3" end="3"/>
                                            </p:txEl>
                                          </p:spTgt>
                                        </p:tgtEl>
                                        <p:attrNameLst>
                                          <p:attrName>style.visibility</p:attrName>
                                        </p:attrNameLst>
                                      </p:cBhvr>
                                      <p:to>
                                        <p:strVal val="visible"/>
                                      </p:to>
                                    </p:set>
                                    <p:animEffect transition="in" filter="blinds(horizontal)">
                                      <p:cBhvr>
                                        <p:cTn id="22" dur="500"/>
                                        <p:tgtEl>
                                          <p:spTgt spid="646148">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46148">
                                            <p:txEl>
                                              <p:pRg st="4" end="4"/>
                                            </p:txEl>
                                          </p:spTgt>
                                        </p:tgtEl>
                                        <p:attrNameLst>
                                          <p:attrName>style.visibility</p:attrName>
                                        </p:attrNameLst>
                                      </p:cBhvr>
                                      <p:to>
                                        <p:strVal val="visible"/>
                                      </p:to>
                                    </p:set>
                                    <p:animEffect transition="in" filter="blinds(horizontal)">
                                      <p:cBhvr>
                                        <p:cTn id="27" dur="500"/>
                                        <p:tgtEl>
                                          <p:spTgt spid="646148">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46148">
                                            <p:txEl>
                                              <p:pRg st="5" end="5"/>
                                            </p:txEl>
                                          </p:spTgt>
                                        </p:tgtEl>
                                        <p:attrNameLst>
                                          <p:attrName>style.visibility</p:attrName>
                                        </p:attrNameLst>
                                      </p:cBhvr>
                                      <p:to>
                                        <p:strVal val="visible"/>
                                      </p:to>
                                    </p:set>
                                    <p:animEffect transition="in" filter="blinds(horizontal)">
                                      <p:cBhvr>
                                        <p:cTn id="32" dur="500"/>
                                        <p:tgtEl>
                                          <p:spTgt spid="646148">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46148">
                                            <p:txEl>
                                              <p:pRg st="6" end="6"/>
                                            </p:txEl>
                                          </p:spTgt>
                                        </p:tgtEl>
                                        <p:attrNameLst>
                                          <p:attrName>style.visibility</p:attrName>
                                        </p:attrNameLst>
                                      </p:cBhvr>
                                      <p:to>
                                        <p:strVal val="visible"/>
                                      </p:to>
                                    </p:set>
                                    <p:animEffect transition="in" filter="blinds(horizontal)">
                                      <p:cBhvr>
                                        <p:cTn id="37" dur="500"/>
                                        <p:tgtEl>
                                          <p:spTgt spid="64614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646148">
                                            <p:txEl>
                                              <p:pRg st="7" end="7"/>
                                            </p:txEl>
                                          </p:spTgt>
                                        </p:tgtEl>
                                        <p:attrNameLst>
                                          <p:attrName>style.visibility</p:attrName>
                                        </p:attrNameLst>
                                      </p:cBhvr>
                                      <p:to>
                                        <p:strVal val="visible"/>
                                      </p:to>
                                    </p:set>
                                    <p:animEffect transition="in" filter="blinds(horizontal)">
                                      <p:cBhvr>
                                        <p:cTn id="42" dur="500"/>
                                        <p:tgtEl>
                                          <p:spTgt spid="646148">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3" presetClass="entr" presetSubtype="36" fill="hold" nodeType="clickEffect">
                                  <p:stCondLst>
                                    <p:cond delay="0"/>
                                  </p:stCondLst>
                                  <p:childTnLst>
                                    <p:set>
                                      <p:cBhvr>
                                        <p:cTn id="46" dur="1" fill="hold">
                                          <p:stCondLst>
                                            <p:cond delay="0"/>
                                          </p:stCondLst>
                                        </p:cTn>
                                        <p:tgtEl>
                                          <p:spTgt spid="646149"/>
                                        </p:tgtEl>
                                        <p:attrNameLst>
                                          <p:attrName>style.visibility</p:attrName>
                                        </p:attrNameLst>
                                      </p:cBhvr>
                                      <p:to>
                                        <p:strVal val="visible"/>
                                      </p:to>
                                    </p:set>
                                    <p:anim calcmode="lin" valueType="num">
                                      <p:cBhvr>
                                        <p:cTn id="47" dur="500" fill="hold"/>
                                        <p:tgtEl>
                                          <p:spTgt spid="646149"/>
                                        </p:tgtEl>
                                        <p:attrNameLst>
                                          <p:attrName>ppt_w</p:attrName>
                                        </p:attrNameLst>
                                      </p:cBhvr>
                                      <p:tavLst>
                                        <p:tav tm="0">
                                          <p:val>
                                            <p:strVal val="(6*min(max(#ppt_w*#ppt_h,.3),1)-7.4)/-.7*#ppt_w"/>
                                          </p:val>
                                        </p:tav>
                                        <p:tav tm="100000">
                                          <p:val>
                                            <p:strVal val="#ppt_w"/>
                                          </p:val>
                                        </p:tav>
                                      </p:tavLst>
                                    </p:anim>
                                    <p:anim calcmode="lin" valueType="num">
                                      <p:cBhvr>
                                        <p:cTn id="48" dur="500" fill="hold"/>
                                        <p:tgtEl>
                                          <p:spTgt spid="646149"/>
                                        </p:tgtEl>
                                        <p:attrNameLst>
                                          <p:attrName>ppt_h</p:attrName>
                                        </p:attrNameLst>
                                      </p:cBhvr>
                                      <p:tavLst>
                                        <p:tav tm="0">
                                          <p:val>
                                            <p:strVal val="(6*min(max(#ppt_w*#ppt_h,.3),1)-7.4)/-.7*#ppt_h"/>
                                          </p:val>
                                        </p:tav>
                                        <p:tav tm="100000">
                                          <p:val>
                                            <p:strVal val="#ppt_h"/>
                                          </p:val>
                                        </p:tav>
                                      </p:tavLst>
                                    </p:anim>
                                    <p:anim calcmode="lin" valueType="num">
                                      <p:cBhvr>
                                        <p:cTn id="49" dur="500" fill="hold"/>
                                        <p:tgtEl>
                                          <p:spTgt spid="646149"/>
                                        </p:tgtEl>
                                        <p:attrNameLst>
                                          <p:attrName>ppt_x</p:attrName>
                                        </p:attrNameLst>
                                      </p:cBhvr>
                                      <p:tavLst>
                                        <p:tav tm="0">
                                          <p:val>
                                            <p:fltVal val="0.5"/>
                                          </p:val>
                                        </p:tav>
                                        <p:tav tm="100000">
                                          <p:val>
                                            <p:strVal val="#ppt_x"/>
                                          </p:val>
                                        </p:tav>
                                      </p:tavLst>
                                    </p:anim>
                                    <p:anim calcmode="lin" valueType="num">
                                      <p:cBhvr>
                                        <p:cTn id="50" dur="500" fill="hold"/>
                                        <p:tgtEl>
                                          <p:spTgt spid="646149"/>
                                        </p:tgtEl>
                                        <p:attrNameLst>
                                          <p:attrName>ppt_y</p:attrName>
                                        </p:attrNameLst>
                                      </p:cBhvr>
                                      <p:tavLst>
                                        <p:tav tm="0">
                                          <p:val>
                                            <p:strVal val="1+(6*min(max(#ppt_w*#ppt_h,.3),1)-7.4)/-.7*#ppt_h/2"/>
                                          </p:val>
                                        </p:tav>
                                        <p:tav tm="100000">
                                          <p:val>
                                            <p:strVal val="#ppt_y"/>
                                          </p:val>
                                        </p:tav>
                                      </p:tavLst>
                                    </p:anim>
                                  </p:childTnLst>
                                  <p:subTnLst>
                                    <p:audio>
                                      <p:cMediaNode>
                                        <p:cTn display="0" masterRel="sameClick">
                                          <p:stCondLst>
                                            <p:cond evt="begin" delay="0">
                                              <p:tn val="45"/>
                                            </p:cond>
                                          </p:stCondLst>
                                          <p:endCondLst>
                                            <p:cond evt="onStopAudio" delay="0">
                                              <p:tgtEl>
                                                <p:sldTgt/>
                                              </p:tgtEl>
                                            </p:cond>
                                          </p:endCondLst>
                                        </p:cTn>
                                        <p:tgtEl>
                                          <p:sndTgt r:embed="rId3" name="tarzan2.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6148" grpId="0" build="p" autoUpdateAnimBg="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pic>
        <p:nvPicPr>
          <p:cNvPr id="322563"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357745" y="249382"/>
            <a:ext cx="6657089" cy="5705507"/>
          </a:xfrm>
          <a:noFill/>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ap="flat" cmpd="sng">
                <a:solidFill>
                  <a:schemeClr val="tx1"/>
                </a:solidFill>
                <a:prstDash val="solid"/>
                <a:miter lim="800000"/>
                <a:headEnd/>
                <a:tailEnd/>
              </a14:hiddenLine>
            </a:ext>
          </a:extLst>
        </p:spPr>
      </p:pic>
    </p:spTree>
    <p:extLst>
      <p:ext uri="{BB962C8B-B14F-4D97-AF65-F5344CB8AC3E}">
        <p14:creationId xmlns:p14="http://schemas.microsoft.com/office/powerpoint/2010/main" val="9136244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3" name="Rectangle 2"/>
          <p:cNvSpPr>
            <a:spLocks noChangeArrowheads="1"/>
          </p:cNvSpPr>
          <p:nvPr/>
        </p:nvSpPr>
        <p:spPr bwMode="auto">
          <a:xfrm>
            <a:off x="935182" y="213807"/>
            <a:ext cx="8208818" cy="6740307"/>
          </a:xfrm>
          <a:prstGeom prst="rect">
            <a:avLst/>
          </a:prstGeom>
          <a:noFill/>
          <a:ln w="9525">
            <a:noFill/>
            <a:miter lim="800000"/>
            <a:headEnd/>
            <a:tailEnd/>
          </a:ln>
        </p:spPr>
        <p:txBody>
          <a:bodyPr wrap="square">
            <a:spAutoFit/>
          </a:bodyPr>
          <a:lstStyle/>
          <a:p>
            <a:r>
              <a:rPr lang="en-US" sz="1400" b="1" dirty="0">
                <a:solidFill>
                  <a:srgbClr val="0070C0"/>
                </a:solidFill>
              </a:rPr>
              <a:t>Appendix B</a:t>
            </a:r>
          </a:p>
          <a:p>
            <a:r>
              <a:rPr lang="en-US" sz="1400" b="1" dirty="0">
                <a:solidFill>
                  <a:srgbClr val="0070C0"/>
                </a:solidFill>
              </a:rPr>
              <a:t>Federal Regulations That Require the Use of Method 21 But Do Not Require a Formal LDAR Program </a:t>
            </a:r>
          </a:p>
          <a:p>
            <a:r>
              <a:rPr lang="en-US" sz="1400" b="1" dirty="0">
                <a:solidFill>
                  <a:srgbClr val="0070C0"/>
                </a:solidFill>
              </a:rPr>
              <a:t>40 CFR</a:t>
            </a:r>
          </a:p>
          <a:p>
            <a:r>
              <a:rPr lang="en-US" sz="1400" b="1" u="sng" dirty="0"/>
              <a:t>Part</a:t>
            </a:r>
            <a:r>
              <a:rPr lang="en-US" sz="1400" b="1" dirty="0"/>
              <a:t> 	</a:t>
            </a:r>
            <a:r>
              <a:rPr lang="en-US" sz="1400" b="1" u="sng" dirty="0"/>
              <a:t>Subpart </a:t>
            </a:r>
            <a:r>
              <a:rPr lang="en-US" sz="1400" b="1" dirty="0"/>
              <a:t>		</a:t>
            </a:r>
            <a:r>
              <a:rPr lang="en-US" sz="1400" b="1" u="sng" dirty="0"/>
              <a:t>Regulation Title </a:t>
            </a:r>
          </a:p>
          <a:p>
            <a:r>
              <a:rPr lang="en-US" sz="1100" b="1" dirty="0"/>
              <a:t>60	 XX 		Bulk Gasoline Terminals </a:t>
            </a:r>
          </a:p>
          <a:p>
            <a:r>
              <a:rPr lang="en-US" sz="1100" b="1" dirty="0"/>
              <a:t>60	 QQQ		 VOC Emissions from Petroleum Refinery Wastewater Systems </a:t>
            </a:r>
          </a:p>
          <a:p>
            <a:r>
              <a:rPr lang="en-US" sz="1100" b="1" dirty="0"/>
              <a:t>60 	WWW		 Municipal Solid Waste Landfills </a:t>
            </a:r>
          </a:p>
          <a:p>
            <a:r>
              <a:rPr lang="en-US" sz="1100" b="1" dirty="0"/>
              <a:t>61	 F 		Vinyl Chloride </a:t>
            </a:r>
          </a:p>
          <a:p>
            <a:r>
              <a:rPr lang="en-US" sz="1100" b="1" dirty="0"/>
              <a:t>61 	L 		Benzene from Coke By-Products </a:t>
            </a:r>
          </a:p>
          <a:p>
            <a:r>
              <a:rPr lang="en-US" sz="1100" b="1" dirty="0"/>
              <a:t>61 	BB		Benzene Transfer </a:t>
            </a:r>
          </a:p>
          <a:p>
            <a:r>
              <a:rPr lang="en-US" sz="1100" b="1" dirty="0"/>
              <a:t>61 	FF 		Benzene Waste Operations </a:t>
            </a:r>
          </a:p>
          <a:p>
            <a:r>
              <a:rPr lang="en-US" sz="1100" b="1" dirty="0"/>
              <a:t>63 	G		Organic Hazardous Air Pollutants from SOCMI for Process Vents, Storage </a:t>
            </a:r>
          </a:p>
          <a:p>
            <a:r>
              <a:rPr lang="en-US" sz="1100" b="1" dirty="0"/>
              <a:t>			Vessels, Transfer Operations, and Wastewater </a:t>
            </a:r>
          </a:p>
          <a:p>
            <a:r>
              <a:rPr lang="en-US" sz="1100" b="1" dirty="0"/>
              <a:t>63 	M		</a:t>
            </a:r>
            <a:r>
              <a:rPr lang="en-US" sz="1100" b="1" dirty="0" err="1"/>
              <a:t>Perchloroethylene</a:t>
            </a:r>
            <a:r>
              <a:rPr lang="en-US" sz="1100" b="1" dirty="0"/>
              <a:t> Standards for Dry Cleaning </a:t>
            </a:r>
          </a:p>
          <a:p>
            <a:r>
              <a:rPr lang="en-US" sz="1100" b="1" dirty="0"/>
              <a:t>63 	S		Hazardous Air Pollutants from the Pulp and Paper Industry </a:t>
            </a:r>
          </a:p>
          <a:p>
            <a:r>
              <a:rPr lang="en-US" sz="1100" b="1" dirty="0"/>
              <a:t>63 	Y 		Marine Unloading Operations </a:t>
            </a:r>
          </a:p>
          <a:p>
            <a:r>
              <a:rPr lang="en-US" sz="1100" b="1" dirty="0"/>
              <a:t>63 	EE 		Magnetic Tape Manufacturing Operations </a:t>
            </a:r>
          </a:p>
          <a:p>
            <a:r>
              <a:rPr lang="en-US" sz="1100" b="1" dirty="0"/>
              <a:t>63 	GG		Aerospace Manufacturing and Rework Facilities </a:t>
            </a:r>
          </a:p>
          <a:p>
            <a:r>
              <a:rPr lang="en-US" sz="1100" b="1" dirty="0"/>
              <a:t>63 	HH 		Hazardous Air Pollutants from Oil and Gas Production Facilities </a:t>
            </a:r>
          </a:p>
          <a:p>
            <a:r>
              <a:rPr lang="en-US" sz="1100" b="1" dirty="0"/>
              <a:t>63 	OO 		Tanks – Level 1 </a:t>
            </a:r>
          </a:p>
          <a:p>
            <a:r>
              <a:rPr lang="en-US" sz="1100" b="1" dirty="0"/>
              <a:t>63 	PP 		Containers </a:t>
            </a:r>
          </a:p>
          <a:p>
            <a:r>
              <a:rPr lang="en-US" sz="1100" b="1" dirty="0"/>
              <a:t>63 	QQ 		Surface Impoundments </a:t>
            </a:r>
          </a:p>
          <a:p>
            <a:r>
              <a:rPr lang="en-US" sz="1100" b="1" dirty="0"/>
              <a:t>63 	VV 		Oil/Water, Organic/Water Separators </a:t>
            </a:r>
          </a:p>
          <a:p>
            <a:r>
              <a:rPr lang="en-US" sz="1100" b="1" dirty="0"/>
              <a:t>63 	HHH 		Hazardous Air Pollutants from Natural Gas Transmission and Storage </a:t>
            </a:r>
          </a:p>
          <a:p>
            <a:r>
              <a:rPr lang="en-US" sz="1100" b="1" dirty="0"/>
              <a:t>63 	JJJ 		Hazardous Air Pollutant Emissions: Group IV Polymers and Resins </a:t>
            </a:r>
          </a:p>
          <a:p>
            <a:r>
              <a:rPr lang="en-US" sz="1100" b="1" dirty="0"/>
              <a:t>63 	VVV 		Hazardous Air Pollutants: Publicly Owned Treatment Works </a:t>
            </a:r>
          </a:p>
          <a:p>
            <a:r>
              <a:rPr lang="en-US" sz="1100" b="1" dirty="0"/>
              <a:t>65 	G 		CFAR – Closed Vent Systems </a:t>
            </a:r>
          </a:p>
          <a:p>
            <a:r>
              <a:rPr lang="en-US" sz="1100" b="1" dirty="0"/>
              <a:t>264 	AA		Owners and Operators of Hazardous Waste Treatment, Storage, and Disposal </a:t>
            </a:r>
          </a:p>
          <a:p>
            <a:r>
              <a:rPr lang="en-US" sz="1100" b="1" dirty="0"/>
              <a:t>			Facilities - Process Vents </a:t>
            </a:r>
          </a:p>
          <a:p>
            <a:r>
              <a:rPr lang="en-US" sz="1100" b="1" dirty="0"/>
              <a:t>264 	CC		Owners and Operators of Hazardous Waste Treatment, Storage and Disposal </a:t>
            </a:r>
          </a:p>
          <a:p>
            <a:r>
              <a:rPr lang="en-US" sz="1100" b="1" dirty="0"/>
              <a:t>			Facilities - Tanks, Surface Impoundments, Containers </a:t>
            </a:r>
          </a:p>
          <a:p>
            <a:r>
              <a:rPr lang="en-US" sz="1100" b="1" dirty="0"/>
              <a:t>265 	AA		Interim Standards for Owners and Operators of Hazardous Waste Treatment, </a:t>
            </a:r>
          </a:p>
          <a:p>
            <a:r>
              <a:rPr lang="en-US" sz="1100" b="1" dirty="0"/>
              <a:t>			Storage, and Disposal Facilities – Process Vents </a:t>
            </a:r>
          </a:p>
          <a:p>
            <a:r>
              <a:rPr lang="en-US" sz="1100" b="1" dirty="0"/>
              <a:t>265 	CC		Interim Standards for Owners and Operators of Hazardous Waste Treatment, </a:t>
            </a:r>
          </a:p>
          <a:p>
            <a:r>
              <a:rPr lang="en-US" sz="1100" b="1" dirty="0"/>
              <a:t>			Storage, and Disposal Facilities - Tanks, Surface Impoundments, Containers </a:t>
            </a:r>
          </a:p>
          <a:p>
            <a:r>
              <a:rPr lang="en-US" sz="1100" b="1" dirty="0"/>
              <a:t>270 	B 		Hazardous Waste Permit Program – Permit Application </a:t>
            </a:r>
          </a:p>
          <a:p>
            <a:r>
              <a:rPr lang="en-US" sz="1100" b="1" dirty="0"/>
              <a:t>270 	J		Hazardous Waste Permit Program – RCRA Standardized Permits for Storage </a:t>
            </a:r>
          </a:p>
          <a:p>
            <a:r>
              <a:rPr lang="en-US" sz="1100" b="1" dirty="0"/>
              <a:t>			Tanks and Treatment Units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0"/>
            <a:ext cx="7772400" cy="1001713"/>
          </a:xfrm>
        </p:spPr>
        <p:txBody>
          <a:bodyPr>
            <a:noAutofit/>
          </a:bodyPr>
          <a:lstStyle/>
          <a:p>
            <a:pPr algn="ctr" fontAlgn="auto">
              <a:spcAft>
                <a:spcPts val="0"/>
              </a:spcAft>
              <a:defRPr/>
            </a:pPr>
            <a:r>
              <a:rPr lang="en-US" sz="4000" dirty="0"/>
              <a:t>Sources of equipment leaks</a:t>
            </a:r>
          </a:p>
        </p:txBody>
      </p:sp>
      <p:sp>
        <p:nvSpPr>
          <p:cNvPr id="36867" name="Subtitle 2"/>
          <p:cNvSpPr>
            <a:spLocks noGrp="1"/>
          </p:cNvSpPr>
          <p:nvPr>
            <p:ph type="subTitle" idx="1"/>
          </p:nvPr>
        </p:nvSpPr>
        <p:spPr>
          <a:xfrm>
            <a:off x="768350" y="2092325"/>
            <a:ext cx="7543800" cy="4378325"/>
          </a:xfrm>
        </p:spPr>
        <p:txBody>
          <a:bodyPr>
            <a:normAutofit/>
          </a:bodyPr>
          <a:lstStyle/>
          <a:p>
            <a:pPr marL="285750" indent="-285750">
              <a:buFont typeface="Arial" panose="020B0604020202020204" pitchFamily="34" charset="0"/>
              <a:buChar char="•"/>
            </a:pPr>
            <a:r>
              <a:rPr lang="en-US" sz="1800" b="1" dirty="0">
                <a:solidFill>
                  <a:srgbClr val="C00000"/>
                </a:solidFill>
              </a:rPr>
              <a:t>Pumps </a:t>
            </a:r>
          </a:p>
          <a:p>
            <a:pPr marL="285750" indent="-285750">
              <a:buFont typeface="Arial" panose="020B0604020202020204" pitchFamily="34" charset="0"/>
              <a:buChar char="•"/>
            </a:pPr>
            <a:r>
              <a:rPr lang="en-US" sz="1800" b="1" dirty="0">
                <a:solidFill>
                  <a:srgbClr val="C00000"/>
                </a:solidFill>
              </a:rPr>
              <a:t>Valves </a:t>
            </a:r>
          </a:p>
          <a:p>
            <a:pPr marL="285750" indent="-285750">
              <a:buFont typeface="Arial" panose="020B0604020202020204" pitchFamily="34" charset="0"/>
              <a:buChar char="•"/>
            </a:pPr>
            <a:r>
              <a:rPr lang="en-US" sz="1800" b="1" dirty="0">
                <a:solidFill>
                  <a:srgbClr val="C00000"/>
                </a:solidFill>
              </a:rPr>
              <a:t>Connectors </a:t>
            </a:r>
          </a:p>
          <a:p>
            <a:pPr marL="285750" indent="-285750">
              <a:buFont typeface="Arial" panose="020B0604020202020204" pitchFamily="34" charset="0"/>
              <a:buChar char="•"/>
            </a:pPr>
            <a:r>
              <a:rPr lang="en-US" sz="1800" b="1" dirty="0">
                <a:solidFill>
                  <a:srgbClr val="C00000"/>
                </a:solidFill>
              </a:rPr>
              <a:t>Sampling connections </a:t>
            </a:r>
          </a:p>
          <a:p>
            <a:pPr marL="285750" indent="-285750">
              <a:buFont typeface="Arial" panose="020B0604020202020204" pitchFamily="34" charset="0"/>
              <a:buChar char="•"/>
            </a:pPr>
            <a:r>
              <a:rPr lang="en-US" sz="1800" b="1" dirty="0">
                <a:solidFill>
                  <a:srgbClr val="C00000"/>
                </a:solidFill>
              </a:rPr>
              <a:t>Compressors </a:t>
            </a:r>
          </a:p>
          <a:p>
            <a:pPr marL="285750" indent="-285750">
              <a:buFont typeface="Arial" panose="020B0604020202020204" pitchFamily="34" charset="0"/>
              <a:buChar char="•"/>
            </a:pPr>
            <a:r>
              <a:rPr lang="en-US" sz="1800" b="1" dirty="0">
                <a:solidFill>
                  <a:srgbClr val="C00000"/>
                </a:solidFill>
              </a:rPr>
              <a:t>Pressure relief devices </a:t>
            </a:r>
          </a:p>
          <a:p>
            <a:pPr marL="285750" indent="-285750">
              <a:buFont typeface="Arial" panose="020B0604020202020204" pitchFamily="34" charset="0"/>
              <a:buChar char="•"/>
            </a:pPr>
            <a:r>
              <a:rPr lang="en-US" sz="1800" b="1" dirty="0">
                <a:solidFill>
                  <a:srgbClr val="C00000"/>
                </a:solidFill>
              </a:rPr>
              <a:t>Open-ended lines </a:t>
            </a:r>
          </a:p>
        </p:txBody>
      </p:sp>
    </p:spTree>
  </p:cSld>
  <p:clrMapOvr>
    <a:masterClrMapping/>
  </p:clrMapOvr>
  <p:transition spd="slow">
    <p:sndAc>
      <p:stSnd>
        <p:snd r:embed="rId3" name="camera.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81000" y="304800"/>
            <a:ext cx="8229600" cy="1143000"/>
          </a:xfrm>
        </p:spPr>
        <p:txBody>
          <a:bodyPr rtlCol="0">
            <a:normAutofit fontScale="90000"/>
          </a:bodyPr>
          <a:lstStyle/>
          <a:p>
            <a:pPr eaLnBrk="1" fontAlgn="auto" hangingPunct="1">
              <a:spcAft>
                <a:spcPts val="0"/>
              </a:spcAft>
              <a:defRPr/>
            </a:pPr>
            <a:r>
              <a:rPr lang="en-US" b="1" dirty="0"/>
              <a:t>Equipment component counts at a typical refinery or chemical plant</a:t>
            </a:r>
            <a:r>
              <a:rPr lang="en-US" sz="2700" b="1" dirty="0"/>
              <a:t>(1995) </a:t>
            </a:r>
            <a:endParaRPr lang="en-US" sz="2700" dirty="0"/>
          </a:p>
        </p:txBody>
      </p:sp>
      <p:sp>
        <p:nvSpPr>
          <p:cNvPr id="9" name="Content Placeholder 8"/>
          <p:cNvSpPr>
            <a:spLocks noGrp="1"/>
          </p:cNvSpPr>
          <p:nvPr>
            <p:ph idx="1"/>
          </p:nvPr>
        </p:nvSpPr>
        <p:spPr/>
        <p:txBody>
          <a:bodyPr rtlCol="0">
            <a:normAutofit/>
          </a:bodyPr>
          <a:lstStyle/>
          <a:p>
            <a:pPr marL="0" indent="0" eaLnBrk="1" fontAlgn="auto" hangingPunct="1">
              <a:spcAft>
                <a:spcPts val="0"/>
              </a:spcAft>
              <a:buFont typeface="Arial" pitchFamily="34" charset="0"/>
              <a:buNone/>
              <a:defRPr/>
            </a:pPr>
            <a:r>
              <a:rPr lang="fr-FR" b="1" u="sng" dirty="0">
                <a:solidFill>
                  <a:schemeClr val="accent2"/>
                </a:solidFill>
                <a:latin typeface="BNEIE P+ Trade Gothic LT Std"/>
              </a:rPr>
              <a:t>Component</a:t>
            </a:r>
            <a:r>
              <a:rPr lang="fr-FR" b="1" dirty="0">
                <a:solidFill>
                  <a:schemeClr val="accent2"/>
                </a:solidFill>
                <a:latin typeface="BNEIE P+ Trade Gothic LT Std"/>
              </a:rPr>
              <a:t> 		</a:t>
            </a:r>
            <a:r>
              <a:rPr lang="fr-FR" b="1" u="sng" dirty="0">
                <a:solidFill>
                  <a:schemeClr val="accent2"/>
                </a:solidFill>
                <a:latin typeface="BNEIE P+ Trade Gothic LT Std"/>
              </a:rPr>
              <a:t>Range</a:t>
            </a:r>
            <a:r>
              <a:rPr lang="fr-FR" b="1" dirty="0">
                <a:solidFill>
                  <a:schemeClr val="accent2"/>
                </a:solidFill>
                <a:latin typeface="BNEIE P+ Trade Gothic LT Std"/>
              </a:rPr>
              <a:t>             </a:t>
            </a:r>
            <a:r>
              <a:rPr lang="fr-FR" b="1" u="sng" dirty="0" err="1">
                <a:solidFill>
                  <a:schemeClr val="accent2"/>
                </a:solidFill>
                <a:latin typeface="BNEIE P+ Trade Gothic LT Std"/>
              </a:rPr>
              <a:t>Average</a:t>
            </a:r>
            <a:endParaRPr lang="fr-FR" b="1" u="sng" dirty="0">
              <a:solidFill>
                <a:schemeClr val="accent2"/>
              </a:solidFill>
              <a:latin typeface="BNEIE P+ Trade Gothic LT Std"/>
            </a:endParaRPr>
          </a:p>
          <a:p>
            <a:pPr marL="0" indent="0" algn="just" eaLnBrk="1" fontAlgn="auto" hangingPunct="1">
              <a:spcAft>
                <a:spcPts val="0"/>
              </a:spcAft>
              <a:buFont typeface="Arial" pitchFamily="34" charset="0"/>
              <a:buNone/>
              <a:defRPr/>
            </a:pPr>
            <a:r>
              <a:rPr lang="fr-FR" b="1" dirty="0">
                <a:solidFill>
                  <a:srgbClr val="000000"/>
                </a:solidFill>
                <a:latin typeface="BNEIE P+ Trade Gothic LT Std"/>
              </a:rPr>
              <a:t> </a:t>
            </a:r>
            <a:r>
              <a:rPr lang="fr-FR" dirty="0" err="1">
                <a:solidFill>
                  <a:srgbClr val="000000"/>
                </a:solidFill>
                <a:latin typeface="BNEIA A+ Trade Gothic LT Std"/>
              </a:rPr>
              <a:t>Pumps</a:t>
            </a:r>
            <a:r>
              <a:rPr lang="fr-FR" dirty="0">
                <a:solidFill>
                  <a:srgbClr val="000000"/>
                </a:solidFill>
                <a:latin typeface="BNEIA A+ Trade Gothic LT Std"/>
              </a:rPr>
              <a:t> 			</a:t>
            </a:r>
            <a:r>
              <a:rPr lang="fr-FR" dirty="0">
                <a:solidFill>
                  <a:srgbClr val="FF0000"/>
                </a:solidFill>
                <a:latin typeface="BNEIA A+ Trade Gothic LT Std"/>
              </a:rPr>
              <a:t>10 – 360 </a:t>
            </a:r>
            <a:r>
              <a:rPr lang="fr-FR" dirty="0">
                <a:solidFill>
                  <a:srgbClr val="000000"/>
                </a:solidFill>
                <a:latin typeface="BNEIA A+ Trade Gothic LT Std"/>
              </a:rPr>
              <a:t>		100 </a:t>
            </a:r>
          </a:p>
          <a:p>
            <a:pPr marL="0" indent="0" eaLnBrk="1" fontAlgn="auto" hangingPunct="1">
              <a:spcAft>
                <a:spcPts val="0"/>
              </a:spcAft>
              <a:buFont typeface="Arial" pitchFamily="34" charset="0"/>
              <a:buNone/>
              <a:defRPr/>
            </a:pPr>
            <a:r>
              <a:rPr lang="en-US" dirty="0">
                <a:solidFill>
                  <a:srgbClr val="000000"/>
                </a:solidFill>
                <a:latin typeface="BNEIA A+ Trade Gothic LT Std"/>
              </a:rPr>
              <a:t> Valves 			</a:t>
            </a:r>
            <a:r>
              <a:rPr lang="en-US" dirty="0">
                <a:solidFill>
                  <a:srgbClr val="FF0000"/>
                </a:solidFill>
                <a:latin typeface="BNEIA A+ Trade Gothic LT Std"/>
              </a:rPr>
              <a:t>150 – 46,000 </a:t>
            </a:r>
            <a:r>
              <a:rPr lang="en-US" dirty="0">
                <a:solidFill>
                  <a:srgbClr val="000000"/>
                </a:solidFill>
                <a:latin typeface="BNEIA A+ Trade Gothic LT Std"/>
              </a:rPr>
              <a:t>	7,400 </a:t>
            </a:r>
          </a:p>
          <a:p>
            <a:pPr marL="0" indent="0" eaLnBrk="1" fontAlgn="auto" hangingPunct="1">
              <a:spcAft>
                <a:spcPts val="0"/>
              </a:spcAft>
              <a:buFont typeface="Arial" pitchFamily="34" charset="0"/>
              <a:buNone/>
              <a:defRPr/>
            </a:pPr>
            <a:r>
              <a:rPr lang="en-US" dirty="0">
                <a:solidFill>
                  <a:srgbClr val="000000"/>
                </a:solidFill>
                <a:latin typeface="BNEIA A+ Trade Gothic LT Std"/>
              </a:rPr>
              <a:t> Connectors 		</a:t>
            </a:r>
            <a:r>
              <a:rPr lang="en-US" dirty="0">
                <a:solidFill>
                  <a:srgbClr val="FF0000"/>
                </a:solidFill>
                <a:latin typeface="BNEIA A+ Trade Gothic LT Std"/>
              </a:rPr>
              <a:t>600 – 60,000 </a:t>
            </a:r>
            <a:r>
              <a:rPr lang="en-US" dirty="0">
                <a:solidFill>
                  <a:srgbClr val="000000"/>
                </a:solidFill>
                <a:latin typeface="BNEIA A+ Trade Gothic LT Std"/>
              </a:rPr>
              <a:t>	12,000 </a:t>
            </a:r>
          </a:p>
          <a:p>
            <a:pPr marL="0" indent="0" eaLnBrk="1" fontAlgn="auto" hangingPunct="1">
              <a:spcAft>
                <a:spcPts val="0"/>
              </a:spcAft>
              <a:buFont typeface="Arial" pitchFamily="34" charset="0"/>
              <a:buNone/>
              <a:defRPr/>
            </a:pPr>
            <a:r>
              <a:rPr lang="en-US" dirty="0">
                <a:solidFill>
                  <a:srgbClr val="000000"/>
                </a:solidFill>
                <a:latin typeface="BNEIA A+ Trade Gothic LT Std"/>
              </a:rPr>
              <a:t> Open-ended lines 	</a:t>
            </a:r>
            <a:r>
              <a:rPr lang="en-US" dirty="0">
                <a:solidFill>
                  <a:srgbClr val="FF0000"/>
                </a:solidFill>
                <a:latin typeface="BNEIA A+ Trade Gothic LT Std"/>
              </a:rPr>
              <a:t>1 – 1,600 </a:t>
            </a:r>
            <a:r>
              <a:rPr lang="en-US" dirty="0">
                <a:solidFill>
                  <a:srgbClr val="000000"/>
                </a:solidFill>
                <a:latin typeface="BNEIA A+ Trade Gothic LT Std"/>
              </a:rPr>
              <a:t>		560 	</a:t>
            </a:r>
          </a:p>
          <a:p>
            <a:pPr marL="0" indent="0" eaLnBrk="1" fontAlgn="auto" hangingPunct="1">
              <a:spcAft>
                <a:spcPts val="0"/>
              </a:spcAft>
              <a:buFont typeface="Arial" pitchFamily="34" charset="0"/>
              <a:buNone/>
              <a:defRPr/>
            </a:pPr>
            <a:r>
              <a:rPr lang="en-US" dirty="0">
                <a:solidFill>
                  <a:srgbClr val="000000"/>
                </a:solidFill>
                <a:latin typeface="BNEIA A+ Trade Gothic LT Std"/>
              </a:rPr>
              <a:t> </a:t>
            </a:r>
            <a:r>
              <a:rPr lang="en-US" dirty="0" err="1">
                <a:solidFill>
                  <a:srgbClr val="000000"/>
                </a:solidFill>
                <a:latin typeface="BNEIA A+ Trade Gothic LT Std"/>
              </a:rPr>
              <a:t>Samp</a:t>
            </a:r>
            <a:r>
              <a:rPr lang="en-US" dirty="0">
                <a:solidFill>
                  <a:srgbClr val="000000"/>
                </a:solidFill>
                <a:latin typeface="BNEIA A+ Trade Gothic LT Std"/>
              </a:rPr>
              <a:t> connections 	</a:t>
            </a:r>
            <a:r>
              <a:rPr lang="en-US" dirty="0">
                <a:solidFill>
                  <a:srgbClr val="FF0000"/>
                </a:solidFill>
                <a:latin typeface="BNEIA A+ Trade Gothic LT Std"/>
              </a:rPr>
              <a:t>20 – 200 </a:t>
            </a:r>
            <a:r>
              <a:rPr lang="en-US" dirty="0">
                <a:solidFill>
                  <a:srgbClr val="000000"/>
                </a:solidFill>
                <a:latin typeface="BNEIA A+ Trade Gothic LT Std"/>
              </a:rPr>
              <a:t>		80 	</a:t>
            </a:r>
          </a:p>
          <a:p>
            <a:pPr marL="0" indent="0" eaLnBrk="1" fontAlgn="auto" hangingPunct="1">
              <a:spcAft>
                <a:spcPts val="0"/>
              </a:spcAft>
              <a:buFont typeface="Arial" pitchFamily="34" charset="0"/>
              <a:buNone/>
              <a:defRPr/>
            </a:pPr>
            <a:r>
              <a:rPr lang="en-US" dirty="0">
                <a:solidFill>
                  <a:srgbClr val="000000"/>
                </a:solidFill>
                <a:latin typeface="BNEIA A+ Trade Gothic LT Std"/>
              </a:rPr>
              <a:t> Pressure relief </a:t>
            </a:r>
            <a:r>
              <a:rPr lang="en-US" dirty="0" err="1">
                <a:solidFill>
                  <a:srgbClr val="000000"/>
                </a:solidFill>
                <a:latin typeface="BNEIA A+ Trade Gothic LT Std"/>
              </a:rPr>
              <a:t>valv</a:t>
            </a:r>
            <a:r>
              <a:rPr lang="en-US" dirty="0">
                <a:solidFill>
                  <a:srgbClr val="000000"/>
                </a:solidFill>
                <a:latin typeface="BNEIA A+ Trade Gothic LT Std"/>
              </a:rPr>
              <a:t> </a:t>
            </a:r>
            <a:r>
              <a:rPr lang="en-US" dirty="0">
                <a:solidFill>
                  <a:srgbClr val="FF0000"/>
                </a:solidFill>
                <a:latin typeface="BNEIA A+ Trade Gothic LT Std"/>
              </a:rPr>
              <a:t>5 – 360 </a:t>
            </a:r>
            <a:r>
              <a:rPr lang="en-US" dirty="0">
                <a:solidFill>
                  <a:srgbClr val="000000"/>
                </a:solidFill>
                <a:latin typeface="BNEIA A+ Trade Gothic LT Std"/>
              </a:rPr>
              <a:t>		90 	</a:t>
            </a:r>
          </a:p>
          <a:p>
            <a:pPr eaLnBrk="1" fontAlgn="auto" hangingPunct="1">
              <a:spcAft>
                <a:spcPts val="0"/>
              </a:spcAft>
              <a:defRPr/>
            </a:pP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b="1" dirty="0"/>
              <a:t>Uncontrolled </a:t>
            </a:r>
            <a:r>
              <a:rPr lang="en-US" b="1" dirty="0" err="1"/>
              <a:t>VOC</a:t>
            </a:r>
            <a:r>
              <a:rPr lang="en-US" b="1" dirty="0"/>
              <a:t> emissions at a typical facility </a:t>
            </a:r>
            <a:r>
              <a:rPr lang="en-US" sz="2200" b="1" dirty="0"/>
              <a:t>(1995)</a:t>
            </a:r>
            <a:endParaRPr lang="en-US" sz="2200" dirty="0"/>
          </a:p>
        </p:txBody>
      </p:sp>
      <p:sp>
        <p:nvSpPr>
          <p:cNvPr id="3" name="Content Placeholder 2"/>
          <p:cNvSpPr>
            <a:spLocks noGrp="1"/>
          </p:cNvSpPr>
          <p:nvPr>
            <p:ph idx="1"/>
          </p:nvPr>
        </p:nvSpPr>
        <p:spPr/>
        <p:txBody>
          <a:bodyPr rtlCol="0">
            <a:normAutofit lnSpcReduction="10000"/>
          </a:bodyPr>
          <a:lstStyle/>
          <a:p>
            <a:pPr marL="0" indent="0" eaLnBrk="1" fontAlgn="auto" hangingPunct="1">
              <a:spcAft>
                <a:spcPts val="0"/>
              </a:spcAft>
              <a:buFont typeface="Arial" pitchFamily="34" charset="0"/>
              <a:buNone/>
              <a:defRPr/>
            </a:pPr>
            <a:r>
              <a:rPr lang="en-US" b="1" u="sng" dirty="0"/>
              <a:t>Component </a:t>
            </a:r>
            <a:r>
              <a:rPr lang="en-US" b="1" dirty="0"/>
              <a:t>            </a:t>
            </a:r>
            <a:r>
              <a:rPr lang="en-US" b="1" u="sng" dirty="0"/>
              <a:t>Percent of Total Emissions</a:t>
            </a:r>
            <a:r>
              <a:rPr lang="en-US" b="1" dirty="0"/>
              <a:t>                       </a:t>
            </a:r>
            <a:r>
              <a:rPr lang="en-US" dirty="0"/>
              <a:t>Pumps  					3  	</a:t>
            </a:r>
          </a:p>
          <a:p>
            <a:pPr marL="0" indent="0" eaLnBrk="1" fontAlgn="auto" hangingPunct="1">
              <a:spcAft>
                <a:spcPts val="0"/>
              </a:spcAft>
              <a:buFont typeface="Arial" pitchFamily="34" charset="0"/>
              <a:buNone/>
              <a:defRPr/>
            </a:pPr>
            <a:r>
              <a:rPr lang="en-US" dirty="0"/>
              <a:t>Valves  					62 </a:t>
            </a:r>
          </a:p>
          <a:p>
            <a:pPr marL="0" indent="0" eaLnBrk="1" fontAlgn="auto" hangingPunct="1">
              <a:spcAft>
                <a:spcPts val="0"/>
              </a:spcAft>
              <a:buFont typeface="Arial" pitchFamily="34" charset="0"/>
              <a:buNone/>
              <a:defRPr/>
            </a:pPr>
            <a:r>
              <a:rPr lang="en-US" dirty="0"/>
              <a:t>Connectors 				31 </a:t>
            </a:r>
          </a:p>
          <a:p>
            <a:pPr marL="0" indent="0" eaLnBrk="1" fontAlgn="auto" hangingPunct="1">
              <a:spcAft>
                <a:spcPts val="0"/>
              </a:spcAft>
              <a:buFont typeface="Arial" pitchFamily="34" charset="0"/>
              <a:buNone/>
              <a:defRPr/>
            </a:pPr>
            <a:r>
              <a:rPr lang="en-US" dirty="0"/>
              <a:t>Open-ended lines 			1 </a:t>
            </a:r>
          </a:p>
          <a:p>
            <a:pPr marL="0" indent="0" eaLnBrk="1" fontAlgn="auto" hangingPunct="1">
              <a:spcAft>
                <a:spcPts val="0"/>
              </a:spcAft>
              <a:buFont typeface="Arial" pitchFamily="34" charset="0"/>
              <a:buNone/>
              <a:defRPr/>
            </a:pPr>
            <a:r>
              <a:rPr lang="en-US" dirty="0"/>
              <a:t>Sampling connections  		2 </a:t>
            </a:r>
          </a:p>
          <a:p>
            <a:pPr marL="0" indent="0" eaLnBrk="1" fontAlgn="auto" hangingPunct="1">
              <a:spcAft>
                <a:spcPts val="0"/>
              </a:spcAft>
              <a:buFont typeface="Arial" pitchFamily="34" charset="0"/>
              <a:buNone/>
              <a:defRPr/>
            </a:pPr>
            <a:r>
              <a:rPr lang="en-US" dirty="0"/>
              <a:t>Pressure relief valves			1 </a:t>
            </a:r>
          </a:p>
          <a:p>
            <a:pPr marL="0" indent="0" eaLnBrk="1" fontAlgn="auto" hangingPunct="1">
              <a:spcAft>
                <a:spcPts val="0"/>
              </a:spcAft>
              <a:buFont typeface="Arial" pitchFamily="34" charset="0"/>
              <a:buNone/>
              <a:defRPr/>
            </a:pPr>
            <a:r>
              <a:rPr lang="en-US" dirty="0">
                <a:solidFill>
                  <a:srgbClr val="FF0000"/>
                </a:solidFill>
              </a:rPr>
              <a:t>Total uncontrolled emissions  </a:t>
            </a:r>
            <a:r>
              <a:rPr lang="en-US" dirty="0"/>
              <a:t>     		</a:t>
            </a:r>
            <a:r>
              <a:rPr lang="en-US" dirty="0">
                <a:solidFill>
                  <a:srgbClr val="FF0000"/>
                </a:solidFill>
              </a:rPr>
              <a:t>653 T/y</a:t>
            </a:r>
            <a:r>
              <a:rPr lang="en-US" dirty="0"/>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682" name="Rectangle 2"/>
          <p:cNvSpPr>
            <a:spLocks noGrp="1" noChangeArrowheads="1"/>
          </p:cNvSpPr>
          <p:nvPr>
            <p:ph type="title"/>
          </p:nvPr>
        </p:nvSpPr>
        <p:spPr/>
        <p:txBody>
          <a:bodyPr>
            <a:normAutofit/>
          </a:bodyPr>
          <a:lstStyle/>
          <a:p>
            <a:pPr fontAlgn="auto">
              <a:spcAft>
                <a:spcPts val="0"/>
              </a:spcAft>
              <a:defRPr/>
            </a:pPr>
            <a:r>
              <a:rPr lang="en-US" sz="4000" u="sng" dirty="0">
                <a:effectLst>
                  <a:outerShdw blurRad="38100" dist="38100" dir="2700000" algn="tl">
                    <a:srgbClr val="FFFFFF"/>
                  </a:outerShdw>
                </a:effectLst>
              </a:rPr>
              <a:t>Course Overview</a:t>
            </a:r>
          </a:p>
        </p:txBody>
      </p:sp>
      <p:sp>
        <p:nvSpPr>
          <p:cNvPr id="21507" name="Rectangle 3"/>
          <p:cNvSpPr>
            <a:spLocks noGrp="1" noChangeArrowheads="1"/>
          </p:cNvSpPr>
          <p:nvPr>
            <p:ph idx="1"/>
          </p:nvPr>
        </p:nvSpPr>
        <p:spPr>
          <a:xfrm>
            <a:off x="1071563" y="2057400"/>
            <a:ext cx="7805737" cy="4114800"/>
          </a:xfrm>
        </p:spPr>
        <p:txBody>
          <a:bodyPr>
            <a:normAutofit lnSpcReduction="10000"/>
          </a:bodyPr>
          <a:lstStyle/>
          <a:p>
            <a:r>
              <a:rPr lang="en-US" sz="3400"/>
              <a:t>Regulated Facilities</a:t>
            </a:r>
          </a:p>
          <a:p>
            <a:r>
              <a:rPr lang="en-US" sz="3400"/>
              <a:t>Components </a:t>
            </a:r>
          </a:p>
          <a:p>
            <a:r>
              <a:rPr lang="en-US" sz="3400"/>
              <a:t>Estimating Emissions</a:t>
            </a:r>
          </a:p>
          <a:p>
            <a:r>
              <a:rPr lang="en-US" sz="3400"/>
              <a:t>Regulations and Standards</a:t>
            </a:r>
          </a:p>
          <a:p>
            <a:r>
              <a:rPr lang="en-US" sz="3400"/>
              <a:t>Method 21</a:t>
            </a:r>
          </a:p>
          <a:p>
            <a:r>
              <a:rPr lang="en-US" sz="3400"/>
              <a:t>Field Inspections</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5128"/>
          <p:cNvSpPr>
            <a:spLocks noGrp="1" noChangeArrowheads="1"/>
          </p:cNvSpPr>
          <p:nvPr>
            <p:ph type="title"/>
          </p:nvPr>
        </p:nvSpPr>
        <p:spPr>
          <a:xfrm>
            <a:off x="344488" y="0"/>
            <a:ext cx="8275637" cy="1222375"/>
          </a:xfrm>
        </p:spPr>
        <p:txBody>
          <a:bodyPr/>
          <a:lstStyle/>
          <a:p>
            <a:r>
              <a:rPr lang="en-US" sz="4000" dirty="0"/>
              <a:t>Component Population and</a:t>
            </a:r>
            <a:br>
              <a:rPr lang="en-US" sz="4000" dirty="0"/>
            </a:br>
            <a:r>
              <a:rPr lang="en-US" sz="4000" dirty="0"/>
              <a:t> Fugitive Emissions Profiles</a:t>
            </a:r>
          </a:p>
        </p:txBody>
      </p:sp>
      <p:graphicFrame>
        <p:nvGraphicFramePr>
          <p:cNvPr id="40965" name="Object 5129"/>
          <p:cNvGraphicFramePr>
            <a:graphicFrameLocks noGrp="1" noChangeAspect="1"/>
          </p:cNvGraphicFramePr>
          <p:nvPr>
            <p:ph type="chart" idx="1"/>
            <p:extLst>
              <p:ext uri="{D42A27DB-BD31-4B8C-83A1-F6EECF244321}">
                <p14:modId xmlns:p14="http://schemas.microsoft.com/office/powerpoint/2010/main" val="2704402664"/>
              </p:ext>
            </p:extLst>
          </p:nvPr>
        </p:nvGraphicFramePr>
        <p:xfrm>
          <a:off x="1107634" y="1608795"/>
          <a:ext cx="9082123" cy="6462676"/>
        </p:xfrm>
        <a:graphic>
          <a:graphicData uri="http://schemas.openxmlformats.org/presentationml/2006/ole">
            <mc:AlternateContent xmlns:mc="http://schemas.openxmlformats.org/markup-compatibility/2006">
              <mc:Choice xmlns:v="urn:schemas-microsoft-com:vml" Requires="v">
                <p:oleObj name="Chart" r:id="rId3" imgW="12015962" imgH="6743908" progId="MSGraph.Chart.8">
                  <p:embed followColorScheme="full"/>
                </p:oleObj>
              </mc:Choice>
              <mc:Fallback>
                <p:oleObj name="Chart" r:id="rId3" imgW="12015962" imgH="6743908" progId="MSGraph.Chart.8">
                  <p:embed followColorScheme="full"/>
                  <p:pic>
                    <p:nvPicPr>
                      <p:cNvPr id="40965" name="Object 5129"/>
                      <p:cNvPicPr>
                        <a:picLocks noGrp="1" noChangeAspect="1" noChangeArrowheads="1"/>
                      </p:cNvPicPr>
                      <p:nvPr/>
                    </p:nvPicPr>
                    <p:blipFill>
                      <a:blip r:embed="rId4"/>
                      <a:srcRect/>
                      <a:stretch>
                        <a:fillRect/>
                      </a:stretch>
                    </p:blipFill>
                    <p:spPr bwMode="auto">
                      <a:xfrm>
                        <a:off x="1107634" y="1608795"/>
                        <a:ext cx="9082123" cy="6462676"/>
                      </a:xfrm>
                      <a:prstGeom prst="rect">
                        <a:avLst/>
                      </a:prstGeom>
                      <a:noFill/>
                      <a:ln>
                        <a:noFill/>
                      </a:ln>
                      <a:effectLst>
                        <a:outerShdw dist="28398" dir="1593903" algn="ctr" rotWithShape="0">
                          <a:schemeClr val="bg2"/>
                        </a:outerShdw>
                      </a:effectLst>
                    </p:spPr>
                  </p:pic>
                </p:oleObj>
              </mc:Fallback>
            </mc:AlternateContent>
          </a:graphicData>
        </a:graphic>
      </p:graphicFrame>
      <p:graphicFrame>
        <p:nvGraphicFramePr>
          <p:cNvPr id="40966" name="Object 5130"/>
          <p:cNvGraphicFramePr>
            <a:graphicFrameLocks noChangeAspect="1"/>
          </p:cNvGraphicFramePr>
          <p:nvPr/>
        </p:nvGraphicFramePr>
        <p:xfrm>
          <a:off x="4140200" y="1970088"/>
          <a:ext cx="4527550" cy="614362"/>
        </p:xfrm>
        <a:graphic>
          <a:graphicData uri="http://schemas.openxmlformats.org/presentationml/2006/ole">
            <mc:AlternateContent xmlns:mc="http://schemas.openxmlformats.org/markup-compatibility/2006">
              <mc:Choice xmlns:v="urn:schemas-microsoft-com:vml" Requires="v">
                <p:oleObj name="Chart" r:id="rId5" imgW="12015962" imgH="6743908" progId="MSGraph.Chart.8">
                  <p:embed followColorScheme="full"/>
                </p:oleObj>
              </mc:Choice>
              <mc:Fallback>
                <p:oleObj name="Chart" r:id="rId5" imgW="12015962" imgH="6743908" progId="MSGraph.Chart.8">
                  <p:embed followColorScheme="full"/>
                  <p:pic>
                    <p:nvPicPr>
                      <p:cNvPr id="40966" name="Object 5130"/>
                      <p:cNvPicPr>
                        <a:picLocks noChangeAspect="1" noChangeArrowheads="1"/>
                      </p:cNvPicPr>
                      <p:nvPr/>
                    </p:nvPicPr>
                    <p:blipFill>
                      <a:blip r:embed="rId6"/>
                      <a:srcRect l="30675" t="87315" r="13849"/>
                      <a:stretch>
                        <a:fillRect/>
                      </a:stretch>
                    </p:blipFill>
                    <p:spPr bwMode="auto">
                      <a:xfrm>
                        <a:off x="4140200" y="1970088"/>
                        <a:ext cx="4527550" cy="614362"/>
                      </a:xfrm>
                      <a:prstGeom prst="rect">
                        <a:avLst/>
                      </a:prstGeom>
                      <a:noFill/>
                      <a:ln>
                        <a:noFill/>
                      </a:ln>
                      <a:effectLst>
                        <a:outerShdw dist="28398" dir="1593903"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40967" name="Object 5131"/>
          <p:cNvGraphicFramePr>
            <a:graphicFrameLocks noChangeAspect="1"/>
          </p:cNvGraphicFramePr>
          <p:nvPr>
            <p:extLst>
              <p:ext uri="{D42A27DB-BD31-4B8C-83A1-F6EECF244321}">
                <p14:modId xmlns:p14="http://schemas.microsoft.com/office/powerpoint/2010/main" val="3122787343"/>
              </p:ext>
            </p:extLst>
          </p:nvPr>
        </p:nvGraphicFramePr>
        <p:xfrm>
          <a:off x="4781956" y="1393031"/>
          <a:ext cx="2132013" cy="1154113"/>
        </p:xfrm>
        <a:graphic>
          <a:graphicData uri="http://schemas.openxmlformats.org/presentationml/2006/ole">
            <mc:AlternateContent xmlns:mc="http://schemas.openxmlformats.org/markup-compatibility/2006">
              <mc:Choice xmlns:v="urn:schemas-microsoft-com:vml" Requires="v">
                <p:oleObj name="Chart" r:id="rId7" imgW="12015962" imgH="6743908" progId="MSGraph.Chart.8">
                  <p:embed followColorScheme="full"/>
                </p:oleObj>
              </mc:Choice>
              <mc:Fallback>
                <p:oleObj name="Chart" r:id="rId7" imgW="12015962" imgH="6743908" progId="MSGraph.Chart.8">
                  <p:embed followColorScheme="full"/>
                  <p:pic>
                    <p:nvPicPr>
                      <p:cNvPr id="40967" name="Object 5131"/>
                      <p:cNvPicPr>
                        <a:picLocks noChangeAspect="1" noChangeArrowheads="1"/>
                      </p:cNvPicPr>
                      <p:nvPr/>
                    </p:nvPicPr>
                    <p:blipFill>
                      <a:blip r:embed="rId8"/>
                      <a:srcRect l="74008" t="20033" b="56093"/>
                      <a:stretch>
                        <a:fillRect/>
                      </a:stretch>
                    </p:blipFill>
                    <p:spPr bwMode="auto">
                      <a:xfrm>
                        <a:off x="4781956" y="1393031"/>
                        <a:ext cx="2132013" cy="1154113"/>
                      </a:xfrm>
                      <a:prstGeom prst="rect">
                        <a:avLst/>
                      </a:prstGeom>
                      <a:noFill/>
                      <a:ln>
                        <a:noFill/>
                      </a:ln>
                      <a:effectLst>
                        <a:outerShdw dist="28398" dir="1593903"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40968" name="Object 5132"/>
          <p:cNvGraphicFramePr>
            <a:graphicFrameLocks noChangeAspect="1"/>
          </p:cNvGraphicFramePr>
          <p:nvPr>
            <p:extLst>
              <p:ext uri="{D42A27DB-BD31-4B8C-83A1-F6EECF244321}">
                <p14:modId xmlns:p14="http://schemas.microsoft.com/office/powerpoint/2010/main" val="2428743843"/>
              </p:ext>
            </p:extLst>
          </p:nvPr>
        </p:nvGraphicFramePr>
        <p:xfrm>
          <a:off x="-654164" y="1222375"/>
          <a:ext cx="6227166" cy="4056062"/>
        </p:xfrm>
        <a:graphic>
          <a:graphicData uri="http://schemas.openxmlformats.org/presentationml/2006/ole">
            <mc:AlternateContent xmlns:mc="http://schemas.openxmlformats.org/markup-compatibility/2006">
              <mc:Choice xmlns:v="urn:schemas-microsoft-com:vml" Requires="v">
                <p:oleObj name="Chart" r:id="rId9" imgW="8186679" imgH="5257592" progId="MSGraph.Chart.8">
                  <p:embed followColorScheme="full"/>
                </p:oleObj>
              </mc:Choice>
              <mc:Fallback>
                <p:oleObj name="Chart" r:id="rId9" imgW="8186679" imgH="5257592" progId="MSGraph.Chart.8">
                  <p:embed followColorScheme="full"/>
                  <p:pic>
                    <p:nvPicPr>
                      <p:cNvPr id="40968" name="Object 5132"/>
                      <p:cNvPicPr>
                        <a:picLocks noChangeAspect="1" noChangeArrowheads="1"/>
                      </p:cNvPicPr>
                      <p:nvPr/>
                    </p:nvPicPr>
                    <p:blipFill>
                      <a:blip r:embed="rId10"/>
                      <a:srcRect/>
                      <a:stretch>
                        <a:fillRect/>
                      </a:stretch>
                    </p:blipFill>
                    <p:spPr bwMode="auto">
                      <a:xfrm>
                        <a:off x="-654164" y="1222375"/>
                        <a:ext cx="6227166" cy="4056062"/>
                      </a:xfrm>
                      <a:prstGeom prst="rect">
                        <a:avLst/>
                      </a:prstGeom>
                      <a:noFill/>
                      <a:effectLst>
                        <a:outerShdw dist="68392" dir="1308085" algn="ctr" rotWithShape="0">
                          <a:srgbClr val="808080"/>
                        </a:outerShdw>
                      </a:effectLst>
                    </p:spPr>
                  </p:pic>
                </p:oleObj>
              </mc:Fallback>
            </mc:AlternateContent>
          </a:graphicData>
        </a:graphic>
      </p:graphicFrame>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US"/>
              <a:t>Leaks happen</a:t>
            </a:r>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298450" y="2771775"/>
            <a:ext cx="2286000" cy="709613"/>
          </a:xfrm>
          <a:prstGeom prst="rect">
            <a:avLst/>
          </a:prstGeom>
          <a:noFill/>
          <a:ln w="12700">
            <a:noFill/>
            <a:miter lim="800000"/>
            <a:headEnd/>
            <a:tailEnd/>
          </a:ln>
          <a:effectLst/>
        </p:spPr>
        <p:txBody>
          <a:bodyPr wrap="none" lIns="19050" tIns="26988" rIns="19050" bIns="26988"/>
          <a:lstStyle/>
          <a:p>
            <a:pPr algn="ctr" eaLnBrk="0" hangingPunct="0">
              <a:lnSpc>
                <a:spcPts val="4300"/>
              </a:lnSpc>
              <a:tabLst>
                <a:tab pos="914400" algn="l"/>
                <a:tab pos="1828800" algn="l"/>
                <a:tab pos="2743200" algn="l"/>
                <a:tab pos="3657600" algn="l"/>
                <a:tab pos="4572000" algn="l"/>
                <a:tab pos="5486400" algn="l"/>
                <a:tab pos="6400800" algn="l"/>
              </a:tabLst>
            </a:pPr>
            <a:r>
              <a:rPr lang="en-US" sz="4800" b="1" dirty="0">
                <a:solidFill>
                  <a:srgbClr val="0070C0"/>
                </a:solidFill>
                <a:latin typeface="Arial" pitchFamily="34" charset="0"/>
              </a:rPr>
              <a:t>Valves</a:t>
            </a:r>
          </a:p>
        </p:txBody>
      </p:sp>
      <p:pic>
        <p:nvPicPr>
          <p:cNvPr id="43011" name="Picture 3"/>
          <p:cNvPicPr>
            <a:picLocks noChangeAspect="1" noChangeArrowheads="1"/>
          </p:cNvPicPr>
          <p:nvPr/>
        </p:nvPicPr>
        <p:blipFill>
          <a:blip r:embed="rId3" cstate="print"/>
          <a:srcRect/>
          <a:stretch>
            <a:fillRect/>
          </a:stretch>
        </p:blipFill>
        <p:spPr bwMode="auto">
          <a:xfrm>
            <a:off x="3009900" y="0"/>
            <a:ext cx="6134100" cy="6858000"/>
          </a:xfrm>
          <a:prstGeom prst="rect">
            <a:avLst/>
          </a:prstGeom>
          <a:noFill/>
          <a:ln w="12700">
            <a:noFill/>
            <a:miter lim="800000"/>
            <a:headEnd/>
            <a:tailEnd/>
          </a:ln>
          <a:effectLst/>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ctangle 6"/>
          <p:cNvSpPr>
            <a:spLocks noChangeArrowheads="1"/>
          </p:cNvSpPr>
          <p:nvPr/>
        </p:nvSpPr>
        <p:spPr bwMode="auto">
          <a:xfrm>
            <a:off x="1609725" y="381000"/>
            <a:ext cx="5737225" cy="966788"/>
          </a:xfrm>
          <a:prstGeom prst="rect">
            <a:avLst/>
          </a:prstGeom>
          <a:noFill/>
          <a:ln w="12700">
            <a:noFill/>
            <a:miter lim="800000"/>
            <a:headEnd/>
            <a:tailEnd/>
          </a:ln>
          <a:effectLst>
            <a:outerShdw dist="53882" dir="2700000" algn="ctr" rotWithShape="0">
              <a:schemeClr val="bg2"/>
            </a:outerShdw>
          </a:effectLst>
        </p:spPr>
        <p:txBody>
          <a:bodyPr wrap="none" lIns="19050" tIns="26988" rIns="19050" bIns="26988"/>
          <a:lstStyle/>
          <a:p>
            <a:pPr algn="ctr" eaLnBrk="0" hangingPunct="0">
              <a:lnSpc>
                <a:spcPts val="5700"/>
              </a:lnSpc>
              <a:tabLst>
                <a:tab pos="917575" algn="l"/>
                <a:tab pos="1828800" algn="l"/>
                <a:tab pos="2743200" algn="l"/>
                <a:tab pos="3657600" algn="l"/>
                <a:tab pos="4572000" algn="l"/>
                <a:tab pos="5486400" algn="l"/>
                <a:tab pos="6400800" algn="l"/>
              </a:tabLst>
            </a:pPr>
            <a:r>
              <a:rPr lang="en-US" sz="4000" b="1" dirty="0">
                <a:solidFill>
                  <a:srgbClr val="0070C0"/>
                </a:solidFill>
                <a:latin typeface="Arial" pitchFamily="34" charset="0"/>
              </a:rPr>
              <a:t>Manual Globe Valve</a:t>
            </a:r>
          </a:p>
        </p:txBody>
      </p:sp>
      <p:pic>
        <p:nvPicPr>
          <p:cNvPr id="44035" name="Picture 7" descr="Globe3dcro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19175" y="1225550"/>
            <a:ext cx="3184525" cy="5046663"/>
          </a:xfrm>
          <a:prstGeom prst="rect">
            <a:avLst/>
          </a:prstGeom>
          <a:noFill/>
          <a:ln w="9525">
            <a:noFill/>
            <a:miter lim="800000"/>
            <a:headEnd/>
            <a:tailEnd/>
          </a:ln>
        </p:spPr>
      </p:pic>
      <p:pic>
        <p:nvPicPr>
          <p:cNvPr id="44036" name="Picture 8" descr="Globecrop"/>
          <p:cNvPicPr>
            <a:picLocks noChangeAspect="1" noChangeArrowheads="1"/>
          </p:cNvPicPr>
          <p:nvPr/>
        </p:nvPicPr>
        <p:blipFill>
          <a:blip r:embed="rId4" cstate="print">
            <a:clrChange>
              <a:clrFrom>
                <a:srgbClr val="FFFFFF"/>
              </a:clrFrom>
              <a:clrTo>
                <a:srgbClr val="FFFFFF">
                  <a:alpha val="0"/>
                </a:srgbClr>
              </a:clrTo>
            </a:clrChange>
            <a:lum bright="-6000" contrast="30000"/>
          </a:blip>
          <a:srcRect/>
          <a:stretch>
            <a:fillRect/>
          </a:stretch>
        </p:blipFill>
        <p:spPr bwMode="auto">
          <a:xfrm>
            <a:off x="5083175" y="1301750"/>
            <a:ext cx="3108325" cy="4899025"/>
          </a:xfrm>
          <a:prstGeom prst="rect">
            <a:avLst/>
          </a:prstGeom>
          <a:noFill/>
          <a:ln w="9525">
            <a:noFill/>
            <a:miter lim="800000"/>
            <a:headEnd/>
            <a:tailEnd/>
          </a:ln>
        </p:spPr>
      </p:pic>
      <p:sp>
        <p:nvSpPr>
          <p:cNvPr id="44037" name="Rectangle 10"/>
          <p:cNvSpPr>
            <a:spLocks noChangeArrowheads="1"/>
          </p:cNvSpPr>
          <p:nvPr/>
        </p:nvSpPr>
        <p:spPr bwMode="auto">
          <a:xfrm>
            <a:off x="0" y="0"/>
            <a:ext cx="436563" cy="6858000"/>
          </a:xfrm>
          <a:prstGeom prst="rect">
            <a:avLst/>
          </a:prstGeom>
          <a:gradFill rotWithShape="0">
            <a:gsLst>
              <a:gs pos="0">
                <a:srgbClr val="336600"/>
              </a:gs>
              <a:gs pos="100000">
                <a:srgbClr val="182F00"/>
              </a:gs>
            </a:gsLst>
            <a:lin ang="0" scaled="1"/>
          </a:gradFill>
          <a:ln w="9525">
            <a:noFill/>
            <a:miter lim="800000"/>
            <a:headEnd/>
            <a:tailEnd/>
          </a:ln>
          <a:effectLst/>
        </p:spPr>
        <p:txBody>
          <a:bodyPr wrap="none" lIns="92075" tIns="46038" rIns="92075" bIns="46038" anchor="ctr"/>
          <a:lstStyle/>
          <a:p>
            <a:pPr eaLnBrk="0" hangingPunct="0">
              <a:spcBef>
                <a:spcPct val="50000"/>
              </a:spcBef>
            </a:pPr>
            <a:endParaRPr lang="en-US"/>
          </a:p>
        </p:txBody>
      </p:sp>
      <p:sp>
        <p:nvSpPr>
          <p:cNvPr id="44038" name="Rectangle 11"/>
          <p:cNvSpPr>
            <a:spLocks noChangeArrowheads="1"/>
          </p:cNvSpPr>
          <p:nvPr/>
        </p:nvSpPr>
        <p:spPr bwMode="auto">
          <a:xfrm>
            <a:off x="8724900" y="0"/>
            <a:ext cx="417513" cy="6858000"/>
          </a:xfrm>
          <a:prstGeom prst="rect">
            <a:avLst/>
          </a:prstGeom>
          <a:gradFill rotWithShape="0">
            <a:gsLst>
              <a:gs pos="0">
                <a:srgbClr val="182F00"/>
              </a:gs>
              <a:gs pos="100000">
                <a:srgbClr val="336600"/>
              </a:gs>
            </a:gsLst>
            <a:lin ang="0" scaled="1"/>
          </a:gradFill>
          <a:ln w="9525">
            <a:noFill/>
            <a:miter lim="800000"/>
            <a:headEnd/>
            <a:tailEnd/>
          </a:ln>
          <a:effectLst/>
        </p:spPr>
        <p:txBody>
          <a:bodyPr/>
          <a:lstStyle/>
          <a:p>
            <a:pPr algn="ctr" eaLnBrk="0" hangingPunct="0"/>
            <a:endParaRPr lang="en-US"/>
          </a:p>
        </p:txBody>
      </p:sp>
      <p:sp>
        <p:nvSpPr>
          <p:cNvPr id="44039" name="AutoShape 12"/>
          <p:cNvSpPr>
            <a:spLocks noChangeArrowheads="1"/>
          </p:cNvSpPr>
          <p:nvPr/>
        </p:nvSpPr>
        <p:spPr bwMode="auto">
          <a:xfrm rot="10800000" flipH="1" flipV="1">
            <a:off x="0" y="0"/>
            <a:ext cx="9142413" cy="3429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345 w 21600"/>
              <a:gd name="T13" fmla="*/ 2345 h 21600"/>
              <a:gd name="T14" fmla="*/ 19255 w 21600"/>
              <a:gd name="T15" fmla="*/ 19255 h 21600"/>
            </a:gdLst>
            <a:ahLst/>
            <a:cxnLst>
              <a:cxn ang="T8">
                <a:pos x="T0" y="T1"/>
              </a:cxn>
              <a:cxn ang="T9">
                <a:pos x="T2" y="T3"/>
              </a:cxn>
              <a:cxn ang="T10">
                <a:pos x="T4" y="T5"/>
              </a:cxn>
              <a:cxn ang="T11">
                <a:pos x="T6" y="T7"/>
              </a:cxn>
            </a:cxnLst>
            <a:rect l="T12" t="T13" r="T14" b="T15"/>
            <a:pathLst>
              <a:path w="21600" h="21600">
                <a:moveTo>
                  <a:pt x="0" y="0"/>
                </a:moveTo>
                <a:lnTo>
                  <a:pt x="1089" y="21600"/>
                </a:lnTo>
                <a:lnTo>
                  <a:pt x="20511" y="21600"/>
                </a:lnTo>
                <a:lnTo>
                  <a:pt x="21600" y="0"/>
                </a:lnTo>
                <a:lnTo>
                  <a:pt x="0" y="0"/>
                </a:lnTo>
                <a:close/>
              </a:path>
            </a:pathLst>
          </a:custGeom>
          <a:gradFill rotWithShape="0">
            <a:gsLst>
              <a:gs pos="0">
                <a:srgbClr val="336600"/>
              </a:gs>
              <a:gs pos="100000">
                <a:srgbClr val="182F00"/>
              </a:gs>
            </a:gsLst>
            <a:lin ang="5400000" scaled="1"/>
          </a:gradFill>
          <a:ln w="9525">
            <a:noFill/>
            <a:miter lim="800000"/>
            <a:headEnd/>
            <a:tailEnd/>
          </a:ln>
          <a:effectLst/>
        </p:spPr>
        <p:txBody>
          <a:bodyPr wrap="none" lIns="92075" tIns="46038" rIns="92075" bIns="46038" anchor="ctr"/>
          <a:lstStyle/>
          <a:p>
            <a:endParaRPr lang="en-US"/>
          </a:p>
        </p:txBody>
      </p:sp>
      <p:sp>
        <p:nvSpPr>
          <p:cNvPr id="44040" name="AutoShape 13"/>
          <p:cNvSpPr>
            <a:spLocks noChangeArrowheads="1"/>
          </p:cNvSpPr>
          <p:nvPr/>
        </p:nvSpPr>
        <p:spPr bwMode="auto">
          <a:xfrm flipV="1">
            <a:off x="0" y="6516688"/>
            <a:ext cx="9142413" cy="36036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350 w 21600"/>
              <a:gd name="T13" fmla="*/ 2350 h 21600"/>
              <a:gd name="T14" fmla="*/ 19250 w 21600"/>
              <a:gd name="T15" fmla="*/ 19250 h 21600"/>
            </a:gdLst>
            <a:ahLst/>
            <a:cxnLst>
              <a:cxn ang="T8">
                <a:pos x="T0" y="T1"/>
              </a:cxn>
              <a:cxn ang="T9">
                <a:pos x="T2" y="T3"/>
              </a:cxn>
              <a:cxn ang="T10">
                <a:pos x="T4" y="T5"/>
              </a:cxn>
              <a:cxn ang="T11">
                <a:pos x="T6" y="T7"/>
              </a:cxn>
            </a:cxnLst>
            <a:rect l="T12" t="T13" r="T14" b="T15"/>
            <a:pathLst>
              <a:path w="21600" h="21600">
                <a:moveTo>
                  <a:pt x="0" y="0"/>
                </a:moveTo>
                <a:lnTo>
                  <a:pt x="1100" y="21600"/>
                </a:lnTo>
                <a:lnTo>
                  <a:pt x="20500" y="21600"/>
                </a:lnTo>
                <a:lnTo>
                  <a:pt x="21600" y="0"/>
                </a:lnTo>
                <a:lnTo>
                  <a:pt x="0" y="0"/>
                </a:lnTo>
                <a:close/>
              </a:path>
            </a:pathLst>
          </a:custGeom>
          <a:gradFill rotWithShape="0">
            <a:gsLst>
              <a:gs pos="0">
                <a:srgbClr val="182F00"/>
              </a:gs>
              <a:gs pos="100000">
                <a:srgbClr val="336600"/>
              </a:gs>
            </a:gsLst>
            <a:lin ang="5400000" scaled="1"/>
          </a:gradFill>
          <a:ln w="9525">
            <a:noFill/>
            <a:miter lim="800000"/>
            <a:headEnd/>
            <a:tailEnd/>
          </a:ln>
          <a:effectLst/>
        </p:spPr>
        <p:txBody>
          <a:bodyPr rot="10800000" wrap="none" lIns="92075" tIns="46038" rIns="92075" bIns="46038" anchor="ctr"/>
          <a:lstStyle/>
          <a:p>
            <a:endParaRPr lang="en-US"/>
          </a:p>
        </p:txBody>
      </p:sp>
      <p:sp>
        <p:nvSpPr>
          <p:cNvPr id="44041" name="Text Box 14" descr="Brown marble"/>
          <p:cNvSpPr txBox="1">
            <a:spLocks noChangeArrowheads="1"/>
          </p:cNvSpPr>
          <p:nvPr/>
        </p:nvSpPr>
        <p:spPr bwMode="auto">
          <a:xfrm>
            <a:off x="3925888" y="1357313"/>
            <a:ext cx="1525587" cy="396875"/>
          </a:xfrm>
          <a:prstGeom prst="rect">
            <a:avLst/>
          </a:prstGeom>
          <a:noFill/>
          <a:ln w="9525">
            <a:noFill/>
            <a:miter lim="800000"/>
            <a:headEnd/>
            <a:tailEnd/>
          </a:ln>
          <a:effectLst>
            <a:outerShdw dist="28398" dir="3806097" algn="ctr" rotWithShape="0">
              <a:schemeClr val="bg2"/>
            </a:outerShdw>
          </a:effectLst>
        </p:spPr>
        <p:txBody>
          <a:bodyPr wrap="none">
            <a:spAutoFit/>
          </a:bodyPr>
          <a:lstStyle/>
          <a:p>
            <a:pPr algn="ctr" eaLnBrk="0" hangingPunct="0"/>
            <a:r>
              <a:rPr lang="en-US" sz="2000" b="1" dirty="0">
                <a:latin typeface="Arial" pitchFamily="34" charset="0"/>
              </a:rPr>
              <a:t>Handwheel</a:t>
            </a:r>
          </a:p>
        </p:txBody>
      </p:sp>
      <p:sp>
        <p:nvSpPr>
          <p:cNvPr id="44042" name="Text Box 15" descr="Brown marble"/>
          <p:cNvSpPr txBox="1">
            <a:spLocks noChangeArrowheads="1"/>
          </p:cNvSpPr>
          <p:nvPr/>
        </p:nvSpPr>
        <p:spPr bwMode="auto">
          <a:xfrm>
            <a:off x="4202113" y="1843088"/>
            <a:ext cx="804862" cy="396875"/>
          </a:xfrm>
          <a:prstGeom prst="rect">
            <a:avLst/>
          </a:prstGeom>
          <a:noFill/>
          <a:ln w="9525">
            <a:noFill/>
            <a:miter lim="800000"/>
            <a:headEnd/>
            <a:tailEnd/>
          </a:ln>
          <a:effectLst>
            <a:outerShdw dist="28398" dir="3806097" algn="ctr" rotWithShape="0">
              <a:schemeClr val="bg2"/>
            </a:outerShdw>
          </a:effectLst>
        </p:spPr>
        <p:txBody>
          <a:bodyPr wrap="none">
            <a:spAutoFit/>
          </a:bodyPr>
          <a:lstStyle/>
          <a:p>
            <a:pPr algn="ctr" eaLnBrk="0" hangingPunct="0"/>
            <a:r>
              <a:rPr lang="en-US" sz="2000" b="1" dirty="0">
                <a:latin typeface="Arial" pitchFamily="34" charset="0"/>
              </a:rPr>
              <a:t>Stem</a:t>
            </a:r>
          </a:p>
        </p:txBody>
      </p:sp>
      <p:sp>
        <p:nvSpPr>
          <p:cNvPr id="44043" name="Text Box 16" descr="Brown marble"/>
          <p:cNvSpPr txBox="1">
            <a:spLocks noChangeArrowheads="1"/>
          </p:cNvSpPr>
          <p:nvPr/>
        </p:nvSpPr>
        <p:spPr bwMode="auto">
          <a:xfrm>
            <a:off x="3917950" y="2844800"/>
            <a:ext cx="1652588" cy="396875"/>
          </a:xfrm>
          <a:prstGeom prst="rect">
            <a:avLst/>
          </a:prstGeom>
          <a:noFill/>
          <a:ln w="9525">
            <a:noFill/>
            <a:miter lim="800000"/>
            <a:headEnd/>
            <a:tailEnd/>
          </a:ln>
          <a:effectLst>
            <a:outerShdw dist="28398" dir="3806097" algn="ctr" rotWithShape="0">
              <a:schemeClr val="bg2"/>
            </a:outerShdw>
          </a:effectLst>
        </p:spPr>
        <p:txBody>
          <a:bodyPr wrap="none">
            <a:spAutoFit/>
          </a:bodyPr>
          <a:lstStyle/>
          <a:p>
            <a:pPr algn="ctr" eaLnBrk="0" hangingPunct="0"/>
            <a:r>
              <a:rPr lang="en-US" sz="2000" b="1" dirty="0">
                <a:latin typeface="Arial" pitchFamily="34" charset="0"/>
              </a:rPr>
              <a:t>Packing Nut</a:t>
            </a:r>
          </a:p>
        </p:txBody>
      </p:sp>
      <p:sp>
        <p:nvSpPr>
          <p:cNvPr id="44044" name="Text Box 17" descr="Brown marble"/>
          <p:cNvSpPr txBox="1">
            <a:spLocks noChangeArrowheads="1"/>
          </p:cNvSpPr>
          <p:nvPr/>
        </p:nvSpPr>
        <p:spPr bwMode="auto">
          <a:xfrm>
            <a:off x="4102100" y="2351088"/>
            <a:ext cx="1158875" cy="396875"/>
          </a:xfrm>
          <a:prstGeom prst="rect">
            <a:avLst/>
          </a:prstGeom>
          <a:noFill/>
          <a:ln w="9525">
            <a:noFill/>
            <a:miter lim="800000"/>
            <a:headEnd/>
            <a:tailEnd/>
          </a:ln>
          <a:effectLst>
            <a:outerShdw dist="28398" dir="3806097" algn="ctr" rotWithShape="0">
              <a:schemeClr val="bg2"/>
            </a:outerShdw>
          </a:effectLst>
        </p:spPr>
        <p:txBody>
          <a:bodyPr wrap="none">
            <a:spAutoFit/>
          </a:bodyPr>
          <a:lstStyle/>
          <a:p>
            <a:pPr algn="ctr" eaLnBrk="0" hangingPunct="0"/>
            <a:r>
              <a:rPr lang="en-US" sz="2000" b="1" dirty="0">
                <a:latin typeface="Arial" pitchFamily="34" charset="0"/>
              </a:rPr>
              <a:t>Packing</a:t>
            </a:r>
          </a:p>
        </p:txBody>
      </p:sp>
      <p:sp>
        <p:nvSpPr>
          <p:cNvPr id="44045" name="Text Box 18" descr="Brown marble"/>
          <p:cNvSpPr txBox="1">
            <a:spLocks noChangeArrowheads="1"/>
          </p:cNvSpPr>
          <p:nvPr/>
        </p:nvSpPr>
        <p:spPr bwMode="auto">
          <a:xfrm>
            <a:off x="4202113" y="3522663"/>
            <a:ext cx="1060450" cy="396875"/>
          </a:xfrm>
          <a:prstGeom prst="rect">
            <a:avLst/>
          </a:prstGeom>
          <a:noFill/>
          <a:ln w="9525">
            <a:noFill/>
            <a:miter lim="800000"/>
            <a:headEnd/>
            <a:tailEnd/>
          </a:ln>
          <a:effectLst>
            <a:outerShdw dist="28398" dir="3806097" algn="ctr" rotWithShape="0">
              <a:schemeClr val="bg2"/>
            </a:outerShdw>
          </a:effectLst>
        </p:spPr>
        <p:txBody>
          <a:bodyPr wrap="none">
            <a:spAutoFit/>
          </a:bodyPr>
          <a:lstStyle/>
          <a:p>
            <a:pPr algn="ctr" eaLnBrk="0" hangingPunct="0"/>
            <a:r>
              <a:rPr lang="en-US" sz="2000" b="1" dirty="0">
                <a:latin typeface="Arial" pitchFamily="34" charset="0"/>
              </a:rPr>
              <a:t>Bonnet</a:t>
            </a:r>
          </a:p>
        </p:txBody>
      </p:sp>
      <p:sp>
        <p:nvSpPr>
          <p:cNvPr id="44046" name="Text Box 19" descr="Brown marble"/>
          <p:cNvSpPr txBox="1">
            <a:spLocks noChangeArrowheads="1"/>
          </p:cNvSpPr>
          <p:nvPr/>
        </p:nvSpPr>
        <p:spPr bwMode="auto">
          <a:xfrm>
            <a:off x="4338638" y="4702175"/>
            <a:ext cx="720725" cy="396875"/>
          </a:xfrm>
          <a:prstGeom prst="rect">
            <a:avLst/>
          </a:prstGeom>
          <a:noFill/>
          <a:ln w="9525">
            <a:noFill/>
            <a:miter lim="800000"/>
            <a:headEnd/>
            <a:tailEnd/>
          </a:ln>
          <a:effectLst>
            <a:outerShdw dist="28398" dir="3806097" algn="ctr" rotWithShape="0">
              <a:schemeClr val="bg2"/>
            </a:outerShdw>
          </a:effectLst>
        </p:spPr>
        <p:txBody>
          <a:bodyPr wrap="none">
            <a:spAutoFit/>
          </a:bodyPr>
          <a:lstStyle/>
          <a:p>
            <a:pPr algn="ctr" eaLnBrk="0" hangingPunct="0"/>
            <a:r>
              <a:rPr lang="en-US" sz="2000" b="1" dirty="0">
                <a:latin typeface="Arial" pitchFamily="34" charset="0"/>
              </a:rPr>
              <a:t>Disk</a:t>
            </a:r>
          </a:p>
        </p:txBody>
      </p:sp>
      <p:sp>
        <p:nvSpPr>
          <p:cNvPr id="44047" name="Text Box 20" descr="Brown marble"/>
          <p:cNvSpPr txBox="1">
            <a:spLocks noChangeArrowheads="1"/>
          </p:cNvSpPr>
          <p:nvPr/>
        </p:nvSpPr>
        <p:spPr bwMode="auto">
          <a:xfrm>
            <a:off x="4329113" y="5219700"/>
            <a:ext cx="720725" cy="396875"/>
          </a:xfrm>
          <a:prstGeom prst="rect">
            <a:avLst/>
          </a:prstGeom>
          <a:noFill/>
          <a:ln w="9525">
            <a:noFill/>
            <a:miter lim="800000"/>
            <a:headEnd/>
            <a:tailEnd/>
          </a:ln>
          <a:effectLst>
            <a:outerShdw dist="28398" dir="3806097" algn="ctr" rotWithShape="0">
              <a:schemeClr val="bg2"/>
            </a:outerShdw>
          </a:effectLst>
        </p:spPr>
        <p:txBody>
          <a:bodyPr wrap="none">
            <a:spAutoFit/>
          </a:bodyPr>
          <a:lstStyle/>
          <a:p>
            <a:pPr algn="ctr" eaLnBrk="0" hangingPunct="0"/>
            <a:r>
              <a:rPr lang="en-US" sz="2000" b="1" dirty="0">
                <a:latin typeface="Arial" pitchFamily="34" charset="0"/>
              </a:rPr>
              <a:t>Seat</a:t>
            </a:r>
          </a:p>
        </p:txBody>
      </p:sp>
      <p:sp>
        <p:nvSpPr>
          <p:cNvPr id="44048" name="Line 22"/>
          <p:cNvSpPr>
            <a:spLocks noChangeShapeType="1"/>
          </p:cNvSpPr>
          <p:nvPr/>
        </p:nvSpPr>
        <p:spPr bwMode="auto">
          <a:xfrm flipH="1">
            <a:off x="2741613" y="2035175"/>
            <a:ext cx="1443037" cy="0"/>
          </a:xfrm>
          <a:prstGeom prst="line">
            <a:avLst/>
          </a:prstGeom>
          <a:noFill/>
          <a:ln w="28575">
            <a:solidFill>
              <a:schemeClr val="hlink"/>
            </a:solidFill>
            <a:round/>
            <a:headEnd/>
            <a:tailEnd type="triangle" w="med" len="med"/>
          </a:ln>
          <a:effectLst/>
        </p:spPr>
        <p:txBody>
          <a:bodyPr wrap="none" anchor="ctr"/>
          <a:lstStyle/>
          <a:p>
            <a:endParaRPr lang="en-US"/>
          </a:p>
        </p:txBody>
      </p:sp>
      <p:sp>
        <p:nvSpPr>
          <p:cNvPr id="44049" name="Line 23"/>
          <p:cNvSpPr>
            <a:spLocks noChangeShapeType="1"/>
          </p:cNvSpPr>
          <p:nvPr/>
        </p:nvSpPr>
        <p:spPr bwMode="auto">
          <a:xfrm flipH="1">
            <a:off x="5086350" y="2057400"/>
            <a:ext cx="1443038" cy="0"/>
          </a:xfrm>
          <a:prstGeom prst="line">
            <a:avLst/>
          </a:prstGeom>
          <a:noFill/>
          <a:ln w="28575">
            <a:solidFill>
              <a:schemeClr val="hlink"/>
            </a:solidFill>
            <a:round/>
            <a:headEnd type="triangle" w="med" len="med"/>
            <a:tailEnd/>
          </a:ln>
          <a:effectLst/>
        </p:spPr>
        <p:txBody>
          <a:bodyPr wrap="none" anchor="ctr"/>
          <a:lstStyle/>
          <a:p>
            <a:endParaRPr lang="en-US"/>
          </a:p>
        </p:txBody>
      </p:sp>
      <p:sp>
        <p:nvSpPr>
          <p:cNvPr id="44050" name="Line 25"/>
          <p:cNvSpPr>
            <a:spLocks noChangeShapeType="1"/>
          </p:cNvSpPr>
          <p:nvPr/>
        </p:nvSpPr>
        <p:spPr bwMode="auto">
          <a:xfrm flipH="1">
            <a:off x="5556250" y="2832100"/>
            <a:ext cx="619125" cy="228600"/>
          </a:xfrm>
          <a:prstGeom prst="line">
            <a:avLst/>
          </a:prstGeom>
          <a:noFill/>
          <a:ln w="28575">
            <a:solidFill>
              <a:schemeClr val="hlink"/>
            </a:solidFill>
            <a:round/>
            <a:headEnd type="triangle" w="med" len="med"/>
            <a:tailEnd/>
          </a:ln>
          <a:effectLst/>
        </p:spPr>
        <p:txBody>
          <a:bodyPr wrap="none" anchor="ctr"/>
          <a:lstStyle/>
          <a:p>
            <a:endParaRPr lang="en-US"/>
          </a:p>
        </p:txBody>
      </p:sp>
      <p:sp>
        <p:nvSpPr>
          <p:cNvPr id="44051" name="Line 26"/>
          <p:cNvSpPr>
            <a:spLocks noChangeShapeType="1"/>
          </p:cNvSpPr>
          <p:nvPr/>
        </p:nvSpPr>
        <p:spPr bwMode="auto">
          <a:xfrm flipV="1">
            <a:off x="2403475" y="3011488"/>
            <a:ext cx="1487488" cy="28575"/>
          </a:xfrm>
          <a:prstGeom prst="line">
            <a:avLst/>
          </a:prstGeom>
          <a:noFill/>
          <a:ln w="28575">
            <a:solidFill>
              <a:schemeClr val="hlink"/>
            </a:solidFill>
            <a:round/>
            <a:headEnd type="triangle" w="med" len="med"/>
            <a:tailEnd/>
          </a:ln>
          <a:effectLst/>
        </p:spPr>
        <p:txBody>
          <a:bodyPr wrap="none" anchor="ctr"/>
          <a:lstStyle/>
          <a:p>
            <a:endParaRPr lang="en-US"/>
          </a:p>
        </p:txBody>
      </p:sp>
      <p:sp>
        <p:nvSpPr>
          <p:cNvPr id="44052" name="Line 27"/>
          <p:cNvSpPr>
            <a:spLocks noChangeShapeType="1"/>
          </p:cNvSpPr>
          <p:nvPr/>
        </p:nvSpPr>
        <p:spPr bwMode="auto">
          <a:xfrm flipV="1">
            <a:off x="2600325" y="2573338"/>
            <a:ext cx="1487488" cy="201612"/>
          </a:xfrm>
          <a:prstGeom prst="line">
            <a:avLst/>
          </a:prstGeom>
          <a:noFill/>
          <a:ln w="28575">
            <a:solidFill>
              <a:schemeClr val="hlink"/>
            </a:solidFill>
            <a:round/>
            <a:headEnd type="triangle" w="med" len="med"/>
            <a:tailEnd/>
          </a:ln>
          <a:effectLst/>
        </p:spPr>
        <p:txBody>
          <a:bodyPr wrap="none" anchor="ctr"/>
          <a:lstStyle/>
          <a:p>
            <a:endParaRPr lang="en-US"/>
          </a:p>
        </p:txBody>
      </p:sp>
      <p:sp>
        <p:nvSpPr>
          <p:cNvPr id="44053" name="Line 28"/>
          <p:cNvSpPr>
            <a:spLocks noChangeShapeType="1"/>
          </p:cNvSpPr>
          <p:nvPr/>
        </p:nvSpPr>
        <p:spPr bwMode="auto">
          <a:xfrm>
            <a:off x="5294313" y="2581275"/>
            <a:ext cx="1168400" cy="203200"/>
          </a:xfrm>
          <a:prstGeom prst="line">
            <a:avLst/>
          </a:prstGeom>
          <a:noFill/>
          <a:ln w="28575">
            <a:solidFill>
              <a:schemeClr val="hlink"/>
            </a:solidFill>
            <a:round/>
            <a:headEnd/>
            <a:tailEnd type="triangle" w="med" len="med"/>
          </a:ln>
          <a:effectLst/>
        </p:spPr>
        <p:txBody>
          <a:bodyPr wrap="none" anchor="ctr"/>
          <a:lstStyle/>
          <a:p>
            <a:endParaRPr lang="en-US"/>
          </a:p>
        </p:txBody>
      </p:sp>
      <p:sp>
        <p:nvSpPr>
          <p:cNvPr id="44054" name="Line 29"/>
          <p:cNvSpPr>
            <a:spLocks noChangeShapeType="1"/>
          </p:cNvSpPr>
          <p:nvPr/>
        </p:nvSpPr>
        <p:spPr bwMode="auto">
          <a:xfrm flipH="1">
            <a:off x="5330825" y="3741738"/>
            <a:ext cx="874713" cy="1587"/>
          </a:xfrm>
          <a:prstGeom prst="line">
            <a:avLst/>
          </a:prstGeom>
          <a:noFill/>
          <a:ln w="28575">
            <a:solidFill>
              <a:schemeClr val="hlink"/>
            </a:solidFill>
            <a:round/>
            <a:headEnd type="triangle" w="med" len="med"/>
            <a:tailEnd/>
          </a:ln>
          <a:effectLst/>
        </p:spPr>
        <p:txBody>
          <a:bodyPr wrap="none" anchor="ctr"/>
          <a:lstStyle/>
          <a:p>
            <a:endParaRPr lang="en-US"/>
          </a:p>
        </p:txBody>
      </p:sp>
      <p:sp>
        <p:nvSpPr>
          <p:cNvPr id="44055" name="Line 30"/>
          <p:cNvSpPr>
            <a:spLocks noChangeShapeType="1"/>
          </p:cNvSpPr>
          <p:nvPr/>
        </p:nvSpPr>
        <p:spPr bwMode="auto">
          <a:xfrm flipH="1">
            <a:off x="3338513" y="3736975"/>
            <a:ext cx="874712" cy="1588"/>
          </a:xfrm>
          <a:prstGeom prst="line">
            <a:avLst/>
          </a:prstGeom>
          <a:noFill/>
          <a:ln w="28575">
            <a:solidFill>
              <a:schemeClr val="hlink"/>
            </a:solidFill>
            <a:round/>
            <a:headEnd/>
            <a:tailEnd type="triangle" w="med" len="med"/>
          </a:ln>
          <a:effectLst/>
        </p:spPr>
        <p:txBody>
          <a:bodyPr wrap="none" anchor="ctr"/>
          <a:lstStyle/>
          <a:p>
            <a:endParaRPr lang="en-US"/>
          </a:p>
        </p:txBody>
      </p:sp>
      <p:sp>
        <p:nvSpPr>
          <p:cNvPr id="44056" name="Line 31"/>
          <p:cNvSpPr>
            <a:spLocks noChangeShapeType="1"/>
          </p:cNvSpPr>
          <p:nvPr/>
        </p:nvSpPr>
        <p:spPr bwMode="auto">
          <a:xfrm flipH="1" flipV="1">
            <a:off x="5246688" y="3892550"/>
            <a:ext cx="446087" cy="463550"/>
          </a:xfrm>
          <a:prstGeom prst="line">
            <a:avLst/>
          </a:prstGeom>
          <a:noFill/>
          <a:ln w="28575">
            <a:solidFill>
              <a:schemeClr val="hlink"/>
            </a:solidFill>
            <a:round/>
            <a:headEnd type="triangle" w="med" len="med"/>
            <a:tailEnd/>
          </a:ln>
          <a:effectLst/>
        </p:spPr>
        <p:txBody>
          <a:bodyPr wrap="none" anchor="ctr"/>
          <a:lstStyle/>
          <a:p>
            <a:endParaRPr lang="en-US"/>
          </a:p>
        </p:txBody>
      </p:sp>
      <p:sp>
        <p:nvSpPr>
          <p:cNvPr id="44057" name="Line 32"/>
          <p:cNvSpPr>
            <a:spLocks noChangeShapeType="1"/>
          </p:cNvSpPr>
          <p:nvPr/>
        </p:nvSpPr>
        <p:spPr bwMode="auto">
          <a:xfrm flipV="1">
            <a:off x="3390900" y="3857625"/>
            <a:ext cx="795338" cy="377825"/>
          </a:xfrm>
          <a:prstGeom prst="line">
            <a:avLst/>
          </a:prstGeom>
          <a:noFill/>
          <a:ln w="28575">
            <a:solidFill>
              <a:schemeClr val="hlink"/>
            </a:solidFill>
            <a:round/>
            <a:headEnd type="triangle" w="med" len="med"/>
            <a:tailEnd/>
          </a:ln>
          <a:effectLst/>
        </p:spPr>
        <p:txBody>
          <a:bodyPr wrap="none" anchor="ctr"/>
          <a:lstStyle/>
          <a:p>
            <a:endParaRPr lang="en-US"/>
          </a:p>
        </p:txBody>
      </p:sp>
      <p:sp>
        <p:nvSpPr>
          <p:cNvPr id="44058" name="Line 33"/>
          <p:cNvSpPr>
            <a:spLocks noChangeShapeType="1"/>
          </p:cNvSpPr>
          <p:nvPr/>
        </p:nvSpPr>
        <p:spPr bwMode="auto">
          <a:xfrm flipH="1">
            <a:off x="2768600" y="4899025"/>
            <a:ext cx="1538288" cy="233363"/>
          </a:xfrm>
          <a:prstGeom prst="line">
            <a:avLst/>
          </a:prstGeom>
          <a:noFill/>
          <a:ln w="28575">
            <a:solidFill>
              <a:schemeClr val="hlink"/>
            </a:solidFill>
            <a:round/>
            <a:headEnd/>
            <a:tailEnd type="triangle" w="med" len="med"/>
          </a:ln>
          <a:effectLst/>
        </p:spPr>
        <p:txBody>
          <a:bodyPr wrap="none" anchor="ctr"/>
          <a:lstStyle/>
          <a:p>
            <a:endParaRPr lang="en-US"/>
          </a:p>
        </p:txBody>
      </p:sp>
      <p:sp>
        <p:nvSpPr>
          <p:cNvPr id="44059" name="Line 34"/>
          <p:cNvSpPr>
            <a:spLocks noChangeShapeType="1"/>
          </p:cNvSpPr>
          <p:nvPr/>
        </p:nvSpPr>
        <p:spPr bwMode="auto">
          <a:xfrm flipH="1" flipV="1">
            <a:off x="5056188" y="4906963"/>
            <a:ext cx="1566862" cy="344487"/>
          </a:xfrm>
          <a:prstGeom prst="line">
            <a:avLst/>
          </a:prstGeom>
          <a:noFill/>
          <a:ln w="28575">
            <a:solidFill>
              <a:schemeClr val="hlink"/>
            </a:solidFill>
            <a:round/>
            <a:headEnd type="triangle" w="med" len="med"/>
            <a:tailEnd/>
          </a:ln>
          <a:effectLst/>
        </p:spPr>
        <p:txBody>
          <a:bodyPr wrap="none" anchor="ctr"/>
          <a:lstStyle/>
          <a:p>
            <a:endParaRPr lang="en-US"/>
          </a:p>
        </p:txBody>
      </p:sp>
      <p:sp>
        <p:nvSpPr>
          <p:cNvPr id="44060" name="Line 35"/>
          <p:cNvSpPr>
            <a:spLocks noChangeShapeType="1"/>
          </p:cNvSpPr>
          <p:nvPr/>
        </p:nvSpPr>
        <p:spPr bwMode="auto">
          <a:xfrm flipH="1">
            <a:off x="5035550" y="5280025"/>
            <a:ext cx="1235075" cy="160338"/>
          </a:xfrm>
          <a:prstGeom prst="line">
            <a:avLst/>
          </a:prstGeom>
          <a:noFill/>
          <a:ln w="28575">
            <a:solidFill>
              <a:schemeClr val="hlink"/>
            </a:solidFill>
            <a:round/>
            <a:headEnd type="triangle" w="med" len="med"/>
            <a:tailEnd/>
          </a:ln>
          <a:effectLst/>
        </p:spPr>
        <p:txBody>
          <a:bodyPr wrap="none" anchor="ctr"/>
          <a:lstStyle/>
          <a:p>
            <a:endParaRPr lang="en-US"/>
          </a:p>
        </p:txBody>
      </p:sp>
      <p:sp>
        <p:nvSpPr>
          <p:cNvPr id="44061" name="Line 36"/>
          <p:cNvSpPr>
            <a:spLocks noChangeShapeType="1"/>
          </p:cNvSpPr>
          <p:nvPr/>
        </p:nvSpPr>
        <p:spPr bwMode="auto">
          <a:xfrm>
            <a:off x="3003550" y="5218113"/>
            <a:ext cx="1333500" cy="203200"/>
          </a:xfrm>
          <a:prstGeom prst="line">
            <a:avLst/>
          </a:prstGeom>
          <a:noFill/>
          <a:ln w="28575">
            <a:solidFill>
              <a:schemeClr val="hlink"/>
            </a:solidFill>
            <a:round/>
            <a:headEnd type="triangle" w="med" len="med"/>
            <a:tailEnd/>
          </a:ln>
          <a:effectLst/>
        </p:spPr>
        <p:txBody>
          <a:bodyPr wrap="none" anchor="ctr"/>
          <a:lstStyle/>
          <a:p>
            <a:endParaRPr lang="en-US"/>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Rectangle 2"/>
          <p:cNvSpPr>
            <a:spLocks noChangeArrowheads="1"/>
          </p:cNvSpPr>
          <p:nvPr/>
        </p:nvSpPr>
        <p:spPr bwMode="auto">
          <a:xfrm>
            <a:off x="1562100" y="47625"/>
            <a:ext cx="5737225" cy="966788"/>
          </a:xfrm>
          <a:prstGeom prst="rect">
            <a:avLst/>
          </a:prstGeom>
          <a:noFill/>
          <a:ln w="12700">
            <a:noFill/>
            <a:miter lim="800000"/>
            <a:headEnd/>
            <a:tailEnd/>
          </a:ln>
          <a:effectLst>
            <a:outerShdw dist="53882" dir="2700000" algn="ctr" rotWithShape="0">
              <a:schemeClr val="bg2"/>
            </a:outerShdw>
          </a:effectLst>
        </p:spPr>
        <p:txBody>
          <a:bodyPr wrap="none" lIns="19050" tIns="26988" rIns="19050" bIns="26988"/>
          <a:lstStyle/>
          <a:p>
            <a:pPr algn="ctr" eaLnBrk="0" hangingPunct="0">
              <a:lnSpc>
                <a:spcPts val="5700"/>
              </a:lnSpc>
              <a:tabLst>
                <a:tab pos="917575" algn="l"/>
                <a:tab pos="1828800" algn="l"/>
                <a:tab pos="2743200" algn="l"/>
                <a:tab pos="3657600" algn="l"/>
                <a:tab pos="4572000" algn="l"/>
                <a:tab pos="5486400" algn="l"/>
                <a:tab pos="6400800" algn="l"/>
              </a:tabLst>
            </a:pPr>
            <a:r>
              <a:rPr lang="en-US" sz="4000" b="1" dirty="0">
                <a:solidFill>
                  <a:srgbClr val="0070C0"/>
                </a:solidFill>
                <a:latin typeface="Arial" pitchFamily="34" charset="0"/>
              </a:rPr>
              <a:t>Control Valve</a:t>
            </a:r>
          </a:p>
        </p:txBody>
      </p:sp>
      <p:pic>
        <p:nvPicPr>
          <p:cNvPr id="46083" name="Picture 3" descr="autocontrolvalve"/>
          <p:cNvPicPr>
            <a:picLocks noChangeAspect="1" noChangeArrowheads="1"/>
          </p:cNvPicPr>
          <p:nvPr/>
        </p:nvPicPr>
        <p:blipFill>
          <a:blip r:embed="rId3" cstate="print">
            <a:lum bright="-24000" contrast="12000"/>
          </a:blip>
          <a:srcRect l="10432" r="9578" b="1479"/>
          <a:stretch>
            <a:fillRect/>
          </a:stretch>
        </p:blipFill>
        <p:spPr bwMode="auto">
          <a:xfrm>
            <a:off x="4922838" y="901700"/>
            <a:ext cx="3228975" cy="5861050"/>
          </a:xfrm>
          <a:prstGeom prst="rect">
            <a:avLst/>
          </a:prstGeom>
          <a:noFill/>
          <a:ln w="9525">
            <a:noFill/>
            <a:miter lim="800000"/>
            <a:headEnd/>
            <a:tailEnd/>
          </a:ln>
        </p:spPr>
      </p:pic>
      <p:pic>
        <p:nvPicPr>
          <p:cNvPr id="46084" name="Picture 4" descr="globe-schm"/>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89000" y="889000"/>
            <a:ext cx="3227388" cy="5853113"/>
          </a:xfrm>
          <a:prstGeom prst="rect">
            <a:avLst/>
          </a:prstGeom>
          <a:solidFill>
            <a:schemeClr val="hlink"/>
          </a:solidFill>
          <a:ln w="9525">
            <a:noFill/>
            <a:miter lim="800000"/>
            <a:headEnd/>
            <a:tailEnd/>
          </a:ln>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7106" name="Picture 1029"/>
          <p:cNvPicPr>
            <a:picLocks noChangeArrowheads="1"/>
          </p:cNvPicPr>
          <p:nvPr/>
        </p:nvPicPr>
        <p:blipFill>
          <a:blip r:embed="rId3" cstate="print"/>
          <a:srcRect l="5530" t="10873" r="11949" b="3215"/>
          <a:stretch>
            <a:fillRect/>
          </a:stretch>
        </p:blipFill>
        <p:spPr bwMode="auto">
          <a:xfrm>
            <a:off x="3175" y="1735138"/>
            <a:ext cx="4302125" cy="4071937"/>
          </a:xfrm>
          <a:prstGeom prst="rect">
            <a:avLst/>
          </a:prstGeom>
          <a:noFill/>
          <a:ln w="12700">
            <a:noFill/>
            <a:miter lim="800000"/>
            <a:headEnd/>
            <a:tailEnd/>
          </a:ln>
          <a:effectLst/>
        </p:spPr>
      </p:pic>
      <p:sp>
        <p:nvSpPr>
          <p:cNvPr id="47107" name="Rectangle 1030"/>
          <p:cNvSpPr>
            <a:spLocks noChangeArrowheads="1"/>
          </p:cNvSpPr>
          <p:nvPr/>
        </p:nvSpPr>
        <p:spPr bwMode="auto">
          <a:xfrm>
            <a:off x="2294965" y="366713"/>
            <a:ext cx="4580963" cy="709612"/>
          </a:xfrm>
          <a:prstGeom prst="rect">
            <a:avLst/>
          </a:prstGeom>
          <a:noFill/>
          <a:ln w="12700">
            <a:noFill/>
            <a:miter lim="800000"/>
            <a:headEnd/>
            <a:tailEnd/>
          </a:ln>
          <a:effectLst/>
        </p:spPr>
        <p:txBody>
          <a:bodyPr wrap="none" lIns="19050" tIns="26988" rIns="19050" bIns="26988"/>
          <a:lstStyle/>
          <a:p>
            <a:pPr algn="ctr" eaLnBrk="0" hangingPunct="0">
              <a:lnSpc>
                <a:spcPts val="4700"/>
              </a:lnSpc>
              <a:tabLst>
                <a:tab pos="914400" algn="l"/>
                <a:tab pos="1828800" algn="l"/>
                <a:tab pos="2743200" algn="l"/>
                <a:tab pos="3657600" algn="l"/>
                <a:tab pos="4572000" algn="l"/>
                <a:tab pos="5486400" algn="l"/>
                <a:tab pos="6400800" algn="l"/>
              </a:tabLst>
            </a:pPr>
            <a:r>
              <a:rPr lang="en-US" sz="4800" b="1" dirty="0">
                <a:latin typeface="Arial" pitchFamily="34" charset="0"/>
              </a:rPr>
              <a:t> </a:t>
            </a:r>
            <a:r>
              <a:rPr lang="en-US" sz="4800" b="1" dirty="0">
                <a:solidFill>
                  <a:srgbClr val="0070C0"/>
                </a:solidFill>
                <a:latin typeface="Arial" pitchFamily="34" charset="0"/>
              </a:rPr>
              <a:t>Ball Valve</a:t>
            </a:r>
          </a:p>
        </p:txBody>
      </p:sp>
      <p:pic>
        <p:nvPicPr>
          <p:cNvPr id="47108" name="Picture 1031" descr="ballvalve external"/>
          <p:cNvPicPr>
            <a:picLocks noChangeAspect="1" noChangeArrowheads="1"/>
          </p:cNvPicPr>
          <p:nvPr/>
        </p:nvPicPr>
        <p:blipFill>
          <a:blip r:embed="rId4" cstate="print"/>
          <a:srcRect l="7011" r="15073" b="10648"/>
          <a:stretch>
            <a:fillRect/>
          </a:stretch>
        </p:blipFill>
        <p:spPr bwMode="auto">
          <a:xfrm>
            <a:off x="4541838" y="2162175"/>
            <a:ext cx="4538662" cy="3336925"/>
          </a:xfrm>
          <a:prstGeom prst="rect">
            <a:avLst/>
          </a:prstGeom>
          <a:noFill/>
          <a:ln w="9525">
            <a:noFill/>
            <a:miter lim="800000"/>
            <a:headEnd/>
            <a:tailEnd/>
          </a:ln>
        </p:spPr>
      </p:pic>
      <p:sp>
        <p:nvSpPr>
          <p:cNvPr id="47109" name="Text Box 1032" descr="Brown marble"/>
          <p:cNvSpPr txBox="1">
            <a:spLocks noChangeArrowheads="1"/>
          </p:cNvSpPr>
          <p:nvPr/>
        </p:nvSpPr>
        <p:spPr bwMode="auto">
          <a:xfrm>
            <a:off x="415925" y="1103313"/>
            <a:ext cx="1797050" cy="587375"/>
          </a:xfrm>
          <a:prstGeom prst="rect">
            <a:avLst/>
          </a:prstGeom>
          <a:noFill/>
          <a:ln w="9525">
            <a:noFill/>
            <a:miter lim="800000"/>
            <a:headEnd/>
            <a:tailEnd/>
          </a:ln>
          <a:effectLst>
            <a:outerShdw dist="28398" dir="3806097" algn="ctr" rotWithShape="0">
              <a:schemeClr val="bg2"/>
            </a:outerShdw>
          </a:effectLst>
        </p:spPr>
        <p:txBody>
          <a:bodyPr wrap="none">
            <a:spAutoFit/>
          </a:bodyPr>
          <a:lstStyle/>
          <a:p>
            <a:pPr algn="ctr" eaLnBrk="0" hangingPunct="0">
              <a:lnSpc>
                <a:spcPct val="90000"/>
              </a:lnSpc>
            </a:pPr>
            <a:r>
              <a:rPr lang="en-US" sz="1800" b="1" dirty="0">
                <a:latin typeface="Arial" pitchFamily="34" charset="0"/>
              </a:rPr>
              <a:t>Potential Leak </a:t>
            </a:r>
          </a:p>
          <a:p>
            <a:pPr algn="ctr" eaLnBrk="0" hangingPunct="0">
              <a:lnSpc>
                <a:spcPct val="90000"/>
              </a:lnSpc>
            </a:pPr>
            <a:r>
              <a:rPr lang="en-US" sz="1800" b="1" dirty="0">
                <a:latin typeface="Arial" pitchFamily="34" charset="0"/>
              </a:rPr>
              <a:t>Areas</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986" name="Picture 2" descr="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0667" y="1430867"/>
            <a:ext cx="6942667" cy="5046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987" name="Text Box 3"/>
          <p:cNvSpPr txBox="1">
            <a:spLocks noChangeArrowheads="1"/>
          </p:cNvSpPr>
          <p:nvPr/>
        </p:nvSpPr>
        <p:spPr bwMode="auto">
          <a:xfrm>
            <a:off x="1930400" y="448733"/>
            <a:ext cx="5486400" cy="69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ctr"/>
            <a:r>
              <a:rPr lang="en-US" altLang="en-US" sz="3911" dirty="0">
                <a:solidFill>
                  <a:srgbClr val="0070C0"/>
                </a:solidFill>
              </a:rPr>
              <a:t>Gate Valve </a:t>
            </a:r>
          </a:p>
        </p:txBody>
      </p:sp>
    </p:spTree>
    <p:extLst>
      <p:ext uri="{BB962C8B-B14F-4D97-AF65-F5344CB8AC3E}">
        <p14:creationId xmlns:p14="http://schemas.microsoft.com/office/powerpoint/2010/main" val="4294914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85" name="Rectangle 17"/>
          <p:cNvSpPr>
            <a:spLocks noGrp="1" noChangeArrowheads="1"/>
          </p:cNvSpPr>
          <p:nvPr>
            <p:ph type="title"/>
          </p:nvPr>
        </p:nvSpPr>
        <p:spPr>
          <a:xfrm>
            <a:off x="1972234" y="753035"/>
            <a:ext cx="6485965" cy="1013012"/>
          </a:xfrm>
        </p:spPr>
        <p:txBody>
          <a:bodyPr>
            <a:normAutofit/>
          </a:bodyPr>
          <a:lstStyle/>
          <a:p>
            <a:pPr fontAlgn="auto">
              <a:spcAft>
                <a:spcPts val="0"/>
              </a:spcAft>
              <a:defRPr/>
            </a:pPr>
            <a:r>
              <a:rPr lang="en-US" sz="4000" dirty="0"/>
              <a:t>Types of Valve Seals</a:t>
            </a:r>
          </a:p>
        </p:txBody>
      </p:sp>
      <p:sp>
        <p:nvSpPr>
          <p:cNvPr id="48131" name="Rectangle 18"/>
          <p:cNvSpPr>
            <a:spLocks noGrp="1" noChangeArrowheads="1"/>
          </p:cNvSpPr>
          <p:nvPr>
            <p:ph idx="1"/>
          </p:nvPr>
        </p:nvSpPr>
        <p:spPr>
          <a:xfrm>
            <a:off x="2239963" y="2236788"/>
            <a:ext cx="7772400" cy="4114800"/>
          </a:xfrm>
        </p:spPr>
        <p:txBody>
          <a:bodyPr/>
          <a:lstStyle/>
          <a:p>
            <a:r>
              <a:rPr lang="en-US" sz="4000"/>
              <a:t>Packing Gland</a:t>
            </a:r>
          </a:p>
          <a:p>
            <a:r>
              <a:rPr lang="en-US" sz="4000"/>
              <a:t>O-Rings</a:t>
            </a:r>
          </a:p>
          <a:p>
            <a:r>
              <a:rPr lang="en-US" sz="4000"/>
              <a:t>Bellows Seal</a:t>
            </a:r>
          </a:p>
          <a:p>
            <a:r>
              <a:rPr lang="en-US" sz="4000"/>
              <a:t>Diaphragm</a:t>
            </a:r>
          </a:p>
        </p:txBody>
      </p:sp>
      <p:sp>
        <p:nvSpPr>
          <p:cNvPr id="48133" name="Rectangle 16"/>
          <p:cNvSpPr>
            <a:spLocks noChangeArrowheads="1"/>
          </p:cNvSpPr>
          <p:nvPr/>
        </p:nvSpPr>
        <p:spPr bwMode="auto">
          <a:xfrm>
            <a:off x="7634288" y="5943600"/>
            <a:ext cx="1381125" cy="561975"/>
          </a:xfrm>
          <a:prstGeom prst="rect">
            <a:avLst/>
          </a:prstGeom>
          <a:noFill/>
          <a:ln w="12700">
            <a:noFill/>
            <a:miter lim="800000"/>
            <a:headEnd/>
            <a:tailEnd/>
          </a:ln>
          <a:effectLst>
            <a:outerShdw dist="35921" dir="2700000" algn="ctr" rotWithShape="0">
              <a:schemeClr val="bg2"/>
            </a:outerShdw>
          </a:effectLst>
        </p:spPr>
        <p:txBody>
          <a:bodyPr wrap="none" lIns="19050" tIns="26988" rIns="19050" bIns="26988"/>
          <a:lstStyle/>
          <a:p>
            <a:pPr eaLnBrk="0" hangingPunct="0">
              <a:lnSpc>
                <a:spcPts val="2200"/>
              </a:lnSpc>
              <a:spcAft>
                <a:spcPts val="1000"/>
              </a:spcAft>
              <a:tabLst>
                <a:tab pos="457200" algn="l"/>
                <a:tab pos="914400" algn="l"/>
                <a:tab pos="1371600" algn="l"/>
              </a:tabLst>
            </a:pPr>
            <a:r>
              <a:rPr lang="en-US" sz="1900" b="1">
                <a:solidFill>
                  <a:srgbClr val="FFFF99"/>
                </a:solidFill>
              </a:rPr>
              <a:t>p. 33, 34</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1272208" y="306387"/>
            <a:ext cx="7124079" cy="661988"/>
          </a:xfrm>
        </p:spPr>
        <p:txBody>
          <a:bodyPr>
            <a:normAutofit fontScale="90000"/>
          </a:bodyPr>
          <a:lstStyle/>
          <a:p>
            <a:pPr fontAlgn="auto">
              <a:spcAft>
                <a:spcPts val="0"/>
              </a:spcAft>
              <a:defRPr/>
            </a:pPr>
            <a:r>
              <a:rPr lang="en-US" sz="4400" dirty="0">
                <a:solidFill>
                  <a:srgbClr val="0070C0"/>
                </a:solidFill>
                <a:effectLst/>
              </a:rPr>
              <a:t>Bellows Valve/Seal</a:t>
            </a:r>
          </a:p>
        </p:txBody>
      </p:sp>
      <p:pic>
        <p:nvPicPr>
          <p:cNvPr id="50179" name="Picture 3" descr="bellows-diag"/>
          <p:cNvPicPr>
            <a:picLocks noChangeAspect="1" noChangeArrowheads="1"/>
          </p:cNvPicPr>
          <p:nvPr/>
        </p:nvPicPr>
        <p:blipFill>
          <a:blip r:embed="rId3" cstate="print">
            <a:clrChange>
              <a:clrFrom>
                <a:srgbClr val="000000"/>
              </a:clrFrom>
              <a:clrTo>
                <a:srgbClr val="000000">
                  <a:alpha val="0"/>
                </a:srgbClr>
              </a:clrTo>
            </a:clrChange>
          </a:blip>
          <a:srcRect/>
          <a:stretch>
            <a:fillRect/>
          </a:stretch>
        </p:blipFill>
        <p:spPr bwMode="auto">
          <a:xfrm>
            <a:off x="4822825" y="1089025"/>
            <a:ext cx="3871913" cy="5200650"/>
          </a:xfrm>
          <a:prstGeom prst="rect">
            <a:avLst/>
          </a:prstGeom>
          <a:solidFill>
            <a:schemeClr val="hlink"/>
          </a:solidFill>
          <a:ln w="9525">
            <a:noFill/>
            <a:miter lim="800000"/>
            <a:headEnd/>
            <a:tailEnd/>
          </a:ln>
        </p:spPr>
      </p:pic>
      <p:pic>
        <p:nvPicPr>
          <p:cNvPr id="50180" name="Picture 4" descr="Bellows"/>
          <p:cNvPicPr>
            <a:picLocks noChangeAspect="1" noChangeArrowheads="1"/>
          </p:cNvPicPr>
          <p:nvPr/>
        </p:nvPicPr>
        <p:blipFill>
          <a:blip r:embed="rId4" cstate="print">
            <a:lum bright="6000" contrast="6000"/>
          </a:blip>
          <a:srcRect l="15750" t="1901" r="14719" b="1901"/>
          <a:stretch>
            <a:fillRect/>
          </a:stretch>
        </p:blipFill>
        <p:spPr bwMode="auto">
          <a:xfrm>
            <a:off x="947738" y="1146175"/>
            <a:ext cx="3270250" cy="5048250"/>
          </a:xfrm>
          <a:prstGeom prst="rect">
            <a:avLst/>
          </a:prstGeom>
          <a:noFill/>
          <a:ln w="9525">
            <a:noFill/>
            <a:miter lim="800000"/>
            <a:headEnd/>
            <a:tailEnd/>
          </a:ln>
        </p:spPr>
      </p:pic>
      <p:sp>
        <p:nvSpPr>
          <p:cNvPr id="50181" name="Text Box 5"/>
          <p:cNvSpPr txBox="1">
            <a:spLocks noChangeArrowheads="1"/>
          </p:cNvSpPr>
          <p:nvPr/>
        </p:nvSpPr>
        <p:spPr bwMode="auto">
          <a:xfrm>
            <a:off x="4281488" y="3435350"/>
            <a:ext cx="1143000" cy="641350"/>
          </a:xfrm>
          <a:prstGeom prst="rect">
            <a:avLst/>
          </a:prstGeom>
          <a:solidFill>
            <a:srgbClr val="FFFFFF"/>
          </a:solidFill>
          <a:ln w="9525">
            <a:noFill/>
            <a:miter lim="800000"/>
            <a:headEnd/>
            <a:tailEnd/>
          </a:ln>
          <a:effectLst>
            <a:outerShdw dist="28398" dir="3806097" algn="ctr" rotWithShape="0">
              <a:schemeClr val="bg2"/>
            </a:outerShdw>
          </a:effectLst>
        </p:spPr>
        <p:txBody>
          <a:bodyPr wrap="none">
            <a:spAutoFit/>
          </a:bodyPr>
          <a:lstStyle/>
          <a:p>
            <a:pPr algn="ctr" eaLnBrk="0" hangingPunct="0">
              <a:lnSpc>
                <a:spcPct val="90000"/>
              </a:lnSpc>
            </a:pPr>
            <a:r>
              <a:rPr lang="en-US" sz="2000" b="1">
                <a:solidFill>
                  <a:srgbClr val="0000FF"/>
                </a:solidFill>
                <a:latin typeface="Arial" pitchFamily="34" charset="0"/>
              </a:rPr>
              <a:t>Metal </a:t>
            </a:r>
          </a:p>
          <a:p>
            <a:pPr algn="ctr" eaLnBrk="0" hangingPunct="0">
              <a:lnSpc>
                <a:spcPct val="90000"/>
              </a:lnSpc>
            </a:pPr>
            <a:r>
              <a:rPr lang="en-US" sz="2000" b="1">
                <a:solidFill>
                  <a:srgbClr val="0000FF"/>
                </a:solidFill>
                <a:latin typeface="Arial" pitchFamily="34" charset="0"/>
              </a:rPr>
              <a:t>Bellows</a:t>
            </a:r>
          </a:p>
        </p:txBody>
      </p:sp>
      <p:sp>
        <p:nvSpPr>
          <p:cNvPr id="50182" name="Line 6"/>
          <p:cNvSpPr>
            <a:spLocks noChangeShapeType="1"/>
          </p:cNvSpPr>
          <p:nvPr/>
        </p:nvSpPr>
        <p:spPr bwMode="auto">
          <a:xfrm>
            <a:off x="5343525" y="3776663"/>
            <a:ext cx="823913" cy="258762"/>
          </a:xfrm>
          <a:prstGeom prst="line">
            <a:avLst/>
          </a:prstGeom>
          <a:noFill/>
          <a:ln w="28575">
            <a:solidFill>
              <a:schemeClr val="bg2"/>
            </a:solidFill>
            <a:round/>
            <a:headEnd/>
            <a:tailEnd type="triangle" w="med" len="med"/>
          </a:ln>
          <a:effectLst/>
        </p:spPr>
        <p:txBody>
          <a:bodyPr wrap="none" anchor="ctr"/>
          <a:lstStyle/>
          <a:p>
            <a:endParaRPr lang="en-US"/>
          </a:p>
        </p:txBody>
      </p:sp>
      <p:sp>
        <p:nvSpPr>
          <p:cNvPr id="50183" name="Line 7"/>
          <p:cNvSpPr>
            <a:spLocks noChangeShapeType="1"/>
          </p:cNvSpPr>
          <p:nvPr/>
        </p:nvSpPr>
        <p:spPr bwMode="auto">
          <a:xfrm>
            <a:off x="5286375" y="4025900"/>
            <a:ext cx="904875" cy="792163"/>
          </a:xfrm>
          <a:prstGeom prst="line">
            <a:avLst/>
          </a:prstGeom>
          <a:noFill/>
          <a:ln w="28575">
            <a:solidFill>
              <a:schemeClr val="accent1"/>
            </a:solidFill>
            <a:round/>
            <a:headEnd/>
            <a:tailEnd type="triangle" w="med" len="med"/>
          </a:ln>
          <a:effectLst/>
        </p:spPr>
        <p:txBody>
          <a:bodyPr wrap="none" anchor="ctr"/>
          <a:lstStyle/>
          <a:p>
            <a:endParaRPr lang="en-US"/>
          </a:p>
        </p:txBody>
      </p:sp>
      <p:sp>
        <p:nvSpPr>
          <p:cNvPr id="50184" name="Line 8"/>
          <p:cNvSpPr>
            <a:spLocks noChangeShapeType="1"/>
          </p:cNvSpPr>
          <p:nvPr/>
        </p:nvSpPr>
        <p:spPr bwMode="auto">
          <a:xfrm flipH="1">
            <a:off x="2889250" y="4049713"/>
            <a:ext cx="1404938" cy="1487487"/>
          </a:xfrm>
          <a:prstGeom prst="line">
            <a:avLst/>
          </a:prstGeom>
          <a:noFill/>
          <a:ln w="28575">
            <a:solidFill>
              <a:srgbClr val="333333"/>
            </a:solidFill>
            <a:round/>
            <a:headEnd/>
            <a:tailEnd type="triangle" w="med" len="med"/>
          </a:ln>
          <a:effectLst/>
        </p:spPr>
        <p:txBody>
          <a:bodyPr wrap="none" anchor="ctr"/>
          <a:lstStyle/>
          <a:p>
            <a:endParaRPr lang="en-US"/>
          </a:p>
        </p:txBody>
      </p:sp>
      <p:sp>
        <p:nvSpPr>
          <p:cNvPr id="50185" name="Line 9"/>
          <p:cNvSpPr>
            <a:spLocks noChangeShapeType="1"/>
          </p:cNvSpPr>
          <p:nvPr/>
        </p:nvSpPr>
        <p:spPr bwMode="auto">
          <a:xfrm flipH="1">
            <a:off x="2914650" y="3684588"/>
            <a:ext cx="1452563" cy="149225"/>
          </a:xfrm>
          <a:prstGeom prst="line">
            <a:avLst/>
          </a:prstGeom>
          <a:noFill/>
          <a:ln w="28575">
            <a:solidFill>
              <a:schemeClr val="bg2"/>
            </a:solidFill>
            <a:round/>
            <a:headEnd/>
            <a:tailEnd type="triangle" w="med" len="med"/>
          </a:ln>
          <a:effectLst/>
        </p:spPr>
        <p:txBody>
          <a:bodyPr wrap="none" anchor="ctr"/>
          <a:lstStyle/>
          <a:p>
            <a:endParaRPr lang="en-US"/>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Rectangle 2"/>
          <p:cNvSpPr>
            <a:spLocks noChangeArrowheads="1"/>
          </p:cNvSpPr>
          <p:nvPr/>
        </p:nvSpPr>
        <p:spPr bwMode="auto">
          <a:xfrm>
            <a:off x="2406650" y="361950"/>
            <a:ext cx="4249738" cy="776288"/>
          </a:xfrm>
          <a:prstGeom prst="rect">
            <a:avLst/>
          </a:prstGeom>
          <a:noFill/>
          <a:ln w="12700">
            <a:noFill/>
            <a:miter lim="800000"/>
            <a:headEnd/>
            <a:tailEnd/>
          </a:ln>
          <a:effectLst/>
        </p:spPr>
        <p:txBody>
          <a:bodyPr wrap="none" lIns="19050" tIns="26988" rIns="19050" bIns="26988"/>
          <a:lstStyle/>
          <a:p>
            <a:pPr algn="ctr" eaLnBrk="0" hangingPunct="0">
              <a:lnSpc>
                <a:spcPts val="4800"/>
              </a:lnSpc>
              <a:tabLst>
                <a:tab pos="914400" algn="l"/>
                <a:tab pos="1828800" algn="l"/>
                <a:tab pos="2743200" algn="l"/>
                <a:tab pos="3657600" algn="l"/>
                <a:tab pos="4572000" algn="l"/>
                <a:tab pos="5486400" algn="l"/>
                <a:tab pos="6400800" algn="l"/>
              </a:tabLst>
            </a:pPr>
            <a:r>
              <a:rPr lang="en-US" sz="4400" b="1" dirty="0">
                <a:solidFill>
                  <a:srgbClr val="0070C0"/>
                </a:solidFill>
                <a:latin typeface="Arial" pitchFamily="34" charset="0"/>
              </a:rPr>
              <a:t>Diaphragm Valves</a:t>
            </a:r>
            <a:endParaRPr lang="en-US" sz="4000" b="1" dirty="0">
              <a:solidFill>
                <a:srgbClr val="0070C0"/>
              </a:solidFill>
              <a:latin typeface="Arial" pitchFamily="34" charset="0"/>
            </a:endParaRPr>
          </a:p>
        </p:txBody>
      </p:sp>
      <p:pic>
        <p:nvPicPr>
          <p:cNvPr id="51203" name="Picture 5" descr="diaphragm-schm"/>
          <p:cNvPicPr>
            <a:picLocks noChangeAspect="1" noChangeArrowheads="1"/>
          </p:cNvPicPr>
          <p:nvPr/>
        </p:nvPicPr>
        <p:blipFill>
          <a:blip r:embed="rId3" cstate="print"/>
          <a:srcRect/>
          <a:stretch>
            <a:fillRect/>
          </a:stretch>
        </p:blipFill>
        <p:spPr bwMode="auto">
          <a:xfrm>
            <a:off x="458788" y="1368425"/>
            <a:ext cx="8232775" cy="4565650"/>
          </a:xfrm>
          <a:prstGeom prst="rect">
            <a:avLst/>
          </a:prstGeom>
          <a:noFill/>
          <a:ln w="9525">
            <a:noFill/>
            <a:miter lim="800000"/>
            <a:headEnd/>
            <a:tailEnd/>
          </a:ln>
        </p:spPr>
      </p:pic>
      <p:sp>
        <p:nvSpPr>
          <p:cNvPr id="51204" name="Rectangle 6"/>
          <p:cNvSpPr>
            <a:spLocks noChangeArrowheads="1"/>
          </p:cNvSpPr>
          <p:nvPr/>
        </p:nvSpPr>
        <p:spPr bwMode="auto">
          <a:xfrm>
            <a:off x="217488" y="5695950"/>
            <a:ext cx="4249737" cy="776288"/>
          </a:xfrm>
          <a:prstGeom prst="rect">
            <a:avLst/>
          </a:prstGeom>
          <a:noFill/>
          <a:ln w="12700">
            <a:noFill/>
            <a:miter lim="800000"/>
            <a:headEnd/>
            <a:tailEnd/>
          </a:ln>
          <a:effectLst/>
        </p:spPr>
        <p:txBody>
          <a:bodyPr wrap="none" lIns="19050" tIns="26988" rIns="19050" bIns="26988"/>
          <a:lstStyle/>
          <a:p>
            <a:pPr algn="ctr" eaLnBrk="0" hangingPunct="0">
              <a:lnSpc>
                <a:spcPts val="4800"/>
              </a:lnSpc>
              <a:tabLst>
                <a:tab pos="914400" algn="l"/>
                <a:tab pos="1828800" algn="l"/>
                <a:tab pos="2743200" algn="l"/>
                <a:tab pos="3657600" algn="l"/>
                <a:tab pos="4572000" algn="l"/>
                <a:tab pos="5486400" algn="l"/>
                <a:tab pos="6400800" algn="l"/>
              </a:tabLst>
            </a:pPr>
            <a:r>
              <a:rPr lang="en-US" sz="2800" b="1">
                <a:solidFill>
                  <a:srgbClr val="FFFFFF"/>
                </a:solidFill>
                <a:latin typeface="Arial" pitchFamily="34" charset="0"/>
              </a:rPr>
              <a:t>Weir Diaphragm Seal</a:t>
            </a:r>
          </a:p>
        </p:txBody>
      </p:sp>
      <p:sp>
        <p:nvSpPr>
          <p:cNvPr id="51205" name="Rectangle 7"/>
          <p:cNvSpPr>
            <a:spLocks noChangeArrowheads="1"/>
          </p:cNvSpPr>
          <p:nvPr/>
        </p:nvSpPr>
        <p:spPr bwMode="auto">
          <a:xfrm>
            <a:off x="4697413" y="5703888"/>
            <a:ext cx="4249737" cy="776287"/>
          </a:xfrm>
          <a:prstGeom prst="rect">
            <a:avLst/>
          </a:prstGeom>
          <a:noFill/>
          <a:ln w="12700">
            <a:noFill/>
            <a:miter lim="800000"/>
            <a:headEnd/>
            <a:tailEnd/>
          </a:ln>
          <a:effectLst/>
        </p:spPr>
        <p:txBody>
          <a:bodyPr wrap="none" lIns="19050" tIns="26988" rIns="19050" bIns="26988"/>
          <a:lstStyle/>
          <a:p>
            <a:pPr algn="ctr" eaLnBrk="0" hangingPunct="0">
              <a:lnSpc>
                <a:spcPts val="4800"/>
              </a:lnSpc>
              <a:tabLst>
                <a:tab pos="914400" algn="l"/>
                <a:tab pos="1828800" algn="l"/>
                <a:tab pos="2743200" algn="l"/>
                <a:tab pos="3657600" algn="l"/>
                <a:tab pos="4572000" algn="l"/>
                <a:tab pos="5486400" algn="l"/>
                <a:tab pos="6400800" algn="l"/>
              </a:tabLst>
            </a:pPr>
            <a:r>
              <a:rPr lang="en-US" sz="2800" b="1">
                <a:solidFill>
                  <a:srgbClr val="FFFFFF"/>
                </a:solidFill>
                <a:latin typeface="Arial" pitchFamily="34" charset="0"/>
              </a:rPr>
              <a:t>Bonnet Diaphragm Seal</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58158" y="457199"/>
            <a:ext cx="7200041" cy="1179095"/>
          </a:xfrm>
        </p:spPr>
        <p:txBody>
          <a:bodyPr>
            <a:normAutofit/>
          </a:bodyPr>
          <a:lstStyle/>
          <a:p>
            <a:pPr fontAlgn="auto">
              <a:spcAft>
                <a:spcPts val="0"/>
              </a:spcAft>
              <a:defRPr/>
            </a:pPr>
            <a:r>
              <a:rPr lang="en-US" sz="4000" dirty="0"/>
              <a:t>Definition of </a:t>
            </a:r>
            <a:r>
              <a:rPr lang="en-US" sz="4000" dirty="0" err="1"/>
              <a:t>LDAR</a:t>
            </a:r>
            <a:endParaRPr lang="en-US" sz="4000" dirty="0"/>
          </a:p>
        </p:txBody>
      </p:sp>
      <p:sp>
        <p:nvSpPr>
          <p:cNvPr id="22531" name="Subtitle 2"/>
          <p:cNvSpPr>
            <a:spLocks noGrp="1"/>
          </p:cNvSpPr>
          <p:nvPr>
            <p:ph type="subTitle" idx="1"/>
          </p:nvPr>
        </p:nvSpPr>
        <p:spPr>
          <a:xfrm>
            <a:off x="566442" y="1905000"/>
            <a:ext cx="7676410" cy="3780183"/>
          </a:xfrm>
          <a:solidFill>
            <a:schemeClr val="bg2"/>
          </a:solidFill>
        </p:spPr>
        <p:txBody>
          <a:bodyPr>
            <a:normAutofit/>
          </a:bodyPr>
          <a:lstStyle/>
          <a:p>
            <a:pPr marL="342900" indent="-342900">
              <a:buFont typeface="Arial" panose="020B0604020202020204" pitchFamily="34" charset="0"/>
              <a:buChar char="•"/>
            </a:pPr>
            <a:r>
              <a:rPr lang="en-US" sz="2000" dirty="0"/>
              <a:t>LDAR is a work practice designed to identify leaking equipment so that emissions can be reduced through repairs. </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A component that is subject to LDAR requirements must be monitored at specified, regular intervals to determine whether or not it is leaking. Any leaking component must then be repaired or replaced within a specified time frame.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7" name="Rectangle 5"/>
          <p:cNvSpPr>
            <a:spLocks noGrp="1" noChangeArrowheads="1"/>
          </p:cNvSpPr>
          <p:nvPr>
            <p:ph type="title"/>
          </p:nvPr>
        </p:nvSpPr>
        <p:spPr>
          <a:xfrm>
            <a:off x="1021976" y="313766"/>
            <a:ext cx="7915835" cy="1340410"/>
          </a:xfrm>
        </p:spPr>
        <p:txBody>
          <a:bodyPr>
            <a:noAutofit/>
          </a:bodyPr>
          <a:lstStyle/>
          <a:p>
            <a:pPr fontAlgn="auto">
              <a:lnSpc>
                <a:spcPct val="90000"/>
              </a:lnSpc>
              <a:spcAft>
                <a:spcPts val="0"/>
              </a:spcAft>
              <a:defRPr/>
            </a:pPr>
            <a:r>
              <a:rPr lang="en-US" sz="4000" dirty="0"/>
              <a:t>First Attempt at Repair </a:t>
            </a:r>
            <a:br>
              <a:rPr lang="en-US" sz="4000" dirty="0"/>
            </a:br>
            <a:r>
              <a:rPr lang="en-US" sz="4000" dirty="0"/>
              <a:t>for Valves</a:t>
            </a:r>
          </a:p>
        </p:txBody>
      </p:sp>
      <p:sp>
        <p:nvSpPr>
          <p:cNvPr id="52227" name="Rectangle 3"/>
          <p:cNvSpPr>
            <a:spLocks noGrp="1" noChangeArrowheads="1"/>
          </p:cNvSpPr>
          <p:nvPr>
            <p:ph type="body" sz="half" idx="2"/>
          </p:nvPr>
        </p:nvSpPr>
        <p:spPr>
          <a:xfrm>
            <a:off x="4267200" y="2008188"/>
            <a:ext cx="3810000" cy="4114800"/>
          </a:xfrm>
          <a:effectLst>
            <a:outerShdw dist="45791" dir="2021404" algn="ctr" rotWithShape="0">
              <a:schemeClr val="bg2"/>
            </a:outerShdw>
          </a:effectLst>
        </p:spPr>
        <p:txBody>
          <a:bodyPr wrap="none" lIns="19050" tIns="26988" rIns="19050" bIns="26988"/>
          <a:lstStyle/>
          <a:p>
            <a:pPr marL="0" indent="0">
              <a:lnSpc>
                <a:spcPts val="4300"/>
              </a:lnSpc>
              <a:spcBef>
                <a:spcPct val="0"/>
              </a:spcBef>
              <a:spcAft>
                <a:spcPts val="900"/>
              </a:spcAft>
              <a:tabLst>
                <a:tab pos="457200" algn="l"/>
                <a:tab pos="914400" algn="l"/>
                <a:tab pos="1371600" algn="l"/>
                <a:tab pos="1828800" algn="l"/>
                <a:tab pos="2286000" algn="l"/>
                <a:tab pos="2743200" algn="l"/>
                <a:tab pos="3200400" algn="l"/>
                <a:tab pos="3657600" algn="l"/>
                <a:tab pos="4572000" algn="l"/>
                <a:tab pos="5486400" algn="l"/>
                <a:tab pos="6400800" algn="l"/>
              </a:tabLst>
            </a:pPr>
            <a:r>
              <a:rPr lang="en-US">
                <a:solidFill>
                  <a:srgbClr val="FFFF99"/>
                </a:solidFill>
              </a:rPr>
              <a:t> </a:t>
            </a:r>
            <a:r>
              <a:rPr lang="en-US"/>
              <a:t>Tightening bonnet bolts</a:t>
            </a:r>
          </a:p>
          <a:p>
            <a:pPr marL="0" indent="0">
              <a:lnSpc>
                <a:spcPts val="4300"/>
              </a:lnSpc>
              <a:spcBef>
                <a:spcPct val="0"/>
              </a:spcBef>
              <a:spcAft>
                <a:spcPts val="900"/>
              </a:spcAft>
              <a:tabLst>
                <a:tab pos="457200" algn="l"/>
                <a:tab pos="914400" algn="l"/>
                <a:tab pos="1371600" algn="l"/>
                <a:tab pos="1828800" algn="l"/>
                <a:tab pos="2286000" algn="l"/>
                <a:tab pos="2743200" algn="l"/>
                <a:tab pos="3200400" algn="l"/>
                <a:tab pos="3657600" algn="l"/>
                <a:tab pos="4572000" algn="l"/>
                <a:tab pos="5486400" algn="l"/>
                <a:tab pos="6400800" algn="l"/>
              </a:tabLst>
            </a:pPr>
            <a:r>
              <a:rPr lang="en-US"/>
              <a:t> Replacing bonnet bolts</a:t>
            </a:r>
          </a:p>
          <a:p>
            <a:pPr marL="0" indent="0">
              <a:lnSpc>
                <a:spcPts val="4300"/>
              </a:lnSpc>
              <a:spcBef>
                <a:spcPct val="0"/>
              </a:spcBef>
              <a:spcAft>
                <a:spcPts val="900"/>
              </a:spcAft>
              <a:tabLst>
                <a:tab pos="457200" algn="l"/>
                <a:tab pos="914400" algn="l"/>
                <a:tab pos="1371600" algn="l"/>
                <a:tab pos="1828800" algn="l"/>
                <a:tab pos="2286000" algn="l"/>
                <a:tab pos="2743200" algn="l"/>
                <a:tab pos="3200400" algn="l"/>
                <a:tab pos="3657600" algn="l"/>
                <a:tab pos="4572000" algn="l"/>
                <a:tab pos="5486400" algn="l"/>
                <a:tab pos="6400800" algn="l"/>
              </a:tabLst>
            </a:pPr>
            <a:r>
              <a:rPr lang="en-US"/>
              <a:t> Tightening packing gland </a:t>
            </a:r>
            <a:br>
              <a:rPr lang="en-US"/>
            </a:br>
            <a:r>
              <a:rPr lang="en-US"/>
              <a:t>   nuts </a:t>
            </a:r>
          </a:p>
          <a:p>
            <a:pPr marL="0" indent="0">
              <a:lnSpc>
                <a:spcPts val="4300"/>
              </a:lnSpc>
              <a:spcBef>
                <a:spcPct val="0"/>
              </a:spcBef>
              <a:spcAft>
                <a:spcPts val="900"/>
              </a:spcAft>
              <a:tabLst>
                <a:tab pos="457200" algn="l"/>
                <a:tab pos="914400" algn="l"/>
                <a:tab pos="1371600" algn="l"/>
                <a:tab pos="1828800" algn="l"/>
                <a:tab pos="2286000" algn="l"/>
                <a:tab pos="2743200" algn="l"/>
                <a:tab pos="3200400" algn="l"/>
                <a:tab pos="3657600" algn="l"/>
                <a:tab pos="4572000" algn="l"/>
                <a:tab pos="5486400" algn="l"/>
                <a:tab pos="6400800" algn="l"/>
              </a:tabLst>
            </a:pPr>
            <a:r>
              <a:rPr lang="en-US"/>
              <a:t> Injecting lubricant into </a:t>
            </a:r>
            <a:br>
              <a:rPr lang="en-US"/>
            </a:br>
            <a:r>
              <a:rPr lang="en-US"/>
              <a:t>  lubricated packing</a:t>
            </a:r>
            <a:endParaRPr lang="en-US">
              <a:solidFill>
                <a:srgbClr val="FFFF99"/>
              </a:solidFill>
            </a:endParaRPr>
          </a:p>
        </p:txBody>
      </p:sp>
      <p:pic>
        <p:nvPicPr>
          <p:cNvPr id="52229" name="Picture 4"/>
          <p:cNvPicPr>
            <a:picLocks noChangeArrowheads="1"/>
          </p:cNvPicPr>
          <p:nvPr/>
        </p:nvPicPr>
        <p:blipFill>
          <a:blip r:embed="rId3" cstate="print">
            <a:lum bright="-6000"/>
          </a:blip>
          <a:srcRect/>
          <a:stretch>
            <a:fillRect/>
          </a:stretch>
        </p:blipFill>
        <p:spPr bwMode="auto">
          <a:xfrm>
            <a:off x="800100" y="2060575"/>
            <a:ext cx="3186113" cy="3778250"/>
          </a:xfrm>
          <a:prstGeom prst="rect">
            <a:avLst/>
          </a:prstGeom>
          <a:noFill/>
          <a:ln w="12700">
            <a:noFill/>
            <a:miter lim="800000"/>
            <a:headEnd/>
            <a:tailEnd/>
          </a:ln>
          <a:effectLst/>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7" name="Rectangle 17"/>
          <p:cNvSpPr>
            <a:spLocks noGrp="1" noChangeArrowheads="1"/>
          </p:cNvSpPr>
          <p:nvPr>
            <p:ph type="title"/>
          </p:nvPr>
        </p:nvSpPr>
        <p:spPr>
          <a:xfrm>
            <a:off x="2357717" y="1000125"/>
            <a:ext cx="6338607" cy="1143000"/>
          </a:xfrm>
        </p:spPr>
        <p:txBody>
          <a:bodyPr>
            <a:normAutofit/>
          </a:bodyPr>
          <a:lstStyle/>
          <a:p>
            <a:pPr fontAlgn="auto">
              <a:spcAft>
                <a:spcPts val="0"/>
              </a:spcAft>
              <a:defRPr/>
            </a:pPr>
            <a:r>
              <a:rPr lang="en-US" sz="4000" dirty="0"/>
              <a:t>Types of Pumps</a:t>
            </a:r>
          </a:p>
        </p:txBody>
      </p:sp>
      <p:sp>
        <p:nvSpPr>
          <p:cNvPr id="54275" name="Rectangle 18"/>
          <p:cNvSpPr>
            <a:spLocks noGrp="1" noChangeArrowheads="1"/>
          </p:cNvSpPr>
          <p:nvPr>
            <p:ph idx="1"/>
          </p:nvPr>
        </p:nvSpPr>
        <p:spPr>
          <a:xfrm>
            <a:off x="796925" y="2009775"/>
            <a:ext cx="7772400" cy="4114800"/>
          </a:xfrm>
        </p:spPr>
        <p:txBody>
          <a:bodyPr>
            <a:normAutofit fontScale="92500" lnSpcReduction="10000"/>
          </a:bodyPr>
          <a:lstStyle/>
          <a:p>
            <a:r>
              <a:rPr lang="en-US" sz="3600"/>
              <a:t>Centifugal</a:t>
            </a:r>
          </a:p>
          <a:p>
            <a:r>
              <a:rPr lang="en-US" sz="3600"/>
              <a:t>Rotary</a:t>
            </a:r>
          </a:p>
          <a:p>
            <a:r>
              <a:rPr lang="en-US" sz="3600"/>
              <a:t>Reciprocating</a:t>
            </a:r>
          </a:p>
          <a:p>
            <a:r>
              <a:rPr lang="en-US" sz="3600"/>
              <a:t>Canned</a:t>
            </a:r>
          </a:p>
          <a:p>
            <a:r>
              <a:rPr lang="en-US" sz="3600"/>
              <a:t>Diaphragm</a:t>
            </a:r>
          </a:p>
          <a:p>
            <a:r>
              <a:rPr lang="en-US" sz="3600"/>
              <a:t>Magnet Drive</a:t>
            </a:r>
          </a:p>
        </p:txBody>
      </p:sp>
      <p:pic>
        <p:nvPicPr>
          <p:cNvPr id="54278" name="Picture 19" descr="centrif-drawing"/>
          <p:cNvPicPr>
            <a:picLocks noChangeAspect="1" noChangeArrowheads="1"/>
          </p:cNvPicPr>
          <p:nvPr/>
        </p:nvPicPr>
        <p:blipFill>
          <a:blip r:embed="rId3" cstate="print">
            <a:clrChange>
              <a:clrFrom>
                <a:srgbClr val="FFFFFF"/>
              </a:clrFrom>
              <a:clrTo>
                <a:srgbClr val="FFFFFF">
                  <a:alpha val="0"/>
                </a:srgbClr>
              </a:clrTo>
            </a:clrChange>
            <a:lum bright="52000" contrast="-52000"/>
            <a:grayscl/>
            <a:biLevel thresh="50000"/>
          </a:blip>
          <a:srcRect/>
          <a:stretch>
            <a:fillRect/>
          </a:stretch>
        </p:blipFill>
        <p:spPr bwMode="auto">
          <a:xfrm>
            <a:off x="4276725" y="2546350"/>
            <a:ext cx="4397375" cy="2744788"/>
          </a:xfrm>
          <a:prstGeom prst="rect">
            <a:avLst/>
          </a:prstGeom>
          <a:solidFill>
            <a:schemeClr val="tx1"/>
          </a:solidFill>
          <a:ln w="9525">
            <a:noFill/>
            <a:miter lim="800000"/>
            <a:headEnd/>
            <a:tailEnd/>
          </a:ln>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1165412" y="484094"/>
            <a:ext cx="7292788" cy="658906"/>
          </a:xfrm>
        </p:spPr>
        <p:txBody>
          <a:bodyPr>
            <a:normAutofit fontScale="90000"/>
          </a:bodyPr>
          <a:lstStyle/>
          <a:p>
            <a:pPr fontAlgn="auto">
              <a:spcAft>
                <a:spcPts val="0"/>
              </a:spcAft>
              <a:defRPr/>
            </a:pPr>
            <a:r>
              <a:rPr lang="en-US" sz="5400" dirty="0">
                <a:solidFill>
                  <a:srgbClr val="0070C0"/>
                </a:solidFill>
                <a:effectLst/>
              </a:rPr>
              <a:t>Centrifugal Pump</a:t>
            </a:r>
          </a:p>
        </p:txBody>
      </p:sp>
      <p:pic>
        <p:nvPicPr>
          <p:cNvPr id="56323" name="Picture 3" descr="centrif-schm"/>
          <p:cNvPicPr>
            <a:picLocks noChangeAspect="1" noChangeArrowheads="1"/>
          </p:cNvPicPr>
          <p:nvPr/>
        </p:nvPicPr>
        <p:blipFill>
          <a:blip r:embed="rId3" cstate="print">
            <a:clrChange>
              <a:clrFrom>
                <a:srgbClr val="000000"/>
              </a:clrFrom>
              <a:clrTo>
                <a:srgbClr val="000000">
                  <a:alpha val="0"/>
                </a:srgbClr>
              </a:clrTo>
            </a:clrChange>
          </a:blip>
          <a:srcRect/>
          <a:stretch>
            <a:fillRect/>
          </a:stretch>
        </p:blipFill>
        <p:spPr bwMode="auto">
          <a:xfrm>
            <a:off x="450850" y="2090738"/>
            <a:ext cx="8382000" cy="3551237"/>
          </a:xfrm>
          <a:prstGeom prst="rect">
            <a:avLst/>
          </a:prstGeom>
          <a:solidFill>
            <a:schemeClr val="hlink"/>
          </a:solidFill>
          <a:ln w="9525">
            <a:noFill/>
            <a:miter lim="800000"/>
            <a:headEnd/>
            <a:tailEnd/>
          </a:ln>
        </p:spPr>
      </p:pic>
      <p:sp>
        <p:nvSpPr>
          <p:cNvPr id="56324" name="Rectangle 4"/>
          <p:cNvSpPr>
            <a:spLocks noChangeArrowheads="1"/>
          </p:cNvSpPr>
          <p:nvPr/>
        </p:nvSpPr>
        <p:spPr bwMode="auto">
          <a:xfrm>
            <a:off x="1252538" y="1651000"/>
            <a:ext cx="1595437" cy="415925"/>
          </a:xfrm>
          <a:prstGeom prst="rect">
            <a:avLst/>
          </a:prstGeom>
          <a:noFill/>
          <a:ln w="12700">
            <a:noFill/>
            <a:miter lim="800000"/>
            <a:headEnd/>
            <a:tailEnd/>
          </a:ln>
          <a:effectLst/>
        </p:spPr>
        <p:txBody>
          <a:bodyPr wrap="none" lIns="19050" tIns="26988" rIns="19050" bIns="26988"/>
          <a:lstStyle/>
          <a:p>
            <a:pPr eaLnBrk="0" hangingPunct="0">
              <a:lnSpc>
                <a:spcPts val="2100"/>
              </a:lnSpc>
              <a:tabLst>
                <a:tab pos="457200" algn="l"/>
                <a:tab pos="914400" algn="l"/>
                <a:tab pos="1371600" algn="l"/>
              </a:tabLst>
            </a:pPr>
            <a:r>
              <a:rPr lang="en-US" sz="2000" b="1" dirty="0">
                <a:latin typeface="Arial" pitchFamily="34" charset="0"/>
              </a:rPr>
              <a:t>Potential Leak</a:t>
            </a:r>
          </a:p>
        </p:txBody>
      </p:sp>
      <p:sp>
        <p:nvSpPr>
          <p:cNvPr id="56325" name="Line 5"/>
          <p:cNvSpPr>
            <a:spLocks noChangeShapeType="1"/>
          </p:cNvSpPr>
          <p:nvPr/>
        </p:nvSpPr>
        <p:spPr bwMode="auto">
          <a:xfrm flipH="1">
            <a:off x="1444625" y="1924050"/>
            <a:ext cx="650875" cy="1562100"/>
          </a:xfrm>
          <a:prstGeom prst="line">
            <a:avLst/>
          </a:prstGeom>
          <a:noFill/>
          <a:ln w="28575">
            <a:solidFill>
              <a:schemeClr val="bg2"/>
            </a:solidFill>
            <a:round/>
            <a:headEnd/>
            <a:tailEnd type="triangle" w="med" len="med"/>
          </a:ln>
          <a:effectLst/>
        </p:spPr>
        <p:txBody>
          <a:bodyPr wrap="none" anchor="ctr"/>
          <a:lstStyle/>
          <a:p>
            <a:endParaRPr lang="en-US"/>
          </a:p>
        </p:txBody>
      </p:sp>
      <p:sp>
        <p:nvSpPr>
          <p:cNvPr id="56326" name="Rectangle 6"/>
          <p:cNvSpPr>
            <a:spLocks noChangeArrowheads="1"/>
          </p:cNvSpPr>
          <p:nvPr/>
        </p:nvSpPr>
        <p:spPr bwMode="auto">
          <a:xfrm>
            <a:off x="5332413" y="1679575"/>
            <a:ext cx="1595437" cy="415925"/>
          </a:xfrm>
          <a:prstGeom prst="rect">
            <a:avLst/>
          </a:prstGeom>
          <a:noFill/>
          <a:ln w="12700">
            <a:noFill/>
            <a:miter lim="800000"/>
            <a:headEnd/>
            <a:tailEnd/>
          </a:ln>
          <a:effectLst/>
        </p:spPr>
        <p:txBody>
          <a:bodyPr wrap="none" lIns="19050" tIns="26988" rIns="19050" bIns="26988"/>
          <a:lstStyle/>
          <a:p>
            <a:pPr algn="ctr" eaLnBrk="0" hangingPunct="0">
              <a:lnSpc>
                <a:spcPts val="2100"/>
              </a:lnSpc>
              <a:tabLst>
                <a:tab pos="457200" algn="l"/>
                <a:tab pos="914400" algn="l"/>
                <a:tab pos="1371600" algn="l"/>
              </a:tabLst>
            </a:pPr>
            <a:r>
              <a:rPr lang="en-US" sz="2000" b="1" dirty="0">
                <a:latin typeface="Arial" pitchFamily="34" charset="0"/>
              </a:rPr>
              <a:t>Flow Line</a:t>
            </a:r>
          </a:p>
        </p:txBody>
      </p:sp>
      <p:sp>
        <p:nvSpPr>
          <p:cNvPr id="56327" name="Line 7"/>
          <p:cNvSpPr>
            <a:spLocks noChangeShapeType="1"/>
          </p:cNvSpPr>
          <p:nvPr/>
        </p:nvSpPr>
        <p:spPr bwMode="auto">
          <a:xfrm flipH="1">
            <a:off x="5289550" y="1957388"/>
            <a:ext cx="725488" cy="1812925"/>
          </a:xfrm>
          <a:prstGeom prst="line">
            <a:avLst/>
          </a:prstGeom>
          <a:noFill/>
          <a:ln w="28575">
            <a:solidFill>
              <a:schemeClr val="bg2"/>
            </a:solidFill>
            <a:round/>
            <a:headEnd/>
            <a:tailEnd type="triangle" w="med" len="med"/>
          </a:ln>
          <a:effectLst/>
        </p:spPr>
        <p:txBody>
          <a:bodyPr wrap="none" anchor="ctr"/>
          <a:lstStyle/>
          <a:p>
            <a:endParaRPr lang="en-US"/>
          </a:p>
        </p:txBody>
      </p:sp>
      <p:sp>
        <p:nvSpPr>
          <p:cNvPr id="56328" name="Line 8"/>
          <p:cNvSpPr>
            <a:spLocks noChangeShapeType="1"/>
          </p:cNvSpPr>
          <p:nvPr/>
        </p:nvSpPr>
        <p:spPr bwMode="auto">
          <a:xfrm>
            <a:off x="6151563" y="2092325"/>
            <a:ext cx="2019300" cy="542925"/>
          </a:xfrm>
          <a:prstGeom prst="line">
            <a:avLst/>
          </a:prstGeom>
          <a:noFill/>
          <a:ln w="28575">
            <a:solidFill>
              <a:srgbClr val="FF0000"/>
            </a:solidFill>
            <a:round/>
            <a:headEnd/>
            <a:tailEnd type="triangle" w="med" len="med"/>
          </a:ln>
          <a:effectLst/>
        </p:spPr>
        <p:txBody>
          <a:bodyPr wrap="none" anchor="ctr"/>
          <a:lstStyle/>
          <a:p>
            <a:endParaRPr lang="en-US"/>
          </a:p>
        </p:txBody>
      </p:sp>
      <p:sp>
        <p:nvSpPr>
          <p:cNvPr id="56329" name="Rectangle 9"/>
          <p:cNvSpPr>
            <a:spLocks noChangeArrowheads="1"/>
          </p:cNvSpPr>
          <p:nvPr/>
        </p:nvSpPr>
        <p:spPr bwMode="auto">
          <a:xfrm>
            <a:off x="6494463" y="5794375"/>
            <a:ext cx="1595437" cy="415925"/>
          </a:xfrm>
          <a:prstGeom prst="rect">
            <a:avLst/>
          </a:prstGeom>
          <a:noFill/>
          <a:ln w="12700">
            <a:noFill/>
            <a:miter lim="800000"/>
            <a:headEnd/>
            <a:tailEnd/>
          </a:ln>
          <a:effectLst/>
        </p:spPr>
        <p:txBody>
          <a:bodyPr wrap="none" lIns="19050" tIns="26988" rIns="19050" bIns="26988"/>
          <a:lstStyle/>
          <a:p>
            <a:pPr algn="ctr" eaLnBrk="0" hangingPunct="0">
              <a:lnSpc>
                <a:spcPts val="2100"/>
              </a:lnSpc>
              <a:tabLst>
                <a:tab pos="457200" algn="l"/>
                <a:tab pos="914400" algn="l"/>
                <a:tab pos="1371600" algn="l"/>
              </a:tabLst>
            </a:pPr>
            <a:r>
              <a:rPr lang="en-US" sz="2000" b="1" dirty="0">
                <a:latin typeface="Arial" pitchFamily="34" charset="0"/>
              </a:rPr>
              <a:t>Impeller</a:t>
            </a:r>
          </a:p>
        </p:txBody>
      </p:sp>
      <p:sp>
        <p:nvSpPr>
          <p:cNvPr id="56330" name="Line 10"/>
          <p:cNvSpPr>
            <a:spLocks noChangeShapeType="1"/>
          </p:cNvSpPr>
          <p:nvPr/>
        </p:nvSpPr>
        <p:spPr bwMode="auto">
          <a:xfrm flipV="1">
            <a:off x="7297738" y="4633913"/>
            <a:ext cx="0" cy="1111250"/>
          </a:xfrm>
          <a:prstGeom prst="line">
            <a:avLst/>
          </a:prstGeom>
          <a:noFill/>
          <a:ln w="28575">
            <a:solidFill>
              <a:schemeClr val="bg2"/>
            </a:solidFill>
            <a:round/>
            <a:headEnd/>
            <a:tailEnd type="triangle" w="med" len="med"/>
          </a:ln>
          <a:effectLst/>
        </p:spPr>
        <p:txBody>
          <a:bodyPr wrap="none" anchor="ctr"/>
          <a:lstStyle/>
          <a:p>
            <a:endParaRPr lang="en-US"/>
          </a:p>
        </p:txBody>
      </p:sp>
      <p:sp>
        <p:nvSpPr>
          <p:cNvPr id="56331" name="Line 11"/>
          <p:cNvSpPr>
            <a:spLocks noChangeShapeType="1"/>
          </p:cNvSpPr>
          <p:nvPr/>
        </p:nvSpPr>
        <p:spPr bwMode="auto">
          <a:xfrm>
            <a:off x="2589213" y="2020888"/>
            <a:ext cx="1466850" cy="1566862"/>
          </a:xfrm>
          <a:prstGeom prst="line">
            <a:avLst/>
          </a:prstGeom>
          <a:noFill/>
          <a:ln w="28575">
            <a:solidFill>
              <a:schemeClr val="bg2"/>
            </a:solidFill>
            <a:round/>
            <a:headEnd/>
            <a:tailEnd type="triangle" w="med" len="med"/>
          </a:ln>
          <a:effectLst/>
        </p:spPr>
        <p:txBody>
          <a:bodyPr wrap="none" anchor="ctr"/>
          <a:lstStyle/>
          <a:p>
            <a:endParaRPr lang="en-US"/>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a:defRPr/>
            </a:pPr>
            <a:endParaRPr lang="en-US" altLang="en-US"/>
          </a:p>
        </p:txBody>
      </p:sp>
      <p:pic>
        <p:nvPicPr>
          <p:cNvPr id="293891" name="Picture 3" descr="19c"/>
          <p:cNvPicPr>
            <a:picLocks noChangeAspect="1" noChangeArrowheads="1"/>
          </p:cNvPicPr>
          <p:nvPr/>
        </p:nvPicPr>
        <p:blipFill>
          <a:blip r:embed="rId3">
            <a:lum bright="24000" contrast="60000"/>
            <a:extLst>
              <a:ext uri="{28A0092B-C50C-407E-A947-70E740481C1C}">
                <a14:useLocalDpi xmlns:a14="http://schemas.microsoft.com/office/drawing/2010/main" val="0"/>
              </a:ext>
            </a:extLst>
          </a:blip>
          <a:srcRect/>
          <a:stretch>
            <a:fillRect/>
          </a:stretch>
        </p:blipFill>
        <p:spPr bwMode="auto">
          <a:xfrm>
            <a:off x="0" y="303388"/>
            <a:ext cx="9144000" cy="624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02903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4" name="Rectangle 16"/>
          <p:cNvSpPr>
            <a:spLocks noGrp="1" noChangeArrowheads="1"/>
          </p:cNvSpPr>
          <p:nvPr>
            <p:ph type="title"/>
          </p:nvPr>
        </p:nvSpPr>
        <p:spPr>
          <a:xfrm>
            <a:off x="1138518" y="170328"/>
            <a:ext cx="7319682" cy="972671"/>
          </a:xfrm>
        </p:spPr>
        <p:txBody>
          <a:bodyPr/>
          <a:lstStyle/>
          <a:p>
            <a:pPr fontAlgn="auto">
              <a:spcAft>
                <a:spcPts val="0"/>
              </a:spcAft>
              <a:defRPr/>
            </a:pPr>
            <a:r>
              <a:rPr lang="en-US" sz="5400" dirty="0">
                <a:solidFill>
                  <a:srgbClr val="0070C0"/>
                </a:solidFill>
                <a:effectLst/>
              </a:rPr>
              <a:t>Centrifugal Pump</a:t>
            </a:r>
          </a:p>
        </p:txBody>
      </p:sp>
      <p:pic>
        <p:nvPicPr>
          <p:cNvPr id="57347" name="Picture 18" descr="PUMPDNGR"/>
          <p:cNvPicPr>
            <a:picLocks noChangeAspect="1" noChangeArrowheads="1"/>
          </p:cNvPicPr>
          <p:nvPr/>
        </p:nvPicPr>
        <p:blipFill>
          <a:blip r:embed="rId3" cstate="print"/>
          <a:srcRect t="10204" r="8685"/>
          <a:stretch>
            <a:fillRect/>
          </a:stretch>
        </p:blipFill>
        <p:spPr bwMode="auto">
          <a:xfrm>
            <a:off x="388938" y="1257300"/>
            <a:ext cx="8394700" cy="5392738"/>
          </a:xfrm>
          <a:prstGeom prst="rect">
            <a:avLst/>
          </a:prstGeom>
          <a:noFill/>
          <a:ln w="9525">
            <a:noFill/>
            <a:miter lim="800000"/>
            <a:headEnd/>
            <a:tailEnd/>
          </a:ln>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9394" name="Object 2"/>
          <p:cNvGraphicFramePr>
            <a:graphicFrameLocks noChangeAspect="1"/>
          </p:cNvGraphicFramePr>
          <p:nvPr/>
        </p:nvGraphicFramePr>
        <p:xfrm>
          <a:off x="2984500" y="487363"/>
          <a:ext cx="5613400" cy="5554662"/>
        </p:xfrm>
        <a:graphic>
          <a:graphicData uri="http://schemas.openxmlformats.org/presentationml/2006/ole">
            <mc:AlternateContent xmlns:mc="http://schemas.openxmlformats.org/markup-compatibility/2006">
              <mc:Choice xmlns:v="urn:schemas-microsoft-com:vml" Requires="v">
                <p:oleObj name="Image" r:id="rId3" imgW="6150371" imgH="5553124" progId="Photoshop.Image.4">
                  <p:embed/>
                </p:oleObj>
              </mc:Choice>
              <mc:Fallback>
                <p:oleObj name="Image" r:id="rId3" imgW="6150371" imgH="5553124" progId="Photoshop.Image.4">
                  <p:embed/>
                  <p:pic>
                    <p:nvPicPr>
                      <p:cNvPr id="59394" name="Object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231" r="6541"/>
                      <a:stretch>
                        <a:fillRect/>
                      </a:stretch>
                    </p:blipFill>
                    <p:spPr bwMode="auto">
                      <a:xfrm>
                        <a:off x="2984500" y="487363"/>
                        <a:ext cx="5613400" cy="5554662"/>
                      </a:xfrm>
                      <a:prstGeom prst="rect">
                        <a:avLst/>
                      </a:prstGeom>
                      <a:solidFill>
                        <a:schemeClr val="hlink"/>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6323" name="Rectangle 3"/>
          <p:cNvSpPr>
            <a:spLocks noGrp="1" noChangeArrowheads="1"/>
          </p:cNvSpPr>
          <p:nvPr>
            <p:ph type="title"/>
          </p:nvPr>
        </p:nvSpPr>
        <p:spPr>
          <a:xfrm>
            <a:off x="465138" y="2693988"/>
            <a:ext cx="2593975" cy="1143000"/>
          </a:xfrm>
        </p:spPr>
        <p:txBody>
          <a:bodyPr>
            <a:normAutofit fontScale="90000"/>
          </a:bodyPr>
          <a:lstStyle/>
          <a:p>
            <a:pPr fontAlgn="auto">
              <a:spcAft>
                <a:spcPts val="0"/>
              </a:spcAft>
              <a:defRPr/>
            </a:pPr>
            <a:r>
              <a:rPr lang="en-US" sz="5600" dirty="0">
                <a:solidFill>
                  <a:srgbClr val="0070C0"/>
                </a:solidFill>
                <a:effectLst/>
              </a:rPr>
              <a:t>Rotary Pump</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21" name="Rectangle 17"/>
          <p:cNvSpPr>
            <a:spLocks noGrp="1" noChangeArrowheads="1"/>
          </p:cNvSpPr>
          <p:nvPr>
            <p:ph type="title"/>
          </p:nvPr>
        </p:nvSpPr>
        <p:spPr>
          <a:xfrm>
            <a:off x="1766047" y="564776"/>
            <a:ext cx="6709616" cy="827462"/>
          </a:xfrm>
        </p:spPr>
        <p:txBody>
          <a:bodyPr>
            <a:normAutofit/>
          </a:bodyPr>
          <a:lstStyle/>
          <a:p>
            <a:pPr fontAlgn="auto">
              <a:spcAft>
                <a:spcPts val="0"/>
              </a:spcAft>
              <a:defRPr/>
            </a:pPr>
            <a:r>
              <a:rPr lang="en-US" sz="4000" dirty="0"/>
              <a:t>Types of Pump Seals</a:t>
            </a:r>
          </a:p>
        </p:txBody>
      </p:sp>
      <p:sp>
        <p:nvSpPr>
          <p:cNvPr id="60419" name="Rectangle 18"/>
          <p:cNvSpPr>
            <a:spLocks noGrp="1" noChangeArrowheads="1"/>
          </p:cNvSpPr>
          <p:nvPr>
            <p:ph idx="1"/>
          </p:nvPr>
        </p:nvSpPr>
        <p:spPr>
          <a:xfrm>
            <a:off x="1244600" y="1974850"/>
            <a:ext cx="7772400" cy="4114800"/>
          </a:xfrm>
        </p:spPr>
        <p:txBody>
          <a:bodyPr>
            <a:normAutofit fontScale="92500" lnSpcReduction="10000"/>
          </a:bodyPr>
          <a:lstStyle/>
          <a:p>
            <a:r>
              <a:rPr lang="en-US" sz="3600"/>
              <a:t>Simple Packed Seal</a:t>
            </a:r>
          </a:p>
          <a:p>
            <a:r>
              <a:rPr lang="en-US" sz="3600"/>
              <a:t>Basic Single Mechanical Seal</a:t>
            </a:r>
          </a:p>
          <a:p>
            <a:r>
              <a:rPr lang="en-US" sz="3600"/>
              <a:t>Dual Mechanical Seal</a:t>
            </a:r>
          </a:p>
          <a:p>
            <a:r>
              <a:rPr lang="en-US" sz="3600"/>
              <a:t>Seal-Less</a:t>
            </a:r>
          </a:p>
          <a:p>
            <a:r>
              <a:rPr lang="en-US" sz="3600"/>
              <a:t>Diaphragm Pump</a:t>
            </a:r>
          </a:p>
          <a:p>
            <a:r>
              <a:rPr lang="en-US" sz="3600"/>
              <a:t>Magnet Drive Pump</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4227513" y="6924675"/>
            <a:ext cx="677862" cy="630238"/>
          </a:xfrm>
          <a:prstGeom prst="rect">
            <a:avLst/>
          </a:prstGeom>
          <a:noFill/>
          <a:ln w="12700">
            <a:noFill/>
            <a:miter lim="800000"/>
            <a:headEnd/>
            <a:tailEnd/>
          </a:ln>
          <a:effectLst/>
        </p:spPr>
        <p:txBody>
          <a:bodyPr wrap="none" lIns="19050" tIns="26988" rIns="19050" bIns="26988"/>
          <a:lstStyle/>
          <a:p>
            <a:pPr algn="ctr" eaLnBrk="0" hangingPunct="0">
              <a:lnSpc>
                <a:spcPts val="2100"/>
              </a:lnSpc>
            </a:pPr>
            <a:r>
              <a:rPr lang="en-US" sz="1800">
                <a:solidFill>
                  <a:srgbClr val="000000"/>
                </a:solidFill>
                <a:latin typeface="Arial" pitchFamily="34" charset="0"/>
              </a:rPr>
              <a:t>xxxxx</a:t>
            </a:r>
          </a:p>
        </p:txBody>
      </p:sp>
      <p:sp>
        <p:nvSpPr>
          <p:cNvPr id="61443" name="Rectangle 3"/>
          <p:cNvSpPr>
            <a:spLocks noChangeArrowheads="1"/>
          </p:cNvSpPr>
          <p:nvPr/>
        </p:nvSpPr>
        <p:spPr bwMode="auto">
          <a:xfrm>
            <a:off x="2478088" y="5872163"/>
            <a:ext cx="4143375" cy="709612"/>
          </a:xfrm>
          <a:prstGeom prst="rect">
            <a:avLst/>
          </a:prstGeom>
          <a:noFill/>
          <a:ln w="12700">
            <a:noFill/>
            <a:miter lim="800000"/>
            <a:headEnd/>
            <a:tailEnd/>
          </a:ln>
          <a:effectLst/>
        </p:spPr>
        <p:txBody>
          <a:bodyPr wrap="none" lIns="19050" tIns="26988" rIns="19050" bIns="26988"/>
          <a:lstStyle/>
          <a:p>
            <a:pPr algn="ctr" eaLnBrk="0" hangingPunct="0">
              <a:lnSpc>
                <a:spcPts val="4300"/>
              </a:lnSpc>
              <a:tabLst>
                <a:tab pos="914400" algn="l"/>
                <a:tab pos="1828800" algn="l"/>
                <a:tab pos="2743200" algn="l"/>
                <a:tab pos="3657600" algn="l"/>
                <a:tab pos="4572000" algn="l"/>
                <a:tab pos="5486400" algn="l"/>
                <a:tab pos="6400800" algn="l"/>
              </a:tabLst>
            </a:pPr>
            <a:r>
              <a:rPr lang="en-US" sz="4800" b="1" dirty="0">
                <a:solidFill>
                  <a:srgbClr val="0070C0"/>
                </a:solidFill>
                <a:latin typeface="Arial" pitchFamily="34" charset="0"/>
              </a:rPr>
              <a:t>Simple Packed Seal</a:t>
            </a:r>
          </a:p>
          <a:p>
            <a:pPr algn="ctr" eaLnBrk="0" hangingPunct="0">
              <a:lnSpc>
                <a:spcPts val="4300"/>
              </a:lnSpc>
              <a:tabLst>
                <a:tab pos="914400" algn="l"/>
                <a:tab pos="1828800" algn="l"/>
                <a:tab pos="2743200" algn="l"/>
                <a:tab pos="3657600" algn="l"/>
                <a:tab pos="4572000" algn="l"/>
                <a:tab pos="5486400" algn="l"/>
                <a:tab pos="6400800" algn="l"/>
              </a:tabLst>
            </a:pPr>
            <a:endParaRPr lang="en-US" sz="4800" b="1" dirty="0">
              <a:latin typeface="Arial" pitchFamily="34" charset="0"/>
            </a:endParaRPr>
          </a:p>
        </p:txBody>
      </p:sp>
      <p:sp>
        <p:nvSpPr>
          <p:cNvPr id="61444" name="Rectangle 4"/>
          <p:cNvSpPr>
            <a:spLocks noChangeArrowheads="1"/>
          </p:cNvSpPr>
          <p:nvPr/>
        </p:nvSpPr>
        <p:spPr bwMode="auto">
          <a:xfrm>
            <a:off x="4381500" y="7032625"/>
            <a:ext cx="357188" cy="414338"/>
          </a:xfrm>
          <a:prstGeom prst="rect">
            <a:avLst/>
          </a:prstGeom>
          <a:noFill/>
          <a:ln w="12700">
            <a:noFill/>
            <a:miter lim="800000"/>
            <a:headEnd/>
            <a:tailEnd/>
          </a:ln>
          <a:effectLst/>
        </p:spPr>
        <p:txBody>
          <a:bodyPr wrap="none" lIns="19050" tIns="26988" rIns="19050" bIns="26988"/>
          <a:lstStyle/>
          <a:p>
            <a:pPr algn="ctr" eaLnBrk="0" hangingPunct="0">
              <a:lnSpc>
                <a:spcPts val="2100"/>
              </a:lnSpc>
            </a:pPr>
            <a:r>
              <a:rPr lang="en-US" sz="1800">
                <a:solidFill>
                  <a:srgbClr val="000000"/>
                </a:solidFill>
                <a:latin typeface="Arial" pitchFamily="34" charset="0"/>
              </a:rPr>
              <a:t>23</a:t>
            </a:r>
          </a:p>
        </p:txBody>
      </p:sp>
      <p:pic>
        <p:nvPicPr>
          <p:cNvPr id="61445" name="Picture 5"/>
          <p:cNvPicPr>
            <a:picLocks noChangeArrowheads="1"/>
          </p:cNvPicPr>
          <p:nvPr/>
        </p:nvPicPr>
        <p:blipFill>
          <a:blip r:embed="rId3" cstate="print"/>
          <a:srcRect/>
          <a:stretch>
            <a:fillRect/>
          </a:stretch>
        </p:blipFill>
        <p:spPr bwMode="auto">
          <a:xfrm>
            <a:off x="679450" y="214313"/>
            <a:ext cx="7739063" cy="5451475"/>
          </a:xfrm>
          <a:prstGeom prst="rect">
            <a:avLst/>
          </a:prstGeom>
          <a:noFill/>
          <a:ln w="12700">
            <a:noFill/>
            <a:miter lim="800000"/>
            <a:headEnd/>
            <a:tailEnd/>
          </a:ln>
          <a:effectLst/>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6" name="Rectangle 4"/>
          <p:cNvSpPr>
            <a:spLocks noChangeArrowheads="1"/>
          </p:cNvSpPr>
          <p:nvPr/>
        </p:nvSpPr>
        <p:spPr bwMode="auto">
          <a:xfrm>
            <a:off x="1679575" y="5719763"/>
            <a:ext cx="6096000" cy="709612"/>
          </a:xfrm>
          <a:prstGeom prst="rect">
            <a:avLst/>
          </a:prstGeom>
          <a:noFill/>
          <a:ln w="12700">
            <a:noFill/>
            <a:miter lim="800000"/>
            <a:headEnd/>
            <a:tailEnd/>
          </a:ln>
          <a:effectLst/>
        </p:spPr>
        <p:txBody>
          <a:bodyPr wrap="none" lIns="19050" tIns="26988" rIns="19050" bIns="26988"/>
          <a:lstStyle/>
          <a:p>
            <a:pPr algn="ctr" eaLnBrk="0" hangingPunct="0">
              <a:lnSpc>
                <a:spcPts val="4300"/>
              </a:lnSpc>
              <a:tabLst>
                <a:tab pos="914400" algn="l"/>
                <a:tab pos="1828800" algn="l"/>
                <a:tab pos="2743200" algn="l"/>
                <a:tab pos="3657600" algn="l"/>
                <a:tab pos="4572000" algn="l"/>
                <a:tab pos="5486400" algn="l"/>
                <a:tab pos="6400800" algn="l"/>
              </a:tabLst>
            </a:pPr>
            <a:r>
              <a:rPr lang="en-US" sz="4800" b="1" dirty="0">
                <a:solidFill>
                  <a:srgbClr val="0070C0"/>
                </a:solidFill>
                <a:latin typeface="Arial" pitchFamily="34" charset="0"/>
              </a:rPr>
              <a:t>Basic Single Mechanical Seal</a:t>
            </a:r>
          </a:p>
        </p:txBody>
      </p:sp>
      <p:pic>
        <p:nvPicPr>
          <p:cNvPr id="62467" name="Picture 5"/>
          <p:cNvPicPr>
            <a:picLocks noChangeArrowheads="1"/>
          </p:cNvPicPr>
          <p:nvPr/>
        </p:nvPicPr>
        <p:blipFill>
          <a:blip r:embed="rId3" cstate="print"/>
          <a:srcRect/>
          <a:stretch>
            <a:fillRect/>
          </a:stretch>
        </p:blipFill>
        <p:spPr bwMode="auto">
          <a:xfrm>
            <a:off x="155575" y="201613"/>
            <a:ext cx="8929688" cy="5316537"/>
          </a:xfrm>
          <a:prstGeom prst="rect">
            <a:avLst/>
          </a:prstGeom>
          <a:noFill/>
          <a:ln w="12700">
            <a:noFill/>
            <a:miter lim="800000"/>
            <a:headEnd/>
            <a:tailEnd/>
          </a:ln>
          <a:effectLst/>
        </p:spPr>
      </p:pic>
      <p:sp>
        <p:nvSpPr>
          <p:cNvPr id="62468" name="Rectangle 6"/>
          <p:cNvSpPr>
            <a:spLocks noChangeArrowheads="1"/>
          </p:cNvSpPr>
          <p:nvPr/>
        </p:nvSpPr>
        <p:spPr bwMode="auto">
          <a:xfrm>
            <a:off x="2714625" y="3335338"/>
            <a:ext cx="1346200" cy="509587"/>
          </a:xfrm>
          <a:prstGeom prst="rect">
            <a:avLst/>
          </a:prstGeom>
          <a:noFill/>
          <a:ln w="12700">
            <a:noFill/>
            <a:miter lim="800000"/>
            <a:headEnd/>
            <a:tailEnd/>
          </a:ln>
          <a:effectLst/>
        </p:spPr>
        <p:txBody>
          <a:bodyPr wrap="none" lIns="19050" tIns="26988" rIns="19050" bIns="26988"/>
          <a:lstStyle/>
          <a:p>
            <a:pPr algn="ctr" eaLnBrk="0" hangingPunct="0">
              <a:lnSpc>
                <a:spcPts val="2600"/>
              </a:lnSpc>
              <a:tabLst>
                <a:tab pos="457200" algn="l"/>
                <a:tab pos="914400" algn="l"/>
                <a:tab pos="1371600" algn="l"/>
              </a:tabLst>
            </a:pPr>
            <a:r>
              <a:rPr lang="en-US" sz="2200" b="1">
                <a:solidFill>
                  <a:srgbClr val="FFFFFF"/>
                </a:solidFill>
                <a:latin typeface="Arial" pitchFamily="34" charset="0"/>
              </a:rPr>
              <a:t>Spring</a:t>
            </a:r>
          </a:p>
        </p:txBody>
      </p:sp>
      <p:sp>
        <p:nvSpPr>
          <p:cNvPr id="62469" name="Rectangle 7"/>
          <p:cNvSpPr>
            <a:spLocks noChangeArrowheads="1"/>
          </p:cNvSpPr>
          <p:nvPr/>
        </p:nvSpPr>
        <p:spPr bwMode="auto">
          <a:xfrm>
            <a:off x="3762375" y="3429000"/>
            <a:ext cx="1346200" cy="776288"/>
          </a:xfrm>
          <a:prstGeom prst="rect">
            <a:avLst/>
          </a:prstGeom>
          <a:noFill/>
          <a:ln w="12700">
            <a:noFill/>
            <a:miter lim="800000"/>
            <a:headEnd/>
            <a:tailEnd/>
          </a:ln>
          <a:effectLst/>
        </p:spPr>
        <p:txBody>
          <a:bodyPr wrap="none" lIns="19050" tIns="26988" rIns="19050" bIns="26988"/>
          <a:lstStyle/>
          <a:p>
            <a:pPr algn="ctr" eaLnBrk="0" hangingPunct="0">
              <a:lnSpc>
                <a:spcPts val="2300"/>
              </a:lnSpc>
              <a:tabLst>
                <a:tab pos="457200" algn="l"/>
                <a:tab pos="914400" algn="l"/>
                <a:tab pos="1371600" algn="l"/>
              </a:tabLst>
            </a:pPr>
            <a:r>
              <a:rPr lang="en-US" sz="2200" b="1">
                <a:solidFill>
                  <a:srgbClr val="FFFFFF"/>
                </a:solidFill>
                <a:latin typeface="Arial" pitchFamily="34" charset="0"/>
              </a:rPr>
              <a:t>Shaft </a:t>
            </a:r>
            <a:br>
              <a:rPr lang="en-US" sz="2200" b="1">
                <a:solidFill>
                  <a:srgbClr val="FFFFFF"/>
                </a:solidFill>
                <a:latin typeface="Arial" pitchFamily="34" charset="0"/>
              </a:rPr>
            </a:br>
            <a:r>
              <a:rPr lang="en-US" sz="2200" b="1">
                <a:solidFill>
                  <a:srgbClr val="FFFFFF"/>
                </a:solidFill>
                <a:latin typeface="Arial" pitchFamily="34" charset="0"/>
              </a:rPr>
              <a:t>Packing</a:t>
            </a:r>
          </a:p>
        </p:txBody>
      </p:sp>
      <p:sp>
        <p:nvSpPr>
          <p:cNvPr id="62470" name="Rectangle 8"/>
          <p:cNvSpPr>
            <a:spLocks noChangeArrowheads="1"/>
          </p:cNvSpPr>
          <p:nvPr/>
        </p:nvSpPr>
        <p:spPr bwMode="auto">
          <a:xfrm>
            <a:off x="4691063" y="4165600"/>
            <a:ext cx="1346200" cy="776288"/>
          </a:xfrm>
          <a:prstGeom prst="rect">
            <a:avLst/>
          </a:prstGeom>
          <a:noFill/>
          <a:ln w="12700">
            <a:noFill/>
            <a:miter lim="800000"/>
            <a:headEnd/>
            <a:tailEnd/>
          </a:ln>
          <a:effectLst/>
        </p:spPr>
        <p:txBody>
          <a:bodyPr wrap="none" lIns="19050" tIns="26988" rIns="19050" bIns="26988"/>
          <a:lstStyle/>
          <a:p>
            <a:pPr algn="ctr" eaLnBrk="0" hangingPunct="0">
              <a:lnSpc>
                <a:spcPts val="2300"/>
              </a:lnSpc>
              <a:tabLst>
                <a:tab pos="457200" algn="l"/>
                <a:tab pos="914400" algn="l"/>
                <a:tab pos="1371600" algn="l"/>
              </a:tabLst>
            </a:pPr>
            <a:r>
              <a:rPr lang="en-US" sz="2200" b="1">
                <a:solidFill>
                  <a:srgbClr val="FFFFFF"/>
                </a:solidFill>
                <a:latin typeface="Arial" pitchFamily="34" charset="0"/>
              </a:rPr>
              <a:t>Rotating </a:t>
            </a:r>
            <a:br>
              <a:rPr lang="en-US" sz="2200" b="1">
                <a:solidFill>
                  <a:srgbClr val="FFFFFF"/>
                </a:solidFill>
                <a:latin typeface="Arial" pitchFamily="34" charset="0"/>
              </a:rPr>
            </a:br>
            <a:r>
              <a:rPr lang="en-US" sz="2200" b="1">
                <a:solidFill>
                  <a:srgbClr val="FFFFFF"/>
                </a:solidFill>
                <a:latin typeface="Arial" pitchFamily="34" charset="0"/>
              </a:rPr>
              <a:t>Seal Ring</a:t>
            </a:r>
          </a:p>
        </p:txBody>
      </p:sp>
      <p:sp>
        <p:nvSpPr>
          <p:cNvPr id="62471" name="Rectangle 9"/>
          <p:cNvSpPr>
            <a:spLocks noChangeArrowheads="1"/>
          </p:cNvSpPr>
          <p:nvPr/>
        </p:nvSpPr>
        <p:spPr bwMode="auto">
          <a:xfrm>
            <a:off x="5275263" y="3375025"/>
            <a:ext cx="1762125" cy="509588"/>
          </a:xfrm>
          <a:prstGeom prst="rect">
            <a:avLst/>
          </a:prstGeom>
          <a:noFill/>
          <a:ln w="12700">
            <a:noFill/>
            <a:miter lim="800000"/>
            <a:headEnd/>
            <a:tailEnd/>
          </a:ln>
          <a:effectLst/>
        </p:spPr>
        <p:txBody>
          <a:bodyPr wrap="none" lIns="19050" tIns="26988" rIns="19050" bIns="26988"/>
          <a:lstStyle/>
          <a:p>
            <a:pPr algn="ctr" eaLnBrk="0" hangingPunct="0">
              <a:lnSpc>
                <a:spcPts val="2600"/>
              </a:lnSpc>
              <a:tabLst>
                <a:tab pos="457200" algn="l"/>
                <a:tab pos="914400" algn="l"/>
                <a:tab pos="1371600" algn="l"/>
              </a:tabLst>
            </a:pPr>
            <a:r>
              <a:rPr lang="en-US" sz="2200" b="1">
                <a:solidFill>
                  <a:srgbClr val="FFFFFF"/>
                </a:solidFill>
                <a:latin typeface="Arial" pitchFamily="34" charset="0"/>
              </a:rPr>
              <a:t>Seal Face</a:t>
            </a:r>
          </a:p>
        </p:txBody>
      </p:sp>
      <p:sp>
        <p:nvSpPr>
          <p:cNvPr id="62472" name="Line 10"/>
          <p:cNvSpPr>
            <a:spLocks noChangeShapeType="1"/>
          </p:cNvSpPr>
          <p:nvPr/>
        </p:nvSpPr>
        <p:spPr bwMode="auto">
          <a:xfrm>
            <a:off x="4286250" y="869950"/>
            <a:ext cx="84138" cy="201613"/>
          </a:xfrm>
          <a:prstGeom prst="line">
            <a:avLst/>
          </a:prstGeom>
          <a:noFill/>
          <a:ln w="25400">
            <a:solidFill>
              <a:srgbClr val="FFFFFF"/>
            </a:solidFill>
            <a:round/>
            <a:headEnd/>
            <a:tailEnd/>
          </a:ln>
          <a:effectLst/>
        </p:spPr>
        <p:txBody>
          <a:bodyPr wrap="none" anchor="ctr"/>
          <a:lstStyle/>
          <a:p>
            <a:endParaRPr lang="en-US"/>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3490" name="Picture 2"/>
          <p:cNvPicPr>
            <a:picLocks noChangeArrowheads="1"/>
          </p:cNvPicPr>
          <p:nvPr/>
        </p:nvPicPr>
        <p:blipFill>
          <a:blip r:embed="rId3" cstate="print"/>
          <a:srcRect/>
          <a:stretch>
            <a:fillRect/>
          </a:stretch>
        </p:blipFill>
        <p:spPr bwMode="auto">
          <a:xfrm>
            <a:off x="1119188" y="428625"/>
            <a:ext cx="5989637" cy="5961063"/>
          </a:xfrm>
          <a:prstGeom prst="rect">
            <a:avLst/>
          </a:prstGeom>
          <a:noFill/>
          <a:ln w="12700">
            <a:noFill/>
            <a:miter lim="800000"/>
            <a:headEnd/>
            <a:tailEnd/>
          </a:ln>
          <a:effectLst/>
        </p:spPr>
      </p:pic>
      <p:sp>
        <p:nvSpPr>
          <p:cNvPr id="63491" name="Rectangle 3"/>
          <p:cNvSpPr>
            <a:spLocks noChangeArrowheads="1"/>
          </p:cNvSpPr>
          <p:nvPr/>
        </p:nvSpPr>
        <p:spPr bwMode="auto">
          <a:xfrm>
            <a:off x="2012950" y="428625"/>
            <a:ext cx="1538288" cy="352425"/>
          </a:xfrm>
          <a:prstGeom prst="rect">
            <a:avLst/>
          </a:prstGeom>
          <a:solidFill>
            <a:schemeClr val="bg2"/>
          </a:solidFill>
          <a:ln w="12700">
            <a:noFill/>
            <a:miter lim="800000"/>
            <a:headEnd/>
            <a:tailEnd/>
          </a:ln>
          <a:effectLst/>
        </p:spPr>
        <p:txBody>
          <a:bodyPr wrap="none" lIns="19050" tIns="26988" rIns="19050" bIns="26988"/>
          <a:lstStyle/>
          <a:p>
            <a:pPr eaLnBrk="0" hangingPunct="0">
              <a:lnSpc>
                <a:spcPts val="2100"/>
              </a:lnSpc>
              <a:tabLst>
                <a:tab pos="457200" algn="l"/>
                <a:tab pos="914400" algn="l"/>
                <a:tab pos="1371600" algn="l"/>
              </a:tabLst>
            </a:pPr>
            <a:r>
              <a:rPr lang="en-US" sz="1800" b="1">
                <a:latin typeface="Arial" pitchFamily="34" charset="0"/>
              </a:rPr>
              <a:t>Rotating Face</a:t>
            </a:r>
          </a:p>
        </p:txBody>
      </p:sp>
      <p:sp>
        <p:nvSpPr>
          <p:cNvPr id="63492" name="Rectangle 4"/>
          <p:cNvSpPr>
            <a:spLocks noChangeArrowheads="1"/>
          </p:cNvSpPr>
          <p:nvPr/>
        </p:nvSpPr>
        <p:spPr bwMode="auto">
          <a:xfrm>
            <a:off x="357188" y="3709988"/>
            <a:ext cx="1774825" cy="287337"/>
          </a:xfrm>
          <a:prstGeom prst="rect">
            <a:avLst/>
          </a:prstGeom>
          <a:solidFill>
            <a:schemeClr val="bg2"/>
          </a:solidFill>
          <a:ln w="12700">
            <a:noFill/>
            <a:miter lim="800000"/>
            <a:headEnd/>
            <a:tailEnd/>
          </a:ln>
          <a:effectLst/>
        </p:spPr>
        <p:txBody>
          <a:bodyPr wrap="none" lIns="19050" tIns="26988" rIns="19050" bIns="26988"/>
          <a:lstStyle/>
          <a:p>
            <a:pPr eaLnBrk="0" hangingPunct="0">
              <a:lnSpc>
                <a:spcPts val="2100"/>
              </a:lnSpc>
              <a:tabLst>
                <a:tab pos="457200" algn="l"/>
                <a:tab pos="914400" algn="l"/>
                <a:tab pos="1371600" algn="l"/>
              </a:tabLst>
            </a:pPr>
            <a:r>
              <a:rPr lang="en-US" sz="1800" b="1">
                <a:latin typeface="Arial" pitchFamily="34" charset="0"/>
              </a:rPr>
              <a:t>Stationary Face</a:t>
            </a:r>
          </a:p>
        </p:txBody>
      </p:sp>
      <p:sp>
        <p:nvSpPr>
          <p:cNvPr id="63493" name="Rectangle 5"/>
          <p:cNvSpPr>
            <a:spLocks noChangeArrowheads="1"/>
          </p:cNvSpPr>
          <p:nvPr/>
        </p:nvSpPr>
        <p:spPr bwMode="auto">
          <a:xfrm>
            <a:off x="381000" y="5197475"/>
            <a:ext cx="1495425" cy="268288"/>
          </a:xfrm>
          <a:prstGeom prst="rect">
            <a:avLst/>
          </a:prstGeom>
          <a:solidFill>
            <a:schemeClr val="bg2"/>
          </a:solidFill>
          <a:ln w="12700">
            <a:noFill/>
            <a:miter lim="800000"/>
            <a:headEnd/>
            <a:tailEnd/>
          </a:ln>
          <a:effectLst/>
        </p:spPr>
        <p:txBody>
          <a:bodyPr wrap="none" lIns="19050" tIns="26988" rIns="19050" bIns="26988"/>
          <a:lstStyle/>
          <a:p>
            <a:pPr eaLnBrk="0" hangingPunct="0">
              <a:lnSpc>
                <a:spcPts val="2100"/>
              </a:lnSpc>
              <a:tabLst>
                <a:tab pos="457200" algn="l"/>
                <a:tab pos="914400" algn="l"/>
                <a:tab pos="1371600" algn="l"/>
              </a:tabLst>
            </a:pPr>
            <a:r>
              <a:rPr lang="en-US" sz="1800" b="1">
                <a:latin typeface="Arial" pitchFamily="34" charset="0"/>
              </a:rPr>
              <a:t>Quench Port</a:t>
            </a:r>
          </a:p>
        </p:txBody>
      </p:sp>
      <p:sp>
        <p:nvSpPr>
          <p:cNvPr id="63494" name="Rectangle 6"/>
          <p:cNvSpPr>
            <a:spLocks noChangeArrowheads="1"/>
          </p:cNvSpPr>
          <p:nvPr/>
        </p:nvSpPr>
        <p:spPr bwMode="auto">
          <a:xfrm>
            <a:off x="762000" y="5880100"/>
            <a:ext cx="1785938" cy="285750"/>
          </a:xfrm>
          <a:prstGeom prst="rect">
            <a:avLst/>
          </a:prstGeom>
          <a:solidFill>
            <a:schemeClr val="bg2"/>
          </a:solidFill>
          <a:ln w="12700">
            <a:noFill/>
            <a:miter lim="800000"/>
            <a:headEnd/>
            <a:tailEnd/>
          </a:ln>
          <a:effectLst/>
        </p:spPr>
        <p:txBody>
          <a:bodyPr wrap="none" lIns="19050" tIns="26988" rIns="19050" bIns="26988"/>
          <a:lstStyle/>
          <a:p>
            <a:pPr eaLnBrk="0" hangingPunct="0">
              <a:lnSpc>
                <a:spcPts val="2100"/>
              </a:lnSpc>
              <a:tabLst>
                <a:tab pos="457200" algn="l"/>
                <a:tab pos="914400" algn="l"/>
                <a:tab pos="1371600" algn="l"/>
              </a:tabLst>
            </a:pPr>
            <a:r>
              <a:rPr lang="en-US" sz="1800" b="1">
                <a:latin typeface="Arial" pitchFamily="34" charset="0"/>
              </a:rPr>
              <a:t>Flange Bushing</a:t>
            </a:r>
          </a:p>
        </p:txBody>
      </p:sp>
      <p:sp>
        <p:nvSpPr>
          <p:cNvPr id="63495" name="Rectangle 7"/>
          <p:cNvSpPr>
            <a:spLocks noChangeArrowheads="1"/>
          </p:cNvSpPr>
          <p:nvPr/>
        </p:nvSpPr>
        <p:spPr bwMode="auto">
          <a:xfrm>
            <a:off x="5203825" y="303213"/>
            <a:ext cx="1370013" cy="220662"/>
          </a:xfrm>
          <a:prstGeom prst="rect">
            <a:avLst/>
          </a:prstGeom>
          <a:solidFill>
            <a:schemeClr val="bg2"/>
          </a:solidFill>
          <a:ln w="12700">
            <a:noFill/>
            <a:miter lim="800000"/>
            <a:headEnd/>
            <a:tailEnd/>
          </a:ln>
          <a:effectLst/>
        </p:spPr>
        <p:txBody>
          <a:bodyPr wrap="none" lIns="19050" tIns="26988" rIns="19050" bIns="26988"/>
          <a:lstStyle/>
          <a:p>
            <a:pPr eaLnBrk="0" hangingPunct="0">
              <a:lnSpc>
                <a:spcPts val="2100"/>
              </a:lnSpc>
              <a:tabLst>
                <a:tab pos="457200" algn="l"/>
                <a:tab pos="914400" algn="l"/>
                <a:tab pos="1371600" algn="l"/>
              </a:tabLst>
            </a:pPr>
            <a:r>
              <a:rPr lang="en-US" sz="1800" b="1">
                <a:latin typeface="Arial" pitchFamily="34" charset="0"/>
              </a:rPr>
              <a:t>Flush Port</a:t>
            </a:r>
          </a:p>
        </p:txBody>
      </p:sp>
      <p:sp>
        <p:nvSpPr>
          <p:cNvPr id="63496" name="Rectangle 8"/>
          <p:cNvSpPr>
            <a:spLocks noChangeArrowheads="1"/>
          </p:cNvSpPr>
          <p:nvPr/>
        </p:nvSpPr>
        <p:spPr bwMode="auto">
          <a:xfrm>
            <a:off x="6299200" y="1022350"/>
            <a:ext cx="1365250" cy="254000"/>
          </a:xfrm>
          <a:prstGeom prst="rect">
            <a:avLst/>
          </a:prstGeom>
          <a:solidFill>
            <a:schemeClr val="bg2"/>
          </a:solidFill>
          <a:ln w="12700">
            <a:noFill/>
            <a:miter lim="800000"/>
            <a:headEnd/>
            <a:tailEnd/>
          </a:ln>
          <a:effectLst/>
        </p:spPr>
        <p:txBody>
          <a:bodyPr wrap="none" lIns="19050" tIns="26988" rIns="19050" bIns="26988"/>
          <a:lstStyle/>
          <a:p>
            <a:pPr eaLnBrk="0" hangingPunct="0">
              <a:lnSpc>
                <a:spcPts val="2100"/>
              </a:lnSpc>
              <a:tabLst>
                <a:tab pos="457200" algn="l"/>
                <a:tab pos="914400" algn="l"/>
                <a:tab pos="1371600" algn="l"/>
              </a:tabLst>
            </a:pPr>
            <a:r>
              <a:rPr lang="en-US" sz="1800" b="1">
                <a:latin typeface="Arial" pitchFamily="34" charset="0"/>
              </a:rPr>
              <a:t>Seal Flange</a:t>
            </a:r>
          </a:p>
        </p:txBody>
      </p:sp>
      <p:sp>
        <p:nvSpPr>
          <p:cNvPr id="63497" name="Rectangle 9"/>
          <p:cNvSpPr>
            <a:spLocks noChangeArrowheads="1"/>
          </p:cNvSpPr>
          <p:nvPr/>
        </p:nvSpPr>
        <p:spPr bwMode="auto">
          <a:xfrm>
            <a:off x="560388" y="798513"/>
            <a:ext cx="1484312" cy="285750"/>
          </a:xfrm>
          <a:prstGeom prst="rect">
            <a:avLst/>
          </a:prstGeom>
          <a:solidFill>
            <a:schemeClr val="bg2"/>
          </a:solidFill>
          <a:ln w="12700">
            <a:noFill/>
            <a:miter lim="800000"/>
            <a:headEnd/>
            <a:tailEnd/>
          </a:ln>
          <a:effectLst/>
        </p:spPr>
        <p:txBody>
          <a:bodyPr wrap="none" lIns="19050" tIns="26988" rIns="19050" bIns="26988"/>
          <a:lstStyle/>
          <a:p>
            <a:pPr eaLnBrk="0" hangingPunct="0">
              <a:lnSpc>
                <a:spcPts val="2100"/>
              </a:lnSpc>
              <a:tabLst>
                <a:tab pos="457200" algn="l"/>
                <a:tab pos="914400" algn="l"/>
                <a:tab pos="1371600" algn="l"/>
              </a:tabLst>
            </a:pPr>
            <a:r>
              <a:rPr lang="en-US" sz="1800" b="1">
                <a:latin typeface="Arial" pitchFamily="34" charset="0"/>
              </a:rPr>
              <a:t>Shaft Sleeve</a:t>
            </a:r>
          </a:p>
        </p:txBody>
      </p:sp>
      <p:sp>
        <p:nvSpPr>
          <p:cNvPr id="63498" name="Line 10"/>
          <p:cNvSpPr>
            <a:spLocks noChangeShapeType="1"/>
          </p:cNvSpPr>
          <p:nvPr/>
        </p:nvSpPr>
        <p:spPr bwMode="auto">
          <a:xfrm flipH="1">
            <a:off x="4113213" y="582613"/>
            <a:ext cx="1060450" cy="561975"/>
          </a:xfrm>
          <a:prstGeom prst="line">
            <a:avLst/>
          </a:prstGeom>
          <a:noFill/>
          <a:ln w="28575">
            <a:solidFill>
              <a:srgbClr val="FF0000"/>
            </a:solidFill>
            <a:round/>
            <a:headEnd/>
            <a:tailEnd type="triangle" w="med" len="med"/>
          </a:ln>
          <a:effectLst/>
        </p:spPr>
        <p:txBody>
          <a:bodyPr wrap="none" anchor="ctr"/>
          <a:lstStyle/>
          <a:p>
            <a:endParaRPr lang="en-US"/>
          </a:p>
        </p:txBody>
      </p:sp>
      <p:sp>
        <p:nvSpPr>
          <p:cNvPr id="63499" name="Line 11"/>
          <p:cNvSpPr>
            <a:spLocks noChangeShapeType="1"/>
          </p:cNvSpPr>
          <p:nvPr/>
        </p:nvSpPr>
        <p:spPr bwMode="auto">
          <a:xfrm flipH="1">
            <a:off x="6161088" y="1306513"/>
            <a:ext cx="476250" cy="615950"/>
          </a:xfrm>
          <a:prstGeom prst="line">
            <a:avLst/>
          </a:prstGeom>
          <a:noFill/>
          <a:ln w="28575">
            <a:solidFill>
              <a:srgbClr val="FF0000"/>
            </a:solidFill>
            <a:round/>
            <a:headEnd/>
            <a:tailEnd type="triangle" w="med" len="med"/>
          </a:ln>
          <a:effectLst/>
        </p:spPr>
        <p:txBody>
          <a:bodyPr wrap="none" anchor="ctr"/>
          <a:lstStyle/>
          <a:p>
            <a:endParaRPr lang="en-US"/>
          </a:p>
        </p:txBody>
      </p:sp>
      <p:sp>
        <p:nvSpPr>
          <p:cNvPr id="63500" name="Line 12"/>
          <p:cNvSpPr>
            <a:spLocks noChangeShapeType="1"/>
          </p:cNvSpPr>
          <p:nvPr/>
        </p:nvSpPr>
        <p:spPr bwMode="auto">
          <a:xfrm>
            <a:off x="3041650" y="809625"/>
            <a:ext cx="523875" cy="1285875"/>
          </a:xfrm>
          <a:prstGeom prst="line">
            <a:avLst/>
          </a:prstGeom>
          <a:noFill/>
          <a:ln w="28575">
            <a:solidFill>
              <a:srgbClr val="FF0000"/>
            </a:solidFill>
            <a:round/>
            <a:headEnd/>
            <a:tailEnd type="triangle" w="med" len="med"/>
          </a:ln>
          <a:effectLst/>
        </p:spPr>
        <p:txBody>
          <a:bodyPr wrap="none" anchor="ctr"/>
          <a:lstStyle/>
          <a:p>
            <a:endParaRPr lang="en-US"/>
          </a:p>
        </p:txBody>
      </p:sp>
      <p:sp>
        <p:nvSpPr>
          <p:cNvPr id="63501" name="Line 13"/>
          <p:cNvSpPr>
            <a:spLocks noChangeShapeType="1"/>
          </p:cNvSpPr>
          <p:nvPr/>
        </p:nvSpPr>
        <p:spPr bwMode="auto">
          <a:xfrm>
            <a:off x="1946275" y="1065213"/>
            <a:ext cx="928688" cy="401637"/>
          </a:xfrm>
          <a:prstGeom prst="line">
            <a:avLst/>
          </a:prstGeom>
          <a:noFill/>
          <a:ln w="28575">
            <a:solidFill>
              <a:srgbClr val="FF0000"/>
            </a:solidFill>
            <a:round/>
            <a:headEnd/>
            <a:tailEnd type="triangle" w="med" len="med"/>
          </a:ln>
          <a:effectLst/>
        </p:spPr>
        <p:txBody>
          <a:bodyPr wrap="none" anchor="ctr"/>
          <a:lstStyle/>
          <a:p>
            <a:endParaRPr lang="en-US"/>
          </a:p>
        </p:txBody>
      </p:sp>
      <p:sp>
        <p:nvSpPr>
          <p:cNvPr id="63502" name="Line 14"/>
          <p:cNvSpPr>
            <a:spLocks noChangeShapeType="1"/>
          </p:cNvSpPr>
          <p:nvPr/>
        </p:nvSpPr>
        <p:spPr bwMode="auto">
          <a:xfrm flipV="1">
            <a:off x="1922463" y="2351088"/>
            <a:ext cx="2071687" cy="1352550"/>
          </a:xfrm>
          <a:prstGeom prst="line">
            <a:avLst/>
          </a:prstGeom>
          <a:noFill/>
          <a:ln w="28575">
            <a:solidFill>
              <a:srgbClr val="FF0000"/>
            </a:solidFill>
            <a:round/>
            <a:headEnd/>
            <a:tailEnd type="triangle" w="med" len="med"/>
          </a:ln>
          <a:effectLst/>
        </p:spPr>
        <p:txBody>
          <a:bodyPr wrap="none" anchor="ctr"/>
          <a:lstStyle/>
          <a:p>
            <a:endParaRPr lang="en-US"/>
          </a:p>
        </p:txBody>
      </p:sp>
      <p:sp>
        <p:nvSpPr>
          <p:cNvPr id="63503" name="Line 15"/>
          <p:cNvSpPr>
            <a:spLocks noChangeShapeType="1"/>
          </p:cNvSpPr>
          <p:nvPr/>
        </p:nvSpPr>
        <p:spPr bwMode="auto">
          <a:xfrm flipV="1">
            <a:off x="1827213" y="4521200"/>
            <a:ext cx="1095375" cy="815975"/>
          </a:xfrm>
          <a:prstGeom prst="line">
            <a:avLst/>
          </a:prstGeom>
          <a:noFill/>
          <a:ln w="28575">
            <a:solidFill>
              <a:srgbClr val="FF0000"/>
            </a:solidFill>
            <a:round/>
            <a:headEnd/>
            <a:tailEnd type="triangle" w="med" len="med"/>
          </a:ln>
          <a:effectLst/>
        </p:spPr>
        <p:txBody>
          <a:bodyPr wrap="none" anchor="ctr"/>
          <a:lstStyle/>
          <a:p>
            <a:endParaRPr lang="en-US"/>
          </a:p>
        </p:txBody>
      </p:sp>
      <p:sp>
        <p:nvSpPr>
          <p:cNvPr id="63504" name="Line 16"/>
          <p:cNvSpPr>
            <a:spLocks noChangeShapeType="1"/>
          </p:cNvSpPr>
          <p:nvPr/>
        </p:nvSpPr>
        <p:spPr bwMode="auto">
          <a:xfrm flipV="1">
            <a:off x="2422525" y="4011613"/>
            <a:ext cx="1404938" cy="1847850"/>
          </a:xfrm>
          <a:prstGeom prst="line">
            <a:avLst/>
          </a:prstGeom>
          <a:noFill/>
          <a:ln w="28575">
            <a:solidFill>
              <a:srgbClr val="FF0000"/>
            </a:solidFill>
            <a:round/>
            <a:headEnd/>
            <a:tailEnd type="triangle" w="med" len="med"/>
          </a:ln>
          <a:effectLst/>
        </p:spPr>
        <p:txBody>
          <a:bodyPr wrap="none" anchor="ctr"/>
          <a:lstStyle/>
          <a:p>
            <a:endParaRPr lang="en-US"/>
          </a:p>
        </p:txBody>
      </p:sp>
      <p:sp>
        <p:nvSpPr>
          <p:cNvPr id="63505" name="Rectangle 17"/>
          <p:cNvSpPr>
            <a:spLocks noChangeArrowheads="1"/>
          </p:cNvSpPr>
          <p:nvPr/>
        </p:nvSpPr>
        <p:spPr bwMode="auto">
          <a:xfrm>
            <a:off x="6827838" y="3535363"/>
            <a:ext cx="2143125" cy="2278062"/>
          </a:xfrm>
          <a:prstGeom prst="rect">
            <a:avLst/>
          </a:prstGeom>
          <a:solidFill>
            <a:schemeClr val="bg2"/>
          </a:solidFill>
          <a:ln w="12700">
            <a:noFill/>
            <a:miter lim="800000"/>
            <a:headEnd/>
            <a:tailEnd/>
          </a:ln>
          <a:effectLst/>
        </p:spPr>
        <p:txBody>
          <a:bodyPr wrap="none" lIns="19050" tIns="26988" rIns="19050" bIns="26988"/>
          <a:lstStyle/>
          <a:p>
            <a:pPr eaLnBrk="0" hangingPunct="0">
              <a:tabLst>
                <a:tab pos="914400" algn="l"/>
                <a:tab pos="1828800" algn="l"/>
                <a:tab pos="2743200" algn="l"/>
                <a:tab pos="3657600" algn="l"/>
                <a:tab pos="4572000" algn="l"/>
                <a:tab pos="5486400" algn="l"/>
                <a:tab pos="6400800" algn="l"/>
              </a:tabLst>
            </a:pPr>
            <a:r>
              <a:rPr lang="en-US" sz="3200" b="1" dirty="0">
                <a:solidFill>
                  <a:srgbClr val="0070C0"/>
                </a:solidFill>
                <a:latin typeface="Arial" pitchFamily="34" charset="0"/>
              </a:rPr>
              <a:t>Low </a:t>
            </a:r>
            <a:br>
              <a:rPr lang="en-US" sz="3200" b="1" dirty="0">
                <a:solidFill>
                  <a:srgbClr val="0070C0"/>
                </a:solidFill>
                <a:latin typeface="Arial" pitchFamily="34" charset="0"/>
              </a:rPr>
            </a:br>
            <a:r>
              <a:rPr lang="en-US" sz="3200" b="1" dirty="0">
                <a:solidFill>
                  <a:srgbClr val="0070C0"/>
                </a:solidFill>
                <a:latin typeface="Arial" pitchFamily="34" charset="0"/>
              </a:rPr>
              <a:t>Emission </a:t>
            </a:r>
            <a:br>
              <a:rPr lang="en-US" sz="3200" b="1" dirty="0">
                <a:solidFill>
                  <a:srgbClr val="0070C0"/>
                </a:solidFill>
                <a:latin typeface="Arial" pitchFamily="34" charset="0"/>
              </a:rPr>
            </a:br>
            <a:r>
              <a:rPr lang="en-US" sz="3200" b="1" dirty="0">
                <a:solidFill>
                  <a:srgbClr val="0070C0"/>
                </a:solidFill>
                <a:latin typeface="Arial" pitchFamily="34" charset="0"/>
              </a:rPr>
              <a:t>Mechanical </a:t>
            </a:r>
            <a:br>
              <a:rPr lang="en-US" sz="3200" b="1" dirty="0">
                <a:solidFill>
                  <a:srgbClr val="0070C0"/>
                </a:solidFill>
                <a:latin typeface="Arial" pitchFamily="34" charset="0"/>
              </a:rPr>
            </a:br>
            <a:r>
              <a:rPr lang="en-US" sz="3200" b="1" dirty="0">
                <a:solidFill>
                  <a:srgbClr val="0070C0"/>
                </a:solidFill>
                <a:latin typeface="Arial" pitchFamily="34" charset="0"/>
              </a:rPr>
              <a:t>Seal</a:t>
            </a:r>
          </a:p>
        </p:txBody>
      </p:sp>
      <p:sp>
        <p:nvSpPr>
          <p:cNvPr id="63506" name="Rectangle 18"/>
          <p:cNvSpPr>
            <a:spLocks noChangeArrowheads="1"/>
          </p:cNvSpPr>
          <p:nvPr/>
        </p:nvSpPr>
        <p:spPr bwMode="auto">
          <a:xfrm>
            <a:off x="5632450" y="6281738"/>
            <a:ext cx="3119438" cy="374650"/>
          </a:xfrm>
          <a:prstGeom prst="rect">
            <a:avLst/>
          </a:prstGeom>
          <a:solidFill>
            <a:schemeClr val="bg2"/>
          </a:solidFill>
          <a:ln w="12700">
            <a:noFill/>
            <a:miter lim="800000"/>
            <a:headEnd/>
            <a:tailEnd/>
          </a:ln>
          <a:effectLst/>
        </p:spPr>
        <p:txBody>
          <a:bodyPr wrap="none" lIns="19050" tIns="26988" rIns="19050" bIns="26988"/>
          <a:lstStyle/>
          <a:p>
            <a:pPr eaLnBrk="0" hangingPunct="0">
              <a:lnSpc>
                <a:spcPts val="1800"/>
              </a:lnSpc>
              <a:tabLst>
                <a:tab pos="457200" algn="l"/>
                <a:tab pos="914400" algn="l"/>
                <a:tab pos="1371600" algn="l"/>
              </a:tabLst>
            </a:pPr>
            <a:r>
              <a:rPr lang="en-US" sz="1400" b="1">
                <a:latin typeface="Arial" pitchFamily="34" charset="0"/>
              </a:rPr>
              <a:t>Courtesy BW/IP International, Inc.</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8141" y="804520"/>
            <a:ext cx="8126473" cy="1049235"/>
          </a:xfrm>
        </p:spPr>
        <p:txBody>
          <a:bodyPr>
            <a:noAutofit/>
          </a:bodyPr>
          <a:lstStyle/>
          <a:p>
            <a:pPr fontAlgn="auto">
              <a:spcAft>
                <a:spcPts val="0"/>
              </a:spcAft>
              <a:defRPr/>
            </a:pPr>
            <a:r>
              <a:rPr lang="en-US" sz="4000" dirty="0"/>
              <a:t>Elements of an </a:t>
            </a:r>
            <a:r>
              <a:rPr lang="en-US" sz="4000" dirty="0" err="1"/>
              <a:t>LDAR</a:t>
            </a:r>
            <a:r>
              <a:rPr lang="en-US" sz="4000" dirty="0"/>
              <a:t> Program</a:t>
            </a:r>
          </a:p>
        </p:txBody>
      </p:sp>
      <p:sp>
        <p:nvSpPr>
          <p:cNvPr id="23555" name="Content Placeholder 2"/>
          <p:cNvSpPr>
            <a:spLocks noGrp="1"/>
          </p:cNvSpPr>
          <p:nvPr>
            <p:ph idx="1"/>
          </p:nvPr>
        </p:nvSpPr>
        <p:spPr>
          <a:xfrm>
            <a:off x="995321" y="2015733"/>
            <a:ext cx="7019514" cy="3450613"/>
          </a:xfrm>
        </p:spPr>
        <p:txBody>
          <a:bodyPr>
            <a:normAutofit fontScale="77500" lnSpcReduction="20000"/>
          </a:bodyPr>
          <a:lstStyle/>
          <a:p>
            <a:r>
              <a:rPr lang="en-US" sz="4000" dirty="0"/>
              <a:t>LDAR programs. Identifying Components </a:t>
            </a:r>
          </a:p>
          <a:p>
            <a:r>
              <a:rPr lang="en-US" sz="4000" dirty="0"/>
              <a:t>Leak Definition </a:t>
            </a:r>
          </a:p>
          <a:p>
            <a:r>
              <a:rPr lang="en-US" sz="4000" dirty="0"/>
              <a:t>Monitoring Components </a:t>
            </a:r>
          </a:p>
          <a:p>
            <a:r>
              <a:rPr lang="en-US" sz="4000" dirty="0"/>
              <a:t>Repairing Components </a:t>
            </a:r>
          </a:p>
          <a:p>
            <a:r>
              <a:rPr lang="en-US" sz="4000" dirty="0"/>
              <a:t>Recordkeeping</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4227513" y="6924675"/>
            <a:ext cx="677862" cy="630238"/>
          </a:xfrm>
          <a:prstGeom prst="rect">
            <a:avLst/>
          </a:prstGeom>
          <a:noFill/>
          <a:ln w="12700">
            <a:noFill/>
            <a:miter lim="800000"/>
            <a:headEnd/>
            <a:tailEnd/>
          </a:ln>
          <a:effectLst/>
        </p:spPr>
        <p:txBody>
          <a:bodyPr wrap="none" lIns="19050" tIns="26988" rIns="19050" bIns="26988"/>
          <a:lstStyle/>
          <a:p>
            <a:pPr algn="ctr" eaLnBrk="0" hangingPunct="0">
              <a:lnSpc>
                <a:spcPts val="2100"/>
              </a:lnSpc>
            </a:pPr>
            <a:r>
              <a:rPr lang="en-US" sz="1800">
                <a:solidFill>
                  <a:srgbClr val="000000"/>
                </a:solidFill>
                <a:latin typeface="Arial" pitchFamily="34" charset="0"/>
              </a:rPr>
              <a:t>xxxxx</a:t>
            </a:r>
          </a:p>
        </p:txBody>
      </p:sp>
      <p:pic>
        <p:nvPicPr>
          <p:cNvPr id="64515" name="Picture 3"/>
          <p:cNvPicPr>
            <a:picLocks noChangeArrowheads="1"/>
          </p:cNvPicPr>
          <p:nvPr/>
        </p:nvPicPr>
        <p:blipFill>
          <a:blip r:embed="rId3" cstate="print"/>
          <a:srcRect/>
          <a:stretch>
            <a:fillRect/>
          </a:stretch>
        </p:blipFill>
        <p:spPr bwMode="auto">
          <a:xfrm>
            <a:off x="346075" y="285750"/>
            <a:ext cx="8299450" cy="5907088"/>
          </a:xfrm>
          <a:prstGeom prst="rect">
            <a:avLst/>
          </a:prstGeom>
          <a:noFill/>
          <a:ln w="12700">
            <a:noFill/>
            <a:miter lim="800000"/>
            <a:headEnd/>
            <a:tailEnd/>
          </a:ln>
          <a:effectLst/>
        </p:spPr>
      </p:pic>
      <p:sp>
        <p:nvSpPr>
          <p:cNvPr id="64516" name="Rectangle 4"/>
          <p:cNvSpPr>
            <a:spLocks noChangeArrowheads="1"/>
          </p:cNvSpPr>
          <p:nvPr/>
        </p:nvSpPr>
        <p:spPr bwMode="auto">
          <a:xfrm>
            <a:off x="4619625" y="7688263"/>
            <a:ext cx="357188" cy="415925"/>
          </a:xfrm>
          <a:prstGeom prst="rect">
            <a:avLst/>
          </a:prstGeom>
          <a:noFill/>
          <a:ln w="12700">
            <a:noFill/>
            <a:miter lim="800000"/>
            <a:headEnd/>
            <a:tailEnd/>
          </a:ln>
          <a:effectLst/>
        </p:spPr>
        <p:txBody>
          <a:bodyPr wrap="none" lIns="19050" tIns="26988" rIns="19050" bIns="26988"/>
          <a:lstStyle/>
          <a:p>
            <a:pPr algn="ctr" eaLnBrk="0" hangingPunct="0">
              <a:lnSpc>
                <a:spcPts val="2100"/>
              </a:lnSpc>
            </a:pPr>
            <a:r>
              <a:rPr lang="en-US" sz="1800">
                <a:solidFill>
                  <a:srgbClr val="000000"/>
                </a:solidFill>
                <a:latin typeface="Arial" pitchFamily="34" charset="0"/>
              </a:rPr>
              <a:t>26</a:t>
            </a:r>
          </a:p>
        </p:txBody>
      </p:sp>
      <p:sp>
        <p:nvSpPr>
          <p:cNvPr id="64517" name="Rectangle 5"/>
          <p:cNvSpPr>
            <a:spLocks noChangeArrowheads="1"/>
          </p:cNvSpPr>
          <p:nvPr/>
        </p:nvSpPr>
        <p:spPr bwMode="auto">
          <a:xfrm>
            <a:off x="2209800" y="5562600"/>
            <a:ext cx="5000625" cy="711200"/>
          </a:xfrm>
          <a:prstGeom prst="rect">
            <a:avLst/>
          </a:prstGeom>
          <a:noFill/>
          <a:ln w="12700">
            <a:noFill/>
            <a:miter lim="800000"/>
            <a:headEnd/>
            <a:tailEnd/>
          </a:ln>
          <a:effectLst/>
        </p:spPr>
        <p:txBody>
          <a:bodyPr wrap="none" lIns="19050" tIns="26988" rIns="19050" bIns="26988"/>
          <a:lstStyle/>
          <a:p>
            <a:pPr algn="ctr" eaLnBrk="0" hangingPunct="0">
              <a:lnSpc>
                <a:spcPts val="4300"/>
              </a:lnSpc>
              <a:tabLst>
                <a:tab pos="914400" algn="l"/>
                <a:tab pos="1828800" algn="l"/>
                <a:tab pos="2743200" algn="l"/>
                <a:tab pos="3657600" algn="l"/>
                <a:tab pos="4572000" algn="l"/>
                <a:tab pos="5486400" algn="l"/>
                <a:tab pos="6400800" algn="l"/>
              </a:tabLst>
            </a:pPr>
            <a:r>
              <a:rPr lang="en-US" sz="4800" b="1" dirty="0">
                <a:solidFill>
                  <a:srgbClr val="0070C0"/>
                </a:solidFill>
                <a:latin typeface="Arial" pitchFamily="34" charset="0"/>
              </a:rPr>
              <a:t>Double Mechanical Seal</a:t>
            </a:r>
          </a:p>
        </p:txBody>
      </p:sp>
      <p:sp>
        <p:nvSpPr>
          <p:cNvPr id="64518" name="Rectangle 6"/>
          <p:cNvSpPr>
            <a:spLocks noChangeArrowheads="1"/>
          </p:cNvSpPr>
          <p:nvPr/>
        </p:nvSpPr>
        <p:spPr bwMode="auto">
          <a:xfrm>
            <a:off x="2846388" y="3351213"/>
            <a:ext cx="1606550" cy="455612"/>
          </a:xfrm>
          <a:prstGeom prst="rect">
            <a:avLst/>
          </a:prstGeom>
          <a:noFill/>
          <a:ln w="12700">
            <a:noFill/>
            <a:miter lim="800000"/>
            <a:headEnd/>
            <a:tailEnd/>
          </a:ln>
          <a:effectLst/>
        </p:spPr>
        <p:txBody>
          <a:bodyPr wrap="none" lIns="19050" tIns="26988" rIns="19050" bIns="26988"/>
          <a:lstStyle/>
          <a:p>
            <a:pPr algn="ctr" eaLnBrk="0" hangingPunct="0">
              <a:lnSpc>
                <a:spcPts val="2400"/>
              </a:lnSpc>
              <a:tabLst>
                <a:tab pos="457200" algn="l"/>
                <a:tab pos="914400" algn="l"/>
                <a:tab pos="1371600" algn="l"/>
              </a:tabLst>
            </a:pPr>
            <a:r>
              <a:rPr lang="en-US" sz="2000" b="1">
                <a:solidFill>
                  <a:schemeClr val="bg1"/>
                </a:solidFill>
                <a:latin typeface="Arial" pitchFamily="34" charset="0"/>
              </a:rPr>
              <a:t>Seal Face</a:t>
            </a:r>
          </a:p>
        </p:txBody>
      </p:sp>
      <p:sp>
        <p:nvSpPr>
          <p:cNvPr id="64519" name="Rectangle 7"/>
          <p:cNvSpPr>
            <a:spLocks noChangeArrowheads="1"/>
          </p:cNvSpPr>
          <p:nvPr/>
        </p:nvSpPr>
        <p:spPr bwMode="auto">
          <a:xfrm>
            <a:off x="5775325" y="3268663"/>
            <a:ext cx="1630363" cy="455612"/>
          </a:xfrm>
          <a:prstGeom prst="rect">
            <a:avLst/>
          </a:prstGeom>
          <a:noFill/>
          <a:ln w="12700">
            <a:noFill/>
            <a:miter lim="800000"/>
            <a:headEnd/>
            <a:tailEnd/>
          </a:ln>
          <a:effectLst/>
        </p:spPr>
        <p:txBody>
          <a:bodyPr wrap="none" lIns="19050" tIns="26988" rIns="19050" bIns="26988"/>
          <a:lstStyle/>
          <a:p>
            <a:pPr algn="ctr" eaLnBrk="0" hangingPunct="0">
              <a:lnSpc>
                <a:spcPts val="2400"/>
              </a:lnSpc>
              <a:tabLst>
                <a:tab pos="457200" algn="l"/>
                <a:tab pos="914400" algn="l"/>
                <a:tab pos="1371600" algn="l"/>
              </a:tabLst>
            </a:pPr>
            <a:r>
              <a:rPr lang="en-US" sz="2000" b="1">
                <a:solidFill>
                  <a:schemeClr val="bg1"/>
                </a:solidFill>
                <a:latin typeface="Arial" pitchFamily="34" charset="0"/>
              </a:rPr>
              <a:t>Seal Face</a:t>
            </a:r>
          </a:p>
        </p:txBody>
      </p:sp>
      <p:sp>
        <p:nvSpPr>
          <p:cNvPr id="64520" name="Line 8"/>
          <p:cNvSpPr>
            <a:spLocks noChangeShapeType="1"/>
          </p:cNvSpPr>
          <p:nvPr/>
        </p:nvSpPr>
        <p:spPr bwMode="auto">
          <a:xfrm flipV="1">
            <a:off x="3236913" y="3148013"/>
            <a:ext cx="128587" cy="269875"/>
          </a:xfrm>
          <a:prstGeom prst="line">
            <a:avLst/>
          </a:prstGeom>
          <a:noFill/>
          <a:ln w="25400">
            <a:solidFill>
              <a:srgbClr val="FFFFFF"/>
            </a:solidFill>
            <a:round/>
            <a:headEnd/>
            <a:tailEnd/>
          </a:ln>
          <a:effectLst/>
        </p:spPr>
        <p:txBody>
          <a:bodyPr wrap="none" anchor="ctr"/>
          <a:lstStyle/>
          <a:p>
            <a:endParaRPr lang="en-US">
              <a:solidFill>
                <a:schemeClr val="bg1"/>
              </a:solidFill>
            </a:endParaRPr>
          </a:p>
        </p:txBody>
      </p:sp>
      <p:sp>
        <p:nvSpPr>
          <p:cNvPr id="64521" name="Line 9"/>
          <p:cNvSpPr>
            <a:spLocks noChangeShapeType="1"/>
          </p:cNvSpPr>
          <p:nvPr/>
        </p:nvSpPr>
        <p:spPr bwMode="auto">
          <a:xfrm flipH="1" flipV="1">
            <a:off x="6550025" y="3148013"/>
            <a:ext cx="155575" cy="187325"/>
          </a:xfrm>
          <a:prstGeom prst="line">
            <a:avLst/>
          </a:prstGeom>
          <a:noFill/>
          <a:ln w="25400">
            <a:solidFill>
              <a:srgbClr val="FFFFFF"/>
            </a:solidFill>
            <a:round/>
            <a:headEnd/>
            <a:tailEnd/>
          </a:ln>
          <a:effectLst/>
        </p:spPr>
        <p:txBody>
          <a:bodyPr wrap="none" anchor="ctr"/>
          <a:lstStyle/>
          <a:p>
            <a:endParaRPr lang="en-US">
              <a:solidFill>
                <a:schemeClr val="bg1"/>
              </a:solidFill>
            </a:endParaRPr>
          </a:p>
        </p:txBody>
      </p:sp>
      <p:sp>
        <p:nvSpPr>
          <p:cNvPr id="64522" name="Rectangle 10"/>
          <p:cNvSpPr>
            <a:spLocks noChangeArrowheads="1"/>
          </p:cNvSpPr>
          <p:nvPr/>
        </p:nvSpPr>
        <p:spPr bwMode="auto">
          <a:xfrm>
            <a:off x="1798638" y="3751263"/>
            <a:ext cx="3667125" cy="454025"/>
          </a:xfrm>
          <a:prstGeom prst="rect">
            <a:avLst/>
          </a:prstGeom>
          <a:noFill/>
          <a:ln w="12700">
            <a:noFill/>
            <a:miter lim="800000"/>
            <a:headEnd/>
            <a:tailEnd/>
          </a:ln>
          <a:effectLst/>
        </p:spPr>
        <p:txBody>
          <a:bodyPr wrap="none" lIns="19050" tIns="26988" rIns="19050" bIns="26988"/>
          <a:lstStyle/>
          <a:p>
            <a:pPr algn="ctr" eaLnBrk="0" hangingPunct="0">
              <a:lnSpc>
                <a:spcPts val="2400"/>
              </a:lnSpc>
              <a:tabLst>
                <a:tab pos="457200" algn="l"/>
                <a:tab pos="914400" algn="l"/>
                <a:tab pos="1371600" algn="l"/>
              </a:tabLst>
            </a:pPr>
            <a:r>
              <a:rPr lang="en-US" sz="2000" b="1">
                <a:solidFill>
                  <a:schemeClr val="bg1"/>
                </a:solidFill>
                <a:latin typeface="Arial" pitchFamily="34" charset="0"/>
              </a:rPr>
              <a:t>Inner Seal Assembly</a:t>
            </a:r>
          </a:p>
        </p:txBody>
      </p:sp>
      <p:sp>
        <p:nvSpPr>
          <p:cNvPr id="64523" name="Rectangle 11"/>
          <p:cNvSpPr>
            <a:spLocks noChangeArrowheads="1"/>
          </p:cNvSpPr>
          <p:nvPr/>
        </p:nvSpPr>
        <p:spPr bwMode="auto">
          <a:xfrm>
            <a:off x="4819650" y="3719513"/>
            <a:ext cx="2857500" cy="482600"/>
          </a:xfrm>
          <a:prstGeom prst="rect">
            <a:avLst/>
          </a:prstGeom>
          <a:noFill/>
          <a:ln w="12700">
            <a:noFill/>
            <a:miter lim="800000"/>
            <a:headEnd/>
            <a:tailEnd/>
          </a:ln>
          <a:effectLst/>
        </p:spPr>
        <p:txBody>
          <a:bodyPr wrap="none" lIns="19050" tIns="26988" rIns="19050" bIns="26988"/>
          <a:lstStyle/>
          <a:p>
            <a:pPr algn="ctr" eaLnBrk="0" hangingPunct="0">
              <a:lnSpc>
                <a:spcPts val="2400"/>
              </a:lnSpc>
              <a:tabLst>
                <a:tab pos="457200" algn="l"/>
                <a:tab pos="914400" algn="l"/>
                <a:tab pos="1371600" algn="l"/>
              </a:tabLst>
            </a:pPr>
            <a:r>
              <a:rPr lang="en-US" sz="2000" b="1">
                <a:solidFill>
                  <a:schemeClr val="bg1"/>
                </a:solidFill>
                <a:latin typeface="Arial" pitchFamily="34" charset="0"/>
              </a:rPr>
              <a:t>Outer Seal Assembly</a:t>
            </a:r>
          </a:p>
        </p:txBody>
      </p:sp>
      <p:sp>
        <p:nvSpPr>
          <p:cNvPr id="64524" name="Line 12"/>
          <p:cNvSpPr>
            <a:spLocks noChangeShapeType="1"/>
          </p:cNvSpPr>
          <p:nvPr/>
        </p:nvSpPr>
        <p:spPr bwMode="auto">
          <a:xfrm>
            <a:off x="4584700" y="3187700"/>
            <a:ext cx="82550" cy="576263"/>
          </a:xfrm>
          <a:prstGeom prst="line">
            <a:avLst/>
          </a:prstGeom>
          <a:noFill/>
          <a:ln w="25400">
            <a:solidFill>
              <a:srgbClr val="FFFFFF"/>
            </a:solidFill>
            <a:round/>
            <a:headEnd type="triangle" w="med" len="med"/>
            <a:tailEnd/>
          </a:ln>
          <a:effectLst/>
        </p:spPr>
        <p:txBody>
          <a:bodyPr wrap="none" anchor="ctr"/>
          <a:lstStyle/>
          <a:p>
            <a:endParaRPr lang="en-US">
              <a:solidFill>
                <a:schemeClr val="bg1"/>
              </a:solidFill>
            </a:endParaRPr>
          </a:p>
        </p:txBody>
      </p:sp>
      <p:sp>
        <p:nvSpPr>
          <p:cNvPr id="64525" name="Line 13"/>
          <p:cNvSpPr>
            <a:spLocks noChangeShapeType="1"/>
          </p:cNvSpPr>
          <p:nvPr/>
        </p:nvSpPr>
        <p:spPr bwMode="auto">
          <a:xfrm>
            <a:off x="2763838" y="3175000"/>
            <a:ext cx="36512" cy="590550"/>
          </a:xfrm>
          <a:prstGeom prst="line">
            <a:avLst/>
          </a:prstGeom>
          <a:noFill/>
          <a:ln w="25400">
            <a:solidFill>
              <a:srgbClr val="FFFFFF"/>
            </a:solidFill>
            <a:round/>
            <a:headEnd/>
            <a:tailEnd/>
          </a:ln>
          <a:effectLst/>
        </p:spPr>
        <p:txBody>
          <a:bodyPr wrap="none" anchor="ctr"/>
          <a:lstStyle/>
          <a:p>
            <a:endParaRPr lang="en-US">
              <a:solidFill>
                <a:schemeClr val="bg1"/>
              </a:solidFill>
            </a:endParaRPr>
          </a:p>
        </p:txBody>
      </p:sp>
      <p:sp>
        <p:nvSpPr>
          <p:cNvPr id="64526" name="Line 14"/>
          <p:cNvSpPr>
            <a:spLocks noChangeShapeType="1"/>
          </p:cNvSpPr>
          <p:nvPr/>
        </p:nvSpPr>
        <p:spPr bwMode="auto">
          <a:xfrm>
            <a:off x="7239000" y="3175000"/>
            <a:ext cx="119063" cy="615950"/>
          </a:xfrm>
          <a:prstGeom prst="line">
            <a:avLst/>
          </a:prstGeom>
          <a:noFill/>
          <a:ln w="25400">
            <a:solidFill>
              <a:srgbClr val="FFFFFF"/>
            </a:solidFill>
            <a:round/>
            <a:headEnd type="triangle" w="med" len="med"/>
            <a:tailEnd/>
          </a:ln>
          <a:effectLst/>
        </p:spPr>
        <p:txBody>
          <a:bodyPr wrap="none" anchor="ctr"/>
          <a:lstStyle/>
          <a:p>
            <a:endParaRPr lang="en-US">
              <a:solidFill>
                <a:schemeClr val="bg1"/>
              </a:solidFill>
            </a:endParaRPr>
          </a:p>
        </p:txBody>
      </p:sp>
      <p:sp>
        <p:nvSpPr>
          <p:cNvPr id="64527" name="Line 15"/>
          <p:cNvSpPr>
            <a:spLocks noChangeShapeType="1"/>
          </p:cNvSpPr>
          <p:nvPr/>
        </p:nvSpPr>
        <p:spPr bwMode="auto">
          <a:xfrm flipH="1">
            <a:off x="5227638" y="3187700"/>
            <a:ext cx="71437" cy="549275"/>
          </a:xfrm>
          <a:prstGeom prst="line">
            <a:avLst/>
          </a:prstGeom>
          <a:noFill/>
          <a:ln w="25400">
            <a:solidFill>
              <a:srgbClr val="FFFFFF"/>
            </a:solidFill>
            <a:round/>
            <a:headEnd type="triangle" w="med" len="med"/>
            <a:tailEnd/>
          </a:ln>
          <a:effectLst/>
        </p:spPr>
        <p:txBody>
          <a:bodyPr wrap="none" anchor="ctr"/>
          <a:lstStyle/>
          <a:p>
            <a:endParaRPr lang="en-US">
              <a:solidFill>
                <a:schemeClr val="bg1"/>
              </a:solidFill>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6" name="Rectangle 1026"/>
          <p:cNvSpPr>
            <a:spLocks noGrp="1" noChangeArrowheads="1"/>
          </p:cNvSpPr>
          <p:nvPr>
            <p:ph type="title"/>
          </p:nvPr>
        </p:nvSpPr>
        <p:spPr>
          <a:xfrm>
            <a:off x="1613646" y="215153"/>
            <a:ext cx="7530353" cy="1104060"/>
          </a:xfrm>
        </p:spPr>
        <p:txBody>
          <a:bodyPr>
            <a:normAutofit fontScale="90000"/>
          </a:bodyPr>
          <a:lstStyle/>
          <a:p>
            <a:pPr fontAlgn="auto">
              <a:lnSpc>
                <a:spcPct val="90000"/>
              </a:lnSpc>
              <a:spcAft>
                <a:spcPts val="0"/>
              </a:spcAft>
              <a:defRPr/>
            </a:pPr>
            <a:r>
              <a:rPr lang="en-US" sz="4000" dirty="0">
                <a:solidFill>
                  <a:schemeClr val="accent5"/>
                </a:solidFill>
                <a:effectLst/>
              </a:rPr>
              <a:t>Centrifugal Pump with </a:t>
            </a:r>
            <a:br>
              <a:rPr lang="en-US" sz="4000" dirty="0">
                <a:solidFill>
                  <a:schemeClr val="accent5"/>
                </a:solidFill>
                <a:effectLst/>
              </a:rPr>
            </a:br>
            <a:r>
              <a:rPr lang="en-US" sz="4000" dirty="0">
                <a:solidFill>
                  <a:schemeClr val="accent5"/>
                </a:solidFill>
                <a:effectLst/>
              </a:rPr>
              <a:t>Double Mechanical Seal</a:t>
            </a:r>
          </a:p>
        </p:txBody>
      </p:sp>
      <p:pic>
        <p:nvPicPr>
          <p:cNvPr id="65539" name="Picture 1028" descr="2x mech seal"/>
          <p:cNvPicPr>
            <a:picLocks noChangeAspect="1" noChangeArrowheads="1"/>
          </p:cNvPicPr>
          <p:nvPr/>
        </p:nvPicPr>
        <p:blipFill>
          <a:blip r:embed="rId3" cstate="print"/>
          <a:srcRect t="945"/>
          <a:stretch>
            <a:fillRect/>
          </a:stretch>
        </p:blipFill>
        <p:spPr bwMode="auto">
          <a:xfrm>
            <a:off x="1217613" y="1503363"/>
            <a:ext cx="6951662" cy="5164137"/>
          </a:xfrm>
          <a:prstGeom prst="rect">
            <a:avLst/>
          </a:prstGeom>
          <a:noFill/>
          <a:ln w="38100">
            <a:solidFill>
              <a:schemeClr val="tx2"/>
            </a:solidFill>
            <a:miter lim="800000"/>
            <a:headEnd/>
            <a:tailEnd/>
          </a:ln>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2" name="Rectangle 2"/>
          <p:cNvSpPr>
            <a:spLocks noChangeArrowheads="1"/>
          </p:cNvSpPr>
          <p:nvPr/>
        </p:nvSpPr>
        <p:spPr bwMode="auto">
          <a:xfrm>
            <a:off x="4227513" y="6924675"/>
            <a:ext cx="677862" cy="630238"/>
          </a:xfrm>
          <a:prstGeom prst="rect">
            <a:avLst/>
          </a:prstGeom>
          <a:noFill/>
          <a:ln w="12700">
            <a:noFill/>
            <a:miter lim="800000"/>
            <a:headEnd/>
            <a:tailEnd/>
          </a:ln>
          <a:effectLst/>
        </p:spPr>
        <p:txBody>
          <a:bodyPr wrap="none" lIns="19050" tIns="26988" rIns="19050" bIns="26988"/>
          <a:lstStyle/>
          <a:p>
            <a:pPr algn="ctr" eaLnBrk="0" hangingPunct="0">
              <a:lnSpc>
                <a:spcPts val="2100"/>
              </a:lnSpc>
            </a:pPr>
            <a:r>
              <a:rPr lang="en-US" sz="1800">
                <a:solidFill>
                  <a:srgbClr val="000000"/>
                </a:solidFill>
                <a:latin typeface="Arial" pitchFamily="34" charset="0"/>
              </a:rPr>
              <a:t>xxxxx</a:t>
            </a:r>
          </a:p>
        </p:txBody>
      </p:sp>
      <p:sp>
        <p:nvSpPr>
          <p:cNvPr id="66563" name="Rectangle 3"/>
          <p:cNvSpPr>
            <a:spLocks noChangeArrowheads="1"/>
          </p:cNvSpPr>
          <p:nvPr/>
        </p:nvSpPr>
        <p:spPr bwMode="auto">
          <a:xfrm>
            <a:off x="1357313" y="5880100"/>
            <a:ext cx="6429375" cy="709613"/>
          </a:xfrm>
          <a:prstGeom prst="rect">
            <a:avLst/>
          </a:prstGeom>
          <a:noFill/>
          <a:ln w="12700">
            <a:noFill/>
            <a:miter lim="800000"/>
            <a:headEnd/>
            <a:tailEnd/>
          </a:ln>
          <a:effectLst/>
        </p:spPr>
        <p:txBody>
          <a:bodyPr wrap="none" lIns="19050" tIns="26988" rIns="19050" bIns="26988"/>
          <a:lstStyle/>
          <a:p>
            <a:pPr algn="ctr" eaLnBrk="0" hangingPunct="0">
              <a:lnSpc>
                <a:spcPts val="4300"/>
              </a:lnSpc>
              <a:tabLst>
                <a:tab pos="914400" algn="l"/>
                <a:tab pos="1828800" algn="l"/>
                <a:tab pos="2743200" algn="l"/>
                <a:tab pos="3657600" algn="l"/>
                <a:tab pos="4572000" algn="l"/>
                <a:tab pos="5486400" algn="l"/>
                <a:tab pos="6400800" algn="l"/>
              </a:tabLst>
            </a:pPr>
            <a:r>
              <a:rPr lang="en-US" sz="4000" b="1" dirty="0">
                <a:solidFill>
                  <a:srgbClr val="0070C0"/>
                </a:solidFill>
                <a:latin typeface="Arial" pitchFamily="34" charset="0"/>
              </a:rPr>
              <a:t>Seal-Less Canned Motor Pump</a:t>
            </a:r>
          </a:p>
        </p:txBody>
      </p:sp>
      <p:sp>
        <p:nvSpPr>
          <p:cNvPr id="66564" name="Rectangle 4"/>
          <p:cNvSpPr>
            <a:spLocks noChangeArrowheads="1"/>
          </p:cNvSpPr>
          <p:nvPr/>
        </p:nvSpPr>
        <p:spPr bwMode="auto">
          <a:xfrm>
            <a:off x="4381500" y="7032625"/>
            <a:ext cx="357188" cy="414338"/>
          </a:xfrm>
          <a:prstGeom prst="rect">
            <a:avLst/>
          </a:prstGeom>
          <a:noFill/>
          <a:ln w="12700">
            <a:noFill/>
            <a:miter lim="800000"/>
            <a:headEnd/>
            <a:tailEnd/>
          </a:ln>
          <a:effectLst/>
        </p:spPr>
        <p:txBody>
          <a:bodyPr wrap="none" lIns="19050" tIns="26988" rIns="19050" bIns="26988"/>
          <a:lstStyle/>
          <a:p>
            <a:pPr algn="ctr" eaLnBrk="0" hangingPunct="0">
              <a:lnSpc>
                <a:spcPts val="2100"/>
              </a:lnSpc>
            </a:pPr>
            <a:r>
              <a:rPr lang="en-US" sz="1800">
                <a:solidFill>
                  <a:srgbClr val="000000"/>
                </a:solidFill>
                <a:latin typeface="Arial" pitchFamily="34" charset="0"/>
              </a:rPr>
              <a:t>27</a:t>
            </a:r>
          </a:p>
        </p:txBody>
      </p:sp>
      <p:pic>
        <p:nvPicPr>
          <p:cNvPr id="66565" name="Picture 5"/>
          <p:cNvPicPr>
            <a:picLocks noChangeArrowheads="1"/>
          </p:cNvPicPr>
          <p:nvPr/>
        </p:nvPicPr>
        <p:blipFill>
          <a:blip r:embed="rId3" cstate="print"/>
          <a:srcRect/>
          <a:stretch>
            <a:fillRect/>
          </a:stretch>
        </p:blipFill>
        <p:spPr bwMode="auto">
          <a:xfrm>
            <a:off x="441325" y="268288"/>
            <a:ext cx="8310563" cy="5599112"/>
          </a:xfrm>
          <a:prstGeom prst="rect">
            <a:avLst/>
          </a:prstGeom>
          <a:noFill/>
          <a:ln w="12700">
            <a:noFill/>
            <a:miter lim="800000"/>
            <a:headEnd/>
            <a:tailEnd/>
          </a:ln>
          <a:effectLst/>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586" name="Rectangle 2"/>
          <p:cNvSpPr>
            <a:spLocks noChangeArrowheads="1"/>
          </p:cNvSpPr>
          <p:nvPr/>
        </p:nvSpPr>
        <p:spPr bwMode="auto">
          <a:xfrm>
            <a:off x="4227513" y="6924675"/>
            <a:ext cx="677862" cy="630238"/>
          </a:xfrm>
          <a:prstGeom prst="rect">
            <a:avLst/>
          </a:prstGeom>
          <a:noFill/>
          <a:ln w="12700">
            <a:noFill/>
            <a:miter lim="800000"/>
            <a:headEnd/>
            <a:tailEnd/>
          </a:ln>
          <a:effectLst/>
        </p:spPr>
        <p:txBody>
          <a:bodyPr wrap="none" lIns="19050" tIns="26988" rIns="19050" bIns="26988"/>
          <a:lstStyle/>
          <a:p>
            <a:pPr algn="ctr" eaLnBrk="0" hangingPunct="0">
              <a:lnSpc>
                <a:spcPts val="2100"/>
              </a:lnSpc>
            </a:pPr>
            <a:r>
              <a:rPr lang="en-US" sz="1800">
                <a:solidFill>
                  <a:srgbClr val="000000"/>
                </a:solidFill>
                <a:latin typeface="Arial" pitchFamily="34" charset="0"/>
              </a:rPr>
              <a:t>xxxxx</a:t>
            </a:r>
          </a:p>
        </p:txBody>
      </p:sp>
      <p:sp>
        <p:nvSpPr>
          <p:cNvPr id="67587" name="Rectangle 3"/>
          <p:cNvSpPr>
            <a:spLocks noChangeArrowheads="1"/>
          </p:cNvSpPr>
          <p:nvPr/>
        </p:nvSpPr>
        <p:spPr bwMode="auto">
          <a:xfrm>
            <a:off x="4381500" y="7032625"/>
            <a:ext cx="357188" cy="414338"/>
          </a:xfrm>
          <a:prstGeom prst="rect">
            <a:avLst/>
          </a:prstGeom>
          <a:noFill/>
          <a:ln w="12700">
            <a:noFill/>
            <a:miter lim="800000"/>
            <a:headEnd/>
            <a:tailEnd/>
          </a:ln>
          <a:effectLst/>
        </p:spPr>
        <p:txBody>
          <a:bodyPr wrap="none" lIns="19050" tIns="26988" rIns="19050" bIns="26988"/>
          <a:lstStyle/>
          <a:p>
            <a:pPr algn="ctr" eaLnBrk="0" hangingPunct="0">
              <a:lnSpc>
                <a:spcPts val="2100"/>
              </a:lnSpc>
            </a:pPr>
            <a:r>
              <a:rPr lang="en-US" sz="1800">
                <a:solidFill>
                  <a:srgbClr val="000000"/>
                </a:solidFill>
                <a:latin typeface="Arial" pitchFamily="34" charset="0"/>
              </a:rPr>
              <a:t>29</a:t>
            </a:r>
          </a:p>
        </p:txBody>
      </p:sp>
      <p:sp>
        <p:nvSpPr>
          <p:cNvPr id="67588" name="Rectangle 4"/>
          <p:cNvSpPr>
            <a:spLocks noChangeArrowheads="1"/>
          </p:cNvSpPr>
          <p:nvPr/>
        </p:nvSpPr>
        <p:spPr bwMode="auto">
          <a:xfrm>
            <a:off x="5513388" y="3416300"/>
            <a:ext cx="2738437" cy="1525588"/>
          </a:xfrm>
          <a:prstGeom prst="rect">
            <a:avLst/>
          </a:prstGeom>
          <a:noFill/>
          <a:ln w="12700">
            <a:noFill/>
            <a:miter lim="800000"/>
            <a:headEnd/>
            <a:tailEnd/>
          </a:ln>
          <a:effectLst/>
        </p:spPr>
        <p:txBody>
          <a:bodyPr wrap="none" lIns="19050" tIns="26988" rIns="19050" bIns="26988"/>
          <a:lstStyle/>
          <a:p>
            <a:pPr algn="ctr" eaLnBrk="0" hangingPunct="0">
              <a:lnSpc>
                <a:spcPts val="5200"/>
              </a:lnSpc>
              <a:tabLst>
                <a:tab pos="914400" algn="l"/>
                <a:tab pos="1828800" algn="l"/>
                <a:tab pos="2743200" algn="l"/>
                <a:tab pos="3657600" algn="l"/>
                <a:tab pos="4572000" algn="l"/>
                <a:tab pos="5486400" algn="l"/>
                <a:tab pos="6400800" algn="l"/>
              </a:tabLst>
            </a:pPr>
            <a:r>
              <a:rPr lang="en-US" sz="4400" b="1" dirty="0">
                <a:solidFill>
                  <a:srgbClr val="0070C0"/>
                </a:solidFill>
                <a:latin typeface="Arial" pitchFamily="34" charset="0"/>
              </a:rPr>
              <a:t>Diaphragm </a:t>
            </a:r>
            <a:br>
              <a:rPr lang="en-US" sz="4400" b="1" dirty="0">
                <a:solidFill>
                  <a:srgbClr val="0070C0"/>
                </a:solidFill>
                <a:latin typeface="Arial" pitchFamily="34" charset="0"/>
              </a:rPr>
            </a:br>
            <a:r>
              <a:rPr lang="en-US" sz="4400" b="1" dirty="0">
                <a:solidFill>
                  <a:srgbClr val="0070C0"/>
                </a:solidFill>
                <a:latin typeface="Arial" pitchFamily="34" charset="0"/>
              </a:rPr>
              <a:t>Pump</a:t>
            </a:r>
          </a:p>
        </p:txBody>
      </p:sp>
      <p:pic>
        <p:nvPicPr>
          <p:cNvPr id="67589" name="Picture 5"/>
          <p:cNvPicPr>
            <a:picLocks noChangeArrowheads="1"/>
          </p:cNvPicPr>
          <p:nvPr/>
        </p:nvPicPr>
        <p:blipFill>
          <a:blip r:embed="rId3" cstate="print"/>
          <a:srcRect/>
          <a:stretch>
            <a:fillRect/>
          </a:stretch>
        </p:blipFill>
        <p:spPr bwMode="auto">
          <a:xfrm>
            <a:off x="1952625" y="254000"/>
            <a:ext cx="2952750" cy="6389688"/>
          </a:xfrm>
          <a:prstGeom prst="rect">
            <a:avLst/>
          </a:prstGeom>
          <a:noFill/>
          <a:ln w="12700">
            <a:noFill/>
            <a:miter lim="800000"/>
            <a:headEnd/>
            <a:tailEnd/>
          </a:ln>
          <a:effectLst/>
        </p:spPr>
      </p:pic>
      <p:sp>
        <p:nvSpPr>
          <p:cNvPr id="67590" name="Rectangle 6"/>
          <p:cNvSpPr>
            <a:spLocks noChangeArrowheads="1"/>
          </p:cNvSpPr>
          <p:nvPr/>
        </p:nvSpPr>
        <p:spPr bwMode="auto">
          <a:xfrm>
            <a:off x="409575" y="4098925"/>
            <a:ext cx="1296988" cy="534988"/>
          </a:xfrm>
          <a:prstGeom prst="rect">
            <a:avLst/>
          </a:prstGeom>
          <a:noFill/>
          <a:ln w="12700">
            <a:noFill/>
            <a:miter lim="800000"/>
            <a:headEnd/>
            <a:tailEnd/>
          </a:ln>
          <a:effectLst/>
        </p:spPr>
        <p:txBody>
          <a:bodyPr wrap="none" lIns="19050" tIns="26988" rIns="19050" bIns="26988"/>
          <a:lstStyle/>
          <a:p>
            <a:pPr algn="ctr" eaLnBrk="0" hangingPunct="0">
              <a:lnSpc>
                <a:spcPts val="2800"/>
              </a:lnSpc>
              <a:tabLst>
                <a:tab pos="457200" algn="l"/>
                <a:tab pos="914400" algn="l"/>
                <a:tab pos="1371600" algn="l"/>
              </a:tabLst>
            </a:pPr>
            <a:r>
              <a:rPr lang="en-US" b="1">
                <a:latin typeface="Arial" pitchFamily="34" charset="0"/>
              </a:rPr>
              <a:t>Piston</a:t>
            </a:r>
          </a:p>
        </p:txBody>
      </p:sp>
      <p:sp>
        <p:nvSpPr>
          <p:cNvPr id="67591" name="Rectangle 7"/>
          <p:cNvSpPr>
            <a:spLocks noChangeArrowheads="1"/>
          </p:cNvSpPr>
          <p:nvPr/>
        </p:nvSpPr>
        <p:spPr bwMode="auto">
          <a:xfrm>
            <a:off x="5000625" y="1701800"/>
            <a:ext cx="2190750" cy="534988"/>
          </a:xfrm>
          <a:prstGeom prst="rect">
            <a:avLst/>
          </a:prstGeom>
          <a:noFill/>
          <a:ln w="12700">
            <a:noFill/>
            <a:miter lim="800000"/>
            <a:headEnd/>
            <a:tailEnd/>
          </a:ln>
          <a:effectLst/>
        </p:spPr>
        <p:txBody>
          <a:bodyPr wrap="none" lIns="19050" tIns="26988" rIns="19050" bIns="26988"/>
          <a:lstStyle/>
          <a:p>
            <a:pPr algn="ctr" eaLnBrk="0" hangingPunct="0">
              <a:lnSpc>
                <a:spcPts val="2800"/>
              </a:lnSpc>
              <a:tabLst>
                <a:tab pos="457200" algn="l"/>
                <a:tab pos="914400" algn="l"/>
                <a:tab pos="1371600" algn="l"/>
              </a:tabLst>
            </a:pPr>
            <a:r>
              <a:rPr lang="en-US" b="1">
                <a:latin typeface="Arial" pitchFamily="34" charset="0"/>
              </a:rPr>
              <a:t>Diaphragm</a:t>
            </a:r>
          </a:p>
        </p:txBody>
      </p:sp>
      <p:sp>
        <p:nvSpPr>
          <p:cNvPr id="67592" name="Line 8"/>
          <p:cNvSpPr>
            <a:spLocks noChangeShapeType="1"/>
          </p:cNvSpPr>
          <p:nvPr/>
        </p:nvSpPr>
        <p:spPr bwMode="auto">
          <a:xfrm>
            <a:off x="1568450" y="4354513"/>
            <a:ext cx="1230313" cy="279400"/>
          </a:xfrm>
          <a:prstGeom prst="line">
            <a:avLst/>
          </a:prstGeom>
          <a:noFill/>
          <a:ln w="25400">
            <a:solidFill>
              <a:srgbClr val="FFFFFF"/>
            </a:solidFill>
            <a:round/>
            <a:headEnd/>
            <a:tailEnd/>
          </a:ln>
          <a:effectLst/>
        </p:spPr>
        <p:txBody>
          <a:bodyPr wrap="none" anchor="ctr"/>
          <a:lstStyle/>
          <a:p>
            <a:endParaRPr lang="en-US"/>
          </a:p>
        </p:txBody>
      </p:sp>
      <p:sp>
        <p:nvSpPr>
          <p:cNvPr id="67593" name="Line 9"/>
          <p:cNvSpPr>
            <a:spLocks noChangeShapeType="1"/>
          </p:cNvSpPr>
          <p:nvPr/>
        </p:nvSpPr>
        <p:spPr bwMode="auto">
          <a:xfrm flipV="1">
            <a:off x="4786313" y="1982788"/>
            <a:ext cx="393700" cy="200025"/>
          </a:xfrm>
          <a:prstGeom prst="line">
            <a:avLst/>
          </a:prstGeom>
          <a:noFill/>
          <a:ln w="25400">
            <a:solidFill>
              <a:srgbClr val="FFFFFF"/>
            </a:solidFill>
            <a:round/>
            <a:headEnd/>
            <a:tailEnd/>
          </a:ln>
          <a:effectLst/>
        </p:spPr>
        <p:txBody>
          <a:bodyPr wrap="none" anchor="ctr"/>
          <a:lstStyle/>
          <a:p>
            <a:endParaRPr lang="en-US"/>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4227513" y="6924675"/>
            <a:ext cx="677862" cy="630238"/>
          </a:xfrm>
          <a:prstGeom prst="rect">
            <a:avLst/>
          </a:prstGeom>
          <a:noFill/>
          <a:ln w="12700">
            <a:noFill/>
            <a:miter lim="800000"/>
            <a:headEnd/>
            <a:tailEnd/>
          </a:ln>
          <a:effectLst/>
        </p:spPr>
        <p:txBody>
          <a:bodyPr wrap="none" lIns="19050" tIns="26988" rIns="19050" bIns="26988"/>
          <a:lstStyle/>
          <a:p>
            <a:pPr algn="ctr" eaLnBrk="0" hangingPunct="0">
              <a:lnSpc>
                <a:spcPts val="2100"/>
              </a:lnSpc>
            </a:pPr>
            <a:r>
              <a:rPr lang="en-US" sz="1800">
                <a:solidFill>
                  <a:srgbClr val="000000"/>
                </a:solidFill>
                <a:latin typeface="Arial" pitchFamily="34" charset="0"/>
              </a:rPr>
              <a:t>xxxxx</a:t>
            </a:r>
          </a:p>
        </p:txBody>
      </p:sp>
      <p:sp>
        <p:nvSpPr>
          <p:cNvPr id="68611" name="Rectangle 3"/>
          <p:cNvSpPr>
            <a:spLocks noChangeArrowheads="1"/>
          </p:cNvSpPr>
          <p:nvPr/>
        </p:nvSpPr>
        <p:spPr bwMode="auto">
          <a:xfrm>
            <a:off x="4381500" y="7032625"/>
            <a:ext cx="357188" cy="414338"/>
          </a:xfrm>
          <a:prstGeom prst="rect">
            <a:avLst/>
          </a:prstGeom>
          <a:noFill/>
          <a:ln w="12700">
            <a:noFill/>
            <a:miter lim="800000"/>
            <a:headEnd/>
            <a:tailEnd/>
          </a:ln>
          <a:effectLst/>
        </p:spPr>
        <p:txBody>
          <a:bodyPr wrap="none" lIns="19050" tIns="26988" rIns="19050" bIns="26988"/>
          <a:lstStyle/>
          <a:p>
            <a:pPr algn="ctr" eaLnBrk="0" hangingPunct="0">
              <a:lnSpc>
                <a:spcPts val="2100"/>
              </a:lnSpc>
            </a:pPr>
            <a:r>
              <a:rPr lang="en-US" sz="1800">
                <a:solidFill>
                  <a:srgbClr val="000000"/>
                </a:solidFill>
                <a:latin typeface="Arial" pitchFamily="34" charset="0"/>
              </a:rPr>
              <a:t>30</a:t>
            </a:r>
          </a:p>
        </p:txBody>
      </p:sp>
      <p:sp>
        <p:nvSpPr>
          <p:cNvPr id="68612" name="Rectangle 4"/>
          <p:cNvSpPr>
            <a:spLocks noChangeArrowheads="1"/>
          </p:cNvSpPr>
          <p:nvPr/>
        </p:nvSpPr>
        <p:spPr bwMode="auto">
          <a:xfrm>
            <a:off x="2370138" y="5867400"/>
            <a:ext cx="4559300" cy="776288"/>
          </a:xfrm>
          <a:prstGeom prst="rect">
            <a:avLst/>
          </a:prstGeom>
          <a:noFill/>
          <a:ln w="12700">
            <a:noFill/>
            <a:miter lim="800000"/>
            <a:headEnd/>
            <a:tailEnd/>
          </a:ln>
          <a:effectLst/>
        </p:spPr>
        <p:txBody>
          <a:bodyPr wrap="none" lIns="19050" tIns="26988" rIns="19050" bIns="26988"/>
          <a:lstStyle/>
          <a:p>
            <a:pPr algn="ctr" eaLnBrk="0" hangingPunct="0">
              <a:lnSpc>
                <a:spcPts val="4800"/>
              </a:lnSpc>
              <a:tabLst>
                <a:tab pos="914400" algn="l"/>
                <a:tab pos="1828800" algn="l"/>
                <a:tab pos="2743200" algn="l"/>
                <a:tab pos="3657600" algn="l"/>
                <a:tab pos="4572000" algn="l"/>
                <a:tab pos="5486400" algn="l"/>
                <a:tab pos="6400800" algn="l"/>
              </a:tabLst>
            </a:pPr>
            <a:r>
              <a:rPr lang="en-US" sz="4400" b="1" dirty="0">
                <a:solidFill>
                  <a:srgbClr val="0070C0"/>
                </a:solidFill>
                <a:latin typeface="Arial" pitchFamily="34" charset="0"/>
              </a:rPr>
              <a:t>Magnet Drive Pump</a:t>
            </a:r>
          </a:p>
        </p:txBody>
      </p:sp>
      <p:pic>
        <p:nvPicPr>
          <p:cNvPr id="68613" name="Picture 5"/>
          <p:cNvPicPr>
            <a:picLocks noChangeArrowheads="1"/>
          </p:cNvPicPr>
          <p:nvPr/>
        </p:nvPicPr>
        <p:blipFill>
          <a:blip r:embed="rId3" cstate="print"/>
          <a:srcRect/>
          <a:stretch>
            <a:fillRect/>
          </a:stretch>
        </p:blipFill>
        <p:spPr bwMode="auto">
          <a:xfrm>
            <a:off x="523875" y="147638"/>
            <a:ext cx="8347075" cy="5505450"/>
          </a:xfrm>
          <a:prstGeom prst="rect">
            <a:avLst/>
          </a:prstGeom>
          <a:noFill/>
          <a:ln w="12700">
            <a:noFill/>
            <a:miter lim="800000"/>
            <a:headEnd/>
            <a:tailEnd/>
          </a:ln>
          <a:effectLst/>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634" name="Rectangle 1028"/>
          <p:cNvSpPr>
            <a:spLocks noChangeArrowheads="1"/>
          </p:cNvSpPr>
          <p:nvPr/>
        </p:nvSpPr>
        <p:spPr bwMode="auto">
          <a:xfrm>
            <a:off x="2266950" y="5519738"/>
            <a:ext cx="4559300" cy="776287"/>
          </a:xfrm>
          <a:prstGeom prst="rect">
            <a:avLst/>
          </a:prstGeom>
          <a:noFill/>
          <a:ln w="12700">
            <a:noFill/>
            <a:miter lim="800000"/>
            <a:headEnd/>
            <a:tailEnd/>
          </a:ln>
          <a:effectLst/>
        </p:spPr>
        <p:txBody>
          <a:bodyPr wrap="none" lIns="19050" tIns="26988" rIns="19050" bIns="26988"/>
          <a:lstStyle/>
          <a:p>
            <a:pPr algn="ctr" eaLnBrk="0" hangingPunct="0">
              <a:lnSpc>
                <a:spcPts val="4800"/>
              </a:lnSpc>
              <a:tabLst>
                <a:tab pos="914400" algn="l"/>
                <a:tab pos="1828800" algn="l"/>
                <a:tab pos="2743200" algn="l"/>
                <a:tab pos="3657600" algn="l"/>
                <a:tab pos="4572000" algn="l"/>
                <a:tab pos="5486400" algn="l"/>
                <a:tab pos="6400800" algn="l"/>
              </a:tabLst>
            </a:pPr>
            <a:r>
              <a:rPr lang="en-US" sz="4400" b="1" dirty="0">
                <a:solidFill>
                  <a:srgbClr val="0070C0"/>
                </a:solidFill>
                <a:latin typeface="Arial" pitchFamily="34" charset="0"/>
              </a:rPr>
              <a:t>Magnet Drive Pump</a:t>
            </a:r>
          </a:p>
        </p:txBody>
      </p:sp>
      <p:pic>
        <p:nvPicPr>
          <p:cNvPr id="69635" name="Picture 1031" descr="Magdrive"/>
          <p:cNvPicPr>
            <a:picLocks noChangeAspect="1" noChangeArrowheads="1"/>
          </p:cNvPicPr>
          <p:nvPr/>
        </p:nvPicPr>
        <p:blipFill>
          <a:blip r:embed="rId3" cstate="print">
            <a:lum bright="6000" contrast="6000"/>
          </a:blip>
          <a:srcRect/>
          <a:stretch>
            <a:fillRect/>
          </a:stretch>
        </p:blipFill>
        <p:spPr bwMode="auto">
          <a:xfrm>
            <a:off x="809625" y="676275"/>
            <a:ext cx="7316788" cy="4330700"/>
          </a:xfrm>
          <a:prstGeom prst="rect">
            <a:avLst/>
          </a:prstGeom>
          <a:noFill/>
          <a:ln w="9525">
            <a:solidFill>
              <a:schemeClr val="tx2"/>
            </a:solidFill>
            <a:miter lim="800000"/>
            <a:headEnd/>
            <a:tailEnd/>
          </a:ln>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53" name="Rectangle 17"/>
          <p:cNvSpPr>
            <a:spLocks noGrp="1" noChangeArrowheads="1"/>
          </p:cNvSpPr>
          <p:nvPr>
            <p:ph type="title"/>
          </p:nvPr>
        </p:nvSpPr>
        <p:spPr>
          <a:xfrm>
            <a:off x="1649506" y="573740"/>
            <a:ext cx="6721382" cy="799447"/>
          </a:xfrm>
        </p:spPr>
        <p:txBody>
          <a:bodyPr>
            <a:normAutofit/>
          </a:bodyPr>
          <a:lstStyle/>
          <a:p>
            <a:pPr fontAlgn="auto">
              <a:spcAft>
                <a:spcPts val="0"/>
              </a:spcAft>
              <a:defRPr/>
            </a:pPr>
            <a:r>
              <a:rPr lang="en-US" sz="4000" dirty="0"/>
              <a:t>Types of Compressors</a:t>
            </a:r>
          </a:p>
        </p:txBody>
      </p:sp>
      <p:sp>
        <p:nvSpPr>
          <p:cNvPr id="70659" name="Rectangle 18"/>
          <p:cNvSpPr>
            <a:spLocks noGrp="1" noChangeArrowheads="1"/>
          </p:cNvSpPr>
          <p:nvPr>
            <p:ph idx="1"/>
          </p:nvPr>
        </p:nvSpPr>
        <p:spPr>
          <a:xfrm>
            <a:off x="823913" y="2532063"/>
            <a:ext cx="5075237" cy="2938462"/>
          </a:xfrm>
        </p:spPr>
        <p:txBody>
          <a:bodyPr/>
          <a:lstStyle/>
          <a:p>
            <a:pPr>
              <a:lnSpc>
                <a:spcPct val="110000"/>
              </a:lnSpc>
            </a:pPr>
            <a:r>
              <a:rPr lang="en-US" sz="4000"/>
              <a:t>Centrifugal</a:t>
            </a:r>
          </a:p>
          <a:p>
            <a:pPr>
              <a:lnSpc>
                <a:spcPct val="110000"/>
              </a:lnSpc>
            </a:pPr>
            <a:r>
              <a:rPr lang="en-US" sz="4000"/>
              <a:t>Reciprocating</a:t>
            </a:r>
          </a:p>
          <a:p>
            <a:pPr>
              <a:lnSpc>
                <a:spcPct val="110000"/>
              </a:lnSpc>
            </a:pPr>
            <a:r>
              <a:rPr lang="en-US" sz="4000"/>
              <a:t>Rotary</a:t>
            </a:r>
          </a:p>
        </p:txBody>
      </p:sp>
      <p:pic>
        <p:nvPicPr>
          <p:cNvPr id="70662" name="Picture 19" descr="compressor"/>
          <p:cNvPicPr>
            <a:picLocks noChangeAspect="1" noChangeArrowheads="1"/>
          </p:cNvPicPr>
          <p:nvPr/>
        </p:nvPicPr>
        <p:blipFill>
          <a:blip r:embed="rId3" cstate="print">
            <a:lum bright="-18000" contrast="18000"/>
          </a:blip>
          <a:srcRect/>
          <a:stretch>
            <a:fillRect/>
          </a:stretch>
        </p:blipFill>
        <p:spPr bwMode="auto">
          <a:xfrm>
            <a:off x="4841875" y="1960563"/>
            <a:ext cx="3295650" cy="4203700"/>
          </a:xfrm>
          <a:prstGeom prst="rect">
            <a:avLst/>
          </a:prstGeom>
          <a:noFill/>
          <a:ln w="9525">
            <a:noFill/>
            <a:miter lim="800000"/>
            <a:headEnd/>
            <a:tailEnd/>
          </a:ln>
        </p:spPr>
      </p:pic>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01" name="Rectangle 17"/>
          <p:cNvSpPr>
            <a:spLocks noGrp="1" noChangeArrowheads="1"/>
          </p:cNvSpPr>
          <p:nvPr>
            <p:ph type="title"/>
          </p:nvPr>
        </p:nvSpPr>
        <p:spPr>
          <a:xfrm>
            <a:off x="977153" y="804520"/>
            <a:ext cx="7252447" cy="1049235"/>
          </a:xfrm>
        </p:spPr>
        <p:txBody>
          <a:bodyPr>
            <a:noAutofit/>
          </a:bodyPr>
          <a:lstStyle/>
          <a:p>
            <a:pPr fontAlgn="auto">
              <a:spcAft>
                <a:spcPts val="0"/>
              </a:spcAft>
              <a:defRPr/>
            </a:pPr>
            <a:r>
              <a:rPr lang="en-US" sz="4000" dirty="0"/>
              <a:t>Types of Compressor Seals</a:t>
            </a:r>
          </a:p>
        </p:txBody>
      </p:sp>
      <p:sp>
        <p:nvSpPr>
          <p:cNvPr id="71683" name="Rectangle 18"/>
          <p:cNvSpPr>
            <a:spLocks noGrp="1" noChangeArrowheads="1"/>
          </p:cNvSpPr>
          <p:nvPr>
            <p:ph idx="1"/>
          </p:nvPr>
        </p:nvSpPr>
        <p:spPr>
          <a:xfrm>
            <a:off x="2222500" y="2149475"/>
            <a:ext cx="7772400" cy="4114800"/>
          </a:xfrm>
        </p:spPr>
        <p:txBody>
          <a:bodyPr/>
          <a:lstStyle/>
          <a:p>
            <a:r>
              <a:rPr lang="en-US" sz="3600"/>
              <a:t>Labyrinth</a:t>
            </a:r>
          </a:p>
          <a:p>
            <a:r>
              <a:rPr lang="en-US" sz="3600"/>
              <a:t>Restrictive Ring</a:t>
            </a:r>
          </a:p>
          <a:p>
            <a:r>
              <a:rPr lang="en-US" sz="3600"/>
              <a:t>Mechanical</a:t>
            </a:r>
          </a:p>
          <a:p>
            <a:r>
              <a:rPr lang="en-US" sz="3600"/>
              <a:t>Packed</a:t>
            </a:r>
          </a:p>
          <a:p>
            <a:r>
              <a:rPr lang="en-US" sz="3600"/>
              <a:t>Liquid-Film</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2707" name="Group 5"/>
          <p:cNvGrpSpPr>
            <a:grpSpLocks/>
          </p:cNvGrpSpPr>
          <p:nvPr/>
        </p:nvGrpSpPr>
        <p:grpSpPr bwMode="auto">
          <a:xfrm>
            <a:off x="220663" y="220663"/>
            <a:ext cx="4368800" cy="6443662"/>
            <a:chOff x="148" y="132"/>
            <a:chExt cx="2936" cy="3848"/>
          </a:xfrm>
        </p:grpSpPr>
        <p:sp>
          <p:nvSpPr>
            <p:cNvPr id="72723" name="AutoShape 3"/>
            <p:cNvSpPr>
              <a:spLocks noChangeArrowheads="1"/>
            </p:cNvSpPr>
            <p:nvPr/>
          </p:nvSpPr>
          <p:spPr bwMode="auto">
            <a:xfrm>
              <a:off x="148" y="132"/>
              <a:ext cx="2936" cy="3848"/>
            </a:xfrm>
            <a:prstGeom prst="roundRect">
              <a:avLst>
                <a:gd name="adj" fmla="val 24991"/>
              </a:avLst>
            </a:prstGeom>
            <a:solidFill>
              <a:srgbClr val="00FFFF"/>
            </a:solidFill>
            <a:ln w="12700">
              <a:solidFill>
                <a:srgbClr val="00D5C6"/>
              </a:solidFill>
              <a:round/>
              <a:headEnd/>
              <a:tailEnd/>
            </a:ln>
            <a:effectLst/>
          </p:spPr>
          <p:txBody>
            <a:bodyPr wrap="none" anchor="ctr"/>
            <a:lstStyle/>
            <a:p>
              <a:pPr algn="ctr" eaLnBrk="0" hangingPunct="0"/>
              <a:endParaRPr lang="en-US"/>
            </a:p>
          </p:txBody>
        </p:sp>
        <p:pic>
          <p:nvPicPr>
            <p:cNvPr id="72724" name="Picture 4"/>
            <p:cNvPicPr>
              <a:picLocks noChangeArrowheads="1"/>
            </p:cNvPicPr>
            <p:nvPr/>
          </p:nvPicPr>
          <p:blipFill>
            <a:blip r:embed="rId3" cstate="print"/>
            <a:srcRect/>
            <a:stretch>
              <a:fillRect/>
            </a:stretch>
          </p:blipFill>
          <p:spPr bwMode="auto">
            <a:xfrm>
              <a:off x="328" y="368"/>
              <a:ext cx="2544" cy="3280"/>
            </a:xfrm>
            <a:prstGeom prst="rect">
              <a:avLst/>
            </a:prstGeom>
            <a:noFill/>
            <a:ln w="12700">
              <a:noFill/>
              <a:miter lim="800000"/>
              <a:headEnd/>
              <a:tailEnd/>
            </a:ln>
            <a:effectLst/>
          </p:spPr>
        </p:pic>
      </p:grpSp>
      <p:grpSp>
        <p:nvGrpSpPr>
          <p:cNvPr id="72708" name="Group 8"/>
          <p:cNvGrpSpPr>
            <a:grpSpLocks/>
          </p:cNvGrpSpPr>
          <p:nvPr/>
        </p:nvGrpSpPr>
        <p:grpSpPr bwMode="auto">
          <a:xfrm>
            <a:off x="4721225" y="166688"/>
            <a:ext cx="4333875" cy="6524625"/>
            <a:chOff x="3172" y="100"/>
            <a:chExt cx="2912" cy="3896"/>
          </a:xfrm>
        </p:grpSpPr>
        <p:sp>
          <p:nvSpPr>
            <p:cNvPr id="72721" name="AutoShape 6"/>
            <p:cNvSpPr>
              <a:spLocks noChangeArrowheads="1"/>
            </p:cNvSpPr>
            <p:nvPr/>
          </p:nvSpPr>
          <p:spPr bwMode="auto">
            <a:xfrm>
              <a:off x="3172" y="100"/>
              <a:ext cx="2912" cy="3896"/>
            </a:xfrm>
            <a:prstGeom prst="roundRect">
              <a:avLst>
                <a:gd name="adj" fmla="val 24921"/>
              </a:avLst>
            </a:prstGeom>
            <a:solidFill>
              <a:srgbClr val="00FFFF"/>
            </a:solidFill>
            <a:ln w="12700">
              <a:solidFill>
                <a:srgbClr val="00D5C6"/>
              </a:solidFill>
              <a:round/>
              <a:headEnd/>
              <a:tailEnd/>
            </a:ln>
            <a:effectLst/>
          </p:spPr>
          <p:txBody>
            <a:bodyPr wrap="none" anchor="ctr"/>
            <a:lstStyle/>
            <a:p>
              <a:pPr algn="ctr" eaLnBrk="0" hangingPunct="0"/>
              <a:endParaRPr lang="en-US"/>
            </a:p>
          </p:txBody>
        </p:sp>
        <p:pic>
          <p:nvPicPr>
            <p:cNvPr id="72722" name="Picture 7"/>
            <p:cNvPicPr>
              <a:picLocks noChangeArrowheads="1"/>
            </p:cNvPicPr>
            <p:nvPr/>
          </p:nvPicPr>
          <p:blipFill>
            <a:blip r:embed="rId4" cstate="print"/>
            <a:srcRect/>
            <a:stretch>
              <a:fillRect/>
            </a:stretch>
          </p:blipFill>
          <p:spPr bwMode="auto">
            <a:xfrm>
              <a:off x="3320" y="384"/>
              <a:ext cx="2576" cy="3264"/>
            </a:xfrm>
            <a:prstGeom prst="rect">
              <a:avLst/>
            </a:prstGeom>
            <a:noFill/>
            <a:ln w="12700">
              <a:noFill/>
              <a:miter lim="800000"/>
              <a:headEnd/>
              <a:tailEnd/>
            </a:ln>
            <a:effectLst/>
          </p:spPr>
        </p:pic>
      </p:grpSp>
      <p:sp>
        <p:nvSpPr>
          <p:cNvPr id="72710" name="Rectangle 10"/>
          <p:cNvSpPr>
            <a:spLocks noChangeArrowheads="1"/>
          </p:cNvSpPr>
          <p:nvPr/>
        </p:nvSpPr>
        <p:spPr bwMode="auto">
          <a:xfrm>
            <a:off x="714375" y="468313"/>
            <a:ext cx="1417638" cy="992187"/>
          </a:xfrm>
          <a:prstGeom prst="rect">
            <a:avLst/>
          </a:prstGeom>
          <a:noFill/>
          <a:ln w="12700">
            <a:noFill/>
            <a:miter lim="800000"/>
            <a:headEnd/>
            <a:tailEnd/>
          </a:ln>
          <a:effectLst/>
        </p:spPr>
        <p:txBody>
          <a:bodyPr wrap="none" lIns="19050" tIns="26988" rIns="19050" bIns="26988"/>
          <a:lstStyle/>
          <a:p>
            <a:pPr eaLnBrk="0" hangingPunct="0">
              <a:lnSpc>
                <a:spcPts val="1600"/>
              </a:lnSpc>
              <a:tabLst>
                <a:tab pos="457200" algn="l"/>
                <a:tab pos="914400" algn="l"/>
                <a:tab pos="1371600" algn="l"/>
              </a:tabLst>
            </a:pPr>
            <a:r>
              <a:rPr lang="en-US" sz="1400" b="1">
                <a:solidFill>
                  <a:srgbClr val="000000"/>
                </a:solidFill>
                <a:latin typeface="Arial" pitchFamily="34" charset="0"/>
              </a:rPr>
              <a:t>Port for </a:t>
            </a:r>
            <a:br>
              <a:rPr lang="en-US" sz="1400" b="1">
                <a:solidFill>
                  <a:srgbClr val="000000"/>
                </a:solidFill>
                <a:latin typeface="Arial" pitchFamily="34" charset="0"/>
              </a:rPr>
            </a:br>
            <a:r>
              <a:rPr lang="en-US" sz="1400" b="1">
                <a:solidFill>
                  <a:srgbClr val="000000"/>
                </a:solidFill>
                <a:latin typeface="Arial" pitchFamily="34" charset="0"/>
              </a:rPr>
              <a:t>scavenging or </a:t>
            </a:r>
            <a:br>
              <a:rPr lang="en-US" sz="1400" b="1">
                <a:solidFill>
                  <a:srgbClr val="000000"/>
                </a:solidFill>
                <a:latin typeface="Arial" pitchFamily="34" charset="0"/>
              </a:rPr>
            </a:br>
            <a:r>
              <a:rPr lang="en-US" sz="1400" b="1">
                <a:solidFill>
                  <a:srgbClr val="000000"/>
                </a:solidFill>
                <a:latin typeface="Arial" pitchFamily="34" charset="0"/>
              </a:rPr>
              <a:t>inert gas </a:t>
            </a:r>
            <a:br>
              <a:rPr lang="en-US" sz="1400" b="1">
                <a:solidFill>
                  <a:srgbClr val="000000"/>
                </a:solidFill>
                <a:latin typeface="Arial" pitchFamily="34" charset="0"/>
              </a:rPr>
            </a:br>
            <a:r>
              <a:rPr lang="en-US" sz="1400" b="1">
                <a:solidFill>
                  <a:srgbClr val="000000"/>
                </a:solidFill>
                <a:latin typeface="Arial" pitchFamily="34" charset="0"/>
              </a:rPr>
              <a:t>sealing</a:t>
            </a:r>
          </a:p>
        </p:txBody>
      </p:sp>
      <p:sp>
        <p:nvSpPr>
          <p:cNvPr id="72711" name="Line 11"/>
          <p:cNvSpPr>
            <a:spLocks noChangeShapeType="1"/>
          </p:cNvSpPr>
          <p:nvPr/>
        </p:nvSpPr>
        <p:spPr bwMode="auto">
          <a:xfrm>
            <a:off x="1809750" y="1017588"/>
            <a:ext cx="798513" cy="1138237"/>
          </a:xfrm>
          <a:prstGeom prst="line">
            <a:avLst/>
          </a:prstGeom>
          <a:noFill/>
          <a:ln w="25400">
            <a:solidFill>
              <a:srgbClr val="AA0008"/>
            </a:solidFill>
            <a:round/>
            <a:headEnd/>
            <a:tailEnd type="triangle" w="med" len="med"/>
          </a:ln>
          <a:effectLst/>
        </p:spPr>
        <p:txBody>
          <a:bodyPr wrap="none" anchor="ctr"/>
          <a:lstStyle/>
          <a:p>
            <a:endParaRPr lang="en-US"/>
          </a:p>
        </p:txBody>
      </p:sp>
      <p:sp>
        <p:nvSpPr>
          <p:cNvPr id="72712" name="Rectangle 12"/>
          <p:cNvSpPr>
            <a:spLocks noChangeArrowheads="1"/>
          </p:cNvSpPr>
          <p:nvPr/>
        </p:nvSpPr>
        <p:spPr bwMode="auto">
          <a:xfrm>
            <a:off x="298450" y="4179888"/>
            <a:ext cx="1225550" cy="561975"/>
          </a:xfrm>
          <a:prstGeom prst="rect">
            <a:avLst/>
          </a:prstGeom>
          <a:noFill/>
          <a:ln w="12700">
            <a:noFill/>
            <a:miter lim="800000"/>
            <a:headEnd/>
            <a:tailEnd/>
          </a:ln>
          <a:effectLst/>
        </p:spPr>
        <p:txBody>
          <a:bodyPr wrap="none" lIns="19050" tIns="26988" rIns="19050" bIns="26988"/>
          <a:lstStyle/>
          <a:p>
            <a:pPr eaLnBrk="0" hangingPunct="0">
              <a:lnSpc>
                <a:spcPts val="1600"/>
              </a:lnSpc>
              <a:tabLst>
                <a:tab pos="457200" algn="l"/>
                <a:tab pos="914400" algn="l"/>
                <a:tab pos="1371600" algn="l"/>
              </a:tabLst>
            </a:pPr>
            <a:r>
              <a:rPr lang="en-US" sz="1400" b="1">
                <a:solidFill>
                  <a:srgbClr val="000000"/>
                </a:solidFill>
                <a:latin typeface="Arial" pitchFamily="34" charset="0"/>
              </a:rPr>
              <a:t>Internal </a:t>
            </a:r>
          </a:p>
          <a:p>
            <a:pPr eaLnBrk="0" hangingPunct="0">
              <a:lnSpc>
                <a:spcPts val="1600"/>
              </a:lnSpc>
              <a:tabLst>
                <a:tab pos="457200" algn="l"/>
                <a:tab pos="914400" algn="l"/>
                <a:tab pos="1371600" algn="l"/>
              </a:tabLst>
            </a:pPr>
            <a:r>
              <a:rPr lang="en-US" sz="1400" b="1">
                <a:solidFill>
                  <a:srgbClr val="000000"/>
                </a:solidFill>
                <a:latin typeface="Arial" pitchFamily="34" charset="0"/>
              </a:rPr>
              <a:t>gas pressure</a:t>
            </a:r>
          </a:p>
        </p:txBody>
      </p:sp>
      <p:sp>
        <p:nvSpPr>
          <p:cNvPr id="72713" name="Rectangle 13"/>
          <p:cNvSpPr>
            <a:spLocks noChangeArrowheads="1"/>
          </p:cNvSpPr>
          <p:nvPr/>
        </p:nvSpPr>
        <p:spPr bwMode="auto">
          <a:xfrm>
            <a:off x="3429000" y="4259263"/>
            <a:ext cx="1381125" cy="349250"/>
          </a:xfrm>
          <a:prstGeom prst="rect">
            <a:avLst/>
          </a:prstGeom>
          <a:noFill/>
          <a:ln w="12700">
            <a:noFill/>
            <a:miter lim="800000"/>
            <a:headEnd/>
            <a:tailEnd/>
          </a:ln>
          <a:effectLst/>
        </p:spPr>
        <p:txBody>
          <a:bodyPr wrap="none" lIns="19050" tIns="26988" rIns="19050" bIns="26988"/>
          <a:lstStyle/>
          <a:p>
            <a:pPr eaLnBrk="0" hangingPunct="0">
              <a:lnSpc>
                <a:spcPts val="1600"/>
              </a:lnSpc>
              <a:tabLst>
                <a:tab pos="457200" algn="l"/>
                <a:tab pos="914400" algn="l"/>
                <a:tab pos="1371600" algn="l"/>
              </a:tabLst>
            </a:pPr>
            <a:r>
              <a:rPr lang="en-US" sz="1400" b="1">
                <a:solidFill>
                  <a:srgbClr val="000000"/>
                </a:solidFill>
                <a:latin typeface="Arial" pitchFamily="34" charset="0"/>
              </a:rPr>
              <a:t>Atmosphere</a:t>
            </a:r>
          </a:p>
        </p:txBody>
      </p:sp>
      <p:sp>
        <p:nvSpPr>
          <p:cNvPr id="72714" name="Rectangle 14"/>
          <p:cNvSpPr>
            <a:spLocks noChangeArrowheads="1"/>
          </p:cNvSpPr>
          <p:nvPr/>
        </p:nvSpPr>
        <p:spPr bwMode="auto">
          <a:xfrm>
            <a:off x="7929563" y="4419600"/>
            <a:ext cx="1095375" cy="349250"/>
          </a:xfrm>
          <a:prstGeom prst="rect">
            <a:avLst/>
          </a:prstGeom>
          <a:solidFill>
            <a:srgbClr val="00FFFF"/>
          </a:solidFill>
          <a:ln w="12700">
            <a:noFill/>
            <a:miter lim="800000"/>
            <a:headEnd/>
            <a:tailEnd/>
          </a:ln>
          <a:effectLst/>
        </p:spPr>
        <p:txBody>
          <a:bodyPr wrap="none" lIns="19050" tIns="26988" rIns="19050" bIns="26988"/>
          <a:lstStyle/>
          <a:p>
            <a:pPr eaLnBrk="0" hangingPunct="0">
              <a:lnSpc>
                <a:spcPts val="1600"/>
              </a:lnSpc>
              <a:tabLst>
                <a:tab pos="457200" algn="l"/>
                <a:tab pos="914400" algn="l"/>
                <a:tab pos="1371600" algn="l"/>
              </a:tabLst>
            </a:pPr>
            <a:r>
              <a:rPr lang="en-US" sz="1400" b="1">
                <a:solidFill>
                  <a:srgbClr val="000000"/>
                </a:solidFill>
                <a:latin typeface="Arial" pitchFamily="34" charset="0"/>
              </a:rPr>
              <a:t>Atmosphere</a:t>
            </a:r>
          </a:p>
        </p:txBody>
      </p:sp>
      <p:sp>
        <p:nvSpPr>
          <p:cNvPr id="72715" name="Rectangle 15"/>
          <p:cNvSpPr>
            <a:spLocks noChangeArrowheads="1"/>
          </p:cNvSpPr>
          <p:nvPr/>
        </p:nvSpPr>
        <p:spPr bwMode="auto">
          <a:xfrm>
            <a:off x="4870450" y="4460875"/>
            <a:ext cx="1225550" cy="561975"/>
          </a:xfrm>
          <a:prstGeom prst="rect">
            <a:avLst/>
          </a:prstGeom>
          <a:noFill/>
          <a:ln w="12700">
            <a:noFill/>
            <a:miter lim="800000"/>
            <a:headEnd/>
            <a:tailEnd/>
          </a:ln>
          <a:effectLst/>
        </p:spPr>
        <p:txBody>
          <a:bodyPr wrap="none" lIns="19050" tIns="26988" rIns="19050" bIns="26988"/>
          <a:lstStyle/>
          <a:p>
            <a:pPr eaLnBrk="0" hangingPunct="0">
              <a:lnSpc>
                <a:spcPts val="1600"/>
              </a:lnSpc>
              <a:tabLst>
                <a:tab pos="457200" algn="l"/>
                <a:tab pos="914400" algn="l"/>
                <a:tab pos="1371600" algn="l"/>
              </a:tabLst>
            </a:pPr>
            <a:r>
              <a:rPr lang="en-US" sz="1400" b="1">
                <a:solidFill>
                  <a:srgbClr val="000000"/>
                </a:solidFill>
                <a:latin typeface="Arial" pitchFamily="34" charset="0"/>
              </a:rPr>
              <a:t>Internal gas </a:t>
            </a:r>
            <a:br>
              <a:rPr lang="en-US" sz="1400" b="1">
                <a:solidFill>
                  <a:srgbClr val="000000"/>
                </a:solidFill>
                <a:latin typeface="Arial" pitchFamily="34" charset="0"/>
              </a:rPr>
            </a:br>
            <a:r>
              <a:rPr lang="en-US" sz="1400" b="1">
                <a:solidFill>
                  <a:srgbClr val="000000"/>
                </a:solidFill>
                <a:latin typeface="Arial" pitchFamily="34" charset="0"/>
              </a:rPr>
              <a:t>pressure</a:t>
            </a:r>
          </a:p>
        </p:txBody>
      </p:sp>
      <p:sp>
        <p:nvSpPr>
          <p:cNvPr id="72716" name="Rectangle 16"/>
          <p:cNvSpPr>
            <a:spLocks noChangeArrowheads="1"/>
          </p:cNvSpPr>
          <p:nvPr/>
        </p:nvSpPr>
        <p:spPr bwMode="auto">
          <a:xfrm>
            <a:off x="5084763" y="817563"/>
            <a:ext cx="1201737" cy="561975"/>
          </a:xfrm>
          <a:prstGeom prst="rect">
            <a:avLst/>
          </a:prstGeom>
          <a:noFill/>
          <a:ln w="12700">
            <a:noFill/>
            <a:miter lim="800000"/>
            <a:headEnd/>
            <a:tailEnd/>
          </a:ln>
          <a:effectLst/>
        </p:spPr>
        <p:txBody>
          <a:bodyPr wrap="none" lIns="19050" tIns="26988" rIns="19050" bIns="26988"/>
          <a:lstStyle/>
          <a:p>
            <a:pPr eaLnBrk="0" hangingPunct="0">
              <a:lnSpc>
                <a:spcPts val="1600"/>
              </a:lnSpc>
              <a:tabLst>
                <a:tab pos="457200" algn="l"/>
                <a:tab pos="914400" algn="l"/>
                <a:tab pos="1371600" algn="l"/>
              </a:tabLst>
            </a:pPr>
            <a:r>
              <a:rPr lang="en-US" sz="1400" b="1">
                <a:solidFill>
                  <a:srgbClr val="000000"/>
                </a:solidFill>
                <a:latin typeface="Arial" pitchFamily="34" charset="0"/>
              </a:rPr>
              <a:t>Port for </a:t>
            </a:r>
            <a:br>
              <a:rPr lang="en-US" sz="1400" b="1">
                <a:solidFill>
                  <a:srgbClr val="000000"/>
                </a:solidFill>
                <a:latin typeface="Arial" pitchFamily="34" charset="0"/>
              </a:rPr>
            </a:br>
            <a:r>
              <a:rPr lang="en-US" sz="1400" b="1">
                <a:solidFill>
                  <a:srgbClr val="000000"/>
                </a:solidFill>
                <a:latin typeface="Arial" pitchFamily="34" charset="0"/>
              </a:rPr>
              <a:t>sealing</a:t>
            </a:r>
          </a:p>
        </p:txBody>
      </p:sp>
      <p:sp>
        <p:nvSpPr>
          <p:cNvPr id="72717" name="Rectangle 17"/>
          <p:cNvSpPr>
            <a:spLocks noChangeArrowheads="1"/>
          </p:cNvSpPr>
          <p:nvPr/>
        </p:nvSpPr>
        <p:spPr bwMode="auto">
          <a:xfrm>
            <a:off x="6846888" y="347663"/>
            <a:ext cx="2143125" cy="563562"/>
          </a:xfrm>
          <a:prstGeom prst="rect">
            <a:avLst/>
          </a:prstGeom>
          <a:noFill/>
          <a:ln w="12700">
            <a:noFill/>
            <a:miter lim="800000"/>
            <a:headEnd/>
            <a:tailEnd/>
          </a:ln>
          <a:effectLst/>
        </p:spPr>
        <p:txBody>
          <a:bodyPr wrap="none" lIns="19050" tIns="26988" rIns="19050" bIns="26988"/>
          <a:lstStyle/>
          <a:p>
            <a:pPr eaLnBrk="0" hangingPunct="0">
              <a:lnSpc>
                <a:spcPts val="1600"/>
              </a:lnSpc>
              <a:tabLst>
                <a:tab pos="457200" algn="l"/>
                <a:tab pos="914400" algn="l"/>
                <a:tab pos="1371600" algn="l"/>
              </a:tabLst>
            </a:pPr>
            <a:r>
              <a:rPr lang="en-US" sz="1400" b="1">
                <a:solidFill>
                  <a:srgbClr val="000000"/>
                </a:solidFill>
                <a:latin typeface="Arial" pitchFamily="34" charset="0"/>
              </a:rPr>
              <a:t>Scavenging port for </a:t>
            </a:r>
            <a:br>
              <a:rPr lang="en-US" sz="1400" b="1">
                <a:solidFill>
                  <a:srgbClr val="000000"/>
                </a:solidFill>
                <a:latin typeface="Arial" pitchFamily="34" charset="0"/>
              </a:rPr>
            </a:br>
            <a:r>
              <a:rPr lang="en-US" sz="1400" b="1">
                <a:solidFill>
                  <a:srgbClr val="000000"/>
                </a:solidFill>
                <a:latin typeface="Arial" pitchFamily="34" charset="0"/>
              </a:rPr>
              <a:t>vacuum application</a:t>
            </a:r>
          </a:p>
        </p:txBody>
      </p:sp>
      <p:sp>
        <p:nvSpPr>
          <p:cNvPr id="72718" name="Line 18"/>
          <p:cNvSpPr>
            <a:spLocks noChangeShapeType="1"/>
          </p:cNvSpPr>
          <p:nvPr/>
        </p:nvSpPr>
        <p:spPr bwMode="auto">
          <a:xfrm>
            <a:off x="5786438" y="1312863"/>
            <a:ext cx="608012" cy="669925"/>
          </a:xfrm>
          <a:prstGeom prst="line">
            <a:avLst/>
          </a:prstGeom>
          <a:noFill/>
          <a:ln w="25400">
            <a:solidFill>
              <a:srgbClr val="AA0008"/>
            </a:solidFill>
            <a:round/>
            <a:headEnd/>
            <a:tailEnd type="triangle" w="med" len="med"/>
          </a:ln>
          <a:effectLst/>
        </p:spPr>
        <p:txBody>
          <a:bodyPr wrap="none" anchor="ctr"/>
          <a:lstStyle/>
          <a:p>
            <a:endParaRPr lang="en-US"/>
          </a:p>
        </p:txBody>
      </p:sp>
      <p:sp>
        <p:nvSpPr>
          <p:cNvPr id="72719" name="Line 19"/>
          <p:cNvSpPr>
            <a:spLocks noChangeShapeType="1"/>
          </p:cNvSpPr>
          <p:nvPr/>
        </p:nvSpPr>
        <p:spPr bwMode="auto">
          <a:xfrm flipH="1">
            <a:off x="7167563" y="923925"/>
            <a:ext cx="608012" cy="1031875"/>
          </a:xfrm>
          <a:prstGeom prst="line">
            <a:avLst/>
          </a:prstGeom>
          <a:noFill/>
          <a:ln w="25400">
            <a:solidFill>
              <a:srgbClr val="AA0008"/>
            </a:solidFill>
            <a:round/>
            <a:headEnd/>
            <a:tailEnd type="triangle" w="med" len="med"/>
          </a:ln>
          <a:effectLst/>
        </p:spPr>
        <p:txBody>
          <a:bodyPr wrap="none" anchor="ctr"/>
          <a:lstStyle/>
          <a:p>
            <a:endParaRPr lang="en-US"/>
          </a:p>
        </p:txBody>
      </p:sp>
      <p:sp>
        <p:nvSpPr>
          <p:cNvPr id="72720" name="Rectangle 20"/>
          <p:cNvSpPr>
            <a:spLocks noChangeArrowheads="1"/>
          </p:cNvSpPr>
          <p:nvPr/>
        </p:nvSpPr>
        <p:spPr bwMode="auto">
          <a:xfrm>
            <a:off x="1131888" y="6013450"/>
            <a:ext cx="7488237" cy="576263"/>
          </a:xfrm>
          <a:prstGeom prst="rect">
            <a:avLst/>
          </a:prstGeom>
          <a:noFill/>
          <a:ln w="12700">
            <a:noFill/>
            <a:miter lim="800000"/>
            <a:headEnd/>
            <a:tailEnd/>
          </a:ln>
          <a:effectLst/>
        </p:spPr>
        <p:txBody>
          <a:bodyPr wrap="none" lIns="19050" tIns="26988" rIns="19050" bIns="26988"/>
          <a:lstStyle/>
          <a:p>
            <a:pPr algn="ctr" eaLnBrk="0" hangingPunct="0">
              <a:lnSpc>
                <a:spcPts val="3300"/>
              </a:lnSpc>
              <a:tabLst>
                <a:tab pos="914400" algn="l"/>
                <a:tab pos="1828800" algn="l"/>
                <a:tab pos="2743200" algn="l"/>
                <a:tab pos="3657600" algn="l"/>
                <a:tab pos="4572000" algn="l"/>
                <a:tab pos="5486400" algn="l"/>
                <a:tab pos="6400800" algn="l"/>
              </a:tabLst>
            </a:pPr>
            <a:r>
              <a:rPr lang="en-US" sz="2800" b="1">
                <a:solidFill>
                  <a:srgbClr val="000000"/>
                </a:solidFill>
                <a:latin typeface="Arial" pitchFamily="34" charset="0"/>
              </a:rPr>
              <a:t>Labyrinth Seal                  Restrictive Ring Seal</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3730" name="Picture 2"/>
          <p:cNvPicPr>
            <a:picLocks noChangeArrowheads="1"/>
          </p:cNvPicPr>
          <p:nvPr/>
        </p:nvPicPr>
        <p:blipFill>
          <a:blip r:embed="rId3" cstate="print"/>
          <a:srcRect r="2301"/>
          <a:stretch>
            <a:fillRect/>
          </a:stretch>
        </p:blipFill>
        <p:spPr bwMode="auto">
          <a:xfrm>
            <a:off x="476250" y="322263"/>
            <a:ext cx="6200775" cy="6067425"/>
          </a:xfrm>
          <a:prstGeom prst="rect">
            <a:avLst/>
          </a:prstGeom>
          <a:noFill/>
          <a:ln w="12700">
            <a:noFill/>
            <a:miter lim="800000"/>
            <a:headEnd/>
            <a:tailEnd/>
          </a:ln>
          <a:effectLst/>
        </p:spPr>
      </p:pic>
      <p:sp>
        <p:nvSpPr>
          <p:cNvPr id="73731" name="Rectangle 3"/>
          <p:cNvSpPr>
            <a:spLocks noChangeArrowheads="1"/>
          </p:cNvSpPr>
          <p:nvPr/>
        </p:nvSpPr>
        <p:spPr bwMode="auto">
          <a:xfrm>
            <a:off x="5948363" y="2397125"/>
            <a:ext cx="3036887" cy="1652588"/>
          </a:xfrm>
          <a:prstGeom prst="rect">
            <a:avLst/>
          </a:prstGeom>
          <a:solidFill>
            <a:schemeClr val="bg2"/>
          </a:solidFill>
          <a:ln w="12700">
            <a:noFill/>
            <a:miter lim="800000"/>
            <a:headEnd/>
            <a:tailEnd/>
          </a:ln>
          <a:effectLst/>
        </p:spPr>
        <p:txBody>
          <a:bodyPr wrap="none" lIns="19050" tIns="26988" rIns="19050" bIns="26988"/>
          <a:lstStyle/>
          <a:p>
            <a:pPr algn="ctr" eaLnBrk="0" hangingPunct="0">
              <a:lnSpc>
                <a:spcPts val="4300"/>
              </a:lnSpc>
              <a:tabLst>
                <a:tab pos="914400" algn="l"/>
                <a:tab pos="1828800" algn="l"/>
                <a:tab pos="2743200" algn="l"/>
                <a:tab pos="3657600" algn="l"/>
                <a:tab pos="4572000" algn="l"/>
                <a:tab pos="5486400" algn="l"/>
                <a:tab pos="6400800" algn="l"/>
              </a:tabLst>
            </a:pPr>
            <a:r>
              <a:rPr lang="en-US" sz="3800" b="1" dirty="0">
                <a:solidFill>
                  <a:srgbClr val="0070C0"/>
                </a:solidFill>
                <a:latin typeface="Arial" pitchFamily="34" charset="0"/>
              </a:rPr>
              <a:t>Liquid Film </a:t>
            </a:r>
            <a:br>
              <a:rPr lang="en-US" sz="3800" b="1" dirty="0">
                <a:solidFill>
                  <a:srgbClr val="0070C0"/>
                </a:solidFill>
                <a:latin typeface="Arial" pitchFamily="34" charset="0"/>
              </a:rPr>
            </a:br>
            <a:r>
              <a:rPr lang="en-US" sz="3800" b="1" dirty="0">
                <a:solidFill>
                  <a:srgbClr val="0070C0"/>
                </a:solidFill>
                <a:latin typeface="Arial" pitchFamily="34" charset="0"/>
              </a:rPr>
              <a:t>Compressor </a:t>
            </a:r>
            <a:br>
              <a:rPr lang="en-US" sz="3800" b="1" dirty="0">
                <a:solidFill>
                  <a:srgbClr val="0070C0"/>
                </a:solidFill>
                <a:latin typeface="Arial" pitchFamily="34" charset="0"/>
              </a:rPr>
            </a:br>
            <a:r>
              <a:rPr lang="en-US" sz="3800" b="1" dirty="0">
                <a:solidFill>
                  <a:srgbClr val="0070C0"/>
                </a:solidFill>
                <a:latin typeface="Arial" pitchFamily="34" charset="0"/>
              </a:rPr>
              <a:t>Seal</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Rectangle 2"/>
          <p:cNvSpPr>
            <a:spLocks noGrp="1" noChangeArrowheads="1"/>
          </p:cNvSpPr>
          <p:nvPr>
            <p:ph type="title"/>
          </p:nvPr>
        </p:nvSpPr>
        <p:spPr/>
        <p:txBody>
          <a:bodyPr>
            <a:normAutofit/>
          </a:bodyPr>
          <a:lstStyle/>
          <a:p>
            <a:pPr fontAlgn="auto">
              <a:spcAft>
                <a:spcPts val="0"/>
              </a:spcAft>
              <a:defRPr/>
            </a:pPr>
            <a:r>
              <a:rPr lang="en-US" sz="4000" dirty="0">
                <a:effectLst>
                  <a:outerShdw blurRad="38100" dist="38100" dir="2700000" algn="tl">
                    <a:srgbClr val="FFFFFF"/>
                  </a:outerShdw>
                </a:effectLst>
              </a:rPr>
              <a:t>Why Check for Leaks?</a:t>
            </a:r>
          </a:p>
        </p:txBody>
      </p:sp>
      <p:sp>
        <p:nvSpPr>
          <p:cNvPr id="24579" name="Rectangle 3"/>
          <p:cNvSpPr>
            <a:spLocks noGrp="1" noChangeArrowheads="1"/>
          </p:cNvSpPr>
          <p:nvPr>
            <p:ph idx="1"/>
          </p:nvPr>
        </p:nvSpPr>
        <p:spPr>
          <a:xfrm>
            <a:off x="1071563" y="2097088"/>
            <a:ext cx="7805737" cy="4114800"/>
          </a:xfrm>
        </p:spPr>
        <p:txBody>
          <a:bodyPr/>
          <a:lstStyle/>
          <a:p>
            <a:pPr>
              <a:lnSpc>
                <a:spcPct val="110000"/>
              </a:lnSpc>
            </a:pPr>
            <a:r>
              <a:rPr lang="en-US" sz="3600"/>
              <a:t>Public Health</a:t>
            </a:r>
          </a:p>
          <a:p>
            <a:pPr>
              <a:lnSpc>
                <a:spcPct val="110000"/>
              </a:lnSpc>
            </a:pPr>
            <a:r>
              <a:rPr lang="en-US" sz="3600"/>
              <a:t>Safety</a:t>
            </a:r>
          </a:p>
          <a:p>
            <a:pPr>
              <a:lnSpc>
                <a:spcPct val="110000"/>
              </a:lnSpc>
            </a:pPr>
            <a:r>
              <a:rPr lang="en-US" sz="3600"/>
              <a:t>Reliability</a:t>
            </a:r>
          </a:p>
          <a:p>
            <a:pPr>
              <a:lnSpc>
                <a:spcPct val="110000"/>
              </a:lnSpc>
            </a:pPr>
            <a:r>
              <a:rPr lang="en-US" sz="3600"/>
              <a:t>Economic</a:t>
            </a:r>
          </a:p>
        </p:txBody>
      </p:sp>
      <p:pic>
        <p:nvPicPr>
          <p:cNvPr id="24581" name="Picture 4" descr="INSPOVA"/>
          <p:cNvPicPr>
            <a:picLocks noChangeAspect="1" noChangeArrowheads="1"/>
          </p:cNvPicPr>
          <p:nvPr/>
        </p:nvPicPr>
        <p:blipFill>
          <a:blip r:embed="rId3" cstate="print"/>
          <a:srcRect l="8495" t="1472" r="10568"/>
          <a:stretch>
            <a:fillRect/>
          </a:stretch>
        </p:blipFill>
        <p:spPr bwMode="auto">
          <a:xfrm>
            <a:off x="5056188" y="1917700"/>
            <a:ext cx="2619375" cy="4383088"/>
          </a:xfrm>
          <a:prstGeom prst="rect">
            <a:avLst/>
          </a:prstGeom>
          <a:noFill/>
          <a:ln w="9525">
            <a:noFill/>
            <a:miter lim="800000"/>
            <a:headEnd/>
            <a:tailEnd/>
          </a:ln>
        </p:spPr>
      </p:pic>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4754" name="Picture 2" descr="Brown marble"/>
          <p:cNvPicPr>
            <a:picLocks noChangeAspect="1" noChangeArrowheads="1"/>
          </p:cNvPicPr>
          <p:nvPr/>
        </p:nvPicPr>
        <p:blipFill>
          <a:blip r:embed="rId3" cstate="print"/>
          <a:srcRect/>
          <a:stretch>
            <a:fillRect/>
          </a:stretch>
        </p:blipFill>
        <p:spPr bwMode="auto">
          <a:xfrm>
            <a:off x="57150" y="19050"/>
            <a:ext cx="9144000" cy="6858000"/>
          </a:xfrm>
          <a:prstGeom prst="rect">
            <a:avLst/>
          </a:prstGeom>
          <a:noFill/>
          <a:ln w="9525">
            <a:noFill/>
            <a:miter lim="800000"/>
            <a:headEnd/>
            <a:tailEnd/>
          </a:ln>
          <a:effectLst/>
        </p:spPr>
      </p:pic>
      <p:sp>
        <p:nvSpPr>
          <p:cNvPr id="656387" name="Rectangle 3"/>
          <p:cNvSpPr>
            <a:spLocks noGrp="1" noChangeArrowheads="1"/>
          </p:cNvSpPr>
          <p:nvPr>
            <p:ph type="title"/>
          </p:nvPr>
        </p:nvSpPr>
        <p:spPr>
          <a:xfrm>
            <a:off x="881063" y="206375"/>
            <a:ext cx="7381875" cy="701731"/>
          </a:xfrm>
          <a:solidFill>
            <a:schemeClr val="tx1"/>
          </a:solidFill>
          <a:extLst>
            <a:ext uri="{AF507438-7753-43E0-B8FC-AC1667EBCBE1}">
              <a14:hiddenEffects xmlns:a14="http://schemas.microsoft.com/office/drawing/2010/main">
                <a:effectLst>
                  <a:outerShdw dist="53882" dir="2700000" algn="ctr" rotWithShape="0">
                    <a:schemeClr val="bg2"/>
                  </a:outerShdw>
                </a:effectLst>
              </a14:hiddenEffects>
            </a:ext>
          </a:extLst>
        </p:spPr>
        <p:txBody>
          <a:bodyPr>
            <a:spAutoFit/>
          </a:bodyPr>
          <a:lstStyle/>
          <a:p>
            <a:pPr fontAlgn="auto">
              <a:spcAft>
                <a:spcPts val="0"/>
              </a:spcAft>
              <a:defRPr/>
            </a:pPr>
            <a:r>
              <a:rPr lang="en-US" sz="4400" dirty="0">
                <a:solidFill>
                  <a:srgbClr val="FFC000"/>
                </a:solidFill>
                <a:effectLst>
                  <a:outerShdw blurRad="38100" dist="38100" dir="2700000" algn="tl">
                    <a:srgbClr val="FFFFFF"/>
                  </a:outerShdw>
                </a:effectLst>
              </a:rPr>
              <a:t>Screening a Compressor</a:t>
            </a:r>
          </a:p>
        </p:txBody>
      </p:sp>
    </p:spTree>
  </p:cSld>
  <p:clrMapOvr>
    <a:masterClrMapping/>
  </p:clrMapOvr>
  <p:transition>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2"/>
          <p:cNvSpPr>
            <a:spLocks noGrp="1" noChangeArrowheads="1"/>
          </p:cNvSpPr>
          <p:nvPr>
            <p:ph type="title"/>
          </p:nvPr>
        </p:nvSpPr>
        <p:spPr/>
        <p:txBody>
          <a:bodyPr>
            <a:normAutofit/>
          </a:bodyPr>
          <a:lstStyle/>
          <a:p>
            <a:pPr fontAlgn="auto">
              <a:spcAft>
                <a:spcPts val="0"/>
              </a:spcAft>
              <a:defRPr/>
            </a:pPr>
            <a:r>
              <a:rPr lang="en-US" sz="4000" dirty="0"/>
              <a:t>Closed Vent Systems</a:t>
            </a:r>
          </a:p>
        </p:txBody>
      </p:sp>
      <p:sp>
        <p:nvSpPr>
          <p:cNvPr id="75779" name="Rectangle 3"/>
          <p:cNvSpPr>
            <a:spLocks noGrp="1" noChangeArrowheads="1"/>
          </p:cNvSpPr>
          <p:nvPr>
            <p:ph idx="1"/>
          </p:nvPr>
        </p:nvSpPr>
        <p:spPr>
          <a:xfrm>
            <a:off x="295835" y="2027238"/>
            <a:ext cx="8417859" cy="4114800"/>
          </a:xfrm>
        </p:spPr>
        <p:txBody>
          <a:bodyPr>
            <a:normAutofit/>
          </a:bodyPr>
          <a:lstStyle/>
          <a:p>
            <a:r>
              <a:rPr lang="en-US" sz="2800" dirty="0"/>
              <a:t>Designed and operated for no detectable emissions</a:t>
            </a:r>
          </a:p>
          <a:p>
            <a:r>
              <a:rPr lang="en-US" sz="2800" dirty="0"/>
              <a:t>Monitored at startup, annually, and as required by agency</a:t>
            </a:r>
          </a:p>
          <a:p>
            <a:r>
              <a:rPr lang="en-US" sz="2800" dirty="0"/>
              <a:t>Facility owner/operator must verify operating parameters</a:t>
            </a:r>
          </a:p>
        </p:txBody>
      </p:sp>
    </p:spTree>
  </p:cSld>
  <p:clrMapOvr>
    <a:masterClrMapping/>
  </p:clrMapOvr>
  <p:transition>
    <p:sndAc>
      <p:stSnd>
        <p:snd r:embed="rId3" name="coin.wav"/>
      </p:stSnd>
    </p:sndAc>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2" name="Rectangle 2"/>
          <p:cNvSpPr>
            <a:spLocks noGrp="1" noChangeArrowheads="1"/>
          </p:cNvSpPr>
          <p:nvPr>
            <p:ph type="title"/>
          </p:nvPr>
        </p:nvSpPr>
        <p:spPr/>
        <p:txBody>
          <a:bodyPr>
            <a:normAutofit/>
          </a:bodyPr>
          <a:lstStyle/>
          <a:p>
            <a:pPr fontAlgn="auto">
              <a:spcAft>
                <a:spcPts val="0"/>
              </a:spcAft>
              <a:defRPr/>
            </a:pPr>
            <a:r>
              <a:rPr lang="en-US" sz="4000" dirty="0"/>
              <a:t>Control Devices</a:t>
            </a:r>
          </a:p>
        </p:txBody>
      </p:sp>
      <p:sp>
        <p:nvSpPr>
          <p:cNvPr id="76803" name="Rectangle 3"/>
          <p:cNvSpPr>
            <a:spLocks noGrp="1" noChangeArrowheads="1"/>
          </p:cNvSpPr>
          <p:nvPr>
            <p:ph idx="1"/>
          </p:nvPr>
        </p:nvSpPr>
        <p:spPr>
          <a:xfrm>
            <a:off x="704850" y="1939925"/>
            <a:ext cx="7805738" cy="4114800"/>
          </a:xfrm>
        </p:spPr>
        <p:txBody>
          <a:bodyPr>
            <a:normAutofit/>
          </a:bodyPr>
          <a:lstStyle/>
          <a:p>
            <a:r>
              <a:rPr lang="en-US" sz="2800" i="1" dirty="0"/>
              <a:t>Vapor Recovery Systems</a:t>
            </a:r>
            <a:r>
              <a:rPr lang="en-US" sz="2800" dirty="0"/>
              <a:t> </a:t>
            </a:r>
            <a:br>
              <a:rPr lang="en-US" sz="2800" dirty="0"/>
            </a:br>
            <a:r>
              <a:rPr lang="en-US" sz="2800" dirty="0"/>
              <a:t>  - 	95% efficient</a:t>
            </a:r>
          </a:p>
          <a:p>
            <a:r>
              <a:rPr lang="en-US" sz="2800" i="1" dirty="0"/>
              <a:t>Incinerators/Oxidizers </a:t>
            </a:r>
            <a:br>
              <a:rPr lang="en-US" sz="2800" i="1" dirty="0"/>
            </a:br>
            <a:r>
              <a:rPr lang="en-US" sz="2800" dirty="0"/>
              <a:t>  - 	95% efficient or minimum residence time and temperature</a:t>
            </a:r>
          </a:p>
          <a:p>
            <a:r>
              <a:rPr lang="en-US" sz="2800" i="1" dirty="0"/>
              <a:t>Flares </a:t>
            </a:r>
            <a:br>
              <a:rPr lang="en-US" sz="2800" dirty="0"/>
            </a:br>
            <a:r>
              <a:rPr lang="en-US" sz="2800" dirty="0"/>
              <a:t>  - Several conditions</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7826" name="Group 27"/>
          <p:cNvGrpSpPr>
            <a:grpSpLocks/>
          </p:cNvGrpSpPr>
          <p:nvPr/>
        </p:nvGrpSpPr>
        <p:grpSpPr bwMode="auto">
          <a:xfrm flipV="1">
            <a:off x="714375" y="6261100"/>
            <a:ext cx="74613" cy="77788"/>
            <a:chOff x="4152" y="2984"/>
            <a:chExt cx="1138" cy="1178"/>
          </a:xfrm>
        </p:grpSpPr>
        <p:sp>
          <p:nvSpPr>
            <p:cNvPr id="77838" name="Freeform 28"/>
            <p:cNvSpPr>
              <a:spLocks/>
            </p:cNvSpPr>
            <p:nvPr/>
          </p:nvSpPr>
          <p:spPr bwMode="auto">
            <a:xfrm>
              <a:off x="4424" y="4147"/>
              <a:ext cx="11" cy="15"/>
            </a:xfrm>
            <a:custGeom>
              <a:avLst/>
              <a:gdLst>
                <a:gd name="T0" fmla="*/ 8 w 11"/>
                <a:gd name="T1" fmla="*/ 13 h 15"/>
                <a:gd name="T2" fmla="*/ 10 w 11"/>
                <a:gd name="T3" fmla="*/ 11 h 15"/>
                <a:gd name="T4" fmla="*/ 11 w 11"/>
                <a:gd name="T5" fmla="*/ 8 h 15"/>
                <a:gd name="T6" fmla="*/ 10 w 11"/>
                <a:gd name="T7" fmla="*/ 3 h 15"/>
                <a:gd name="T8" fmla="*/ 8 w 11"/>
                <a:gd name="T9" fmla="*/ 0 h 15"/>
                <a:gd name="T10" fmla="*/ 8 w 11"/>
                <a:gd name="T11" fmla="*/ 0 h 15"/>
                <a:gd name="T12" fmla="*/ 8 w 11"/>
                <a:gd name="T13" fmla="*/ 0 h 15"/>
                <a:gd name="T14" fmla="*/ 6 w 11"/>
                <a:gd name="T15" fmla="*/ 0 h 15"/>
                <a:gd name="T16" fmla="*/ 6 w 11"/>
                <a:gd name="T17" fmla="*/ 0 h 15"/>
                <a:gd name="T18" fmla="*/ 5 w 11"/>
                <a:gd name="T19" fmla="*/ 0 h 15"/>
                <a:gd name="T20" fmla="*/ 3 w 11"/>
                <a:gd name="T21" fmla="*/ 0 h 15"/>
                <a:gd name="T22" fmla="*/ 2 w 11"/>
                <a:gd name="T23" fmla="*/ 0 h 15"/>
                <a:gd name="T24" fmla="*/ 0 w 11"/>
                <a:gd name="T25" fmla="*/ 0 h 15"/>
                <a:gd name="T26" fmla="*/ 8 w 11"/>
                <a:gd name="T27" fmla="*/ 15 h 15"/>
                <a:gd name="T28" fmla="*/ 8 w 11"/>
                <a:gd name="T29" fmla="*/ 15 h 15"/>
                <a:gd name="T30" fmla="*/ 8 w 11"/>
                <a:gd name="T31" fmla="*/ 15 h 15"/>
                <a:gd name="T32" fmla="*/ 8 w 11"/>
                <a:gd name="T33" fmla="*/ 13 h 15"/>
                <a:gd name="T34" fmla="*/ 8 w 11"/>
                <a:gd name="T35" fmla="*/ 13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 h="15">
                  <a:moveTo>
                    <a:pt x="8" y="13"/>
                  </a:moveTo>
                  <a:lnTo>
                    <a:pt x="10" y="11"/>
                  </a:lnTo>
                  <a:lnTo>
                    <a:pt x="11" y="8"/>
                  </a:lnTo>
                  <a:lnTo>
                    <a:pt x="10" y="3"/>
                  </a:lnTo>
                  <a:lnTo>
                    <a:pt x="8" y="0"/>
                  </a:lnTo>
                  <a:lnTo>
                    <a:pt x="6" y="0"/>
                  </a:lnTo>
                  <a:lnTo>
                    <a:pt x="5" y="0"/>
                  </a:lnTo>
                  <a:lnTo>
                    <a:pt x="3" y="0"/>
                  </a:lnTo>
                  <a:lnTo>
                    <a:pt x="2" y="0"/>
                  </a:lnTo>
                  <a:lnTo>
                    <a:pt x="0" y="0"/>
                  </a:lnTo>
                  <a:lnTo>
                    <a:pt x="8" y="15"/>
                  </a:lnTo>
                  <a:lnTo>
                    <a:pt x="8" y="13"/>
                  </a:lnTo>
                  <a:close/>
                </a:path>
              </a:pathLst>
            </a:custGeom>
            <a:solidFill>
              <a:srgbClr val="000000"/>
            </a:solidFill>
            <a:ln w="9525">
              <a:noFill/>
              <a:round/>
              <a:headEnd/>
              <a:tailEnd/>
            </a:ln>
          </p:spPr>
          <p:txBody>
            <a:bodyPr/>
            <a:lstStyle/>
            <a:p>
              <a:endParaRPr lang="en-US"/>
            </a:p>
          </p:txBody>
        </p:sp>
        <p:sp>
          <p:nvSpPr>
            <p:cNvPr id="77839" name="Freeform 29"/>
            <p:cNvSpPr>
              <a:spLocks/>
            </p:cNvSpPr>
            <p:nvPr/>
          </p:nvSpPr>
          <p:spPr bwMode="auto">
            <a:xfrm>
              <a:off x="4449" y="4146"/>
              <a:ext cx="4" cy="14"/>
            </a:xfrm>
            <a:custGeom>
              <a:avLst/>
              <a:gdLst>
                <a:gd name="T0" fmla="*/ 4 w 4"/>
                <a:gd name="T1" fmla="*/ 14 h 14"/>
                <a:gd name="T2" fmla="*/ 4 w 4"/>
                <a:gd name="T3" fmla="*/ 0 h 14"/>
                <a:gd name="T4" fmla="*/ 4 w 4"/>
                <a:gd name="T5" fmla="*/ 0 h 14"/>
                <a:gd name="T6" fmla="*/ 2 w 4"/>
                <a:gd name="T7" fmla="*/ 0 h 14"/>
                <a:gd name="T8" fmla="*/ 2 w 4"/>
                <a:gd name="T9" fmla="*/ 0 h 14"/>
                <a:gd name="T10" fmla="*/ 0 w 4"/>
                <a:gd name="T11" fmla="*/ 0 h 14"/>
                <a:gd name="T12" fmla="*/ 0 w 4"/>
                <a:gd name="T13" fmla="*/ 14 h 14"/>
                <a:gd name="T14" fmla="*/ 2 w 4"/>
                <a:gd name="T15" fmla="*/ 14 h 14"/>
                <a:gd name="T16" fmla="*/ 2 w 4"/>
                <a:gd name="T17" fmla="*/ 14 h 14"/>
                <a:gd name="T18" fmla="*/ 4 w 4"/>
                <a:gd name="T19" fmla="*/ 14 h 14"/>
                <a:gd name="T20" fmla="*/ 4 w 4"/>
                <a:gd name="T21" fmla="*/ 14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 h="14">
                  <a:moveTo>
                    <a:pt x="4" y="14"/>
                  </a:moveTo>
                  <a:lnTo>
                    <a:pt x="4" y="0"/>
                  </a:lnTo>
                  <a:lnTo>
                    <a:pt x="2" y="0"/>
                  </a:lnTo>
                  <a:lnTo>
                    <a:pt x="0" y="0"/>
                  </a:lnTo>
                  <a:lnTo>
                    <a:pt x="0" y="14"/>
                  </a:lnTo>
                  <a:lnTo>
                    <a:pt x="2" y="14"/>
                  </a:lnTo>
                  <a:lnTo>
                    <a:pt x="4" y="14"/>
                  </a:lnTo>
                  <a:close/>
                </a:path>
              </a:pathLst>
            </a:custGeom>
            <a:solidFill>
              <a:srgbClr val="000000"/>
            </a:solidFill>
            <a:ln w="9525">
              <a:noFill/>
              <a:round/>
              <a:headEnd/>
              <a:tailEnd/>
            </a:ln>
          </p:spPr>
          <p:txBody>
            <a:bodyPr/>
            <a:lstStyle/>
            <a:p>
              <a:endParaRPr lang="en-US"/>
            </a:p>
          </p:txBody>
        </p:sp>
        <p:sp>
          <p:nvSpPr>
            <p:cNvPr id="77840" name="Freeform 30"/>
            <p:cNvSpPr>
              <a:spLocks/>
            </p:cNvSpPr>
            <p:nvPr/>
          </p:nvSpPr>
          <p:spPr bwMode="auto">
            <a:xfrm>
              <a:off x="4217" y="4115"/>
              <a:ext cx="14" cy="39"/>
            </a:xfrm>
            <a:custGeom>
              <a:avLst/>
              <a:gdLst>
                <a:gd name="T0" fmla="*/ 14 w 14"/>
                <a:gd name="T1" fmla="*/ 37 h 39"/>
                <a:gd name="T2" fmla="*/ 14 w 14"/>
                <a:gd name="T3" fmla="*/ 35 h 39"/>
                <a:gd name="T4" fmla="*/ 14 w 14"/>
                <a:gd name="T5" fmla="*/ 34 h 39"/>
                <a:gd name="T6" fmla="*/ 14 w 14"/>
                <a:gd name="T7" fmla="*/ 32 h 39"/>
                <a:gd name="T8" fmla="*/ 14 w 14"/>
                <a:gd name="T9" fmla="*/ 32 h 39"/>
                <a:gd name="T10" fmla="*/ 3 w 14"/>
                <a:gd name="T11" fmla="*/ 0 h 39"/>
                <a:gd name="T12" fmla="*/ 3 w 14"/>
                <a:gd name="T13" fmla="*/ 0 h 39"/>
                <a:gd name="T14" fmla="*/ 2 w 14"/>
                <a:gd name="T15" fmla="*/ 0 h 39"/>
                <a:gd name="T16" fmla="*/ 2 w 14"/>
                <a:gd name="T17" fmla="*/ 0 h 39"/>
                <a:gd name="T18" fmla="*/ 0 w 14"/>
                <a:gd name="T19" fmla="*/ 0 h 39"/>
                <a:gd name="T20" fmla="*/ 5 w 14"/>
                <a:gd name="T21" fmla="*/ 39 h 39"/>
                <a:gd name="T22" fmla="*/ 6 w 14"/>
                <a:gd name="T23" fmla="*/ 39 h 39"/>
                <a:gd name="T24" fmla="*/ 6 w 14"/>
                <a:gd name="T25" fmla="*/ 39 h 39"/>
                <a:gd name="T26" fmla="*/ 8 w 14"/>
                <a:gd name="T27" fmla="*/ 39 h 39"/>
                <a:gd name="T28" fmla="*/ 10 w 14"/>
                <a:gd name="T29" fmla="*/ 37 h 39"/>
                <a:gd name="T30" fmla="*/ 11 w 14"/>
                <a:gd name="T31" fmla="*/ 37 h 39"/>
                <a:gd name="T32" fmla="*/ 13 w 14"/>
                <a:gd name="T33" fmla="*/ 37 h 39"/>
                <a:gd name="T34" fmla="*/ 14 w 14"/>
                <a:gd name="T35" fmla="*/ 37 h 39"/>
                <a:gd name="T36" fmla="*/ 14 w 14"/>
                <a:gd name="T37" fmla="*/ 37 h 3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4" h="39">
                  <a:moveTo>
                    <a:pt x="14" y="37"/>
                  </a:moveTo>
                  <a:lnTo>
                    <a:pt x="14" y="35"/>
                  </a:lnTo>
                  <a:lnTo>
                    <a:pt x="14" y="34"/>
                  </a:lnTo>
                  <a:lnTo>
                    <a:pt x="14" y="32"/>
                  </a:lnTo>
                  <a:lnTo>
                    <a:pt x="3" y="0"/>
                  </a:lnTo>
                  <a:lnTo>
                    <a:pt x="2" y="0"/>
                  </a:lnTo>
                  <a:lnTo>
                    <a:pt x="0" y="0"/>
                  </a:lnTo>
                  <a:lnTo>
                    <a:pt x="5" y="39"/>
                  </a:lnTo>
                  <a:lnTo>
                    <a:pt x="6" y="39"/>
                  </a:lnTo>
                  <a:lnTo>
                    <a:pt x="8" y="39"/>
                  </a:lnTo>
                  <a:lnTo>
                    <a:pt x="10" y="37"/>
                  </a:lnTo>
                  <a:lnTo>
                    <a:pt x="11" y="37"/>
                  </a:lnTo>
                  <a:lnTo>
                    <a:pt x="13" y="37"/>
                  </a:lnTo>
                  <a:lnTo>
                    <a:pt x="14" y="37"/>
                  </a:lnTo>
                  <a:close/>
                </a:path>
              </a:pathLst>
            </a:custGeom>
            <a:solidFill>
              <a:srgbClr val="000000"/>
            </a:solidFill>
            <a:ln w="9525">
              <a:noFill/>
              <a:round/>
              <a:headEnd/>
              <a:tailEnd/>
            </a:ln>
          </p:spPr>
          <p:txBody>
            <a:bodyPr/>
            <a:lstStyle/>
            <a:p>
              <a:endParaRPr lang="en-US"/>
            </a:p>
          </p:txBody>
        </p:sp>
        <p:sp>
          <p:nvSpPr>
            <p:cNvPr id="77841" name="Freeform 31"/>
            <p:cNvSpPr>
              <a:spLocks/>
            </p:cNvSpPr>
            <p:nvPr/>
          </p:nvSpPr>
          <p:spPr bwMode="auto">
            <a:xfrm>
              <a:off x="4243" y="4072"/>
              <a:ext cx="4" cy="74"/>
            </a:xfrm>
            <a:custGeom>
              <a:avLst/>
              <a:gdLst>
                <a:gd name="T0" fmla="*/ 4 w 4"/>
                <a:gd name="T1" fmla="*/ 70 h 74"/>
                <a:gd name="T2" fmla="*/ 0 w 4"/>
                <a:gd name="T3" fmla="*/ 0 h 74"/>
                <a:gd name="T4" fmla="*/ 0 w 4"/>
                <a:gd name="T5" fmla="*/ 74 h 74"/>
                <a:gd name="T6" fmla="*/ 0 w 4"/>
                <a:gd name="T7" fmla="*/ 74 h 74"/>
                <a:gd name="T8" fmla="*/ 0 w 4"/>
                <a:gd name="T9" fmla="*/ 74 h 74"/>
                <a:gd name="T10" fmla="*/ 1 w 4"/>
                <a:gd name="T11" fmla="*/ 72 h 74"/>
                <a:gd name="T12" fmla="*/ 3 w 4"/>
                <a:gd name="T13" fmla="*/ 72 h 74"/>
                <a:gd name="T14" fmla="*/ 3 w 4"/>
                <a:gd name="T15" fmla="*/ 72 h 74"/>
                <a:gd name="T16" fmla="*/ 4 w 4"/>
                <a:gd name="T17" fmla="*/ 72 h 74"/>
                <a:gd name="T18" fmla="*/ 4 w 4"/>
                <a:gd name="T19" fmla="*/ 72 h 74"/>
                <a:gd name="T20" fmla="*/ 4 w 4"/>
                <a:gd name="T21" fmla="*/ 70 h 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 h="74">
                  <a:moveTo>
                    <a:pt x="4" y="70"/>
                  </a:moveTo>
                  <a:lnTo>
                    <a:pt x="0" y="0"/>
                  </a:lnTo>
                  <a:lnTo>
                    <a:pt x="0" y="74"/>
                  </a:lnTo>
                  <a:lnTo>
                    <a:pt x="1" y="72"/>
                  </a:lnTo>
                  <a:lnTo>
                    <a:pt x="3" y="72"/>
                  </a:lnTo>
                  <a:lnTo>
                    <a:pt x="4" y="72"/>
                  </a:lnTo>
                  <a:lnTo>
                    <a:pt x="4" y="70"/>
                  </a:lnTo>
                  <a:close/>
                </a:path>
              </a:pathLst>
            </a:custGeom>
            <a:solidFill>
              <a:srgbClr val="000000"/>
            </a:solidFill>
            <a:ln w="9525">
              <a:noFill/>
              <a:round/>
              <a:headEnd/>
              <a:tailEnd/>
            </a:ln>
          </p:spPr>
          <p:txBody>
            <a:bodyPr/>
            <a:lstStyle/>
            <a:p>
              <a:endParaRPr lang="en-US"/>
            </a:p>
          </p:txBody>
        </p:sp>
        <p:sp>
          <p:nvSpPr>
            <p:cNvPr id="77842" name="Freeform 32"/>
            <p:cNvSpPr>
              <a:spLocks/>
            </p:cNvSpPr>
            <p:nvPr/>
          </p:nvSpPr>
          <p:spPr bwMode="auto">
            <a:xfrm>
              <a:off x="4273" y="4072"/>
              <a:ext cx="6" cy="64"/>
            </a:xfrm>
            <a:custGeom>
              <a:avLst/>
              <a:gdLst>
                <a:gd name="T0" fmla="*/ 6 w 6"/>
                <a:gd name="T1" fmla="*/ 62 h 64"/>
                <a:gd name="T2" fmla="*/ 0 w 6"/>
                <a:gd name="T3" fmla="*/ 0 h 64"/>
                <a:gd name="T4" fmla="*/ 0 w 6"/>
                <a:gd name="T5" fmla="*/ 64 h 64"/>
                <a:gd name="T6" fmla="*/ 1 w 6"/>
                <a:gd name="T7" fmla="*/ 64 h 64"/>
                <a:gd name="T8" fmla="*/ 1 w 6"/>
                <a:gd name="T9" fmla="*/ 64 h 64"/>
                <a:gd name="T10" fmla="*/ 3 w 6"/>
                <a:gd name="T11" fmla="*/ 64 h 64"/>
                <a:gd name="T12" fmla="*/ 3 w 6"/>
                <a:gd name="T13" fmla="*/ 64 h 64"/>
                <a:gd name="T14" fmla="*/ 5 w 6"/>
                <a:gd name="T15" fmla="*/ 64 h 64"/>
                <a:gd name="T16" fmla="*/ 5 w 6"/>
                <a:gd name="T17" fmla="*/ 62 h 64"/>
                <a:gd name="T18" fmla="*/ 6 w 6"/>
                <a:gd name="T19" fmla="*/ 62 h 64"/>
                <a:gd name="T20" fmla="*/ 6 w 6"/>
                <a:gd name="T21" fmla="*/ 62 h 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 h="64">
                  <a:moveTo>
                    <a:pt x="6" y="62"/>
                  </a:moveTo>
                  <a:lnTo>
                    <a:pt x="0" y="0"/>
                  </a:lnTo>
                  <a:lnTo>
                    <a:pt x="0" y="64"/>
                  </a:lnTo>
                  <a:lnTo>
                    <a:pt x="1" y="64"/>
                  </a:lnTo>
                  <a:lnTo>
                    <a:pt x="3" y="64"/>
                  </a:lnTo>
                  <a:lnTo>
                    <a:pt x="5" y="64"/>
                  </a:lnTo>
                  <a:lnTo>
                    <a:pt x="5" y="62"/>
                  </a:lnTo>
                  <a:lnTo>
                    <a:pt x="6" y="62"/>
                  </a:lnTo>
                  <a:close/>
                </a:path>
              </a:pathLst>
            </a:custGeom>
            <a:solidFill>
              <a:srgbClr val="000000"/>
            </a:solidFill>
            <a:ln w="9525">
              <a:noFill/>
              <a:round/>
              <a:headEnd/>
              <a:tailEnd/>
            </a:ln>
          </p:spPr>
          <p:txBody>
            <a:bodyPr/>
            <a:lstStyle/>
            <a:p>
              <a:endParaRPr lang="en-US"/>
            </a:p>
          </p:txBody>
        </p:sp>
        <p:sp>
          <p:nvSpPr>
            <p:cNvPr id="77843" name="Freeform 33"/>
            <p:cNvSpPr>
              <a:spLocks/>
            </p:cNvSpPr>
            <p:nvPr/>
          </p:nvSpPr>
          <p:spPr bwMode="auto">
            <a:xfrm>
              <a:off x="5105" y="4114"/>
              <a:ext cx="11" cy="24"/>
            </a:xfrm>
            <a:custGeom>
              <a:avLst/>
              <a:gdLst>
                <a:gd name="T0" fmla="*/ 10 w 11"/>
                <a:gd name="T1" fmla="*/ 24 h 24"/>
                <a:gd name="T2" fmla="*/ 11 w 11"/>
                <a:gd name="T3" fmla="*/ 20 h 24"/>
                <a:gd name="T4" fmla="*/ 11 w 11"/>
                <a:gd name="T5" fmla="*/ 17 h 24"/>
                <a:gd name="T6" fmla="*/ 10 w 11"/>
                <a:gd name="T7" fmla="*/ 14 h 24"/>
                <a:gd name="T8" fmla="*/ 8 w 11"/>
                <a:gd name="T9" fmla="*/ 11 h 24"/>
                <a:gd name="T10" fmla="*/ 6 w 11"/>
                <a:gd name="T11" fmla="*/ 8 h 24"/>
                <a:gd name="T12" fmla="*/ 5 w 11"/>
                <a:gd name="T13" fmla="*/ 5 h 24"/>
                <a:gd name="T14" fmla="*/ 3 w 11"/>
                <a:gd name="T15" fmla="*/ 3 h 24"/>
                <a:gd name="T16" fmla="*/ 2 w 11"/>
                <a:gd name="T17" fmla="*/ 0 h 24"/>
                <a:gd name="T18" fmla="*/ 0 w 11"/>
                <a:gd name="T19" fmla="*/ 1 h 24"/>
                <a:gd name="T20" fmla="*/ 0 w 11"/>
                <a:gd name="T21" fmla="*/ 3 h 24"/>
                <a:gd name="T22" fmla="*/ 0 w 11"/>
                <a:gd name="T23" fmla="*/ 6 h 24"/>
                <a:gd name="T24" fmla="*/ 0 w 11"/>
                <a:gd name="T25" fmla="*/ 9 h 24"/>
                <a:gd name="T26" fmla="*/ 0 w 11"/>
                <a:gd name="T27" fmla="*/ 13 h 24"/>
                <a:gd name="T28" fmla="*/ 2 w 11"/>
                <a:gd name="T29" fmla="*/ 16 h 24"/>
                <a:gd name="T30" fmla="*/ 3 w 11"/>
                <a:gd name="T31" fmla="*/ 19 h 24"/>
                <a:gd name="T32" fmla="*/ 5 w 11"/>
                <a:gd name="T33" fmla="*/ 24 h 24"/>
                <a:gd name="T34" fmla="*/ 5 w 11"/>
                <a:gd name="T35" fmla="*/ 24 h 24"/>
                <a:gd name="T36" fmla="*/ 5 w 11"/>
                <a:gd name="T37" fmla="*/ 24 h 24"/>
                <a:gd name="T38" fmla="*/ 6 w 11"/>
                <a:gd name="T39" fmla="*/ 24 h 24"/>
                <a:gd name="T40" fmla="*/ 8 w 11"/>
                <a:gd name="T41" fmla="*/ 24 h 24"/>
                <a:gd name="T42" fmla="*/ 8 w 11"/>
                <a:gd name="T43" fmla="*/ 24 h 24"/>
                <a:gd name="T44" fmla="*/ 10 w 11"/>
                <a:gd name="T45" fmla="*/ 24 h 24"/>
                <a:gd name="T46" fmla="*/ 10 w 11"/>
                <a:gd name="T47" fmla="*/ 24 h 24"/>
                <a:gd name="T48" fmla="*/ 10 w 11"/>
                <a:gd name="T49" fmla="*/ 24 h 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1" h="24">
                  <a:moveTo>
                    <a:pt x="10" y="24"/>
                  </a:moveTo>
                  <a:lnTo>
                    <a:pt x="11" y="20"/>
                  </a:lnTo>
                  <a:lnTo>
                    <a:pt x="11" y="17"/>
                  </a:lnTo>
                  <a:lnTo>
                    <a:pt x="10" y="14"/>
                  </a:lnTo>
                  <a:lnTo>
                    <a:pt x="8" y="11"/>
                  </a:lnTo>
                  <a:lnTo>
                    <a:pt x="6" y="8"/>
                  </a:lnTo>
                  <a:lnTo>
                    <a:pt x="5" y="5"/>
                  </a:lnTo>
                  <a:lnTo>
                    <a:pt x="3" y="3"/>
                  </a:lnTo>
                  <a:lnTo>
                    <a:pt x="2" y="0"/>
                  </a:lnTo>
                  <a:lnTo>
                    <a:pt x="0" y="1"/>
                  </a:lnTo>
                  <a:lnTo>
                    <a:pt x="0" y="3"/>
                  </a:lnTo>
                  <a:lnTo>
                    <a:pt x="0" y="6"/>
                  </a:lnTo>
                  <a:lnTo>
                    <a:pt x="0" y="9"/>
                  </a:lnTo>
                  <a:lnTo>
                    <a:pt x="0" y="13"/>
                  </a:lnTo>
                  <a:lnTo>
                    <a:pt x="2" y="16"/>
                  </a:lnTo>
                  <a:lnTo>
                    <a:pt x="3" y="19"/>
                  </a:lnTo>
                  <a:lnTo>
                    <a:pt x="5" y="24"/>
                  </a:lnTo>
                  <a:lnTo>
                    <a:pt x="6" y="24"/>
                  </a:lnTo>
                  <a:lnTo>
                    <a:pt x="8" y="24"/>
                  </a:lnTo>
                  <a:lnTo>
                    <a:pt x="10" y="24"/>
                  </a:lnTo>
                  <a:close/>
                </a:path>
              </a:pathLst>
            </a:custGeom>
            <a:solidFill>
              <a:srgbClr val="000000"/>
            </a:solidFill>
            <a:ln w="9525">
              <a:noFill/>
              <a:round/>
              <a:headEnd/>
              <a:tailEnd/>
            </a:ln>
          </p:spPr>
          <p:txBody>
            <a:bodyPr/>
            <a:lstStyle/>
            <a:p>
              <a:endParaRPr lang="en-US"/>
            </a:p>
          </p:txBody>
        </p:sp>
        <p:sp>
          <p:nvSpPr>
            <p:cNvPr id="77844" name="Freeform 34"/>
            <p:cNvSpPr>
              <a:spLocks/>
            </p:cNvSpPr>
            <p:nvPr/>
          </p:nvSpPr>
          <p:spPr bwMode="auto">
            <a:xfrm>
              <a:off x="4300" y="4120"/>
              <a:ext cx="8" cy="14"/>
            </a:xfrm>
            <a:custGeom>
              <a:avLst/>
              <a:gdLst>
                <a:gd name="T0" fmla="*/ 1 w 8"/>
                <a:gd name="T1" fmla="*/ 14 h 14"/>
                <a:gd name="T2" fmla="*/ 3 w 8"/>
                <a:gd name="T3" fmla="*/ 13 h 14"/>
                <a:gd name="T4" fmla="*/ 5 w 8"/>
                <a:gd name="T5" fmla="*/ 11 h 14"/>
                <a:gd name="T6" fmla="*/ 6 w 8"/>
                <a:gd name="T7" fmla="*/ 10 h 14"/>
                <a:gd name="T8" fmla="*/ 6 w 8"/>
                <a:gd name="T9" fmla="*/ 8 h 14"/>
                <a:gd name="T10" fmla="*/ 8 w 8"/>
                <a:gd name="T11" fmla="*/ 7 h 14"/>
                <a:gd name="T12" fmla="*/ 8 w 8"/>
                <a:gd name="T13" fmla="*/ 5 h 14"/>
                <a:gd name="T14" fmla="*/ 8 w 8"/>
                <a:gd name="T15" fmla="*/ 3 h 14"/>
                <a:gd name="T16" fmla="*/ 8 w 8"/>
                <a:gd name="T17" fmla="*/ 2 h 14"/>
                <a:gd name="T18" fmla="*/ 5 w 8"/>
                <a:gd name="T19" fmla="*/ 0 h 14"/>
                <a:gd name="T20" fmla="*/ 3 w 8"/>
                <a:gd name="T21" fmla="*/ 0 h 14"/>
                <a:gd name="T22" fmla="*/ 1 w 8"/>
                <a:gd name="T23" fmla="*/ 2 h 14"/>
                <a:gd name="T24" fmla="*/ 0 w 8"/>
                <a:gd name="T25" fmla="*/ 5 h 14"/>
                <a:gd name="T26" fmla="*/ 0 w 8"/>
                <a:gd name="T27" fmla="*/ 7 h 14"/>
                <a:gd name="T28" fmla="*/ 0 w 8"/>
                <a:gd name="T29" fmla="*/ 10 h 14"/>
                <a:gd name="T30" fmla="*/ 0 w 8"/>
                <a:gd name="T31" fmla="*/ 13 h 14"/>
                <a:gd name="T32" fmla="*/ 0 w 8"/>
                <a:gd name="T33" fmla="*/ 14 h 14"/>
                <a:gd name="T34" fmla="*/ 0 w 8"/>
                <a:gd name="T35" fmla="*/ 14 h 14"/>
                <a:gd name="T36" fmla="*/ 0 w 8"/>
                <a:gd name="T37" fmla="*/ 14 h 14"/>
                <a:gd name="T38" fmla="*/ 1 w 8"/>
                <a:gd name="T39" fmla="*/ 14 h 14"/>
                <a:gd name="T40" fmla="*/ 1 w 8"/>
                <a:gd name="T41" fmla="*/ 14 h 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 h="14">
                  <a:moveTo>
                    <a:pt x="1" y="14"/>
                  </a:moveTo>
                  <a:lnTo>
                    <a:pt x="3" y="13"/>
                  </a:lnTo>
                  <a:lnTo>
                    <a:pt x="5" y="11"/>
                  </a:lnTo>
                  <a:lnTo>
                    <a:pt x="6" y="10"/>
                  </a:lnTo>
                  <a:lnTo>
                    <a:pt x="6" y="8"/>
                  </a:lnTo>
                  <a:lnTo>
                    <a:pt x="8" y="7"/>
                  </a:lnTo>
                  <a:lnTo>
                    <a:pt x="8" y="5"/>
                  </a:lnTo>
                  <a:lnTo>
                    <a:pt x="8" y="3"/>
                  </a:lnTo>
                  <a:lnTo>
                    <a:pt x="8" y="2"/>
                  </a:lnTo>
                  <a:lnTo>
                    <a:pt x="5" y="0"/>
                  </a:lnTo>
                  <a:lnTo>
                    <a:pt x="3" y="0"/>
                  </a:lnTo>
                  <a:lnTo>
                    <a:pt x="1" y="2"/>
                  </a:lnTo>
                  <a:lnTo>
                    <a:pt x="0" y="5"/>
                  </a:lnTo>
                  <a:lnTo>
                    <a:pt x="0" y="7"/>
                  </a:lnTo>
                  <a:lnTo>
                    <a:pt x="0" y="10"/>
                  </a:lnTo>
                  <a:lnTo>
                    <a:pt x="0" y="13"/>
                  </a:lnTo>
                  <a:lnTo>
                    <a:pt x="0" y="14"/>
                  </a:lnTo>
                  <a:lnTo>
                    <a:pt x="1" y="14"/>
                  </a:lnTo>
                  <a:close/>
                </a:path>
              </a:pathLst>
            </a:custGeom>
            <a:solidFill>
              <a:srgbClr val="000000"/>
            </a:solidFill>
            <a:ln w="9525">
              <a:noFill/>
              <a:round/>
              <a:headEnd/>
              <a:tailEnd/>
            </a:ln>
          </p:spPr>
          <p:txBody>
            <a:bodyPr/>
            <a:lstStyle/>
            <a:p>
              <a:endParaRPr lang="en-US"/>
            </a:p>
          </p:txBody>
        </p:sp>
        <p:sp>
          <p:nvSpPr>
            <p:cNvPr id="77845" name="Freeform 35"/>
            <p:cNvSpPr>
              <a:spLocks/>
            </p:cNvSpPr>
            <p:nvPr/>
          </p:nvSpPr>
          <p:spPr bwMode="auto">
            <a:xfrm>
              <a:off x="5135" y="4088"/>
              <a:ext cx="5" cy="37"/>
            </a:xfrm>
            <a:custGeom>
              <a:avLst/>
              <a:gdLst>
                <a:gd name="T0" fmla="*/ 5 w 5"/>
                <a:gd name="T1" fmla="*/ 37 h 37"/>
                <a:gd name="T2" fmla="*/ 5 w 5"/>
                <a:gd name="T3" fmla="*/ 4 h 37"/>
                <a:gd name="T4" fmla="*/ 5 w 5"/>
                <a:gd name="T5" fmla="*/ 2 h 37"/>
                <a:gd name="T6" fmla="*/ 3 w 5"/>
                <a:gd name="T7" fmla="*/ 0 h 37"/>
                <a:gd name="T8" fmla="*/ 3 w 5"/>
                <a:gd name="T9" fmla="*/ 0 h 37"/>
                <a:gd name="T10" fmla="*/ 2 w 5"/>
                <a:gd name="T11" fmla="*/ 0 h 37"/>
                <a:gd name="T12" fmla="*/ 2 w 5"/>
                <a:gd name="T13" fmla="*/ 0 h 37"/>
                <a:gd name="T14" fmla="*/ 2 w 5"/>
                <a:gd name="T15" fmla="*/ 0 h 37"/>
                <a:gd name="T16" fmla="*/ 0 w 5"/>
                <a:gd name="T17" fmla="*/ 2 h 37"/>
                <a:gd name="T18" fmla="*/ 0 w 5"/>
                <a:gd name="T19" fmla="*/ 4 h 37"/>
                <a:gd name="T20" fmla="*/ 0 w 5"/>
                <a:gd name="T21" fmla="*/ 23 h 37"/>
                <a:gd name="T22" fmla="*/ 5 w 5"/>
                <a:gd name="T23" fmla="*/ 37 h 37"/>
                <a:gd name="T24" fmla="*/ 5 w 5"/>
                <a:gd name="T25" fmla="*/ 37 h 37"/>
                <a:gd name="T26" fmla="*/ 5 w 5"/>
                <a:gd name="T27" fmla="*/ 37 h 37"/>
                <a:gd name="T28" fmla="*/ 5 w 5"/>
                <a:gd name="T29" fmla="*/ 37 h 37"/>
                <a:gd name="T30" fmla="*/ 5 w 5"/>
                <a:gd name="T31" fmla="*/ 37 h 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 h="37">
                  <a:moveTo>
                    <a:pt x="5" y="37"/>
                  </a:moveTo>
                  <a:lnTo>
                    <a:pt x="5" y="4"/>
                  </a:lnTo>
                  <a:lnTo>
                    <a:pt x="5" y="2"/>
                  </a:lnTo>
                  <a:lnTo>
                    <a:pt x="3" y="0"/>
                  </a:lnTo>
                  <a:lnTo>
                    <a:pt x="2" y="0"/>
                  </a:lnTo>
                  <a:lnTo>
                    <a:pt x="0" y="2"/>
                  </a:lnTo>
                  <a:lnTo>
                    <a:pt x="0" y="4"/>
                  </a:lnTo>
                  <a:lnTo>
                    <a:pt x="0" y="23"/>
                  </a:lnTo>
                  <a:lnTo>
                    <a:pt x="5" y="37"/>
                  </a:lnTo>
                  <a:close/>
                </a:path>
              </a:pathLst>
            </a:custGeom>
            <a:solidFill>
              <a:srgbClr val="000000"/>
            </a:solidFill>
            <a:ln w="9525">
              <a:noFill/>
              <a:round/>
              <a:headEnd/>
              <a:tailEnd/>
            </a:ln>
          </p:spPr>
          <p:txBody>
            <a:bodyPr/>
            <a:lstStyle/>
            <a:p>
              <a:endParaRPr lang="en-US"/>
            </a:p>
          </p:txBody>
        </p:sp>
        <p:sp>
          <p:nvSpPr>
            <p:cNvPr id="77846" name="Freeform 36"/>
            <p:cNvSpPr>
              <a:spLocks/>
            </p:cNvSpPr>
            <p:nvPr/>
          </p:nvSpPr>
          <p:spPr bwMode="auto">
            <a:xfrm>
              <a:off x="4720" y="4099"/>
              <a:ext cx="10" cy="23"/>
            </a:xfrm>
            <a:custGeom>
              <a:avLst/>
              <a:gdLst>
                <a:gd name="T0" fmla="*/ 3 w 10"/>
                <a:gd name="T1" fmla="*/ 23 h 23"/>
                <a:gd name="T2" fmla="*/ 5 w 10"/>
                <a:gd name="T3" fmla="*/ 23 h 23"/>
                <a:gd name="T4" fmla="*/ 5 w 10"/>
                <a:gd name="T5" fmla="*/ 23 h 23"/>
                <a:gd name="T6" fmla="*/ 6 w 10"/>
                <a:gd name="T7" fmla="*/ 23 h 23"/>
                <a:gd name="T8" fmla="*/ 6 w 10"/>
                <a:gd name="T9" fmla="*/ 23 h 23"/>
                <a:gd name="T10" fmla="*/ 8 w 10"/>
                <a:gd name="T11" fmla="*/ 21 h 23"/>
                <a:gd name="T12" fmla="*/ 8 w 10"/>
                <a:gd name="T13" fmla="*/ 21 h 23"/>
                <a:gd name="T14" fmla="*/ 10 w 10"/>
                <a:gd name="T15" fmla="*/ 21 h 23"/>
                <a:gd name="T16" fmla="*/ 10 w 10"/>
                <a:gd name="T17" fmla="*/ 21 h 23"/>
                <a:gd name="T18" fmla="*/ 3 w 10"/>
                <a:gd name="T19" fmla="*/ 0 h 23"/>
                <a:gd name="T20" fmla="*/ 2 w 10"/>
                <a:gd name="T21" fmla="*/ 2 h 23"/>
                <a:gd name="T22" fmla="*/ 0 w 10"/>
                <a:gd name="T23" fmla="*/ 2 h 23"/>
                <a:gd name="T24" fmla="*/ 0 w 10"/>
                <a:gd name="T25" fmla="*/ 5 h 23"/>
                <a:gd name="T26" fmla="*/ 0 w 10"/>
                <a:gd name="T27" fmla="*/ 7 h 23"/>
                <a:gd name="T28" fmla="*/ 0 w 10"/>
                <a:gd name="T29" fmla="*/ 10 h 23"/>
                <a:gd name="T30" fmla="*/ 0 w 10"/>
                <a:gd name="T31" fmla="*/ 13 h 23"/>
                <a:gd name="T32" fmla="*/ 2 w 10"/>
                <a:gd name="T33" fmla="*/ 18 h 23"/>
                <a:gd name="T34" fmla="*/ 2 w 10"/>
                <a:gd name="T35" fmla="*/ 21 h 23"/>
                <a:gd name="T36" fmla="*/ 2 w 10"/>
                <a:gd name="T37" fmla="*/ 21 h 23"/>
                <a:gd name="T38" fmla="*/ 3 w 10"/>
                <a:gd name="T39" fmla="*/ 23 h 23"/>
                <a:gd name="T40" fmla="*/ 3 w 10"/>
                <a:gd name="T41" fmla="*/ 23 h 23"/>
                <a:gd name="T42" fmla="*/ 3 w 10"/>
                <a:gd name="T43" fmla="*/ 23 h 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 h="23">
                  <a:moveTo>
                    <a:pt x="3" y="23"/>
                  </a:moveTo>
                  <a:lnTo>
                    <a:pt x="5" y="23"/>
                  </a:lnTo>
                  <a:lnTo>
                    <a:pt x="6" y="23"/>
                  </a:lnTo>
                  <a:lnTo>
                    <a:pt x="8" y="21"/>
                  </a:lnTo>
                  <a:lnTo>
                    <a:pt x="10" y="21"/>
                  </a:lnTo>
                  <a:lnTo>
                    <a:pt x="3" y="0"/>
                  </a:lnTo>
                  <a:lnTo>
                    <a:pt x="2" y="2"/>
                  </a:lnTo>
                  <a:lnTo>
                    <a:pt x="0" y="2"/>
                  </a:lnTo>
                  <a:lnTo>
                    <a:pt x="0" y="5"/>
                  </a:lnTo>
                  <a:lnTo>
                    <a:pt x="0" y="7"/>
                  </a:lnTo>
                  <a:lnTo>
                    <a:pt x="0" y="10"/>
                  </a:lnTo>
                  <a:lnTo>
                    <a:pt x="0" y="13"/>
                  </a:lnTo>
                  <a:lnTo>
                    <a:pt x="2" y="18"/>
                  </a:lnTo>
                  <a:lnTo>
                    <a:pt x="2" y="21"/>
                  </a:lnTo>
                  <a:lnTo>
                    <a:pt x="3" y="23"/>
                  </a:lnTo>
                  <a:close/>
                </a:path>
              </a:pathLst>
            </a:custGeom>
            <a:solidFill>
              <a:srgbClr val="000000"/>
            </a:solidFill>
            <a:ln w="9525">
              <a:noFill/>
              <a:round/>
              <a:headEnd/>
              <a:tailEnd/>
            </a:ln>
          </p:spPr>
          <p:txBody>
            <a:bodyPr/>
            <a:lstStyle/>
            <a:p>
              <a:endParaRPr lang="en-US"/>
            </a:p>
          </p:txBody>
        </p:sp>
        <p:sp>
          <p:nvSpPr>
            <p:cNvPr id="77847" name="Freeform 37"/>
            <p:cNvSpPr>
              <a:spLocks/>
            </p:cNvSpPr>
            <p:nvPr/>
          </p:nvSpPr>
          <p:spPr bwMode="auto">
            <a:xfrm>
              <a:off x="5209" y="4101"/>
              <a:ext cx="11" cy="19"/>
            </a:xfrm>
            <a:custGeom>
              <a:avLst/>
              <a:gdLst>
                <a:gd name="T0" fmla="*/ 7 w 11"/>
                <a:gd name="T1" fmla="*/ 19 h 19"/>
                <a:gd name="T2" fmla="*/ 7 w 11"/>
                <a:gd name="T3" fmla="*/ 16 h 19"/>
                <a:gd name="T4" fmla="*/ 9 w 11"/>
                <a:gd name="T5" fmla="*/ 13 h 19"/>
                <a:gd name="T6" fmla="*/ 9 w 11"/>
                <a:gd name="T7" fmla="*/ 10 h 19"/>
                <a:gd name="T8" fmla="*/ 11 w 11"/>
                <a:gd name="T9" fmla="*/ 6 h 19"/>
                <a:gd name="T10" fmla="*/ 11 w 11"/>
                <a:gd name="T11" fmla="*/ 5 h 19"/>
                <a:gd name="T12" fmla="*/ 11 w 11"/>
                <a:gd name="T13" fmla="*/ 3 h 19"/>
                <a:gd name="T14" fmla="*/ 9 w 11"/>
                <a:gd name="T15" fmla="*/ 2 h 19"/>
                <a:gd name="T16" fmla="*/ 7 w 11"/>
                <a:gd name="T17" fmla="*/ 0 h 19"/>
                <a:gd name="T18" fmla="*/ 6 w 11"/>
                <a:gd name="T19" fmla="*/ 0 h 19"/>
                <a:gd name="T20" fmla="*/ 3 w 11"/>
                <a:gd name="T21" fmla="*/ 2 h 19"/>
                <a:gd name="T22" fmla="*/ 1 w 11"/>
                <a:gd name="T23" fmla="*/ 3 h 19"/>
                <a:gd name="T24" fmla="*/ 1 w 11"/>
                <a:gd name="T25" fmla="*/ 5 h 19"/>
                <a:gd name="T26" fmla="*/ 0 w 11"/>
                <a:gd name="T27" fmla="*/ 8 h 19"/>
                <a:gd name="T28" fmla="*/ 0 w 11"/>
                <a:gd name="T29" fmla="*/ 10 h 19"/>
                <a:gd name="T30" fmla="*/ 0 w 11"/>
                <a:gd name="T31" fmla="*/ 13 h 19"/>
                <a:gd name="T32" fmla="*/ 0 w 11"/>
                <a:gd name="T33" fmla="*/ 14 h 19"/>
                <a:gd name="T34" fmla="*/ 0 w 11"/>
                <a:gd name="T35" fmla="*/ 16 h 19"/>
                <a:gd name="T36" fmla="*/ 0 w 11"/>
                <a:gd name="T37" fmla="*/ 16 h 19"/>
                <a:gd name="T38" fmla="*/ 1 w 11"/>
                <a:gd name="T39" fmla="*/ 18 h 19"/>
                <a:gd name="T40" fmla="*/ 1 w 11"/>
                <a:gd name="T41" fmla="*/ 18 h 19"/>
                <a:gd name="T42" fmla="*/ 3 w 11"/>
                <a:gd name="T43" fmla="*/ 19 h 19"/>
                <a:gd name="T44" fmla="*/ 4 w 11"/>
                <a:gd name="T45" fmla="*/ 19 h 19"/>
                <a:gd name="T46" fmla="*/ 6 w 11"/>
                <a:gd name="T47" fmla="*/ 19 h 19"/>
                <a:gd name="T48" fmla="*/ 7 w 11"/>
                <a:gd name="T49" fmla="*/ 19 h 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1" h="19">
                  <a:moveTo>
                    <a:pt x="7" y="19"/>
                  </a:moveTo>
                  <a:lnTo>
                    <a:pt x="7" y="16"/>
                  </a:lnTo>
                  <a:lnTo>
                    <a:pt x="9" y="13"/>
                  </a:lnTo>
                  <a:lnTo>
                    <a:pt x="9" y="10"/>
                  </a:lnTo>
                  <a:lnTo>
                    <a:pt x="11" y="6"/>
                  </a:lnTo>
                  <a:lnTo>
                    <a:pt x="11" y="5"/>
                  </a:lnTo>
                  <a:lnTo>
                    <a:pt x="11" y="3"/>
                  </a:lnTo>
                  <a:lnTo>
                    <a:pt x="9" y="2"/>
                  </a:lnTo>
                  <a:lnTo>
                    <a:pt x="7" y="0"/>
                  </a:lnTo>
                  <a:lnTo>
                    <a:pt x="6" y="0"/>
                  </a:lnTo>
                  <a:lnTo>
                    <a:pt x="3" y="2"/>
                  </a:lnTo>
                  <a:lnTo>
                    <a:pt x="1" y="3"/>
                  </a:lnTo>
                  <a:lnTo>
                    <a:pt x="1" y="5"/>
                  </a:lnTo>
                  <a:lnTo>
                    <a:pt x="0" y="8"/>
                  </a:lnTo>
                  <a:lnTo>
                    <a:pt x="0" y="10"/>
                  </a:lnTo>
                  <a:lnTo>
                    <a:pt x="0" y="13"/>
                  </a:lnTo>
                  <a:lnTo>
                    <a:pt x="0" y="14"/>
                  </a:lnTo>
                  <a:lnTo>
                    <a:pt x="0" y="16"/>
                  </a:lnTo>
                  <a:lnTo>
                    <a:pt x="1" y="18"/>
                  </a:lnTo>
                  <a:lnTo>
                    <a:pt x="3" y="19"/>
                  </a:lnTo>
                  <a:lnTo>
                    <a:pt x="4" y="19"/>
                  </a:lnTo>
                  <a:lnTo>
                    <a:pt x="6" y="19"/>
                  </a:lnTo>
                  <a:lnTo>
                    <a:pt x="7" y="19"/>
                  </a:lnTo>
                  <a:close/>
                </a:path>
              </a:pathLst>
            </a:custGeom>
            <a:solidFill>
              <a:srgbClr val="000000"/>
            </a:solidFill>
            <a:ln w="9525">
              <a:noFill/>
              <a:round/>
              <a:headEnd/>
              <a:tailEnd/>
            </a:ln>
          </p:spPr>
          <p:txBody>
            <a:bodyPr/>
            <a:lstStyle/>
            <a:p>
              <a:endParaRPr lang="en-US"/>
            </a:p>
          </p:txBody>
        </p:sp>
        <p:sp>
          <p:nvSpPr>
            <p:cNvPr id="77848" name="Freeform 38"/>
            <p:cNvSpPr>
              <a:spLocks/>
            </p:cNvSpPr>
            <p:nvPr/>
          </p:nvSpPr>
          <p:spPr bwMode="auto">
            <a:xfrm>
              <a:off x="5158" y="4055"/>
              <a:ext cx="14" cy="60"/>
            </a:xfrm>
            <a:custGeom>
              <a:avLst/>
              <a:gdLst>
                <a:gd name="T0" fmla="*/ 3 w 14"/>
                <a:gd name="T1" fmla="*/ 60 h 60"/>
                <a:gd name="T2" fmla="*/ 3 w 14"/>
                <a:gd name="T3" fmla="*/ 60 h 60"/>
                <a:gd name="T4" fmla="*/ 3 w 14"/>
                <a:gd name="T5" fmla="*/ 60 h 60"/>
                <a:gd name="T6" fmla="*/ 4 w 14"/>
                <a:gd name="T7" fmla="*/ 60 h 60"/>
                <a:gd name="T8" fmla="*/ 6 w 14"/>
                <a:gd name="T9" fmla="*/ 60 h 60"/>
                <a:gd name="T10" fmla="*/ 6 w 14"/>
                <a:gd name="T11" fmla="*/ 59 h 60"/>
                <a:gd name="T12" fmla="*/ 8 w 14"/>
                <a:gd name="T13" fmla="*/ 59 h 60"/>
                <a:gd name="T14" fmla="*/ 8 w 14"/>
                <a:gd name="T15" fmla="*/ 59 h 60"/>
                <a:gd name="T16" fmla="*/ 8 w 14"/>
                <a:gd name="T17" fmla="*/ 59 h 60"/>
                <a:gd name="T18" fmla="*/ 14 w 14"/>
                <a:gd name="T19" fmla="*/ 0 h 60"/>
                <a:gd name="T20" fmla="*/ 0 w 14"/>
                <a:gd name="T21" fmla="*/ 54 h 60"/>
                <a:gd name="T22" fmla="*/ 0 w 14"/>
                <a:gd name="T23" fmla="*/ 57 h 60"/>
                <a:gd name="T24" fmla="*/ 0 w 14"/>
                <a:gd name="T25" fmla="*/ 59 h 60"/>
                <a:gd name="T26" fmla="*/ 1 w 14"/>
                <a:gd name="T27" fmla="*/ 60 h 60"/>
                <a:gd name="T28" fmla="*/ 3 w 14"/>
                <a:gd name="T29" fmla="*/ 60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 h="60">
                  <a:moveTo>
                    <a:pt x="3" y="60"/>
                  </a:moveTo>
                  <a:lnTo>
                    <a:pt x="3" y="60"/>
                  </a:lnTo>
                  <a:lnTo>
                    <a:pt x="4" y="60"/>
                  </a:lnTo>
                  <a:lnTo>
                    <a:pt x="6" y="60"/>
                  </a:lnTo>
                  <a:lnTo>
                    <a:pt x="6" y="59"/>
                  </a:lnTo>
                  <a:lnTo>
                    <a:pt x="8" y="59"/>
                  </a:lnTo>
                  <a:lnTo>
                    <a:pt x="14" y="0"/>
                  </a:lnTo>
                  <a:lnTo>
                    <a:pt x="0" y="54"/>
                  </a:lnTo>
                  <a:lnTo>
                    <a:pt x="0" y="57"/>
                  </a:lnTo>
                  <a:lnTo>
                    <a:pt x="0" y="59"/>
                  </a:lnTo>
                  <a:lnTo>
                    <a:pt x="1" y="60"/>
                  </a:lnTo>
                  <a:lnTo>
                    <a:pt x="3" y="60"/>
                  </a:lnTo>
                  <a:close/>
                </a:path>
              </a:pathLst>
            </a:custGeom>
            <a:solidFill>
              <a:srgbClr val="000000"/>
            </a:solidFill>
            <a:ln w="9525">
              <a:noFill/>
              <a:round/>
              <a:headEnd/>
              <a:tailEnd/>
            </a:ln>
          </p:spPr>
          <p:txBody>
            <a:bodyPr/>
            <a:lstStyle/>
            <a:p>
              <a:endParaRPr lang="en-US"/>
            </a:p>
          </p:txBody>
        </p:sp>
        <p:sp>
          <p:nvSpPr>
            <p:cNvPr id="77849" name="Freeform 39"/>
            <p:cNvSpPr>
              <a:spLocks/>
            </p:cNvSpPr>
            <p:nvPr/>
          </p:nvSpPr>
          <p:spPr bwMode="auto">
            <a:xfrm>
              <a:off x="5186" y="4082"/>
              <a:ext cx="11" cy="32"/>
            </a:xfrm>
            <a:custGeom>
              <a:avLst/>
              <a:gdLst>
                <a:gd name="T0" fmla="*/ 3 w 11"/>
                <a:gd name="T1" fmla="*/ 32 h 32"/>
                <a:gd name="T2" fmla="*/ 3 w 11"/>
                <a:gd name="T3" fmla="*/ 32 h 32"/>
                <a:gd name="T4" fmla="*/ 3 w 11"/>
                <a:gd name="T5" fmla="*/ 30 h 32"/>
                <a:gd name="T6" fmla="*/ 5 w 11"/>
                <a:gd name="T7" fmla="*/ 29 h 32"/>
                <a:gd name="T8" fmla="*/ 5 w 11"/>
                <a:gd name="T9" fmla="*/ 27 h 32"/>
                <a:gd name="T10" fmla="*/ 11 w 11"/>
                <a:gd name="T11" fmla="*/ 0 h 32"/>
                <a:gd name="T12" fmla="*/ 8 w 11"/>
                <a:gd name="T13" fmla="*/ 3 h 32"/>
                <a:gd name="T14" fmla="*/ 5 w 11"/>
                <a:gd name="T15" fmla="*/ 5 h 32"/>
                <a:gd name="T16" fmla="*/ 3 w 11"/>
                <a:gd name="T17" fmla="*/ 10 h 32"/>
                <a:gd name="T18" fmla="*/ 2 w 11"/>
                <a:gd name="T19" fmla="*/ 13 h 32"/>
                <a:gd name="T20" fmla="*/ 0 w 11"/>
                <a:gd name="T21" fmla="*/ 17 h 32"/>
                <a:gd name="T22" fmla="*/ 0 w 11"/>
                <a:gd name="T23" fmla="*/ 22 h 32"/>
                <a:gd name="T24" fmla="*/ 0 w 11"/>
                <a:gd name="T25" fmla="*/ 27 h 32"/>
                <a:gd name="T26" fmla="*/ 0 w 11"/>
                <a:gd name="T27" fmla="*/ 32 h 32"/>
                <a:gd name="T28" fmla="*/ 0 w 11"/>
                <a:gd name="T29" fmla="*/ 32 h 32"/>
                <a:gd name="T30" fmla="*/ 2 w 11"/>
                <a:gd name="T31" fmla="*/ 32 h 32"/>
                <a:gd name="T32" fmla="*/ 2 w 11"/>
                <a:gd name="T33" fmla="*/ 32 h 32"/>
                <a:gd name="T34" fmla="*/ 3 w 11"/>
                <a:gd name="T35" fmla="*/ 32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 h="32">
                  <a:moveTo>
                    <a:pt x="3" y="32"/>
                  </a:moveTo>
                  <a:lnTo>
                    <a:pt x="3" y="32"/>
                  </a:lnTo>
                  <a:lnTo>
                    <a:pt x="3" y="30"/>
                  </a:lnTo>
                  <a:lnTo>
                    <a:pt x="5" y="29"/>
                  </a:lnTo>
                  <a:lnTo>
                    <a:pt x="5" y="27"/>
                  </a:lnTo>
                  <a:lnTo>
                    <a:pt x="11" y="0"/>
                  </a:lnTo>
                  <a:lnTo>
                    <a:pt x="8" y="3"/>
                  </a:lnTo>
                  <a:lnTo>
                    <a:pt x="5" y="5"/>
                  </a:lnTo>
                  <a:lnTo>
                    <a:pt x="3" y="10"/>
                  </a:lnTo>
                  <a:lnTo>
                    <a:pt x="2" y="13"/>
                  </a:lnTo>
                  <a:lnTo>
                    <a:pt x="0" y="17"/>
                  </a:lnTo>
                  <a:lnTo>
                    <a:pt x="0" y="22"/>
                  </a:lnTo>
                  <a:lnTo>
                    <a:pt x="0" y="27"/>
                  </a:lnTo>
                  <a:lnTo>
                    <a:pt x="0" y="32"/>
                  </a:lnTo>
                  <a:lnTo>
                    <a:pt x="2" y="32"/>
                  </a:lnTo>
                  <a:lnTo>
                    <a:pt x="3" y="32"/>
                  </a:lnTo>
                  <a:close/>
                </a:path>
              </a:pathLst>
            </a:custGeom>
            <a:solidFill>
              <a:srgbClr val="000000"/>
            </a:solidFill>
            <a:ln w="9525">
              <a:noFill/>
              <a:round/>
              <a:headEnd/>
              <a:tailEnd/>
            </a:ln>
          </p:spPr>
          <p:txBody>
            <a:bodyPr/>
            <a:lstStyle/>
            <a:p>
              <a:endParaRPr lang="en-US"/>
            </a:p>
          </p:txBody>
        </p:sp>
        <p:sp>
          <p:nvSpPr>
            <p:cNvPr id="77850" name="Freeform 40"/>
            <p:cNvSpPr>
              <a:spLocks/>
            </p:cNvSpPr>
            <p:nvPr/>
          </p:nvSpPr>
          <p:spPr bwMode="auto">
            <a:xfrm>
              <a:off x="4742" y="4079"/>
              <a:ext cx="5" cy="22"/>
            </a:xfrm>
            <a:custGeom>
              <a:avLst/>
              <a:gdLst>
                <a:gd name="T0" fmla="*/ 5 w 5"/>
                <a:gd name="T1" fmla="*/ 22 h 22"/>
                <a:gd name="T2" fmla="*/ 5 w 5"/>
                <a:gd name="T3" fmla="*/ 22 h 22"/>
                <a:gd name="T4" fmla="*/ 5 w 5"/>
                <a:gd name="T5" fmla="*/ 22 h 22"/>
                <a:gd name="T6" fmla="*/ 5 w 5"/>
                <a:gd name="T7" fmla="*/ 22 h 22"/>
                <a:gd name="T8" fmla="*/ 5 w 5"/>
                <a:gd name="T9" fmla="*/ 22 h 22"/>
                <a:gd name="T10" fmla="*/ 2 w 5"/>
                <a:gd name="T11" fmla="*/ 0 h 22"/>
                <a:gd name="T12" fmla="*/ 0 w 5"/>
                <a:gd name="T13" fmla="*/ 3 h 22"/>
                <a:gd name="T14" fmla="*/ 0 w 5"/>
                <a:gd name="T15" fmla="*/ 9 h 22"/>
                <a:gd name="T16" fmla="*/ 2 w 5"/>
                <a:gd name="T17" fmla="*/ 16 h 22"/>
                <a:gd name="T18" fmla="*/ 2 w 5"/>
                <a:gd name="T19" fmla="*/ 22 h 22"/>
                <a:gd name="T20" fmla="*/ 2 w 5"/>
                <a:gd name="T21" fmla="*/ 22 h 22"/>
                <a:gd name="T22" fmla="*/ 3 w 5"/>
                <a:gd name="T23" fmla="*/ 22 h 22"/>
                <a:gd name="T24" fmla="*/ 3 w 5"/>
                <a:gd name="T25" fmla="*/ 22 h 22"/>
                <a:gd name="T26" fmla="*/ 5 w 5"/>
                <a:gd name="T27" fmla="*/ 22 h 2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 h="22">
                  <a:moveTo>
                    <a:pt x="5" y="22"/>
                  </a:moveTo>
                  <a:lnTo>
                    <a:pt x="5" y="22"/>
                  </a:lnTo>
                  <a:lnTo>
                    <a:pt x="2" y="0"/>
                  </a:lnTo>
                  <a:lnTo>
                    <a:pt x="0" y="3"/>
                  </a:lnTo>
                  <a:lnTo>
                    <a:pt x="0" y="9"/>
                  </a:lnTo>
                  <a:lnTo>
                    <a:pt x="2" y="16"/>
                  </a:lnTo>
                  <a:lnTo>
                    <a:pt x="2" y="22"/>
                  </a:lnTo>
                  <a:lnTo>
                    <a:pt x="3" y="22"/>
                  </a:lnTo>
                  <a:lnTo>
                    <a:pt x="5" y="22"/>
                  </a:lnTo>
                  <a:close/>
                </a:path>
              </a:pathLst>
            </a:custGeom>
            <a:solidFill>
              <a:srgbClr val="000000"/>
            </a:solidFill>
            <a:ln w="9525">
              <a:noFill/>
              <a:round/>
              <a:headEnd/>
              <a:tailEnd/>
            </a:ln>
          </p:spPr>
          <p:txBody>
            <a:bodyPr/>
            <a:lstStyle/>
            <a:p>
              <a:endParaRPr lang="en-US"/>
            </a:p>
          </p:txBody>
        </p:sp>
        <p:sp>
          <p:nvSpPr>
            <p:cNvPr id="77851" name="Freeform 41"/>
            <p:cNvSpPr>
              <a:spLocks/>
            </p:cNvSpPr>
            <p:nvPr/>
          </p:nvSpPr>
          <p:spPr bwMode="auto">
            <a:xfrm>
              <a:off x="4803" y="4092"/>
              <a:ext cx="9" cy="9"/>
            </a:xfrm>
            <a:custGeom>
              <a:avLst/>
              <a:gdLst>
                <a:gd name="T0" fmla="*/ 9 w 9"/>
                <a:gd name="T1" fmla="*/ 9 h 9"/>
                <a:gd name="T2" fmla="*/ 9 w 9"/>
                <a:gd name="T3" fmla="*/ 7 h 9"/>
                <a:gd name="T4" fmla="*/ 9 w 9"/>
                <a:gd name="T5" fmla="*/ 4 h 9"/>
                <a:gd name="T6" fmla="*/ 9 w 9"/>
                <a:gd name="T7" fmla="*/ 1 h 9"/>
                <a:gd name="T8" fmla="*/ 9 w 9"/>
                <a:gd name="T9" fmla="*/ 0 h 9"/>
                <a:gd name="T10" fmla="*/ 6 w 9"/>
                <a:gd name="T11" fmla="*/ 0 h 9"/>
                <a:gd name="T12" fmla="*/ 4 w 9"/>
                <a:gd name="T13" fmla="*/ 0 h 9"/>
                <a:gd name="T14" fmla="*/ 3 w 9"/>
                <a:gd name="T15" fmla="*/ 0 h 9"/>
                <a:gd name="T16" fmla="*/ 3 w 9"/>
                <a:gd name="T17" fmla="*/ 0 h 9"/>
                <a:gd name="T18" fmla="*/ 1 w 9"/>
                <a:gd name="T19" fmla="*/ 0 h 9"/>
                <a:gd name="T20" fmla="*/ 1 w 9"/>
                <a:gd name="T21" fmla="*/ 0 h 9"/>
                <a:gd name="T22" fmla="*/ 0 w 9"/>
                <a:gd name="T23" fmla="*/ 0 h 9"/>
                <a:gd name="T24" fmla="*/ 0 w 9"/>
                <a:gd name="T25" fmla="*/ 1 h 9"/>
                <a:gd name="T26" fmla="*/ 0 w 9"/>
                <a:gd name="T27" fmla="*/ 3 h 9"/>
                <a:gd name="T28" fmla="*/ 0 w 9"/>
                <a:gd name="T29" fmla="*/ 4 h 9"/>
                <a:gd name="T30" fmla="*/ 1 w 9"/>
                <a:gd name="T31" fmla="*/ 6 h 9"/>
                <a:gd name="T32" fmla="*/ 1 w 9"/>
                <a:gd name="T33" fmla="*/ 7 h 9"/>
                <a:gd name="T34" fmla="*/ 3 w 9"/>
                <a:gd name="T35" fmla="*/ 7 h 9"/>
                <a:gd name="T36" fmla="*/ 4 w 9"/>
                <a:gd name="T37" fmla="*/ 7 h 9"/>
                <a:gd name="T38" fmla="*/ 6 w 9"/>
                <a:gd name="T39" fmla="*/ 9 h 9"/>
                <a:gd name="T40" fmla="*/ 9 w 9"/>
                <a:gd name="T41" fmla="*/ 9 h 9"/>
                <a:gd name="T42" fmla="*/ 9 w 9"/>
                <a:gd name="T43" fmla="*/ 9 h 9"/>
                <a:gd name="T44" fmla="*/ 9 w 9"/>
                <a:gd name="T45" fmla="*/ 9 h 9"/>
                <a:gd name="T46" fmla="*/ 9 w 9"/>
                <a:gd name="T47" fmla="*/ 9 h 9"/>
                <a:gd name="T48" fmla="*/ 9 w 9"/>
                <a:gd name="T49" fmla="*/ 9 h 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9" h="9">
                  <a:moveTo>
                    <a:pt x="9" y="9"/>
                  </a:moveTo>
                  <a:lnTo>
                    <a:pt x="9" y="7"/>
                  </a:lnTo>
                  <a:lnTo>
                    <a:pt x="9" y="4"/>
                  </a:lnTo>
                  <a:lnTo>
                    <a:pt x="9" y="1"/>
                  </a:lnTo>
                  <a:lnTo>
                    <a:pt x="9" y="0"/>
                  </a:lnTo>
                  <a:lnTo>
                    <a:pt x="6" y="0"/>
                  </a:lnTo>
                  <a:lnTo>
                    <a:pt x="4" y="0"/>
                  </a:lnTo>
                  <a:lnTo>
                    <a:pt x="3" y="0"/>
                  </a:lnTo>
                  <a:lnTo>
                    <a:pt x="1" y="0"/>
                  </a:lnTo>
                  <a:lnTo>
                    <a:pt x="0" y="0"/>
                  </a:lnTo>
                  <a:lnTo>
                    <a:pt x="0" y="1"/>
                  </a:lnTo>
                  <a:lnTo>
                    <a:pt x="0" y="3"/>
                  </a:lnTo>
                  <a:lnTo>
                    <a:pt x="0" y="4"/>
                  </a:lnTo>
                  <a:lnTo>
                    <a:pt x="1" y="6"/>
                  </a:lnTo>
                  <a:lnTo>
                    <a:pt x="1" y="7"/>
                  </a:lnTo>
                  <a:lnTo>
                    <a:pt x="3" y="7"/>
                  </a:lnTo>
                  <a:lnTo>
                    <a:pt x="4" y="7"/>
                  </a:lnTo>
                  <a:lnTo>
                    <a:pt x="6" y="9"/>
                  </a:lnTo>
                  <a:lnTo>
                    <a:pt x="9" y="9"/>
                  </a:lnTo>
                  <a:close/>
                </a:path>
              </a:pathLst>
            </a:custGeom>
            <a:solidFill>
              <a:srgbClr val="000000"/>
            </a:solidFill>
            <a:ln w="9525">
              <a:noFill/>
              <a:round/>
              <a:headEnd/>
              <a:tailEnd/>
            </a:ln>
          </p:spPr>
          <p:txBody>
            <a:bodyPr/>
            <a:lstStyle/>
            <a:p>
              <a:endParaRPr lang="en-US"/>
            </a:p>
          </p:txBody>
        </p:sp>
        <p:sp>
          <p:nvSpPr>
            <p:cNvPr id="77852" name="Freeform 42"/>
            <p:cNvSpPr>
              <a:spLocks/>
            </p:cNvSpPr>
            <p:nvPr/>
          </p:nvSpPr>
          <p:spPr bwMode="auto">
            <a:xfrm>
              <a:off x="4435" y="4080"/>
              <a:ext cx="6" cy="15"/>
            </a:xfrm>
            <a:custGeom>
              <a:avLst/>
              <a:gdLst>
                <a:gd name="T0" fmla="*/ 6 w 6"/>
                <a:gd name="T1" fmla="*/ 15 h 15"/>
                <a:gd name="T2" fmla="*/ 6 w 6"/>
                <a:gd name="T3" fmla="*/ 2 h 15"/>
                <a:gd name="T4" fmla="*/ 3 w 6"/>
                <a:gd name="T5" fmla="*/ 0 h 15"/>
                <a:gd name="T6" fmla="*/ 2 w 6"/>
                <a:gd name="T7" fmla="*/ 0 h 15"/>
                <a:gd name="T8" fmla="*/ 2 w 6"/>
                <a:gd name="T9" fmla="*/ 2 h 15"/>
                <a:gd name="T10" fmla="*/ 2 w 6"/>
                <a:gd name="T11" fmla="*/ 4 h 15"/>
                <a:gd name="T12" fmla="*/ 2 w 6"/>
                <a:gd name="T13" fmla="*/ 7 h 15"/>
                <a:gd name="T14" fmla="*/ 2 w 6"/>
                <a:gd name="T15" fmla="*/ 12 h 15"/>
                <a:gd name="T16" fmla="*/ 2 w 6"/>
                <a:gd name="T17" fmla="*/ 13 h 15"/>
                <a:gd name="T18" fmla="*/ 0 w 6"/>
                <a:gd name="T19" fmla="*/ 15 h 15"/>
                <a:gd name="T20" fmla="*/ 0 w 6"/>
                <a:gd name="T21" fmla="*/ 15 h 15"/>
                <a:gd name="T22" fmla="*/ 2 w 6"/>
                <a:gd name="T23" fmla="*/ 15 h 15"/>
                <a:gd name="T24" fmla="*/ 2 w 6"/>
                <a:gd name="T25" fmla="*/ 15 h 15"/>
                <a:gd name="T26" fmla="*/ 3 w 6"/>
                <a:gd name="T27" fmla="*/ 15 h 15"/>
                <a:gd name="T28" fmla="*/ 3 w 6"/>
                <a:gd name="T29" fmla="*/ 15 h 15"/>
                <a:gd name="T30" fmla="*/ 5 w 6"/>
                <a:gd name="T31" fmla="*/ 15 h 15"/>
                <a:gd name="T32" fmla="*/ 5 w 6"/>
                <a:gd name="T33" fmla="*/ 15 h 15"/>
                <a:gd name="T34" fmla="*/ 6 w 6"/>
                <a:gd name="T35" fmla="*/ 15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 h="15">
                  <a:moveTo>
                    <a:pt x="6" y="15"/>
                  </a:moveTo>
                  <a:lnTo>
                    <a:pt x="6" y="2"/>
                  </a:lnTo>
                  <a:lnTo>
                    <a:pt x="3" y="0"/>
                  </a:lnTo>
                  <a:lnTo>
                    <a:pt x="2" y="0"/>
                  </a:lnTo>
                  <a:lnTo>
                    <a:pt x="2" y="2"/>
                  </a:lnTo>
                  <a:lnTo>
                    <a:pt x="2" y="4"/>
                  </a:lnTo>
                  <a:lnTo>
                    <a:pt x="2" y="7"/>
                  </a:lnTo>
                  <a:lnTo>
                    <a:pt x="2" y="12"/>
                  </a:lnTo>
                  <a:lnTo>
                    <a:pt x="2" y="13"/>
                  </a:lnTo>
                  <a:lnTo>
                    <a:pt x="0" y="15"/>
                  </a:lnTo>
                  <a:lnTo>
                    <a:pt x="2" y="15"/>
                  </a:lnTo>
                  <a:lnTo>
                    <a:pt x="3" y="15"/>
                  </a:lnTo>
                  <a:lnTo>
                    <a:pt x="5" y="15"/>
                  </a:lnTo>
                  <a:lnTo>
                    <a:pt x="6" y="15"/>
                  </a:lnTo>
                  <a:close/>
                </a:path>
              </a:pathLst>
            </a:custGeom>
            <a:solidFill>
              <a:srgbClr val="000000"/>
            </a:solidFill>
            <a:ln w="9525">
              <a:noFill/>
              <a:round/>
              <a:headEnd/>
              <a:tailEnd/>
            </a:ln>
          </p:spPr>
          <p:txBody>
            <a:bodyPr/>
            <a:lstStyle/>
            <a:p>
              <a:endParaRPr lang="en-US"/>
            </a:p>
          </p:txBody>
        </p:sp>
        <p:sp>
          <p:nvSpPr>
            <p:cNvPr id="77853" name="Freeform 43"/>
            <p:cNvSpPr>
              <a:spLocks/>
            </p:cNvSpPr>
            <p:nvPr/>
          </p:nvSpPr>
          <p:spPr bwMode="auto">
            <a:xfrm>
              <a:off x="4784" y="4074"/>
              <a:ext cx="8" cy="25"/>
            </a:xfrm>
            <a:custGeom>
              <a:avLst/>
              <a:gdLst>
                <a:gd name="T0" fmla="*/ 3 w 8"/>
                <a:gd name="T1" fmla="*/ 25 h 25"/>
                <a:gd name="T2" fmla="*/ 3 w 8"/>
                <a:gd name="T3" fmla="*/ 25 h 25"/>
                <a:gd name="T4" fmla="*/ 3 w 8"/>
                <a:gd name="T5" fmla="*/ 24 h 25"/>
                <a:gd name="T6" fmla="*/ 4 w 8"/>
                <a:gd name="T7" fmla="*/ 24 h 25"/>
                <a:gd name="T8" fmla="*/ 4 w 8"/>
                <a:gd name="T9" fmla="*/ 22 h 25"/>
                <a:gd name="T10" fmla="*/ 6 w 8"/>
                <a:gd name="T11" fmla="*/ 22 h 25"/>
                <a:gd name="T12" fmla="*/ 8 w 8"/>
                <a:gd name="T13" fmla="*/ 22 h 25"/>
                <a:gd name="T14" fmla="*/ 8 w 8"/>
                <a:gd name="T15" fmla="*/ 21 h 25"/>
                <a:gd name="T16" fmla="*/ 8 w 8"/>
                <a:gd name="T17" fmla="*/ 21 h 25"/>
                <a:gd name="T18" fmla="*/ 8 w 8"/>
                <a:gd name="T19" fmla="*/ 8 h 25"/>
                <a:gd name="T20" fmla="*/ 8 w 8"/>
                <a:gd name="T21" fmla="*/ 6 h 25"/>
                <a:gd name="T22" fmla="*/ 8 w 8"/>
                <a:gd name="T23" fmla="*/ 5 h 25"/>
                <a:gd name="T24" fmla="*/ 6 w 8"/>
                <a:gd name="T25" fmla="*/ 3 h 25"/>
                <a:gd name="T26" fmla="*/ 4 w 8"/>
                <a:gd name="T27" fmla="*/ 2 h 25"/>
                <a:gd name="T28" fmla="*/ 3 w 8"/>
                <a:gd name="T29" fmla="*/ 0 h 25"/>
                <a:gd name="T30" fmla="*/ 1 w 8"/>
                <a:gd name="T31" fmla="*/ 0 h 25"/>
                <a:gd name="T32" fmla="*/ 1 w 8"/>
                <a:gd name="T33" fmla="*/ 2 h 25"/>
                <a:gd name="T34" fmla="*/ 0 w 8"/>
                <a:gd name="T35" fmla="*/ 2 h 25"/>
                <a:gd name="T36" fmla="*/ 0 w 8"/>
                <a:gd name="T37" fmla="*/ 21 h 25"/>
                <a:gd name="T38" fmla="*/ 0 w 8"/>
                <a:gd name="T39" fmla="*/ 22 h 25"/>
                <a:gd name="T40" fmla="*/ 1 w 8"/>
                <a:gd name="T41" fmla="*/ 22 h 25"/>
                <a:gd name="T42" fmla="*/ 1 w 8"/>
                <a:gd name="T43" fmla="*/ 24 h 25"/>
                <a:gd name="T44" fmla="*/ 3 w 8"/>
                <a:gd name="T45" fmla="*/ 25 h 2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 h="25">
                  <a:moveTo>
                    <a:pt x="3" y="25"/>
                  </a:moveTo>
                  <a:lnTo>
                    <a:pt x="3" y="25"/>
                  </a:lnTo>
                  <a:lnTo>
                    <a:pt x="3" y="24"/>
                  </a:lnTo>
                  <a:lnTo>
                    <a:pt x="4" y="24"/>
                  </a:lnTo>
                  <a:lnTo>
                    <a:pt x="4" y="22"/>
                  </a:lnTo>
                  <a:lnTo>
                    <a:pt x="6" y="22"/>
                  </a:lnTo>
                  <a:lnTo>
                    <a:pt x="8" y="22"/>
                  </a:lnTo>
                  <a:lnTo>
                    <a:pt x="8" y="21"/>
                  </a:lnTo>
                  <a:lnTo>
                    <a:pt x="8" y="8"/>
                  </a:lnTo>
                  <a:lnTo>
                    <a:pt x="8" y="6"/>
                  </a:lnTo>
                  <a:lnTo>
                    <a:pt x="8" y="5"/>
                  </a:lnTo>
                  <a:lnTo>
                    <a:pt x="6" y="3"/>
                  </a:lnTo>
                  <a:lnTo>
                    <a:pt x="4" y="2"/>
                  </a:lnTo>
                  <a:lnTo>
                    <a:pt x="3" y="0"/>
                  </a:lnTo>
                  <a:lnTo>
                    <a:pt x="1" y="0"/>
                  </a:lnTo>
                  <a:lnTo>
                    <a:pt x="1" y="2"/>
                  </a:lnTo>
                  <a:lnTo>
                    <a:pt x="0" y="2"/>
                  </a:lnTo>
                  <a:lnTo>
                    <a:pt x="0" y="21"/>
                  </a:lnTo>
                  <a:lnTo>
                    <a:pt x="0" y="22"/>
                  </a:lnTo>
                  <a:lnTo>
                    <a:pt x="1" y="22"/>
                  </a:lnTo>
                  <a:lnTo>
                    <a:pt x="1" y="24"/>
                  </a:lnTo>
                  <a:lnTo>
                    <a:pt x="3" y="25"/>
                  </a:lnTo>
                  <a:close/>
                </a:path>
              </a:pathLst>
            </a:custGeom>
            <a:solidFill>
              <a:srgbClr val="000000"/>
            </a:solidFill>
            <a:ln w="9525">
              <a:noFill/>
              <a:round/>
              <a:headEnd/>
              <a:tailEnd/>
            </a:ln>
          </p:spPr>
          <p:txBody>
            <a:bodyPr/>
            <a:lstStyle/>
            <a:p>
              <a:endParaRPr lang="en-US"/>
            </a:p>
          </p:txBody>
        </p:sp>
        <p:sp>
          <p:nvSpPr>
            <p:cNvPr id="77854" name="Freeform 44"/>
            <p:cNvSpPr>
              <a:spLocks/>
            </p:cNvSpPr>
            <p:nvPr/>
          </p:nvSpPr>
          <p:spPr bwMode="auto">
            <a:xfrm>
              <a:off x="4535" y="4079"/>
              <a:ext cx="8" cy="14"/>
            </a:xfrm>
            <a:custGeom>
              <a:avLst/>
              <a:gdLst>
                <a:gd name="T0" fmla="*/ 8 w 8"/>
                <a:gd name="T1" fmla="*/ 14 h 14"/>
                <a:gd name="T2" fmla="*/ 8 w 8"/>
                <a:gd name="T3" fmla="*/ 0 h 14"/>
                <a:gd name="T4" fmla="*/ 5 w 8"/>
                <a:gd name="T5" fmla="*/ 0 h 14"/>
                <a:gd name="T6" fmla="*/ 4 w 8"/>
                <a:gd name="T7" fmla="*/ 1 h 14"/>
                <a:gd name="T8" fmla="*/ 2 w 8"/>
                <a:gd name="T9" fmla="*/ 3 h 14"/>
                <a:gd name="T10" fmla="*/ 2 w 8"/>
                <a:gd name="T11" fmla="*/ 5 h 14"/>
                <a:gd name="T12" fmla="*/ 2 w 8"/>
                <a:gd name="T13" fmla="*/ 6 h 14"/>
                <a:gd name="T14" fmla="*/ 0 w 8"/>
                <a:gd name="T15" fmla="*/ 9 h 14"/>
                <a:gd name="T16" fmla="*/ 2 w 8"/>
                <a:gd name="T17" fmla="*/ 11 h 14"/>
                <a:gd name="T18" fmla="*/ 2 w 8"/>
                <a:gd name="T19" fmla="*/ 14 h 14"/>
                <a:gd name="T20" fmla="*/ 2 w 8"/>
                <a:gd name="T21" fmla="*/ 14 h 14"/>
                <a:gd name="T22" fmla="*/ 2 w 8"/>
                <a:gd name="T23" fmla="*/ 14 h 14"/>
                <a:gd name="T24" fmla="*/ 2 w 8"/>
                <a:gd name="T25" fmla="*/ 14 h 14"/>
                <a:gd name="T26" fmla="*/ 4 w 8"/>
                <a:gd name="T27" fmla="*/ 14 h 14"/>
                <a:gd name="T28" fmla="*/ 4 w 8"/>
                <a:gd name="T29" fmla="*/ 14 h 14"/>
                <a:gd name="T30" fmla="*/ 5 w 8"/>
                <a:gd name="T31" fmla="*/ 14 h 14"/>
                <a:gd name="T32" fmla="*/ 5 w 8"/>
                <a:gd name="T33" fmla="*/ 14 h 14"/>
                <a:gd name="T34" fmla="*/ 8 w 8"/>
                <a:gd name="T35" fmla="*/ 14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 h="14">
                  <a:moveTo>
                    <a:pt x="8" y="14"/>
                  </a:moveTo>
                  <a:lnTo>
                    <a:pt x="8" y="0"/>
                  </a:lnTo>
                  <a:lnTo>
                    <a:pt x="5" y="0"/>
                  </a:lnTo>
                  <a:lnTo>
                    <a:pt x="4" y="1"/>
                  </a:lnTo>
                  <a:lnTo>
                    <a:pt x="2" y="3"/>
                  </a:lnTo>
                  <a:lnTo>
                    <a:pt x="2" y="5"/>
                  </a:lnTo>
                  <a:lnTo>
                    <a:pt x="2" y="6"/>
                  </a:lnTo>
                  <a:lnTo>
                    <a:pt x="0" y="9"/>
                  </a:lnTo>
                  <a:lnTo>
                    <a:pt x="2" y="11"/>
                  </a:lnTo>
                  <a:lnTo>
                    <a:pt x="2" y="14"/>
                  </a:lnTo>
                  <a:lnTo>
                    <a:pt x="4" y="14"/>
                  </a:lnTo>
                  <a:lnTo>
                    <a:pt x="5" y="14"/>
                  </a:lnTo>
                  <a:lnTo>
                    <a:pt x="8" y="14"/>
                  </a:lnTo>
                  <a:close/>
                </a:path>
              </a:pathLst>
            </a:custGeom>
            <a:solidFill>
              <a:srgbClr val="000000"/>
            </a:solidFill>
            <a:ln w="9525">
              <a:noFill/>
              <a:round/>
              <a:headEnd/>
              <a:tailEnd/>
            </a:ln>
          </p:spPr>
          <p:txBody>
            <a:bodyPr/>
            <a:lstStyle/>
            <a:p>
              <a:endParaRPr lang="en-US"/>
            </a:p>
          </p:txBody>
        </p:sp>
        <p:sp>
          <p:nvSpPr>
            <p:cNvPr id="77855" name="Freeform 45"/>
            <p:cNvSpPr>
              <a:spLocks/>
            </p:cNvSpPr>
            <p:nvPr/>
          </p:nvSpPr>
          <p:spPr bwMode="auto">
            <a:xfrm>
              <a:off x="4562" y="4082"/>
              <a:ext cx="8" cy="11"/>
            </a:xfrm>
            <a:custGeom>
              <a:avLst/>
              <a:gdLst>
                <a:gd name="T0" fmla="*/ 4 w 8"/>
                <a:gd name="T1" fmla="*/ 11 h 11"/>
                <a:gd name="T2" fmla="*/ 5 w 8"/>
                <a:gd name="T3" fmla="*/ 11 h 11"/>
                <a:gd name="T4" fmla="*/ 7 w 8"/>
                <a:gd name="T5" fmla="*/ 11 h 11"/>
                <a:gd name="T6" fmla="*/ 8 w 8"/>
                <a:gd name="T7" fmla="*/ 10 h 11"/>
                <a:gd name="T8" fmla="*/ 8 w 8"/>
                <a:gd name="T9" fmla="*/ 10 h 11"/>
                <a:gd name="T10" fmla="*/ 8 w 8"/>
                <a:gd name="T11" fmla="*/ 8 h 11"/>
                <a:gd name="T12" fmla="*/ 8 w 8"/>
                <a:gd name="T13" fmla="*/ 6 h 11"/>
                <a:gd name="T14" fmla="*/ 8 w 8"/>
                <a:gd name="T15" fmla="*/ 5 h 11"/>
                <a:gd name="T16" fmla="*/ 8 w 8"/>
                <a:gd name="T17" fmla="*/ 3 h 11"/>
                <a:gd name="T18" fmla="*/ 8 w 8"/>
                <a:gd name="T19" fmla="*/ 3 h 11"/>
                <a:gd name="T20" fmla="*/ 8 w 8"/>
                <a:gd name="T21" fmla="*/ 2 h 11"/>
                <a:gd name="T22" fmla="*/ 8 w 8"/>
                <a:gd name="T23" fmla="*/ 2 h 11"/>
                <a:gd name="T24" fmla="*/ 8 w 8"/>
                <a:gd name="T25" fmla="*/ 2 h 11"/>
                <a:gd name="T26" fmla="*/ 8 w 8"/>
                <a:gd name="T27" fmla="*/ 2 h 11"/>
                <a:gd name="T28" fmla="*/ 7 w 8"/>
                <a:gd name="T29" fmla="*/ 0 h 11"/>
                <a:gd name="T30" fmla="*/ 5 w 8"/>
                <a:gd name="T31" fmla="*/ 0 h 11"/>
                <a:gd name="T32" fmla="*/ 4 w 8"/>
                <a:gd name="T33" fmla="*/ 0 h 11"/>
                <a:gd name="T34" fmla="*/ 2 w 8"/>
                <a:gd name="T35" fmla="*/ 2 h 11"/>
                <a:gd name="T36" fmla="*/ 0 w 8"/>
                <a:gd name="T37" fmla="*/ 5 h 11"/>
                <a:gd name="T38" fmla="*/ 0 w 8"/>
                <a:gd name="T39" fmla="*/ 8 h 11"/>
                <a:gd name="T40" fmla="*/ 0 w 8"/>
                <a:gd name="T41" fmla="*/ 11 h 11"/>
                <a:gd name="T42" fmla="*/ 0 w 8"/>
                <a:gd name="T43" fmla="*/ 11 h 11"/>
                <a:gd name="T44" fmla="*/ 2 w 8"/>
                <a:gd name="T45" fmla="*/ 11 h 11"/>
                <a:gd name="T46" fmla="*/ 4 w 8"/>
                <a:gd name="T47" fmla="*/ 11 h 11"/>
                <a:gd name="T48" fmla="*/ 4 w 8"/>
                <a:gd name="T49" fmla="*/ 11 h 1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 h="11">
                  <a:moveTo>
                    <a:pt x="4" y="11"/>
                  </a:moveTo>
                  <a:lnTo>
                    <a:pt x="5" y="11"/>
                  </a:lnTo>
                  <a:lnTo>
                    <a:pt x="7" y="11"/>
                  </a:lnTo>
                  <a:lnTo>
                    <a:pt x="8" y="10"/>
                  </a:lnTo>
                  <a:lnTo>
                    <a:pt x="8" y="8"/>
                  </a:lnTo>
                  <a:lnTo>
                    <a:pt x="8" y="6"/>
                  </a:lnTo>
                  <a:lnTo>
                    <a:pt x="8" y="5"/>
                  </a:lnTo>
                  <a:lnTo>
                    <a:pt x="8" y="3"/>
                  </a:lnTo>
                  <a:lnTo>
                    <a:pt x="8" y="2"/>
                  </a:lnTo>
                  <a:lnTo>
                    <a:pt x="7" y="0"/>
                  </a:lnTo>
                  <a:lnTo>
                    <a:pt x="5" y="0"/>
                  </a:lnTo>
                  <a:lnTo>
                    <a:pt x="4" y="0"/>
                  </a:lnTo>
                  <a:lnTo>
                    <a:pt x="2" y="2"/>
                  </a:lnTo>
                  <a:lnTo>
                    <a:pt x="0" y="5"/>
                  </a:lnTo>
                  <a:lnTo>
                    <a:pt x="0" y="8"/>
                  </a:lnTo>
                  <a:lnTo>
                    <a:pt x="0" y="11"/>
                  </a:lnTo>
                  <a:lnTo>
                    <a:pt x="2" y="11"/>
                  </a:lnTo>
                  <a:lnTo>
                    <a:pt x="4" y="11"/>
                  </a:lnTo>
                  <a:close/>
                </a:path>
              </a:pathLst>
            </a:custGeom>
            <a:solidFill>
              <a:srgbClr val="000000"/>
            </a:solidFill>
            <a:ln w="9525">
              <a:noFill/>
              <a:round/>
              <a:headEnd/>
              <a:tailEnd/>
            </a:ln>
          </p:spPr>
          <p:txBody>
            <a:bodyPr/>
            <a:lstStyle/>
            <a:p>
              <a:endParaRPr lang="en-US"/>
            </a:p>
          </p:txBody>
        </p:sp>
        <p:sp>
          <p:nvSpPr>
            <p:cNvPr id="77856" name="Freeform 46"/>
            <p:cNvSpPr>
              <a:spLocks/>
            </p:cNvSpPr>
            <p:nvPr/>
          </p:nvSpPr>
          <p:spPr bwMode="auto">
            <a:xfrm>
              <a:off x="4761" y="4057"/>
              <a:ext cx="13" cy="36"/>
            </a:xfrm>
            <a:custGeom>
              <a:avLst/>
              <a:gdLst>
                <a:gd name="T0" fmla="*/ 5 w 13"/>
                <a:gd name="T1" fmla="*/ 36 h 36"/>
                <a:gd name="T2" fmla="*/ 13 w 13"/>
                <a:gd name="T3" fmla="*/ 1 h 36"/>
                <a:gd name="T4" fmla="*/ 13 w 13"/>
                <a:gd name="T5" fmla="*/ 0 h 36"/>
                <a:gd name="T6" fmla="*/ 11 w 13"/>
                <a:gd name="T7" fmla="*/ 0 h 36"/>
                <a:gd name="T8" fmla="*/ 10 w 13"/>
                <a:gd name="T9" fmla="*/ 0 h 36"/>
                <a:gd name="T10" fmla="*/ 8 w 13"/>
                <a:gd name="T11" fmla="*/ 0 h 36"/>
                <a:gd name="T12" fmla="*/ 7 w 13"/>
                <a:gd name="T13" fmla="*/ 0 h 36"/>
                <a:gd name="T14" fmla="*/ 7 w 13"/>
                <a:gd name="T15" fmla="*/ 0 h 36"/>
                <a:gd name="T16" fmla="*/ 5 w 13"/>
                <a:gd name="T17" fmla="*/ 0 h 36"/>
                <a:gd name="T18" fmla="*/ 5 w 13"/>
                <a:gd name="T19" fmla="*/ 1 h 36"/>
                <a:gd name="T20" fmla="*/ 0 w 13"/>
                <a:gd name="T21" fmla="*/ 25 h 36"/>
                <a:gd name="T22" fmla="*/ 0 w 13"/>
                <a:gd name="T23" fmla="*/ 27 h 36"/>
                <a:gd name="T24" fmla="*/ 0 w 13"/>
                <a:gd name="T25" fmla="*/ 30 h 36"/>
                <a:gd name="T26" fmla="*/ 0 w 13"/>
                <a:gd name="T27" fmla="*/ 31 h 36"/>
                <a:gd name="T28" fmla="*/ 2 w 13"/>
                <a:gd name="T29" fmla="*/ 36 h 36"/>
                <a:gd name="T30" fmla="*/ 4 w 13"/>
                <a:gd name="T31" fmla="*/ 36 h 36"/>
                <a:gd name="T32" fmla="*/ 4 w 13"/>
                <a:gd name="T33" fmla="*/ 36 h 36"/>
                <a:gd name="T34" fmla="*/ 5 w 13"/>
                <a:gd name="T35" fmla="*/ 36 h 36"/>
                <a:gd name="T36" fmla="*/ 5 w 13"/>
                <a:gd name="T37" fmla="*/ 36 h 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 h="36">
                  <a:moveTo>
                    <a:pt x="5" y="36"/>
                  </a:moveTo>
                  <a:lnTo>
                    <a:pt x="13" y="1"/>
                  </a:lnTo>
                  <a:lnTo>
                    <a:pt x="13" y="0"/>
                  </a:lnTo>
                  <a:lnTo>
                    <a:pt x="11" y="0"/>
                  </a:lnTo>
                  <a:lnTo>
                    <a:pt x="10" y="0"/>
                  </a:lnTo>
                  <a:lnTo>
                    <a:pt x="8" y="0"/>
                  </a:lnTo>
                  <a:lnTo>
                    <a:pt x="7" y="0"/>
                  </a:lnTo>
                  <a:lnTo>
                    <a:pt x="5" y="0"/>
                  </a:lnTo>
                  <a:lnTo>
                    <a:pt x="5" y="1"/>
                  </a:lnTo>
                  <a:lnTo>
                    <a:pt x="0" y="25"/>
                  </a:lnTo>
                  <a:lnTo>
                    <a:pt x="0" y="27"/>
                  </a:lnTo>
                  <a:lnTo>
                    <a:pt x="0" y="30"/>
                  </a:lnTo>
                  <a:lnTo>
                    <a:pt x="0" y="31"/>
                  </a:lnTo>
                  <a:lnTo>
                    <a:pt x="2" y="36"/>
                  </a:lnTo>
                  <a:lnTo>
                    <a:pt x="4" y="36"/>
                  </a:lnTo>
                  <a:lnTo>
                    <a:pt x="5" y="36"/>
                  </a:lnTo>
                  <a:close/>
                </a:path>
              </a:pathLst>
            </a:custGeom>
            <a:solidFill>
              <a:srgbClr val="000000"/>
            </a:solidFill>
            <a:ln w="9525">
              <a:noFill/>
              <a:round/>
              <a:headEnd/>
              <a:tailEnd/>
            </a:ln>
          </p:spPr>
          <p:txBody>
            <a:bodyPr/>
            <a:lstStyle/>
            <a:p>
              <a:endParaRPr lang="en-US"/>
            </a:p>
          </p:txBody>
        </p:sp>
        <p:sp>
          <p:nvSpPr>
            <p:cNvPr id="77857" name="Freeform 47"/>
            <p:cNvSpPr>
              <a:spLocks/>
            </p:cNvSpPr>
            <p:nvPr/>
          </p:nvSpPr>
          <p:spPr bwMode="auto">
            <a:xfrm>
              <a:off x="4459" y="4049"/>
              <a:ext cx="8" cy="36"/>
            </a:xfrm>
            <a:custGeom>
              <a:avLst/>
              <a:gdLst>
                <a:gd name="T0" fmla="*/ 8 w 8"/>
                <a:gd name="T1" fmla="*/ 36 h 36"/>
                <a:gd name="T2" fmla="*/ 5 w 8"/>
                <a:gd name="T3" fmla="*/ 0 h 36"/>
                <a:gd name="T4" fmla="*/ 2 w 8"/>
                <a:gd name="T5" fmla="*/ 1 h 36"/>
                <a:gd name="T6" fmla="*/ 2 w 8"/>
                <a:gd name="T7" fmla="*/ 3 h 36"/>
                <a:gd name="T8" fmla="*/ 0 w 8"/>
                <a:gd name="T9" fmla="*/ 6 h 36"/>
                <a:gd name="T10" fmla="*/ 2 w 8"/>
                <a:gd name="T11" fmla="*/ 11 h 36"/>
                <a:gd name="T12" fmla="*/ 2 w 8"/>
                <a:gd name="T13" fmla="*/ 15 h 36"/>
                <a:gd name="T14" fmla="*/ 2 w 8"/>
                <a:gd name="T15" fmla="*/ 20 h 36"/>
                <a:gd name="T16" fmla="*/ 2 w 8"/>
                <a:gd name="T17" fmla="*/ 25 h 36"/>
                <a:gd name="T18" fmla="*/ 2 w 8"/>
                <a:gd name="T19" fmla="*/ 30 h 36"/>
                <a:gd name="T20" fmla="*/ 3 w 8"/>
                <a:gd name="T21" fmla="*/ 33 h 36"/>
                <a:gd name="T22" fmla="*/ 5 w 8"/>
                <a:gd name="T23" fmla="*/ 35 h 36"/>
                <a:gd name="T24" fmla="*/ 5 w 8"/>
                <a:gd name="T25" fmla="*/ 35 h 36"/>
                <a:gd name="T26" fmla="*/ 5 w 8"/>
                <a:gd name="T27" fmla="*/ 36 h 36"/>
                <a:gd name="T28" fmla="*/ 5 w 8"/>
                <a:gd name="T29" fmla="*/ 36 h 36"/>
                <a:gd name="T30" fmla="*/ 6 w 8"/>
                <a:gd name="T31" fmla="*/ 36 h 36"/>
                <a:gd name="T32" fmla="*/ 6 w 8"/>
                <a:gd name="T33" fmla="*/ 36 h 36"/>
                <a:gd name="T34" fmla="*/ 8 w 8"/>
                <a:gd name="T35" fmla="*/ 36 h 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 h="36">
                  <a:moveTo>
                    <a:pt x="8" y="36"/>
                  </a:moveTo>
                  <a:lnTo>
                    <a:pt x="5" y="0"/>
                  </a:lnTo>
                  <a:lnTo>
                    <a:pt x="2" y="1"/>
                  </a:lnTo>
                  <a:lnTo>
                    <a:pt x="2" y="3"/>
                  </a:lnTo>
                  <a:lnTo>
                    <a:pt x="0" y="6"/>
                  </a:lnTo>
                  <a:lnTo>
                    <a:pt x="2" y="11"/>
                  </a:lnTo>
                  <a:lnTo>
                    <a:pt x="2" y="15"/>
                  </a:lnTo>
                  <a:lnTo>
                    <a:pt x="2" y="20"/>
                  </a:lnTo>
                  <a:lnTo>
                    <a:pt x="2" y="25"/>
                  </a:lnTo>
                  <a:lnTo>
                    <a:pt x="2" y="30"/>
                  </a:lnTo>
                  <a:lnTo>
                    <a:pt x="3" y="33"/>
                  </a:lnTo>
                  <a:lnTo>
                    <a:pt x="5" y="35"/>
                  </a:lnTo>
                  <a:lnTo>
                    <a:pt x="5" y="36"/>
                  </a:lnTo>
                  <a:lnTo>
                    <a:pt x="6" y="36"/>
                  </a:lnTo>
                  <a:lnTo>
                    <a:pt x="8" y="36"/>
                  </a:lnTo>
                  <a:close/>
                </a:path>
              </a:pathLst>
            </a:custGeom>
            <a:solidFill>
              <a:srgbClr val="000000"/>
            </a:solidFill>
            <a:ln w="9525">
              <a:noFill/>
              <a:round/>
              <a:headEnd/>
              <a:tailEnd/>
            </a:ln>
          </p:spPr>
          <p:txBody>
            <a:bodyPr/>
            <a:lstStyle/>
            <a:p>
              <a:endParaRPr lang="en-US"/>
            </a:p>
          </p:txBody>
        </p:sp>
        <p:sp>
          <p:nvSpPr>
            <p:cNvPr id="77858" name="Freeform 48"/>
            <p:cNvSpPr>
              <a:spLocks/>
            </p:cNvSpPr>
            <p:nvPr/>
          </p:nvSpPr>
          <p:spPr bwMode="auto">
            <a:xfrm>
              <a:off x="4523" y="4055"/>
              <a:ext cx="9" cy="30"/>
            </a:xfrm>
            <a:custGeom>
              <a:avLst/>
              <a:gdLst>
                <a:gd name="T0" fmla="*/ 3 w 9"/>
                <a:gd name="T1" fmla="*/ 30 h 30"/>
                <a:gd name="T2" fmla="*/ 9 w 9"/>
                <a:gd name="T3" fmla="*/ 0 h 30"/>
                <a:gd name="T4" fmla="*/ 3 w 9"/>
                <a:gd name="T5" fmla="*/ 2 h 30"/>
                <a:gd name="T6" fmla="*/ 1 w 9"/>
                <a:gd name="T7" fmla="*/ 5 h 30"/>
                <a:gd name="T8" fmla="*/ 0 w 9"/>
                <a:gd name="T9" fmla="*/ 8 h 30"/>
                <a:gd name="T10" fmla="*/ 0 w 9"/>
                <a:gd name="T11" fmla="*/ 11 h 30"/>
                <a:gd name="T12" fmla="*/ 0 w 9"/>
                <a:gd name="T13" fmla="*/ 16 h 30"/>
                <a:gd name="T14" fmla="*/ 0 w 9"/>
                <a:gd name="T15" fmla="*/ 21 h 30"/>
                <a:gd name="T16" fmla="*/ 1 w 9"/>
                <a:gd name="T17" fmla="*/ 25 h 30"/>
                <a:gd name="T18" fmla="*/ 0 w 9"/>
                <a:gd name="T19" fmla="*/ 30 h 30"/>
                <a:gd name="T20" fmla="*/ 1 w 9"/>
                <a:gd name="T21" fmla="*/ 30 h 30"/>
                <a:gd name="T22" fmla="*/ 1 w 9"/>
                <a:gd name="T23" fmla="*/ 30 h 30"/>
                <a:gd name="T24" fmla="*/ 3 w 9"/>
                <a:gd name="T25" fmla="*/ 30 h 30"/>
                <a:gd name="T26" fmla="*/ 3 w 9"/>
                <a:gd name="T27" fmla="*/ 30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30">
                  <a:moveTo>
                    <a:pt x="3" y="30"/>
                  </a:moveTo>
                  <a:lnTo>
                    <a:pt x="9" y="0"/>
                  </a:lnTo>
                  <a:lnTo>
                    <a:pt x="3" y="2"/>
                  </a:lnTo>
                  <a:lnTo>
                    <a:pt x="1" y="5"/>
                  </a:lnTo>
                  <a:lnTo>
                    <a:pt x="0" y="8"/>
                  </a:lnTo>
                  <a:lnTo>
                    <a:pt x="0" y="11"/>
                  </a:lnTo>
                  <a:lnTo>
                    <a:pt x="0" y="16"/>
                  </a:lnTo>
                  <a:lnTo>
                    <a:pt x="0" y="21"/>
                  </a:lnTo>
                  <a:lnTo>
                    <a:pt x="1" y="25"/>
                  </a:lnTo>
                  <a:lnTo>
                    <a:pt x="0" y="30"/>
                  </a:lnTo>
                  <a:lnTo>
                    <a:pt x="1" y="30"/>
                  </a:lnTo>
                  <a:lnTo>
                    <a:pt x="3" y="30"/>
                  </a:lnTo>
                  <a:close/>
                </a:path>
              </a:pathLst>
            </a:custGeom>
            <a:solidFill>
              <a:srgbClr val="000000"/>
            </a:solidFill>
            <a:ln w="9525">
              <a:noFill/>
              <a:round/>
              <a:headEnd/>
              <a:tailEnd/>
            </a:ln>
          </p:spPr>
          <p:txBody>
            <a:bodyPr/>
            <a:lstStyle/>
            <a:p>
              <a:endParaRPr lang="en-US"/>
            </a:p>
          </p:txBody>
        </p:sp>
        <p:sp>
          <p:nvSpPr>
            <p:cNvPr id="77859" name="Freeform 49"/>
            <p:cNvSpPr>
              <a:spLocks/>
            </p:cNvSpPr>
            <p:nvPr/>
          </p:nvSpPr>
          <p:spPr bwMode="auto">
            <a:xfrm>
              <a:off x="4494" y="4028"/>
              <a:ext cx="6" cy="54"/>
            </a:xfrm>
            <a:custGeom>
              <a:avLst/>
              <a:gdLst>
                <a:gd name="T0" fmla="*/ 6 w 6"/>
                <a:gd name="T1" fmla="*/ 51 h 54"/>
                <a:gd name="T2" fmla="*/ 6 w 6"/>
                <a:gd name="T3" fmla="*/ 3 h 54"/>
                <a:gd name="T4" fmla="*/ 6 w 6"/>
                <a:gd name="T5" fmla="*/ 1 h 54"/>
                <a:gd name="T6" fmla="*/ 5 w 6"/>
                <a:gd name="T7" fmla="*/ 0 h 54"/>
                <a:gd name="T8" fmla="*/ 5 w 6"/>
                <a:gd name="T9" fmla="*/ 0 h 54"/>
                <a:gd name="T10" fmla="*/ 3 w 6"/>
                <a:gd name="T11" fmla="*/ 0 h 54"/>
                <a:gd name="T12" fmla="*/ 2 w 6"/>
                <a:gd name="T13" fmla="*/ 0 h 54"/>
                <a:gd name="T14" fmla="*/ 2 w 6"/>
                <a:gd name="T15" fmla="*/ 0 h 54"/>
                <a:gd name="T16" fmla="*/ 2 w 6"/>
                <a:gd name="T17" fmla="*/ 1 h 54"/>
                <a:gd name="T18" fmla="*/ 0 w 6"/>
                <a:gd name="T19" fmla="*/ 3 h 54"/>
                <a:gd name="T20" fmla="*/ 0 w 6"/>
                <a:gd name="T21" fmla="*/ 54 h 54"/>
                <a:gd name="T22" fmla="*/ 2 w 6"/>
                <a:gd name="T23" fmla="*/ 54 h 54"/>
                <a:gd name="T24" fmla="*/ 2 w 6"/>
                <a:gd name="T25" fmla="*/ 54 h 54"/>
                <a:gd name="T26" fmla="*/ 2 w 6"/>
                <a:gd name="T27" fmla="*/ 54 h 54"/>
                <a:gd name="T28" fmla="*/ 3 w 6"/>
                <a:gd name="T29" fmla="*/ 52 h 54"/>
                <a:gd name="T30" fmla="*/ 5 w 6"/>
                <a:gd name="T31" fmla="*/ 52 h 54"/>
                <a:gd name="T32" fmla="*/ 5 w 6"/>
                <a:gd name="T33" fmla="*/ 51 h 54"/>
                <a:gd name="T34" fmla="*/ 6 w 6"/>
                <a:gd name="T35" fmla="*/ 51 h 54"/>
                <a:gd name="T36" fmla="*/ 6 w 6"/>
                <a:gd name="T37" fmla="*/ 51 h 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 h="54">
                  <a:moveTo>
                    <a:pt x="6" y="51"/>
                  </a:moveTo>
                  <a:lnTo>
                    <a:pt x="6" y="3"/>
                  </a:lnTo>
                  <a:lnTo>
                    <a:pt x="6" y="1"/>
                  </a:lnTo>
                  <a:lnTo>
                    <a:pt x="5" y="0"/>
                  </a:lnTo>
                  <a:lnTo>
                    <a:pt x="3" y="0"/>
                  </a:lnTo>
                  <a:lnTo>
                    <a:pt x="2" y="0"/>
                  </a:lnTo>
                  <a:lnTo>
                    <a:pt x="2" y="1"/>
                  </a:lnTo>
                  <a:lnTo>
                    <a:pt x="0" y="3"/>
                  </a:lnTo>
                  <a:lnTo>
                    <a:pt x="0" y="54"/>
                  </a:lnTo>
                  <a:lnTo>
                    <a:pt x="2" y="54"/>
                  </a:lnTo>
                  <a:lnTo>
                    <a:pt x="3" y="52"/>
                  </a:lnTo>
                  <a:lnTo>
                    <a:pt x="5" y="52"/>
                  </a:lnTo>
                  <a:lnTo>
                    <a:pt x="5" y="51"/>
                  </a:lnTo>
                  <a:lnTo>
                    <a:pt x="6" y="51"/>
                  </a:lnTo>
                  <a:close/>
                </a:path>
              </a:pathLst>
            </a:custGeom>
            <a:solidFill>
              <a:srgbClr val="000000"/>
            </a:solidFill>
            <a:ln w="9525">
              <a:noFill/>
              <a:round/>
              <a:headEnd/>
              <a:tailEnd/>
            </a:ln>
          </p:spPr>
          <p:txBody>
            <a:bodyPr/>
            <a:lstStyle/>
            <a:p>
              <a:endParaRPr lang="en-US"/>
            </a:p>
          </p:txBody>
        </p:sp>
        <p:sp>
          <p:nvSpPr>
            <p:cNvPr id="77860" name="Freeform 50"/>
            <p:cNvSpPr>
              <a:spLocks/>
            </p:cNvSpPr>
            <p:nvPr/>
          </p:nvSpPr>
          <p:spPr bwMode="auto">
            <a:xfrm>
              <a:off x="4917" y="4064"/>
              <a:ext cx="8" cy="15"/>
            </a:xfrm>
            <a:custGeom>
              <a:avLst/>
              <a:gdLst>
                <a:gd name="T0" fmla="*/ 5 w 8"/>
                <a:gd name="T1" fmla="*/ 15 h 15"/>
                <a:gd name="T2" fmla="*/ 5 w 8"/>
                <a:gd name="T3" fmla="*/ 15 h 15"/>
                <a:gd name="T4" fmla="*/ 7 w 8"/>
                <a:gd name="T5" fmla="*/ 13 h 15"/>
                <a:gd name="T6" fmla="*/ 8 w 8"/>
                <a:gd name="T7" fmla="*/ 13 h 15"/>
                <a:gd name="T8" fmla="*/ 8 w 8"/>
                <a:gd name="T9" fmla="*/ 12 h 15"/>
                <a:gd name="T10" fmla="*/ 8 w 8"/>
                <a:gd name="T11" fmla="*/ 10 h 15"/>
                <a:gd name="T12" fmla="*/ 8 w 8"/>
                <a:gd name="T13" fmla="*/ 7 h 15"/>
                <a:gd name="T14" fmla="*/ 8 w 8"/>
                <a:gd name="T15" fmla="*/ 4 h 15"/>
                <a:gd name="T16" fmla="*/ 8 w 8"/>
                <a:gd name="T17" fmla="*/ 0 h 15"/>
                <a:gd name="T18" fmla="*/ 7 w 8"/>
                <a:gd name="T19" fmla="*/ 0 h 15"/>
                <a:gd name="T20" fmla="*/ 7 w 8"/>
                <a:gd name="T21" fmla="*/ 0 h 15"/>
                <a:gd name="T22" fmla="*/ 5 w 8"/>
                <a:gd name="T23" fmla="*/ 0 h 15"/>
                <a:gd name="T24" fmla="*/ 5 w 8"/>
                <a:gd name="T25" fmla="*/ 0 h 15"/>
                <a:gd name="T26" fmla="*/ 3 w 8"/>
                <a:gd name="T27" fmla="*/ 0 h 15"/>
                <a:gd name="T28" fmla="*/ 3 w 8"/>
                <a:gd name="T29" fmla="*/ 0 h 15"/>
                <a:gd name="T30" fmla="*/ 2 w 8"/>
                <a:gd name="T31" fmla="*/ 0 h 15"/>
                <a:gd name="T32" fmla="*/ 0 w 8"/>
                <a:gd name="T33" fmla="*/ 0 h 15"/>
                <a:gd name="T34" fmla="*/ 0 w 8"/>
                <a:gd name="T35" fmla="*/ 15 h 15"/>
                <a:gd name="T36" fmla="*/ 0 w 8"/>
                <a:gd name="T37" fmla="*/ 15 h 15"/>
                <a:gd name="T38" fmla="*/ 0 w 8"/>
                <a:gd name="T39" fmla="*/ 15 h 15"/>
                <a:gd name="T40" fmla="*/ 2 w 8"/>
                <a:gd name="T41" fmla="*/ 15 h 15"/>
                <a:gd name="T42" fmla="*/ 2 w 8"/>
                <a:gd name="T43" fmla="*/ 15 h 15"/>
                <a:gd name="T44" fmla="*/ 3 w 8"/>
                <a:gd name="T45" fmla="*/ 15 h 15"/>
                <a:gd name="T46" fmla="*/ 5 w 8"/>
                <a:gd name="T47" fmla="*/ 15 h 15"/>
                <a:gd name="T48" fmla="*/ 5 w 8"/>
                <a:gd name="T49" fmla="*/ 15 h 15"/>
                <a:gd name="T50" fmla="*/ 5 w 8"/>
                <a:gd name="T51" fmla="*/ 15 h 1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 h="15">
                  <a:moveTo>
                    <a:pt x="5" y="15"/>
                  </a:moveTo>
                  <a:lnTo>
                    <a:pt x="5" y="15"/>
                  </a:lnTo>
                  <a:lnTo>
                    <a:pt x="7" y="13"/>
                  </a:lnTo>
                  <a:lnTo>
                    <a:pt x="8" y="13"/>
                  </a:lnTo>
                  <a:lnTo>
                    <a:pt x="8" y="12"/>
                  </a:lnTo>
                  <a:lnTo>
                    <a:pt x="8" y="10"/>
                  </a:lnTo>
                  <a:lnTo>
                    <a:pt x="8" y="7"/>
                  </a:lnTo>
                  <a:lnTo>
                    <a:pt x="8" y="4"/>
                  </a:lnTo>
                  <a:lnTo>
                    <a:pt x="8" y="0"/>
                  </a:lnTo>
                  <a:lnTo>
                    <a:pt x="7" y="0"/>
                  </a:lnTo>
                  <a:lnTo>
                    <a:pt x="5" y="0"/>
                  </a:lnTo>
                  <a:lnTo>
                    <a:pt x="3" y="0"/>
                  </a:lnTo>
                  <a:lnTo>
                    <a:pt x="2" y="0"/>
                  </a:lnTo>
                  <a:lnTo>
                    <a:pt x="0" y="0"/>
                  </a:lnTo>
                  <a:lnTo>
                    <a:pt x="0" y="15"/>
                  </a:lnTo>
                  <a:lnTo>
                    <a:pt x="2" y="15"/>
                  </a:lnTo>
                  <a:lnTo>
                    <a:pt x="3" y="15"/>
                  </a:lnTo>
                  <a:lnTo>
                    <a:pt x="5" y="15"/>
                  </a:lnTo>
                  <a:close/>
                </a:path>
              </a:pathLst>
            </a:custGeom>
            <a:solidFill>
              <a:srgbClr val="000000"/>
            </a:solidFill>
            <a:ln w="9525">
              <a:noFill/>
              <a:round/>
              <a:headEnd/>
              <a:tailEnd/>
            </a:ln>
          </p:spPr>
          <p:txBody>
            <a:bodyPr/>
            <a:lstStyle/>
            <a:p>
              <a:endParaRPr lang="en-US"/>
            </a:p>
          </p:txBody>
        </p:sp>
        <p:sp>
          <p:nvSpPr>
            <p:cNvPr id="77861" name="Freeform 51"/>
            <p:cNvSpPr>
              <a:spLocks/>
            </p:cNvSpPr>
            <p:nvPr/>
          </p:nvSpPr>
          <p:spPr bwMode="auto">
            <a:xfrm>
              <a:off x="4943" y="4047"/>
              <a:ext cx="11" cy="24"/>
            </a:xfrm>
            <a:custGeom>
              <a:avLst/>
              <a:gdLst>
                <a:gd name="T0" fmla="*/ 5 w 11"/>
                <a:gd name="T1" fmla="*/ 24 h 24"/>
                <a:gd name="T2" fmla="*/ 5 w 11"/>
                <a:gd name="T3" fmla="*/ 22 h 24"/>
                <a:gd name="T4" fmla="*/ 6 w 11"/>
                <a:gd name="T5" fmla="*/ 22 h 24"/>
                <a:gd name="T6" fmla="*/ 6 w 11"/>
                <a:gd name="T7" fmla="*/ 22 h 24"/>
                <a:gd name="T8" fmla="*/ 8 w 11"/>
                <a:gd name="T9" fmla="*/ 22 h 24"/>
                <a:gd name="T10" fmla="*/ 9 w 11"/>
                <a:gd name="T11" fmla="*/ 22 h 24"/>
                <a:gd name="T12" fmla="*/ 9 w 11"/>
                <a:gd name="T13" fmla="*/ 21 h 24"/>
                <a:gd name="T14" fmla="*/ 9 w 11"/>
                <a:gd name="T15" fmla="*/ 21 h 24"/>
                <a:gd name="T16" fmla="*/ 11 w 11"/>
                <a:gd name="T17" fmla="*/ 21 h 24"/>
                <a:gd name="T18" fmla="*/ 1 w 11"/>
                <a:gd name="T19" fmla="*/ 0 h 24"/>
                <a:gd name="T20" fmla="*/ 0 w 11"/>
                <a:gd name="T21" fmla="*/ 2 h 24"/>
                <a:gd name="T22" fmla="*/ 0 w 11"/>
                <a:gd name="T23" fmla="*/ 3 h 24"/>
                <a:gd name="T24" fmla="*/ 0 w 11"/>
                <a:gd name="T25" fmla="*/ 6 h 24"/>
                <a:gd name="T26" fmla="*/ 0 w 11"/>
                <a:gd name="T27" fmla="*/ 11 h 24"/>
                <a:gd name="T28" fmla="*/ 0 w 11"/>
                <a:gd name="T29" fmla="*/ 14 h 24"/>
                <a:gd name="T30" fmla="*/ 0 w 11"/>
                <a:gd name="T31" fmla="*/ 17 h 24"/>
                <a:gd name="T32" fmla="*/ 0 w 11"/>
                <a:gd name="T33" fmla="*/ 21 h 24"/>
                <a:gd name="T34" fmla="*/ 1 w 11"/>
                <a:gd name="T35" fmla="*/ 24 h 24"/>
                <a:gd name="T36" fmla="*/ 3 w 11"/>
                <a:gd name="T37" fmla="*/ 24 h 24"/>
                <a:gd name="T38" fmla="*/ 3 w 11"/>
                <a:gd name="T39" fmla="*/ 24 h 24"/>
                <a:gd name="T40" fmla="*/ 5 w 11"/>
                <a:gd name="T41" fmla="*/ 24 h 24"/>
                <a:gd name="T42" fmla="*/ 5 w 11"/>
                <a:gd name="T43" fmla="*/ 24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 h="24">
                  <a:moveTo>
                    <a:pt x="5" y="24"/>
                  </a:moveTo>
                  <a:lnTo>
                    <a:pt x="5" y="22"/>
                  </a:lnTo>
                  <a:lnTo>
                    <a:pt x="6" y="22"/>
                  </a:lnTo>
                  <a:lnTo>
                    <a:pt x="8" y="22"/>
                  </a:lnTo>
                  <a:lnTo>
                    <a:pt x="9" y="22"/>
                  </a:lnTo>
                  <a:lnTo>
                    <a:pt x="9" y="21"/>
                  </a:lnTo>
                  <a:lnTo>
                    <a:pt x="11" y="21"/>
                  </a:lnTo>
                  <a:lnTo>
                    <a:pt x="1" y="0"/>
                  </a:lnTo>
                  <a:lnTo>
                    <a:pt x="0" y="2"/>
                  </a:lnTo>
                  <a:lnTo>
                    <a:pt x="0" y="3"/>
                  </a:lnTo>
                  <a:lnTo>
                    <a:pt x="0" y="6"/>
                  </a:lnTo>
                  <a:lnTo>
                    <a:pt x="0" y="11"/>
                  </a:lnTo>
                  <a:lnTo>
                    <a:pt x="0" y="14"/>
                  </a:lnTo>
                  <a:lnTo>
                    <a:pt x="0" y="17"/>
                  </a:lnTo>
                  <a:lnTo>
                    <a:pt x="0" y="21"/>
                  </a:lnTo>
                  <a:lnTo>
                    <a:pt x="1" y="24"/>
                  </a:lnTo>
                  <a:lnTo>
                    <a:pt x="3" y="24"/>
                  </a:lnTo>
                  <a:lnTo>
                    <a:pt x="5" y="24"/>
                  </a:lnTo>
                  <a:close/>
                </a:path>
              </a:pathLst>
            </a:custGeom>
            <a:solidFill>
              <a:srgbClr val="000000"/>
            </a:solidFill>
            <a:ln w="9525">
              <a:noFill/>
              <a:round/>
              <a:headEnd/>
              <a:tailEnd/>
            </a:ln>
          </p:spPr>
          <p:txBody>
            <a:bodyPr/>
            <a:lstStyle/>
            <a:p>
              <a:endParaRPr lang="en-US"/>
            </a:p>
          </p:txBody>
        </p:sp>
        <p:sp>
          <p:nvSpPr>
            <p:cNvPr id="77862" name="Freeform 52"/>
            <p:cNvSpPr>
              <a:spLocks/>
            </p:cNvSpPr>
            <p:nvPr/>
          </p:nvSpPr>
          <p:spPr bwMode="auto">
            <a:xfrm>
              <a:off x="5084" y="4055"/>
              <a:ext cx="2" cy="13"/>
            </a:xfrm>
            <a:custGeom>
              <a:avLst/>
              <a:gdLst>
                <a:gd name="T0" fmla="*/ 2 w 2"/>
                <a:gd name="T1" fmla="*/ 13 h 13"/>
                <a:gd name="T2" fmla="*/ 2 w 2"/>
                <a:gd name="T3" fmla="*/ 9 h 13"/>
                <a:gd name="T4" fmla="*/ 2 w 2"/>
                <a:gd name="T5" fmla="*/ 8 h 13"/>
                <a:gd name="T6" fmla="*/ 2 w 2"/>
                <a:gd name="T7" fmla="*/ 5 h 13"/>
                <a:gd name="T8" fmla="*/ 2 w 2"/>
                <a:gd name="T9" fmla="*/ 0 h 13"/>
                <a:gd name="T10" fmla="*/ 0 w 2"/>
                <a:gd name="T11" fmla="*/ 3 h 13"/>
                <a:gd name="T12" fmla="*/ 0 w 2"/>
                <a:gd name="T13" fmla="*/ 8 h 13"/>
                <a:gd name="T14" fmla="*/ 0 w 2"/>
                <a:gd name="T15" fmla="*/ 11 h 13"/>
                <a:gd name="T16" fmla="*/ 2 w 2"/>
                <a:gd name="T17" fmla="*/ 13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13">
                  <a:moveTo>
                    <a:pt x="2" y="13"/>
                  </a:moveTo>
                  <a:lnTo>
                    <a:pt x="2" y="9"/>
                  </a:lnTo>
                  <a:lnTo>
                    <a:pt x="2" y="8"/>
                  </a:lnTo>
                  <a:lnTo>
                    <a:pt x="2" y="5"/>
                  </a:lnTo>
                  <a:lnTo>
                    <a:pt x="2" y="0"/>
                  </a:lnTo>
                  <a:lnTo>
                    <a:pt x="0" y="3"/>
                  </a:lnTo>
                  <a:lnTo>
                    <a:pt x="0" y="8"/>
                  </a:lnTo>
                  <a:lnTo>
                    <a:pt x="0" y="11"/>
                  </a:lnTo>
                  <a:lnTo>
                    <a:pt x="2" y="13"/>
                  </a:lnTo>
                  <a:close/>
                </a:path>
              </a:pathLst>
            </a:custGeom>
            <a:solidFill>
              <a:srgbClr val="000000"/>
            </a:solidFill>
            <a:ln w="9525">
              <a:noFill/>
              <a:round/>
              <a:headEnd/>
              <a:tailEnd/>
            </a:ln>
          </p:spPr>
          <p:txBody>
            <a:bodyPr/>
            <a:lstStyle/>
            <a:p>
              <a:endParaRPr lang="en-US"/>
            </a:p>
          </p:txBody>
        </p:sp>
        <p:sp>
          <p:nvSpPr>
            <p:cNvPr id="77863" name="Freeform 53"/>
            <p:cNvSpPr>
              <a:spLocks/>
            </p:cNvSpPr>
            <p:nvPr/>
          </p:nvSpPr>
          <p:spPr bwMode="auto">
            <a:xfrm>
              <a:off x="4975" y="4039"/>
              <a:ext cx="9" cy="22"/>
            </a:xfrm>
            <a:custGeom>
              <a:avLst/>
              <a:gdLst>
                <a:gd name="T0" fmla="*/ 4 w 9"/>
                <a:gd name="T1" fmla="*/ 22 h 22"/>
                <a:gd name="T2" fmla="*/ 4 w 9"/>
                <a:gd name="T3" fmla="*/ 22 h 22"/>
                <a:gd name="T4" fmla="*/ 4 w 9"/>
                <a:gd name="T5" fmla="*/ 22 h 22"/>
                <a:gd name="T6" fmla="*/ 6 w 9"/>
                <a:gd name="T7" fmla="*/ 21 h 22"/>
                <a:gd name="T8" fmla="*/ 8 w 9"/>
                <a:gd name="T9" fmla="*/ 21 h 22"/>
                <a:gd name="T10" fmla="*/ 8 w 9"/>
                <a:gd name="T11" fmla="*/ 19 h 22"/>
                <a:gd name="T12" fmla="*/ 9 w 9"/>
                <a:gd name="T13" fmla="*/ 19 h 22"/>
                <a:gd name="T14" fmla="*/ 9 w 9"/>
                <a:gd name="T15" fmla="*/ 19 h 22"/>
                <a:gd name="T16" fmla="*/ 9 w 9"/>
                <a:gd name="T17" fmla="*/ 19 h 22"/>
                <a:gd name="T18" fmla="*/ 1 w 9"/>
                <a:gd name="T19" fmla="*/ 0 h 22"/>
                <a:gd name="T20" fmla="*/ 0 w 9"/>
                <a:gd name="T21" fmla="*/ 3 h 22"/>
                <a:gd name="T22" fmla="*/ 0 w 9"/>
                <a:gd name="T23" fmla="*/ 10 h 22"/>
                <a:gd name="T24" fmla="*/ 1 w 9"/>
                <a:gd name="T25" fmla="*/ 16 h 22"/>
                <a:gd name="T26" fmla="*/ 1 w 9"/>
                <a:gd name="T27" fmla="*/ 22 h 22"/>
                <a:gd name="T28" fmla="*/ 1 w 9"/>
                <a:gd name="T29" fmla="*/ 22 h 22"/>
                <a:gd name="T30" fmla="*/ 3 w 9"/>
                <a:gd name="T31" fmla="*/ 22 h 22"/>
                <a:gd name="T32" fmla="*/ 3 w 9"/>
                <a:gd name="T33" fmla="*/ 22 h 22"/>
                <a:gd name="T34" fmla="*/ 4 w 9"/>
                <a:gd name="T35" fmla="*/ 22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 h="22">
                  <a:moveTo>
                    <a:pt x="4" y="22"/>
                  </a:moveTo>
                  <a:lnTo>
                    <a:pt x="4" y="22"/>
                  </a:lnTo>
                  <a:lnTo>
                    <a:pt x="6" y="21"/>
                  </a:lnTo>
                  <a:lnTo>
                    <a:pt x="8" y="21"/>
                  </a:lnTo>
                  <a:lnTo>
                    <a:pt x="8" y="19"/>
                  </a:lnTo>
                  <a:lnTo>
                    <a:pt x="9" y="19"/>
                  </a:lnTo>
                  <a:lnTo>
                    <a:pt x="1" y="0"/>
                  </a:lnTo>
                  <a:lnTo>
                    <a:pt x="0" y="3"/>
                  </a:lnTo>
                  <a:lnTo>
                    <a:pt x="0" y="10"/>
                  </a:lnTo>
                  <a:lnTo>
                    <a:pt x="1" y="16"/>
                  </a:lnTo>
                  <a:lnTo>
                    <a:pt x="1" y="22"/>
                  </a:lnTo>
                  <a:lnTo>
                    <a:pt x="3" y="22"/>
                  </a:lnTo>
                  <a:lnTo>
                    <a:pt x="4" y="22"/>
                  </a:lnTo>
                  <a:close/>
                </a:path>
              </a:pathLst>
            </a:custGeom>
            <a:solidFill>
              <a:srgbClr val="000000"/>
            </a:solidFill>
            <a:ln w="9525">
              <a:noFill/>
              <a:round/>
              <a:headEnd/>
              <a:tailEnd/>
            </a:ln>
          </p:spPr>
          <p:txBody>
            <a:bodyPr/>
            <a:lstStyle/>
            <a:p>
              <a:endParaRPr lang="en-US"/>
            </a:p>
          </p:txBody>
        </p:sp>
        <p:sp>
          <p:nvSpPr>
            <p:cNvPr id="77864" name="Freeform 54"/>
            <p:cNvSpPr>
              <a:spLocks/>
            </p:cNvSpPr>
            <p:nvPr/>
          </p:nvSpPr>
          <p:spPr bwMode="auto">
            <a:xfrm>
              <a:off x="5029" y="4053"/>
              <a:ext cx="9" cy="10"/>
            </a:xfrm>
            <a:custGeom>
              <a:avLst/>
              <a:gdLst>
                <a:gd name="T0" fmla="*/ 6 w 9"/>
                <a:gd name="T1" fmla="*/ 8 h 10"/>
                <a:gd name="T2" fmla="*/ 8 w 9"/>
                <a:gd name="T3" fmla="*/ 5 h 10"/>
                <a:gd name="T4" fmla="*/ 9 w 9"/>
                <a:gd name="T5" fmla="*/ 4 h 10"/>
                <a:gd name="T6" fmla="*/ 8 w 9"/>
                <a:gd name="T7" fmla="*/ 2 h 10"/>
                <a:gd name="T8" fmla="*/ 6 w 9"/>
                <a:gd name="T9" fmla="*/ 0 h 10"/>
                <a:gd name="T10" fmla="*/ 4 w 9"/>
                <a:gd name="T11" fmla="*/ 0 h 10"/>
                <a:gd name="T12" fmla="*/ 1 w 9"/>
                <a:gd name="T13" fmla="*/ 2 h 10"/>
                <a:gd name="T14" fmla="*/ 1 w 9"/>
                <a:gd name="T15" fmla="*/ 4 h 10"/>
                <a:gd name="T16" fmla="*/ 0 w 9"/>
                <a:gd name="T17" fmla="*/ 5 h 10"/>
                <a:gd name="T18" fmla="*/ 1 w 9"/>
                <a:gd name="T19" fmla="*/ 7 h 10"/>
                <a:gd name="T20" fmla="*/ 1 w 9"/>
                <a:gd name="T21" fmla="*/ 8 h 10"/>
                <a:gd name="T22" fmla="*/ 4 w 9"/>
                <a:gd name="T23" fmla="*/ 10 h 10"/>
                <a:gd name="T24" fmla="*/ 6 w 9"/>
                <a:gd name="T25" fmla="*/ 10 h 10"/>
                <a:gd name="T26" fmla="*/ 6 w 9"/>
                <a:gd name="T27" fmla="*/ 10 h 10"/>
                <a:gd name="T28" fmla="*/ 6 w 9"/>
                <a:gd name="T29" fmla="*/ 10 h 10"/>
                <a:gd name="T30" fmla="*/ 6 w 9"/>
                <a:gd name="T31" fmla="*/ 8 h 10"/>
                <a:gd name="T32" fmla="*/ 6 w 9"/>
                <a:gd name="T33" fmla="*/ 8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 h="10">
                  <a:moveTo>
                    <a:pt x="6" y="8"/>
                  </a:moveTo>
                  <a:lnTo>
                    <a:pt x="8" y="5"/>
                  </a:lnTo>
                  <a:lnTo>
                    <a:pt x="9" y="4"/>
                  </a:lnTo>
                  <a:lnTo>
                    <a:pt x="8" y="2"/>
                  </a:lnTo>
                  <a:lnTo>
                    <a:pt x="6" y="0"/>
                  </a:lnTo>
                  <a:lnTo>
                    <a:pt x="4" y="0"/>
                  </a:lnTo>
                  <a:lnTo>
                    <a:pt x="1" y="2"/>
                  </a:lnTo>
                  <a:lnTo>
                    <a:pt x="1" y="4"/>
                  </a:lnTo>
                  <a:lnTo>
                    <a:pt x="0" y="5"/>
                  </a:lnTo>
                  <a:lnTo>
                    <a:pt x="1" y="7"/>
                  </a:lnTo>
                  <a:lnTo>
                    <a:pt x="1" y="8"/>
                  </a:lnTo>
                  <a:lnTo>
                    <a:pt x="4" y="10"/>
                  </a:lnTo>
                  <a:lnTo>
                    <a:pt x="6" y="10"/>
                  </a:lnTo>
                  <a:lnTo>
                    <a:pt x="6" y="8"/>
                  </a:lnTo>
                  <a:close/>
                </a:path>
              </a:pathLst>
            </a:custGeom>
            <a:solidFill>
              <a:srgbClr val="000000"/>
            </a:solidFill>
            <a:ln w="9525">
              <a:noFill/>
              <a:round/>
              <a:headEnd/>
              <a:tailEnd/>
            </a:ln>
          </p:spPr>
          <p:txBody>
            <a:bodyPr/>
            <a:lstStyle/>
            <a:p>
              <a:endParaRPr lang="en-US"/>
            </a:p>
          </p:txBody>
        </p:sp>
        <p:sp>
          <p:nvSpPr>
            <p:cNvPr id="77865" name="Freeform 55"/>
            <p:cNvSpPr>
              <a:spLocks/>
            </p:cNvSpPr>
            <p:nvPr/>
          </p:nvSpPr>
          <p:spPr bwMode="auto">
            <a:xfrm>
              <a:off x="5056" y="4055"/>
              <a:ext cx="8" cy="8"/>
            </a:xfrm>
            <a:custGeom>
              <a:avLst/>
              <a:gdLst>
                <a:gd name="T0" fmla="*/ 3 w 8"/>
                <a:gd name="T1" fmla="*/ 8 h 8"/>
                <a:gd name="T2" fmla="*/ 5 w 8"/>
                <a:gd name="T3" fmla="*/ 8 h 8"/>
                <a:gd name="T4" fmla="*/ 6 w 8"/>
                <a:gd name="T5" fmla="*/ 8 h 8"/>
                <a:gd name="T6" fmla="*/ 6 w 8"/>
                <a:gd name="T7" fmla="*/ 6 h 8"/>
                <a:gd name="T8" fmla="*/ 8 w 8"/>
                <a:gd name="T9" fmla="*/ 6 h 8"/>
                <a:gd name="T10" fmla="*/ 8 w 8"/>
                <a:gd name="T11" fmla="*/ 6 h 8"/>
                <a:gd name="T12" fmla="*/ 8 w 8"/>
                <a:gd name="T13" fmla="*/ 5 h 8"/>
                <a:gd name="T14" fmla="*/ 8 w 8"/>
                <a:gd name="T15" fmla="*/ 3 h 8"/>
                <a:gd name="T16" fmla="*/ 8 w 8"/>
                <a:gd name="T17" fmla="*/ 3 h 8"/>
                <a:gd name="T18" fmla="*/ 8 w 8"/>
                <a:gd name="T19" fmla="*/ 2 h 8"/>
                <a:gd name="T20" fmla="*/ 8 w 8"/>
                <a:gd name="T21" fmla="*/ 2 h 8"/>
                <a:gd name="T22" fmla="*/ 8 w 8"/>
                <a:gd name="T23" fmla="*/ 2 h 8"/>
                <a:gd name="T24" fmla="*/ 8 w 8"/>
                <a:gd name="T25" fmla="*/ 2 h 8"/>
                <a:gd name="T26" fmla="*/ 6 w 8"/>
                <a:gd name="T27" fmla="*/ 2 h 8"/>
                <a:gd name="T28" fmla="*/ 6 w 8"/>
                <a:gd name="T29" fmla="*/ 0 h 8"/>
                <a:gd name="T30" fmla="*/ 5 w 8"/>
                <a:gd name="T31" fmla="*/ 0 h 8"/>
                <a:gd name="T32" fmla="*/ 3 w 8"/>
                <a:gd name="T33" fmla="*/ 0 h 8"/>
                <a:gd name="T34" fmla="*/ 1 w 8"/>
                <a:gd name="T35" fmla="*/ 2 h 8"/>
                <a:gd name="T36" fmla="*/ 0 w 8"/>
                <a:gd name="T37" fmla="*/ 3 h 8"/>
                <a:gd name="T38" fmla="*/ 0 w 8"/>
                <a:gd name="T39" fmla="*/ 6 h 8"/>
                <a:gd name="T40" fmla="*/ 0 w 8"/>
                <a:gd name="T41" fmla="*/ 8 h 8"/>
                <a:gd name="T42" fmla="*/ 0 w 8"/>
                <a:gd name="T43" fmla="*/ 8 h 8"/>
                <a:gd name="T44" fmla="*/ 1 w 8"/>
                <a:gd name="T45" fmla="*/ 8 h 8"/>
                <a:gd name="T46" fmla="*/ 1 w 8"/>
                <a:gd name="T47" fmla="*/ 8 h 8"/>
                <a:gd name="T48" fmla="*/ 3 w 8"/>
                <a:gd name="T49" fmla="*/ 8 h 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 h="8">
                  <a:moveTo>
                    <a:pt x="3" y="8"/>
                  </a:moveTo>
                  <a:lnTo>
                    <a:pt x="5" y="8"/>
                  </a:lnTo>
                  <a:lnTo>
                    <a:pt x="6" y="8"/>
                  </a:lnTo>
                  <a:lnTo>
                    <a:pt x="6" y="6"/>
                  </a:lnTo>
                  <a:lnTo>
                    <a:pt x="8" y="6"/>
                  </a:lnTo>
                  <a:lnTo>
                    <a:pt x="8" y="5"/>
                  </a:lnTo>
                  <a:lnTo>
                    <a:pt x="8" y="3"/>
                  </a:lnTo>
                  <a:lnTo>
                    <a:pt x="8" y="2"/>
                  </a:lnTo>
                  <a:lnTo>
                    <a:pt x="6" y="2"/>
                  </a:lnTo>
                  <a:lnTo>
                    <a:pt x="6" y="0"/>
                  </a:lnTo>
                  <a:lnTo>
                    <a:pt x="5" y="0"/>
                  </a:lnTo>
                  <a:lnTo>
                    <a:pt x="3" y="0"/>
                  </a:lnTo>
                  <a:lnTo>
                    <a:pt x="1" y="2"/>
                  </a:lnTo>
                  <a:lnTo>
                    <a:pt x="0" y="3"/>
                  </a:lnTo>
                  <a:lnTo>
                    <a:pt x="0" y="6"/>
                  </a:lnTo>
                  <a:lnTo>
                    <a:pt x="0" y="8"/>
                  </a:lnTo>
                  <a:lnTo>
                    <a:pt x="1" y="8"/>
                  </a:lnTo>
                  <a:lnTo>
                    <a:pt x="3" y="8"/>
                  </a:lnTo>
                  <a:close/>
                </a:path>
              </a:pathLst>
            </a:custGeom>
            <a:solidFill>
              <a:srgbClr val="000000"/>
            </a:solidFill>
            <a:ln w="9525">
              <a:noFill/>
              <a:round/>
              <a:headEnd/>
              <a:tailEnd/>
            </a:ln>
          </p:spPr>
          <p:txBody>
            <a:bodyPr/>
            <a:lstStyle/>
            <a:p>
              <a:endParaRPr lang="en-US"/>
            </a:p>
          </p:txBody>
        </p:sp>
        <p:sp>
          <p:nvSpPr>
            <p:cNvPr id="77866" name="Freeform 56"/>
            <p:cNvSpPr>
              <a:spLocks/>
            </p:cNvSpPr>
            <p:nvPr/>
          </p:nvSpPr>
          <p:spPr bwMode="auto">
            <a:xfrm>
              <a:off x="5005" y="4041"/>
              <a:ext cx="6" cy="17"/>
            </a:xfrm>
            <a:custGeom>
              <a:avLst/>
              <a:gdLst>
                <a:gd name="T0" fmla="*/ 3 w 6"/>
                <a:gd name="T1" fmla="*/ 14 h 17"/>
                <a:gd name="T2" fmla="*/ 5 w 6"/>
                <a:gd name="T3" fmla="*/ 12 h 17"/>
                <a:gd name="T4" fmla="*/ 6 w 6"/>
                <a:gd name="T5" fmla="*/ 11 h 17"/>
                <a:gd name="T6" fmla="*/ 6 w 6"/>
                <a:gd name="T7" fmla="*/ 9 h 17"/>
                <a:gd name="T8" fmla="*/ 6 w 6"/>
                <a:gd name="T9" fmla="*/ 8 h 17"/>
                <a:gd name="T10" fmla="*/ 6 w 6"/>
                <a:gd name="T11" fmla="*/ 6 h 17"/>
                <a:gd name="T12" fmla="*/ 6 w 6"/>
                <a:gd name="T13" fmla="*/ 4 h 17"/>
                <a:gd name="T14" fmla="*/ 5 w 6"/>
                <a:gd name="T15" fmla="*/ 3 h 17"/>
                <a:gd name="T16" fmla="*/ 3 w 6"/>
                <a:gd name="T17" fmla="*/ 0 h 17"/>
                <a:gd name="T18" fmla="*/ 3 w 6"/>
                <a:gd name="T19" fmla="*/ 0 h 17"/>
                <a:gd name="T20" fmla="*/ 1 w 6"/>
                <a:gd name="T21" fmla="*/ 0 h 17"/>
                <a:gd name="T22" fmla="*/ 1 w 6"/>
                <a:gd name="T23" fmla="*/ 0 h 17"/>
                <a:gd name="T24" fmla="*/ 0 w 6"/>
                <a:gd name="T25" fmla="*/ 0 h 17"/>
                <a:gd name="T26" fmla="*/ 3 w 6"/>
                <a:gd name="T27" fmla="*/ 17 h 17"/>
                <a:gd name="T28" fmla="*/ 3 w 6"/>
                <a:gd name="T29" fmla="*/ 16 h 17"/>
                <a:gd name="T30" fmla="*/ 3 w 6"/>
                <a:gd name="T31" fmla="*/ 16 h 17"/>
                <a:gd name="T32" fmla="*/ 3 w 6"/>
                <a:gd name="T33" fmla="*/ 14 h 17"/>
                <a:gd name="T34" fmla="*/ 3 w 6"/>
                <a:gd name="T35" fmla="*/ 14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 h="17">
                  <a:moveTo>
                    <a:pt x="3" y="14"/>
                  </a:moveTo>
                  <a:lnTo>
                    <a:pt x="5" y="12"/>
                  </a:lnTo>
                  <a:lnTo>
                    <a:pt x="6" y="11"/>
                  </a:lnTo>
                  <a:lnTo>
                    <a:pt x="6" y="9"/>
                  </a:lnTo>
                  <a:lnTo>
                    <a:pt x="6" y="8"/>
                  </a:lnTo>
                  <a:lnTo>
                    <a:pt x="6" y="6"/>
                  </a:lnTo>
                  <a:lnTo>
                    <a:pt x="6" y="4"/>
                  </a:lnTo>
                  <a:lnTo>
                    <a:pt x="5" y="3"/>
                  </a:lnTo>
                  <a:lnTo>
                    <a:pt x="3" y="0"/>
                  </a:lnTo>
                  <a:lnTo>
                    <a:pt x="1" y="0"/>
                  </a:lnTo>
                  <a:lnTo>
                    <a:pt x="0" y="0"/>
                  </a:lnTo>
                  <a:lnTo>
                    <a:pt x="3" y="17"/>
                  </a:lnTo>
                  <a:lnTo>
                    <a:pt x="3" y="16"/>
                  </a:lnTo>
                  <a:lnTo>
                    <a:pt x="3" y="14"/>
                  </a:lnTo>
                  <a:close/>
                </a:path>
              </a:pathLst>
            </a:custGeom>
            <a:solidFill>
              <a:srgbClr val="000000"/>
            </a:solidFill>
            <a:ln w="9525">
              <a:noFill/>
              <a:round/>
              <a:headEnd/>
              <a:tailEnd/>
            </a:ln>
          </p:spPr>
          <p:txBody>
            <a:bodyPr/>
            <a:lstStyle/>
            <a:p>
              <a:endParaRPr lang="en-US"/>
            </a:p>
          </p:txBody>
        </p:sp>
        <p:sp>
          <p:nvSpPr>
            <p:cNvPr id="77867" name="Freeform 57"/>
            <p:cNvSpPr>
              <a:spLocks/>
            </p:cNvSpPr>
            <p:nvPr/>
          </p:nvSpPr>
          <p:spPr bwMode="auto">
            <a:xfrm>
              <a:off x="5067" y="4001"/>
              <a:ext cx="11" cy="24"/>
            </a:xfrm>
            <a:custGeom>
              <a:avLst/>
              <a:gdLst>
                <a:gd name="T0" fmla="*/ 8 w 11"/>
                <a:gd name="T1" fmla="*/ 19 h 24"/>
                <a:gd name="T2" fmla="*/ 11 w 11"/>
                <a:gd name="T3" fmla="*/ 1 h 24"/>
                <a:gd name="T4" fmla="*/ 9 w 11"/>
                <a:gd name="T5" fmla="*/ 0 h 24"/>
                <a:gd name="T6" fmla="*/ 8 w 11"/>
                <a:gd name="T7" fmla="*/ 0 h 24"/>
                <a:gd name="T8" fmla="*/ 8 w 11"/>
                <a:gd name="T9" fmla="*/ 0 h 24"/>
                <a:gd name="T10" fmla="*/ 6 w 11"/>
                <a:gd name="T11" fmla="*/ 0 h 24"/>
                <a:gd name="T12" fmla="*/ 5 w 11"/>
                <a:gd name="T13" fmla="*/ 1 h 24"/>
                <a:gd name="T14" fmla="*/ 3 w 11"/>
                <a:gd name="T15" fmla="*/ 1 h 24"/>
                <a:gd name="T16" fmla="*/ 1 w 11"/>
                <a:gd name="T17" fmla="*/ 3 h 24"/>
                <a:gd name="T18" fmla="*/ 0 w 11"/>
                <a:gd name="T19" fmla="*/ 5 h 24"/>
                <a:gd name="T20" fmla="*/ 8 w 11"/>
                <a:gd name="T21" fmla="*/ 24 h 24"/>
                <a:gd name="T22" fmla="*/ 8 w 11"/>
                <a:gd name="T23" fmla="*/ 22 h 24"/>
                <a:gd name="T24" fmla="*/ 8 w 11"/>
                <a:gd name="T25" fmla="*/ 20 h 24"/>
                <a:gd name="T26" fmla="*/ 8 w 11"/>
                <a:gd name="T27" fmla="*/ 19 h 24"/>
                <a:gd name="T28" fmla="*/ 8 w 11"/>
                <a:gd name="T29" fmla="*/ 19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 h="24">
                  <a:moveTo>
                    <a:pt x="8" y="19"/>
                  </a:moveTo>
                  <a:lnTo>
                    <a:pt x="11" y="1"/>
                  </a:lnTo>
                  <a:lnTo>
                    <a:pt x="9" y="0"/>
                  </a:lnTo>
                  <a:lnTo>
                    <a:pt x="8" y="0"/>
                  </a:lnTo>
                  <a:lnTo>
                    <a:pt x="6" y="0"/>
                  </a:lnTo>
                  <a:lnTo>
                    <a:pt x="5" y="1"/>
                  </a:lnTo>
                  <a:lnTo>
                    <a:pt x="3" y="1"/>
                  </a:lnTo>
                  <a:lnTo>
                    <a:pt x="1" y="3"/>
                  </a:lnTo>
                  <a:lnTo>
                    <a:pt x="0" y="5"/>
                  </a:lnTo>
                  <a:lnTo>
                    <a:pt x="8" y="24"/>
                  </a:lnTo>
                  <a:lnTo>
                    <a:pt x="8" y="22"/>
                  </a:lnTo>
                  <a:lnTo>
                    <a:pt x="8" y="20"/>
                  </a:lnTo>
                  <a:lnTo>
                    <a:pt x="8" y="19"/>
                  </a:lnTo>
                  <a:close/>
                </a:path>
              </a:pathLst>
            </a:custGeom>
            <a:solidFill>
              <a:srgbClr val="000000"/>
            </a:solidFill>
            <a:ln w="9525">
              <a:noFill/>
              <a:round/>
              <a:headEnd/>
              <a:tailEnd/>
            </a:ln>
          </p:spPr>
          <p:txBody>
            <a:bodyPr/>
            <a:lstStyle/>
            <a:p>
              <a:endParaRPr lang="en-US"/>
            </a:p>
          </p:txBody>
        </p:sp>
        <p:sp>
          <p:nvSpPr>
            <p:cNvPr id="77868" name="Freeform 58"/>
            <p:cNvSpPr>
              <a:spLocks/>
            </p:cNvSpPr>
            <p:nvPr/>
          </p:nvSpPr>
          <p:spPr bwMode="auto">
            <a:xfrm>
              <a:off x="5099" y="3974"/>
              <a:ext cx="8" cy="32"/>
            </a:xfrm>
            <a:custGeom>
              <a:avLst/>
              <a:gdLst>
                <a:gd name="T0" fmla="*/ 8 w 8"/>
                <a:gd name="T1" fmla="*/ 32 h 32"/>
                <a:gd name="T2" fmla="*/ 8 w 8"/>
                <a:gd name="T3" fmla="*/ 32 h 32"/>
                <a:gd name="T4" fmla="*/ 8 w 8"/>
                <a:gd name="T5" fmla="*/ 32 h 32"/>
                <a:gd name="T6" fmla="*/ 8 w 8"/>
                <a:gd name="T7" fmla="*/ 32 h 32"/>
                <a:gd name="T8" fmla="*/ 8 w 8"/>
                <a:gd name="T9" fmla="*/ 32 h 32"/>
                <a:gd name="T10" fmla="*/ 8 w 8"/>
                <a:gd name="T11" fmla="*/ 0 h 32"/>
                <a:gd name="T12" fmla="*/ 4 w 8"/>
                <a:gd name="T13" fmla="*/ 3 h 32"/>
                <a:gd name="T14" fmla="*/ 3 w 8"/>
                <a:gd name="T15" fmla="*/ 6 h 32"/>
                <a:gd name="T16" fmla="*/ 1 w 8"/>
                <a:gd name="T17" fmla="*/ 11 h 32"/>
                <a:gd name="T18" fmla="*/ 0 w 8"/>
                <a:gd name="T19" fmla="*/ 14 h 32"/>
                <a:gd name="T20" fmla="*/ 0 w 8"/>
                <a:gd name="T21" fmla="*/ 19 h 32"/>
                <a:gd name="T22" fmla="*/ 0 w 8"/>
                <a:gd name="T23" fmla="*/ 24 h 32"/>
                <a:gd name="T24" fmla="*/ 0 w 8"/>
                <a:gd name="T25" fmla="*/ 27 h 32"/>
                <a:gd name="T26" fmla="*/ 0 w 8"/>
                <a:gd name="T27" fmla="*/ 32 h 32"/>
                <a:gd name="T28" fmla="*/ 0 w 8"/>
                <a:gd name="T29" fmla="*/ 32 h 32"/>
                <a:gd name="T30" fmla="*/ 0 w 8"/>
                <a:gd name="T31" fmla="*/ 32 h 32"/>
                <a:gd name="T32" fmla="*/ 1 w 8"/>
                <a:gd name="T33" fmla="*/ 32 h 32"/>
                <a:gd name="T34" fmla="*/ 3 w 8"/>
                <a:gd name="T35" fmla="*/ 32 h 32"/>
                <a:gd name="T36" fmla="*/ 4 w 8"/>
                <a:gd name="T37" fmla="*/ 32 h 32"/>
                <a:gd name="T38" fmla="*/ 6 w 8"/>
                <a:gd name="T39" fmla="*/ 32 h 32"/>
                <a:gd name="T40" fmla="*/ 8 w 8"/>
                <a:gd name="T41" fmla="*/ 32 h 32"/>
                <a:gd name="T42" fmla="*/ 8 w 8"/>
                <a:gd name="T43" fmla="*/ 32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 h="32">
                  <a:moveTo>
                    <a:pt x="8" y="32"/>
                  </a:moveTo>
                  <a:lnTo>
                    <a:pt x="8" y="32"/>
                  </a:lnTo>
                  <a:lnTo>
                    <a:pt x="8" y="0"/>
                  </a:lnTo>
                  <a:lnTo>
                    <a:pt x="4" y="3"/>
                  </a:lnTo>
                  <a:lnTo>
                    <a:pt x="3" y="6"/>
                  </a:lnTo>
                  <a:lnTo>
                    <a:pt x="1" y="11"/>
                  </a:lnTo>
                  <a:lnTo>
                    <a:pt x="0" y="14"/>
                  </a:lnTo>
                  <a:lnTo>
                    <a:pt x="0" y="19"/>
                  </a:lnTo>
                  <a:lnTo>
                    <a:pt x="0" y="24"/>
                  </a:lnTo>
                  <a:lnTo>
                    <a:pt x="0" y="27"/>
                  </a:lnTo>
                  <a:lnTo>
                    <a:pt x="0" y="32"/>
                  </a:lnTo>
                  <a:lnTo>
                    <a:pt x="1" y="32"/>
                  </a:lnTo>
                  <a:lnTo>
                    <a:pt x="3" y="32"/>
                  </a:lnTo>
                  <a:lnTo>
                    <a:pt x="4" y="32"/>
                  </a:lnTo>
                  <a:lnTo>
                    <a:pt x="6" y="32"/>
                  </a:lnTo>
                  <a:lnTo>
                    <a:pt x="8" y="32"/>
                  </a:lnTo>
                  <a:close/>
                </a:path>
              </a:pathLst>
            </a:custGeom>
            <a:solidFill>
              <a:srgbClr val="000000"/>
            </a:solidFill>
            <a:ln w="9525">
              <a:noFill/>
              <a:round/>
              <a:headEnd/>
              <a:tailEnd/>
            </a:ln>
          </p:spPr>
          <p:txBody>
            <a:bodyPr/>
            <a:lstStyle/>
            <a:p>
              <a:endParaRPr lang="en-US"/>
            </a:p>
          </p:txBody>
        </p:sp>
        <p:sp>
          <p:nvSpPr>
            <p:cNvPr id="77869" name="Freeform 59"/>
            <p:cNvSpPr>
              <a:spLocks/>
            </p:cNvSpPr>
            <p:nvPr/>
          </p:nvSpPr>
          <p:spPr bwMode="auto">
            <a:xfrm>
              <a:off x="5123" y="3969"/>
              <a:ext cx="14" cy="37"/>
            </a:xfrm>
            <a:custGeom>
              <a:avLst/>
              <a:gdLst>
                <a:gd name="T0" fmla="*/ 6 w 14"/>
                <a:gd name="T1" fmla="*/ 37 h 37"/>
                <a:gd name="T2" fmla="*/ 6 w 14"/>
                <a:gd name="T3" fmla="*/ 37 h 37"/>
                <a:gd name="T4" fmla="*/ 8 w 14"/>
                <a:gd name="T5" fmla="*/ 37 h 37"/>
                <a:gd name="T6" fmla="*/ 8 w 14"/>
                <a:gd name="T7" fmla="*/ 37 h 37"/>
                <a:gd name="T8" fmla="*/ 9 w 14"/>
                <a:gd name="T9" fmla="*/ 37 h 37"/>
                <a:gd name="T10" fmla="*/ 11 w 14"/>
                <a:gd name="T11" fmla="*/ 37 h 37"/>
                <a:gd name="T12" fmla="*/ 11 w 14"/>
                <a:gd name="T13" fmla="*/ 37 h 37"/>
                <a:gd name="T14" fmla="*/ 12 w 14"/>
                <a:gd name="T15" fmla="*/ 37 h 37"/>
                <a:gd name="T16" fmla="*/ 12 w 14"/>
                <a:gd name="T17" fmla="*/ 37 h 37"/>
                <a:gd name="T18" fmla="*/ 14 w 14"/>
                <a:gd name="T19" fmla="*/ 3 h 37"/>
                <a:gd name="T20" fmla="*/ 14 w 14"/>
                <a:gd name="T21" fmla="*/ 2 h 37"/>
                <a:gd name="T22" fmla="*/ 12 w 14"/>
                <a:gd name="T23" fmla="*/ 0 h 37"/>
                <a:gd name="T24" fmla="*/ 12 w 14"/>
                <a:gd name="T25" fmla="*/ 0 h 37"/>
                <a:gd name="T26" fmla="*/ 12 w 14"/>
                <a:gd name="T27" fmla="*/ 0 h 37"/>
                <a:gd name="T28" fmla="*/ 11 w 14"/>
                <a:gd name="T29" fmla="*/ 0 h 37"/>
                <a:gd name="T30" fmla="*/ 9 w 14"/>
                <a:gd name="T31" fmla="*/ 0 h 37"/>
                <a:gd name="T32" fmla="*/ 8 w 14"/>
                <a:gd name="T33" fmla="*/ 2 h 37"/>
                <a:gd name="T34" fmla="*/ 6 w 14"/>
                <a:gd name="T35" fmla="*/ 3 h 37"/>
                <a:gd name="T36" fmla="*/ 6 w 14"/>
                <a:gd name="T37" fmla="*/ 6 h 37"/>
                <a:gd name="T38" fmla="*/ 4 w 14"/>
                <a:gd name="T39" fmla="*/ 11 h 37"/>
                <a:gd name="T40" fmla="*/ 3 w 14"/>
                <a:gd name="T41" fmla="*/ 16 h 37"/>
                <a:gd name="T42" fmla="*/ 1 w 14"/>
                <a:gd name="T43" fmla="*/ 19 h 37"/>
                <a:gd name="T44" fmla="*/ 1 w 14"/>
                <a:gd name="T45" fmla="*/ 24 h 37"/>
                <a:gd name="T46" fmla="*/ 0 w 14"/>
                <a:gd name="T47" fmla="*/ 29 h 37"/>
                <a:gd name="T48" fmla="*/ 1 w 14"/>
                <a:gd name="T49" fmla="*/ 32 h 37"/>
                <a:gd name="T50" fmla="*/ 3 w 14"/>
                <a:gd name="T51" fmla="*/ 37 h 37"/>
                <a:gd name="T52" fmla="*/ 4 w 14"/>
                <a:gd name="T53" fmla="*/ 37 h 37"/>
                <a:gd name="T54" fmla="*/ 4 w 14"/>
                <a:gd name="T55" fmla="*/ 37 h 37"/>
                <a:gd name="T56" fmla="*/ 6 w 14"/>
                <a:gd name="T57" fmla="*/ 37 h 37"/>
                <a:gd name="T58" fmla="*/ 6 w 14"/>
                <a:gd name="T59" fmla="*/ 37 h 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4" h="37">
                  <a:moveTo>
                    <a:pt x="6" y="37"/>
                  </a:moveTo>
                  <a:lnTo>
                    <a:pt x="6" y="37"/>
                  </a:lnTo>
                  <a:lnTo>
                    <a:pt x="8" y="37"/>
                  </a:lnTo>
                  <a:lnTo>
                    <a:pt x="9" y="37"/>
                  </a:lnTo>
                  <a:lnTo>
                    <a:pt x="11" y="37"/>
                  </a:lnTo>
                  <a:lnTo>
                    <a:pt x="12" y="37"/>
                  </a:lnTo>
                  <a:lnTo>
                    <a:pt x="14" y="3"/>
                  </a:lnTo>
                  <a:lnTo>
                    <a:pt x="14" y="2"/>
                  </a:lnTo>
                  <a:lnTo>
                    <a:pt x="12" y="0"/>
                  </a:lnTo>
                  <a:lnTo>
                    <a:pt x="11" y="0"/>
                  </a:lnTo>
                  <a:lnTo>
                    <a:pt x="9" y="0"/>
                  </a:lnTo>
                  <a:lnTo>
                    <a:pt x="8" y="2"/>
                  </a:lnTo>
                  <a:lnTo>
                    <a:pt x="6" y="3"/>
                  </a:lnTo>
                  <a:lnTo>
                    <a:pt x="6" y="6"/>
                  </a:lnTo>
                  <a:lnTo>
                    <a:pt x="4" y="11"/>
                  </a:lnTo>
                  <a:lnTo>
                    <a:pt x="3" y="16"/>
                  </a:lnTo>
                  <a:lnTo>
                    <a:pt x="1" y="19"/>
                  </a:lnTo>
                  <a:lnTo>
                    <a:pt x="1" y="24"/>
                  </a:lnTo>
                  <a:lnTo>
                    <a:pt x="0" y="29"/>
                  </a:lnTo>
                  <a:lnTo>
                    <a:pt x="1" y="32"/>
                  </a:lnTo>
                  <a:lnTo>
                    <a:pt x="3" y="37"/>
                  </a:lnTo>
                  <a:lnTo>
                    <a:pt x="4" y="37"/>
                  </a:lnTo>
                  <a:lnTo>
                    <a:pt x="6" y="37"/>
                  </a:lnTo>
                  <a:close/>
                </a:path>
              </a:pathLst>
            </a:custGeom>
            <a:solidFill>
              <a:srgbClr val="000000"/>
            </a:solidFill>
            <a:ln w="9525">
              <a:noFill/>
              <a:round/>
              <a:headEnd/>
              <a:tailEnd/>
            </a:ln>
          </p:spPr>
          <p:txBody>
            <a:bodyPr/>
            <a:lstStyle/>
            <a:p>
              <a:endParaRPr lang="en-US"/>
            </a:p>
          </p:txBody>
        </p:sp>
        <p:sp>
          <p:nvSpPr>
            <p:cNvPr id="77870" name="Freeform 60"/>
            <p:cNvSpPr>
              <a:spLocks/>
            </p:cNvSpPr>
            <p:nvPr/>
          </p:nvSpPr>
          <p:spPr bwMode="auto">
            <a:xfrm>
              <a:off x="4262" y="3972"/>
              <a:ext cx="17" cy="29"/>
            </a:xfrm>
            <a:custGeom>
              <a:avLst/>
              <a:gdLst>
                <a:gd name="T0" fmla="*/ 6 w 17"/>
                <a:gd name="T1" fmla="*/ 29 h 29"/>
                <a:gd name="T2" fmla="*/ 8 w 17"/>
                <a:gd name="T3" fmla="*/ 29 h 29"/>
                <a:gd name="T4" fmla="*/ 8 w 17"/>
                <a:gd name="T5" fmla="*/ 29 h 29"/>
                <a:gd name="T6" fmla="*/ 9 w 17"/>
                <a:gd name="T7" fmla="*/ 29 h 29"/>
                <a:gd name="T8" fmla="*/ 11 w 17"/>
                <a:gd name="T9" fmla="*/ 29 h 29"/>
                <a:gd name="T10" fmla="*/ 12 w 17"/>
                <a:gd name="T11" fmla="*/ 27 h 29"/>
                <a:gd name="T12" fmla="*/ 14 w 17"/>
                <a:gd name="T13" fmla="*/ 27 h 29"/>
                <a:gd name="T14" fmla="*/ 16 w 17"/>
                <a:gd name="T15" fmla="*/ 26 h 29"/>
                <a:gd name="T16" fmla="*/ 17 w 17"/>
                <a:gd name="T17" fmla="*/ 24 h 29"/>
                <a:gd name="T18" fmla="*/ 17 w 17"/>
                <a:gd name="T19" fmla="*/ 0 h 29"/>
                <a:gd name="T20" fmla="*/ 16 w 17"/>
                <a:gd name="T21" fmla="*/ 0 h 29"/>
                <a:gd name="T22" fmla="*/ 12 w 17"/>
                <a:gd name="T23" fmla="*/ 0 h 29"/>
                <a:gd name="T24" fmla="*/ 11 w 17"/>
                <a:gd name="T25" fmla="*/ 2 h 29"/>
                <a:gd name="T26" fmla="*/ 9 w 17"/>
                <a:gd name="T27" fmla="*/ 3 h 29"/>
                <a:gd name="T28" fmla="*/ 6 w 17"/>
                <a:gd name="T29" fmla="*/ 7 h 29"/>
                <a:gd name="T30" fmla="*/ 4 w 17"/>
                <a:gd name="T31" fmla="*/ 8 h 29"/>
                <a:gd name="T32" fmla="*/ 3 w 17"/>
                <a:gd name="T33" fmla="*/ 11 h 29"/>
                <a:gd name="T34" fmla="*/ 0 w 17"/>
                <a:gd name="T35" fmla="*/ 14 h 29"/>
                <a:gd name="T36" fmla="*/ 0 w 17"/>
                <a:gd name="T37" fmla="*/ 29 h 29"/>
                <a:gd name="T38" fmla="*/ 1 w 17"/>
                <a:gd name="T39" fmla="*/ 29 h 29"/>
                <a:gd name="T40" fmla="*/ 1 w 17"/>
                <a:gd name="T41" fmla="*/ 29 h 29"/>
                <a:gd name="T42" fmla="*/ 1 w 17"/>
                <a:gd name="T43" fmla="*/ 29 h 29"/>
                <a:gd name="T44" fmla="*/ 3 w 17"/>
                <a:gd name="T45" fmla="*/ 29 h 29"/>
                <a:gd name="T46" fmla="*/ 4 w 17"/>
                <a:gd name="T47" fmla="*/ 29 h 29"/>
                <a:gd name="T48" fmla="*/ 4 w 17"/>
                <a:gd name="T49" fmla="*/ 29 h 29"/>
                <a:gd name="T50" fmla="*/ 6 w 17"/>
                <a:gd name="T51" fmla="*/ 29 h 29"/>
                <a:gd name="T52" fmla="*/ 6 w 17"/>
                <a:gd name="T53" fmla="*/ 29 h 2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7" h="29">
                  <a:moveTo>
                    <a:pt x="6" y="29"/>
                  </a:moveTo>
                  <a:lnTo>
                    <a:pt x="8" y="29"/>
                  </a:lnTo>
                  <a:lnTo>
                    <a:pt x="9" y="29"/>
                  </a:lnTo>
                  <a:lnTo>
                    <a:pt x="11" y="29"/>
                  </a:lnTo>
                  <a:lnTo>
                    <a:pt x="12" y="27"/>
                  </a:lnTo>
                  <a:lnTo>
                    <a:pt x="14" y="27"/>
                  </a:lnTo>
                  <a:lnTo>
                    <a:pt x="16" y="26"/>
                  </a:lnTo>
                  <a:lnTo>
                    <a:pt x="17" y="24"/>
                  </a:lnTo>
                  <a:lnTo>
                    <a:pt x="17" y="0"/>
                  </a:lnTo>
                  <a:lnTo>
                    <a:pt x="16" y="0"/>
                  </a:lnTo>
                  <a:lnTo>
                    <a:pt x="12" y="0"/>
                  </a:lnTo>
                  <a:lnTo>
                    <a:pt x="11" y="2"/>
                  </a:lnTo>
                  <a:lnTo>
                    <a:pt x="9" y="3"/>
                  </a:lnTo>
                  <a:lnTo>
                    <a:pt x="6" y="7"/>
                  </a:lnTo>
                  <a:lnTo>
                    <a:pt x="4" y="8"/>
                  </a:lnTo>
                  <a:lnTo>
                    <a:pt x="3" y="11"/>
                  </a:lnTo>
                  <a:lnTo>
                    <a:pt x="0" y="14"/>
                  </a:lnTo>
                  <a:lnTo>
                    <a:pt x="0" y="29"/>
                  </a:lnTo>
                  <a:lnTo>
                    <a:pt x="1" y="29"/>
                  </a:lnTo>
                  <a:lnTo>
                    <a:pt x="3" y="29"/>
                  </a:lnTo>
                  <a:lnTo>
                    <a:pt x="4" y="29"/>
                  </a:lnTo>
                  <a:lnTo>
                    <a:pt x="6" y="29"/>
                  </a:lnTo>
                  <a:close/>
                </a:path>
              </a:pathLst>
            </a:custGeom>
            <a:solidFill>
              <a:srgbClr val="000000"/>
            </a:solidFill>
            <a:ln w="9525">
              <a:noFill/>
              <a:round/>
              <a:headEnd/>
              <a:tailEnd/>
            </a:ln>
          </p:spPr>
          <p:txBody>
            <a:bodyPr/>
            <a:lstStyle/>
            <a:p>
              <a:endParaRPr lang="en-US"/>
            </a:p>
          </p:txBody>
        </p:sp>
        <p:sp>
          <p:nvSpPr>
            <p:cNvPr id="77871" name="Freeform 61"/>
            <p:cNvSpPr>
              <a:spLocks/>
            </p:cNvSpPr>
            <p:nvPr/>
          </p:nvSpPr>
          <p:spPr bwMode="auto">
            <a:xfrm>
              <a:off x="5158" y="3982"/>
              <a:ext cx="8" cy="19"/>
            </a:xfrm>
            <a:custGeom>
              <a:avLst/>
              <a:gdLst>
                <a:gd name="T0" fmla="*/ 3 w 8"/>
                <a:gd name="T1" fmla="*/ 19 h 19"/>
                <a:gd name="T2" fmla="*/ 3 w 8"/>
                <a:gd name="T3" fmla="*/ 19 h 19"/>
                <a:gd name="T4" fmla="*/ 3 w 8"/>
                <a:gd name="T5" fmla="*/ 19 h 19"/>
                <a:gd name="T6" fmla="*/ 4 w 8"/>
                <a:gd name="T7" fmla="*/ 17 h 19"/>
                <a:gd name="T8" fmla="*/ 6 w 8"/>
                <a:gd name="T9" fmla="*/ 17 h 19"/>
                <a:gd name="T10" fmla="*/ 6 w 8"/>
                <a:gd name="T11" fmla="*/ 16 h 19"/>
                <a:gd name="T12" fmla="*/ 8 w 8"/>
                <a:gd name="T13" fmla="*/ 16 h 19"/>
                <a:gd name="T14" fmla="*/ 8 w 8"/>
                <a:gd name="T15" fmla="*/ 16 h 19"/>
                <a:gd name="T16" fmla="*/ 8 w 8"/>
                <a:gd name="T17" fmla="*/ 14 h 19"/>
                <a:gd name="T18" fmla="*/ 8 w 8"/>
                <a:gd name="T19" fmla="*/ 14 h 19"/>
                <a:gd name="T20" fmla="*/ 8 w 8"/>
                <a:gd name="T21" fmla="*/ 12 h 19"/>
                <a:gd name="T22" fmla="*/ 8 w 8"/>
                <a:gd name="T23" fmla="*/ 11 h 19"/>
                <a:gd name="T24" fmla="*/ 8 w 8"/>
                <a:gd name="T25" fmla="*/ 8 h 19"/>
                <a:gd name="T26" fmla="*/ 6 w 8"/>
                <a:gd name="T27" fmla="*/ 6 h 19"/>
                <a:gd name="T28" fmla="*/ 6 w 8"/>
                <a:gd name="T29" fmla="*/ 4 h 19"/>
                <a:gd name="T30" fmla="*/ 4 w 8"/>
                <a:gd name="T31" fmla="*/ 1 h 19"/>
                <a:gd name="T32" fmla="*/ 3 w 8"/>
                <a:gd name="T33" fmla="*/ 0 h 19"/>
                <a:gd name="T34" fmla="*/ 1 w 8"/>
                <a:gd name="T35" fmla="*/ 1 h 19"/>
                <a:gd name="T36" fmla="*/ 0 w 8"/>
                <a:gd name="T37" fmla="*/ 3 h 19"/>
                <a:gd name="T38" fmla="*/ 0 w 8"/>
                <a:gd name="T39" fmla="*/ 4 h 19"/>
                <a:gd name="T40" fmla="*/ 0 w 8"/>
                <a:gd name="T41" fmla="*/ 8 h 19"/>
                <a:gd name="T42" fmla="*/ 0 w 8"/>
                <a:gd name="T43" fmla="*/ 11 h 19"/>
                <a:gd name="T44" fmla="*/ 0 w 8"/>
                <a:gd name="T45" fmla="*/ 14 h 19"/>
                <a:gd name="T46" fmla="*/ 0 w 8"/>
                <a:gd name="T47" fmla="*/ 16 h 19"/>
                <a:gd name="T48" fmla="*/ 0 w 8"/>
                <a:gd name="T49" fmla="*/ 19 h 19"/>
                <a:gd name="T50" fmla="*/ 0 w 8"/>
                <a:gd name="T51" fmla="*/ 19 h 19"/>
                <a:gd name="T52" fmla="*/ 1 w 8"/>
                <a:gd name="T53" fmla="*/ 19 h 19"/>
                <a:gd name="T54" fmla="*/ 1 w 8"/>
                <a:gd name="T55" fmla="*/ 19 h 19"/>
                <a:gd name="T56" fmla="*/ 3 w 8"/>
                <a:gd name="T57" fmla="*/ 19 h 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 h="19">
                  <a:moveTo>
                    <a:pt x="3" y="19"/>
                  </a:moveTo>
                  <a:lnTo>
                    <a:pt x="3" y="19"/>
                  </a:lnTo>
                  <a:lnTo>
                    <a:pt x="4" y="17"/>
                  </a:lnTo>
                  <a:lnTo>
                    <a:pt x="6" y="17"/>
                  </a:lnTo>
                  <a:lnTo>
                    <a:pt x="6" y="16"/>
                  </a:lnTo>
                  <a:lnTo>
                    <a:pt x="8" y="16"/>
                  </a:lnTo>
                  <a:lnTo>
                    <a:pt x="8" y="14"/>
                  </a:lnTo>
                  <a:lnTo>
                    <a:pt x="8" y="12"/>
                  </a:lnTo>
                  <a:lnTo>
                    <a:pt x="8" y="11"/>
                  </a:lnTo>
                  <a:lnTo>
                    <a:pt x="8" y="8"/>
                  </a:lnTo>
                  <a:lnTo>
                    <a:pt x="6" y="6"/>
                  </a:lnTo>
                  <a:lnTo>
                    <a:pt x="6" y="4"/>
                  </a:lnTo>
                  <a:lnTo>
                    <a:pt x="4" y="1"/>
                  </a:lnTo>
                  <a:lnTo>
                    <a:pt x="3" y="0"/>
                  </a:lnTo>
                  <a:lnTo>
                    <a:pt x="1" y="1"/>
                  </a:lnTo>
                  <a:lnTo>
                    <a:pt x="0" y="3"/>
                  </a:lnTo>
                  <a:lnTo>
                    <a:pt x="0" y="4"/>
                  </a:lnTo>
                  <a:lnTo>
                    <a:pt x="0" y="8"/>
                  </a:lnTo>
                  <a:lnTo>
                    <a:pt x="0" y="11"/>
                  </a:lnTo>
                  <a:lnTo>
                    <a:pt x="0" y="14"/>
                  </a:lnTo>
                  <a:lnTo>
                    <a:pt x="0" y="16"/>
                  </a:lnTo>
                  <a:lnTo>
                    <a:pt x="0" y="19"/>
                  </a:lnTo>
                  <a:lnTo>
                    <a:pt x="1" y="19"/>
                  </a:lnTo>
                  <a:lnTo>
                    <a:pt x="3" y="19"/>
                  </a:lnTo>
                  <a:close/>
                </a:path>
              </a:pathLst>
            </a:custGeom>
            <a:solidFill>
              <a:srgbClr val="000000"/>
            </a:solidFill>
            <a:ln w="9525">
              <a:noFill/>
              <a:round/>
              <a:headEnd/>
              <a:tailEnd/>
            </a:ln>
          </p:spPr>
          <p:txBody>
            <a:bodyPr/>
            <a:lstStyle/>
            <a:p>
              <a:endParaRPr lang="en-US"/>
            </a:p>
          </p:txBody>
        </p:sp>
        <p:sp>
          <p:nvSpPr>
            <p:cNvPr id="77872" name="Freeform 62"/>
            <p:cNvSpPr>
              <a:spLocks/>
            </p:cNvSpPr>
            <p:nvPr/>
          </p:nvSpPr>
          <p:spPr bwMode="auto">
            <a:xfrm>
              <a:off x="4839" y="3975"/>
              <a:ext cx="13" cy="21"/>
            </a:xfrm>
            <a:custGeom>
              <a:avLst/>
              <a:gdLst>
                <a:gd name="T0" fmla="*/ 13 w 13"/>
                <a:gd name="T1" fmla="*/ 19 h 21"/>
                <a:gd name="T2" fmla="*/ 13 w 13"/>
                <a:gd name="T3" fmla="*/ 16 h 21"/>
                <a:gd name="T4" fmla="*/ 13 w 13"/>
                <a:gd name="T5" fmla="*/ 13 h 21"/>
                <a:gd name="T6" fmla="*/ 13 w 13"/>
                <a:gd name="T7" fmla="*/ 10 h 21"/>
                <a:gd name="T8" fmla="*/ 13 w 13"/>
                <a:gd name="T9" fmla="*/ 5 h 21"/>
                <a:gd name="T10" fmla="*/ 10 w 13"/>
                <a:gd name="T11" fmla="*/ 4 h 21"/>
                <a:gd name="T12" fmla="*/ 8 w 13"/>
                <a:gd name="T13" fmla="*/ 2 h 21"/>
                <a:gd name="T14" fmla="*/ 7 w 13"/>
                <a:gd name="T15" fmla="*/ 0 h 21"/>
                <a:gd name="T16" fmla="*/ 7 w 13"/>
                <a:gd name="T17" fmla="*/ 0 h 21"/>
                <a:gd name="T18" fmla="*/ 5 w 13"/>
                <a:gd name="T19" fmla="*/ 0 h 21"/>
                <a:gd name="T20" fmla="*/ 5 w 13"/>
                <a:gd name="T21" fmla="*/ 0 h 21"/>
                <a:gd name="T22" fmla="*/ 5 w 13"/>
                <a:gd name="T23" fmla="*/ 2 h 21"/>
                <a:gd name="T24" fmla="*/ 3 w 13"/>
                <a:gd name="T25" fmla="*/ 4 h 21"/>
                <a:gd name="T26" fmla="*/ 3 w 13"/>
                <a:gd name="T27" fmla="*/ 4 h 21"/>
                <a:gd name="T28" fmla="*/ 2 w 13"/>
                <a:gd name="T29" fmla="*/ 5 h 21"/>
                <a:gd name="T30" fmla="*/ 2 w 13"/>
                <a:gd name="T31" fmla="*/ 5 h 21"/>
                <a:gd name="T32" fmla="*/ 0 w 13"/>
                <a:gd name="T33" fmla="*/ 5 h 21"/>
                <a:gd name="T34" fmla="*/ 0 w 13"/>
                <a:gd name="T35" fmla="*/ 7 h 21"/>
                <a:gd name="T36" fmla="*/ 0 w 13"/>
                <a:gd name="T37" fmla="*/ 7 h 21"/>
                <a:gd name="T38" fmla="*/ 2 w 13"/>
                <a:gd name="T39" fmla="*/ 8 h 21"/>
                <a:gd name="T40" fmla="*/ 3 w 13"/>
                <a:gd name="T41" fmla="*/ 11 h 21"/>
                <a:gd name="T42" fmla="*/ 3 w 13"/>
                <a:gd name="T43" fmla="*/ 13 h 21"/>
                <a:gd name="T44" fmla="*/ 3 w 13"/>
                <a:gd name="T45" fmla="*/ 15 h 21"/>
                <a:gd name="T46" fmla="*/ 5 w 13"/>
                <a:gd name="T47" fmla="*/ 18 h 21"/>
                <a:gd name="T48" fmla="*/ 7 w 13"/>
                <a:gd name="T49" fmla="*/ 21 h 21"/>
                <a:gd name="T50" fmla="*/ 7 w 13"/>
                <a:gd name="T51" fmla="*/ 21 h 21"/>
                <a:gd name="T52" fmla="*/ 8 w 13"/>
                <a:gd name="T53" fmla="*/ 21 h 21"/>
                <a:gd name="T54" fmla="*/ 8 w 13"/>
                <a:gd name="T55" fmla="*/ 21 h 21"/>
                <a:gd name="T56" fmla="*/ 10 w 13"/>
                <a:gd name="T57" fmla="*/ 21 h 21"/>
                <a:gd name="T58" fmla="*/ 11 w 13"/>
                <a:gd name="T59" fmla="*/ 21 h 21"/>
                <a:gd name="T60" fmla="*/ 11 w 13"/>
                <a:gd name="T61" fmla="*/ 19 h 21"/>
                <a:gd name="T62" fmla="*/ 11 w 13"/>
                <a:gd name="T63" fmla="*/ 19 h 21"/>
                <a:gd name="T64" fmla="*/ 13 w 13"/>
                <a:gd name="T65" fmla="*/ 19 h 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3" h="21">
                  <a:moveTo>
                    <a:pt x="13" y="19"/>
                  </a:moveTo>
                  <a:lnTo>
                    <a:pt x="13" y="16"/>
                  </a:lnTo>
                  <a:lnTo>
                    <a:pt x="13" y="13"/>
                  </a:lnTo>
                  <a:lnTo>
                    <a:pt x="13" y="10"/>
                  </a:lnTo>
                  <a:lnTo>
                    <a:pt x="13" y="5"/>
                  </a:lnTo>
                  <a:lnTo>
                    <a:pt x="10" y="4"/>
                  </a:lnTo>
                  <a:lnTo>
                    <a:pt x="8" y="2"/>
                  </a:lnTo>
                  <a:lnTo>
                    <a:pt x="7" y="0"/>
                  </a:lnTo>
                  <a:lnTo>
                    <a:pt x="5" y="0"/>
                  </a:lnTo>
                  <a:lnTo>
                    <a:pt x="5" y="2"/>
                  </a:lnTo>
                  <a:lnTo>
                    <a:pt x="3" y="4"/>
                  </a:lnTo>
                  <a:lnTo>
                    <a:pt x="2" y="5"/>
                  </a:lnTo>
                  <a:lnTo>
                    <a:pt x="0" y="5"/>
                  </a:lnTo>
                  <a:lnTo>
                    <a:pt x="0" y="7"/>
                  </a:lnTo>
                  <a:lnTo>
                    <a:pt x="2" y="8"/>
                  </a:lnTo>
                  <a:lnTo>
                    <a:pt x="3" y="11"/>
                  </a:lnTo>
                  <a:lnTo>
                    <a:pt x="3" y="13"/>
                  </a:lnTo>
                  <a:lnTo>
                    <a:pt x="3" y="15"/>
                  </a:lnTo>
                  <a:lnTo>
                    <a:pt x="5" y="18"/>
                  </a:lnTo>
                  <a:lnTo>
                    <a:pt x="7" y="21"/>
                  </a:lnTo>
                  <a:lnTo>
                    <a:pt x="8" y="21"/>
                  </a:lnTo>
                  <a:lnTo>
                    <a:pt x="10" y="21"/>
                  </a:lnTo>
                  <a:lnTo>
                    <a:pt x="11" y="21"/>
                  </a:lnTo>
                  <a:lnTo>
                    <a:pt x="11" y="19"/>
                  </a:lnTo>
                  <a:lnTo>
                    <a:pt x="13" y="19"/>
                  </a:lnTo>
                  <a:close/>
                </a:path>
              </a:pathLst>
            </a:custGeom>
            <a:solidFill>
              <a:srgbClr val="000000"/>
            </a:solidFill>
            <a:ln w="9525">
              <a:noFill/>
              <a:round/>
              <a:headEnd/>
              <a:tailEnd/>
            </a:ln>
          </p:spPr>
          <p:txBody>
            <a:bodyPr/>
            <a:lstStyle/>
            <a:p>
              <a:endParaRPr lang="en-US"/>
            </a:p>
          </p:txBody>
        </p:sp>
        <p:sp>
          <p:nvSpPr>
            <p:cNvPr id="77873" name="Freeform 63"/>
            <p:cNvSpPr>
              <a:spLocks/>
            </p:cNvSpPr>
            <p:nvPr/>
          </p:nvSpPr>
          <p:spPr bwMode="auto">
            <a:xfrm>
              <a:off x="4301" y="3958"/>
              <a:ext cx="10" cy="33"/>
            </a:xfrm>
            <a:custGeom>
              <a:avLst/>
              <a:gdLst>
                <a:gd name="T0" fmla="*/ 7 w 10"/>
                <a:gd name="T1" fmla="*/ 33 h 33"/>
                <a:gd name="T2" fmla="*/ 7 w 10"/>
                <a:gd name="T3" fmla="*/ 32 h 33"/>
                <a:gd name="T4" fmla="*/ 8 w 10"/>
                <a:gd name="T5" fmla="*/ 32 h 33"/>
                <a:gd name="T6" fmla="*/ 8 w 10"/>
                <a:gd name="T7" fmla="*/ 30 h 33"/>
                <a:gd name="T8" fmla="*/ 10 w 10"/>
                <a:gd name="T9" fmla="*/ 30 h 33"/>
                <a:gd name="T10" fmla="*/ 7 w 10"/>
                <a:gd name="T11" fmla="*/ 0 h 33"/>
                <a:gd name="T12" fmla="*/ 4 w 10"/>
                <a:gd name="T13" fmla="*/ 3 h 33"/>
                <a:gd name="T14" fmla="*/ 4 w 10"/>
                <a:gd name="T15" fmla="*/ 6 h 33"/>
                <a:gd name="T16" fmla="*/ 2 w 10"/>
                <a:gd name="T17" fmla="*/ 11 h 33"/>
                <a:gd name="T18" fmla="*/ 2 w 10"/>
                <a:gd name="T19" fmla="*/ 16 h 33"/>
                <a:gd name="T20" fmla="*/ 4 w 10"/>
                <a:gd name="T21" fmla="*/ 19 h 33"/>
                <a:gd name="T22" fmla="*/ 4 w 10"/>
                <a:gd name="T23" fmla="*/ 24 h 33"/>
                <a:gd name="T24" fmla="*/ 2 w 10"/>
                <a:gd name="T25" fmla="*/ 28 h 33"/>
                <a:gd name="T26" fmla="*/ 0 w 10"/>
                <a:gd name="T27" fmla="*/ 33 h 33"/>
                <a:gd name="T28" fmla="*/ 2 w 10"/>
                <a:gd name="T29" fmla="*/ 33 h 33"/>
                <a:gd name="T30" fmla="*/ 2 w 10"/>
                <a:gd name="T31" fmla="*/ 33 h 33"/>
                <a:gd name="T32" fmla="*/ 2 w 10"/>
                <a:gd name="T33" fmla="*/ 33 h 33"/>
                <a:gd name="T34" fmla="*/ 4 w 10"/>
                <a:gd name="T35" fmla="*/ 33 h 33"/>
                <a:gd name="T36" fmla="*/ 5 w 10"/>
                <a:gd name="T37" fmla="*/ 33 h 33"/>
                <a:gd name="T38" fmla="*/ 5 w 10"/>
                <a:gd name="T39" fmla="*/ 33 h 33"/>
                <a:gd name="T40" fmla="*/ 7 w 10"/>
                <a:gd name="T41" fmla="*/ 33 h 33"/>
                <a:gd name="T42" fmla="*/ 7 w 10"/>
                <a:gd name="T43" fmla="*/ 33 h 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 h="33">
                  <a:moveTo>
                    <a:pt x="7" y="33"/>
                  </a:moveTo>
                  <a:lnTo>
                    <a:pt x="7" y="32"/>
                  </a:lnTo>
                  <a:lnTo>
                    <a:pt x="8" y="32"/>
                  </a:lnTo>
                  <a:lnTo>
                    <a:pt x="8" y="30"/>
                  </a:lnTo>
                  <a:lnTo>
                    <a:pt x="10" y="30"/>
                  </a:lnTo>
                  <a:lnTo>
                    <a:pt x="7" y="0"/>
                  </a:lnTo>
                  <a:lnTo>
                    <a:pt x="4" y="3"/>
                  </a:lnTo>
                  <a:lnTo>
                    <a:pt x="4" y="6"/>
                  </a:lnTo>
                  <a:lnTo>
                    <a:pt x="2" y="11"/>
                  </a:lnTo>
                  <a:lnTo>
                    <a:pt x="2" y="16"/>
                  </a:lnTo>
                  <a:lnTo>
                    <a:pt x="4" y="19"/>
                  </a:lnTo>
                  <a:lnTo>
                    <a:pt x="4" y="24"/>
                  </a:lnTo>
                  <a:lnTo>
                    <a:pt x="2" y="28"/>
                  </a:lnTo>
                  <a:lnTo>
                    <a:pt x="0" y="33"/>
                  </a:lnTo>
                  <a:lnTo>
                    <a:pt x="2" y="33"/>
                  </a:lnTo>
                  <a:lnTo>
                    <a:pt x="4" y="33"/>
                  </a:lnTo>
                  <a:lnTo>
                    <a:pt x="5" y="33"/>
                  </a:lnTo>
                  <a:lnTo>
                    <a:pt x="7" y="33"/>
                  </a:lnTo>
                  <a:close/>
                </a:path>
              </a:pathLst>
            </a:custGeom>
            <a:solidFill>
              <a:srgbClr val="000000"/>
            </a:solidFill>
            <a:ln w="9525">
              <a:noFill/>
              <a:round/>
              <a:headEnd/>
              <a:tailEnd/>
            </a:ln>
          </p:spPr>
          <p:txBody>
            <a:bodyPr/>
            <a:lstStyle/>
            <a:p>
              <a:endParaRPr lang="en-US"/>
            </a:p>
          </p:txBody>
        </p:sp>
        <p:sp>
          <p:nvSpPr>
            <p:cNvPr id="77874" name="Freeform 64"/>
            <p:cNvSpPr>
              <a:spLocks/>
            </p:cNvSpPr>
            <p:nvPr/>
          </p:nvSpPr>
          <p:spPr bwMode="auto">
            <a:xfrm>
              <a:off x="4379" y="3979"/>
              <a:ext cx="13" cy="12"/>
            </a:xfrm>
            <a:custGeom>
              <a:avLst/>
              <a:gdLst>
                <a:gd name="T0" fmla="*/ 10 w 13"/>
                <a:gd name="T1" fmla="*/ 12 h 12"/>
                <a:gd name="T2" fmla="*/ 10 w 13"/>
                <a:gd name="T3" fmla="*/ 11 h 12"/>
                <a:gd name="T4" fmla="*/ 12 w 13"/>
                <a:gd name="T5" fmla="*/ 11 h 12"/>
                <a:gd name="T6" fmla="*/ 12 w 13"/>
                <a:gd name="T7" fmla="*/ 9 h 12"/>
                <a:gd name="T8" fmla="*/ 13 w 13"/>
                <a:gd name="T9" fmla="*/ 7 h 12"/>
                <a:gd name="T10" fmla="*/ 13 w 13"/>
                <a:gd name="T11" fmla="*/ 4 h 12"/>
                <a:gd name="T12" fmla="*/ 12 w 13"/>
                <a:gd name="T13" fmla="*/ 1 h 12"/>
                <a:gd name="T14" fmla="*/ 12 w 13"/>
                <a:gd name="T15" fmla="*/ 0 h 12"/>
                <a:gd name="T16" fmla="*/ 10 w 13"/>
                <a:gd name="T17" fmla="*/ 0 h 12"/>
                <a:gd name="T18" fmla="*/ 8 w 13"/>
                <a:gd name="T19" fmla="*/ 0 h 12"/>
                <a:gd name="T20" fmla="*/ 5 w 13"/>
                <a:gd name="T21" fmla="*/ 1 h 12"/>
                <a:gd name="T22" fmla="*/ 4 w 13"/>
                <a:gd name="T23" fmla="*/ 1 h 12"/>
                <a:gd name="T24" fmla="*/ 2 w 13"/>
                <a:gd name="T25" fmla="*/ 4 h 12"/>
                <a:gd name="T26" fmla="*/ 2 w 13"/>
                <a:gd name="T27" fmla="*/ 6 h 12"/>
                <a:gd name="T28" fmla="*/ 0 w 13"/>
                <a:gd name="T29" fmla="*/ 7 h 12"/>
                <a:gd name="T30" fmla="*/ 2 w 13"/>
                <a:gd name="T31" fmla="*/ 9 h 12"/>
                <a:gd name="T32" fmla="*/ 2 w 13"/>
                <a:gd name="T33" fmla="*/ 12 h 12"/>
                <a:gd name="T34" fmla="*/ 4 w 13"/>
                <a:gd name="T35" fmla="*/ 12 h 12"/>
                <a:gd name="T36" fmla="*/ 4 w 13"/>
                <a:gd name="T37" fmla="*/ 12 h 12"/>
                <a:gd name="T38" fmla="*/ 5 w 13"/>
                <a:gd name="T39" fmla="*/ 12 h 12"/>
                <a:gd name="T40" fmla="*/ 5 w 13"/>
                <a:gd name="T41" fmla="*/ 12 h 12"/>
                <a:gd name="T42" fmla="*/ 7 w 13"/>
                <a:gd name="T43" fmla="*/ 12 h 12"/>
                <a:gd name="T44" fmla="*/ 7 w 13"/>
                <a:gd name="T45" fmla="*/ 12 h 12"/>
                <a:gd name="T46" fmla="*/ 8 w 13"/>
                <a:gd name="T47" fmla="*/ 12 h 12"/>
                <a:gd name="T48" fmla="*/ 10 w 13"/>
                <a:gd name="T49" fmla="*/ 12 h 1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 h="12">
                  <a:moveTo>
                    <a:pt x="10" y="12"/>
                  </a:moveTo>
                  <a:lnTo>
                    <a:pt x="10" y="11"/>
                  </a:lnTo>
                  <a:lnTo>
                    <a:pt x="12" y="11"/>
                  </a:lnTo>
                  <a:lnTo>
                    <a:pt x="12" y="9"/>
                  </a:lnTo>
                  <a:lnTo>
                    <a:pt x="13" y="7"/>
                  </a:lnTo>
                  <a:lnTo>
                    <a:pt x="13" y="4"/>
                  </a:lnTo>
                  <a:lnTo>
                    <a:pt x="12" y="1"/>
                  </a:lnTo>
                  <a:lnTo>
                    <a:pt x="12" y="0"/>
                  </a:lnTo>
                  <a:lnTo>
                    <a:pt x="10" y="0"/>
                  </a:lnTo>
                  <a:lnTo>
                    <a:pt x="8" y="0"/>
                  </a:lnTo>
                  <a:lnTo>
                    <a:pt x="5" y="1"/>
                  </a:lnTo>
                  <a:lnTo>
                    <a:pt x="4" y="1"/>
                  </a:lnTo>
                  <a:lnTo>
                    <a:pt x="2" y="4"/>
                  </a:lnTo>
                  <a:lnTo>
                    <a:pt x="2" y="6"/>
                  </a:lnTo>
                  <a:lnTo>
                    <a:pt x="0" y="7"/>
                  </a:lnTo>
                  <a:lnTo>
                    <a:pt x="2" y="9"/>
                  </a:lnTo>
                  <a:lnTo>
                    <a:pt x="2" y="12"/>
                  </a:lnTo>
                  <a:lnTo>
                    <a:pt x="4" y="12"/>
                  </a:lnTo>
                  <a:lnTo>
                    <a:pt x="5" y="12"/>
                  </a:lnTo>
                  <a:lnTo>
                    <a:pt x="7" y="12"/>
                  </a:lnTo>
                  <a:lnTo>
                    <a:pt x="8" y="12"/>
                  </a:lnTo>
                  <a:lnTo>
                    <a:pt x="10" y="12"/>
                  </a:lnTo>
                  <a:close/>
                </a:path>
              </a:pathLst>
            </a:custGeom>
            <a:solidFill>
              <a:srgbClr val="000000"/>
            </a:solidFill>
            <a:ln w="9525">
              <a:noFill/>
              <a:round/>
              <a:headEnd/>
              <a:tailEnd/>
            </a:ln>
          </p:spPr>
          <p:txBody>
            <a:bodyPr/>
            <a:lstStyle/>
            <a:p>
              <a:endParaRPr lang="en-US"/>
            </a:p>
          </p:txBody>
        </p:sp>
        <p:sp>
          <p:nvSpPr>
            <p:cNvPr id="77875" name="Freeform 65"/>
            <p:cNvSpPr>
              <a:spLocks/>
            </p:cNvSpPr>
            <p:nvPr/>
          </p:nvSpPr>
          <p:spPr bwMode="auto">
            <a:xfrm>
              <a:off x="4402" y="3979"/>
              <a:ext cx="8" cy="12"/>
            </a:xfrm>
            <a:custGeom>
              <a:avLst/>
              <a:gdLst>
                <a:gd name="T0" fmla="*/ 1 w 8"/>
                <a:gd name="T1" fmla="*/ 12 h 12"/>
                <a:gd name="T2" fmla="*/ 4 w 8"/>
                <a:gd name="T3" fmla="*/ 11 h 12"/>
                <a:gd name="T4" fmla="*/ 4 w 8"/>
                <a:gd name="T5" fmla="*/ 11 h 12"/>
                <a:gd name="T6" fmla="*/ 6 w 8"/>
                <a:gd name="T7" fmla="*/ 9 h 12"/>
                <a:gd name="T8" fmla="*/ 8 w 8"/>
                <a:gd name="T9" fmla="*/ 9 h 12"/>
                <a:gd name="T10" fmla="*/ 8 w 8"/>
                <a:gd name="T11" fmla="*/ 7 h 12"/>
                <a:gd name="T12" fmla="*/ 8 w 8"/>
                <a:gd name="T13" fmla="*/ 6 h 12"/>
                <a:gd name="T14" fmla="*/ 8 w 8"/>
                <a:gd name="T15" fmla="*/ 3 h 12"/>
                <a:gd name="T16" fmla="*/ 8 w 8"/>
                <a:gd name="T17" fmla="*/ 1 h 12"/>
                <a:gd name="T18" fmla="*/ 8 w 8"/>
                <a:gd name="T19" fmla="*/ 1 h 12"/>
                <a:gd name="T20" fmla="*/ 6 w 8"/>
                <a:gd name="T21" fmla="*/ 0 h 12"/>
                <a:gd name="T22" fmla="*/ 6 w 8"/>
                <a:gd name="T23" fmla="*/ 0 h 12"/>
                <a:gd name="T24" fmla="*/ 4 w 8"/>
                <a:gd name="T25" fmla="*/ 0 h 12"/>
                <a:gd name="T26" fmla="*/ 3 w 8"/>
                <a:gd name="T27" fmla="*/ 0 h 12"/>
                <a:gd name="T28" fmla="*/ 1 w 8"/>
                <a:gd name="T29" fmla="*/ 0 h 12"/>
                <a:gd name="T30" fmla="*/ 0 w 8"/>
                <a:gd name="T31" fmla="*/ 1 h 12"/>
                <a:gd name="T32" fmla="*/ 0 w 8"/>
                <a:gd name="T33" fmla="*/ 1 h 12"/>
                <a:gd name="T34" fmla="*/ 0 w 8"/>
                <a:gd name="T35" fmla="*/ 3 h 12"/>
                <a:gd name="T36" fmla="*/ 0 w 8"/>
                <a:gd name="T37" fmla="*/ 6 h 12"/>
                <a:gd name="T38" fmla="*/ 0 w 8"/>
                <a:gd name="T39" fmla="*/ 9 h 12"/>
                <a:gd name="T40" fmla="*/ 0 w 8"/>
                <a:gd name="T41" fmla="*/ 12 h 12"/>
                <a:gd name="T42" fmla="*/ 0 w 8"/>
                <a:gd name="T43" fmla="*/ 12 h 12"/>
                <a:gd name="T44" fmla="*/ 1 w 8"/>
                <a:gd name="T45" fmla="*/ 12 h 12"/>
                <a:gd name="T46" fmla="*/ 1 w 8"/>
                <a:gd name="T47" fmla="*/ 12 h 12"/>
                <a:gd name="T48" fmla="*/ 1 w 8"/>
                <a:gd name="T49" fmla="*/ 12 h 1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 h="12">
                  <a:moveTo>
                    <a:pt x="1" y="12"/>
                  </a:moveTo>
                  <a:lnTo>
                    <a:pt x="4" y="11"/>
                  </a:lnTo>
                  <a:lnTo>
                    <a:pt x="6" y="9"/>
                  </a:lnTo>
                  <a:lnTo>
                    <a:pt x="8" y="9"/>
                  </a:lnTo>
                  <a:lnTo>
                    <a:pt x="8" y="7"/>
                  </a:lnTo>
                  <a:lnTo>
                    <a:pt x="8" y="6"/>
                  </a:lnTo>
                  <a:lnTo>
                    <a:pt x="8" y="3"/>
                  </a:lnTo>
                  <a:lnTo>
                    <a:pt x="8" y="1"/>
                  </a:lnTo>
                  <a:lnTo>
                    <a:pt x="6" y="0"/>
                  </a:lnTo>
                  <a:lnTo>
                    <a:pt x="4" y="0"/>
                  </a:lnTo>
                  <a:lnTo>
                    <a:pt x="3" y="0"/>
                  </a:lnTo>
                  <a:lnTo>
                    <a:pt x="1" y="0"/>
                  </a:lnTo>
                  <a:lnTo>
                    <a:pt x="0" y="1"/>
                  </a:lnTo>
                  <a:lnTo>
                    <a:pt x="0" y="3"/>
                  </a:lnTo>
                  <a:lnTo>
                    <a:pt x="0" y="6"/>
                  </a:lnTo>
                  <a:lnTo>
                    <a:pt x="0" y="9"/>
                  </a:lnTo>
                  <a:lnTo>
                    <a:pt x="0" y="12"/>
                  </a:lnTo>
                  <a:lnTo>
                    <a:pt x="1" y="12"/>
                  </a:lnTo>
                  <a:close/>
                </a:path>
              </a:pathLst>
            </a:custGeom>
            <a:solidFill>
              <a:srgbClr val="000000"/>
            </a:solidFill>
            <a:ln w="9525">
              <a:noFill/>
              <a:round/>
              <a:headEnd/>
              <a:tailEnd/>
            </a:ln>
          </p:spPr>
          <p:txBody>
            <a:bodyPr/>
            <a:lstStyle/>
            <a:p>
              <a:endParaRPr lang="en-US"/>
            </a:p>
          </p:txBody>
        </p:sp>
        <p:sp>
          <p:nvSpPr>
            <p:cNvPr id="77876" name="Freeform 66"/>
            <p:cNvSpPr>
              <a:spLocks/>
            </p:cNvSpPr>
            <p:nvPr/>
          </p:nvSpPr>
          <p:spPr bwMode="auto">
            <a:xfrm>
              <a:off x="4328" y="3963"/>
              <a:ext cx="5" cy="25"/>
            </a:xfrm>
            <a:custGeom>
              <a:avLst/>
              <a:gdLst>
                <a:gd name="T0" fmla="*/ 5 w 5"/>
                <a:gd name="T1" fmla="*/ 23 h 25"/>
                <a:gd name="T2" fmla="*/ 5 w 5"/>
                <a:gd name="T3" fmla="*/ 1 h 25"/>
                <a:gd name="T4" fmla="*/ 2 w 5"/>
                <a:gd name="T5" fmla="*/ 0 h 25"/>
                <a:gd name="T6" fmla="*/ 0 w 5"/>
                <a:gd name="T7" fmla="*/ 1 h 25"/>
                <a:gd name="T8" fmla="*/ 0 w 5"/>
                <a:gd name="T9" fmla="*/ 4 h 25"/>
                <a:gd name="T10" fmla="*/ 0 w 5"/>
                <a:gd name="T11" fmla="*/ 8 h 25"/>
                <a:gd name="T12" fmla="*/ 2 w 5"/>
                <a:gd name="T13" fmla="*/ 14 h 25"/>
                <a:gd name="T14" fmla="*/ 2 w 5"/>
                <a:gd name="T15" fmla="*/ 19 h 25"/>
                <a:gd name="T16" fmla="*/ 4 w 5"/>
                <a:gd name="T17" fmla="*/ 22 h 25"/>
                <a:gd name="T18" fmla="*/ 5 w 5"/>
                <a:gd name="T19" fmla="*/ 25 h 25"/>
                <a:gd name="T20" fmla="*/ 5 w 5"/>
                <a:gd name="T21" fmla="*/ 25 h 25"/>
                <a:gd name="T22" fmla="*/ 5 w 5"/>
                <a:gd name="T23" fmla="*/ 25 h 25"/>
                <a:gd name="T24" fmla="*/ 5 w 5"/>
                <a:gd name="T25" fmla="*/ 23 h 25"/>
                <a:gd name="T26" fmla="*/ 5 w 5"/>
                <a:gd name="T27" fmla="*/ 23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 h="25">
                  <a:moveTo>
                    <a:pt x="5" y="23"/>
                  </a:moveTo>
                  <a:lnTo>
                    <a:pt x="5" y="1"/>
                  </a:lnTo>
                  <a:lnTo>
                    <a:pt x="2" y="0"/>
                  </a:lnTo>
                  <a:lnTo>
                    <a:pt x="0" y="1"/>
                  </a:lnTo>
                  <a:lnTo>
                    <a:pt x="0" y="4"/>
                  </a:lnTo>
                  <a:lnTo>
                    <a:pt x="0" y="8"/>
                  </a:lnTo>
                  <a:lnTo>
                    <a:pt x="2" y="14"/>
                  </a:lnTo>
                  <a:lnTo>
                    <a:pt x="2" y="19"/>
                  </a:lnTo>
                  <a:lnTo>
                    <a:pt x="4" y="22"/>
                  </a:lnTo>
                  <a:lnTo>
                    <a:pt x="5" y="25"/>
                  </a:lnTo>
                  <a:lnTo>
                    <a:pt x="5" y="23"/>
                  </a:lnTo>
                  <a:close/>
                </a:path>
              </a:pathLst>
            </a:custGeom>
            <a:solidFill>
              <a:srgbClr val="000000"/>
            </a:solidFill>
            <a:ln w="9525">
              <a:noFill/>
              <a:round/>
              <a:headEnd/>
              <a:tailEnd/>
            </a:ln>
          </p:spPr>
          <p:txBody>
            <a:bodyPr/>
            <a:lstStyle/>
            <a:p>
              <a:endParaRPr lang="en-US"/>
            </a:p>
          </p:txBody>
        </p:sp>
        <p:sp>
          <p:nvSpPr>
            <p:cNvPr id="77877" name="Freeform 67"/>
            <p:cNvSpPr>
              <a:spLocks/>
            </p:cNvSpPr>
            <p:nvPr/>
          </p:nvSpPr>
          <p:spPr bwMode="auto">
            <a:xfrm>
              <a:off x="4352" y="3966"/>
              <a:ext cx="10" cy="22"/>
            </a:xfrm>
            <a:custGeom>
              <a:avLst/>
              <a:gdLst>
                <a:gd name="T0" fmla="*/ 7 w 10"/>
                <a:gd name="T1" fmla="*/ 22 h 22"/>
                <a:gd name="T2" fmla="*/ 7 w 10"/>
                <a:gd name="T3" fmla="*/ 22 h 22"/>
                <a:gd name="T4" fmla="*/ 8 w 10"/>
                <a:gd name="T5" fmla="*/ 22 h 22"/>
                <a:gd name="T6" fmla="*/ 8 w 10"/>
                <a:gd name="T7" fmla="*/ 22 h 22"/>
                <a:gd name="T8" fmla="*/ 10 w 10"/>
                <a:gd name="T9" fmla="*/ 22 h 22"/>
                <a:gd name="T10" fmla="*/ 10 w 10"/>
                <a:gd name="T11" fmla="*/ 6 h 22"/>
                <a:gd name="T12" fmla="*/ 7 w 10"/>
                <a:gd name="T13" fmla="*/ 3 h 22"/>
                <a:gd name="T14" fmla="*/ 5 w 10"/>
                <a:gd name="T15" fmla="*/ 1 h 22"/>
                <a:gd name="T16" fmla="*/ 5 w 10"/>
                <a:gd name="T17" fmla="*/ 1 h 22"/>
                <a:gd name="T18" fmla="*/ 5 w 10"/>
                <a:gd name="T19" fmla="*/ 1 h 22"/>
                <a:gd name="T20" fmla="*/ 5 w 10"/>
                <a:gd name="T21" fmla="*/ 0 h 22"/>
                <a:gd name="T22" fmla="*/ 5 w 10"/>
                <a:gd name="T23" fmla="*/ 1 h 22"/>
                <a:gd name="T24" fmla="*/ 4 w 10"/>
                <a:gd name="T25" fmla="*/ 1 h 22"/>
                <a:gd name="T26" fmla="*/ 0 w 10"/>
                <a:gd name="T27" fmla="*/ 1 h 22"/>
                <a:gd name="T28" fmla="*/ 0 w 10"/>
                <a:gd name="T29" fmla="*/ 22 h 22"/>
                <a:gd name="T30" fmla="*/ 2 w 10"/>
                <a:gd name="T31" fmla="*/ 22 h 22"/>
                <a:gd name="T32" fmla="*/ 2 w 10"/>
                <a:gd name="T33" fmla="*/ 22 h 22"/>
                <a:gd name="T34" fmla="*/ 2 w 10"/>
                <a:gd name="T35" fmla="*/ 22 h 22"/>
                <a:gd name="T36" fmla="*/ 4 w 10"/>
                <a:gd name="T37" fmla="*/ 22 h 22"/>
                <a:gd name="T38" fmla="*/ 5 w 10"/>
                <a:gd name="T39" fmla="*/ 22 h 22"/>
                <a:gd name="T40" fmla="*/ 5 w 10"/>
                <a:gd name="T41" fmla="*/ 22 h 22"/>
                <a:gd name="T42" fmla="*/ 7 w 10"/>
                <a:gd name="T43" fmla="*/ 22 h 22"/>
                <a:gd name="T44" fmla="*/ 7 w 10"/>
                <a:gd name="T45" fmla="*/ 22 h 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 h="22">
                  <a:moveTo>
                    <a:pt x="7" y="22"/>
                  </a:moveTo>
                  <a:lnTo>
                    <a:pt x="7" y="22"/>
                  </a:lnTo>
                  <a:lnTo>
                    <a:pt x="8" y="22"/>
                  </a:lnTo>
                  <a:lnTo>
                    <a:pt x="10" y="22"/>
                  </a:lnTo>
                  <a:lnTo>
                    <a:pt x="10" y="6"/>
                  </a:lnTo>
                  <a:lnTo>
                    <a:pt x="7" y="3"/>
                  </a:lnTo>
                  <a:lnTo>
                    <a:pt x="5" y="1"/>
                  </a:lnTo>
                  <a:lnTo>
                    <a:pt x="5" y="0"/>
                  </a:lnTo>
                  <a:lnTo>
                    <a:pt x="5" y="1"/>
                  </a:lnTo>
                  <a:lnTo>
                    <a:pt x="4" y="1"/>
                  </a:lnTo>
                  <a:lnTo>
                    <a:pt x="0" y="1"/>
                  </a:lnTo>
                  <a:lnTo>
                    <a:pt x="0" y="22"/>
                  </a:lnTo>
                  <a:lnTo>
                    <a:pt x="2" y="22"/>
                  </a:lnTo>
                  <a:lnTo>
                    <a:pt x="4" y="22"/>
                  </a:lnTo>
                  <a:lnTo>
                    <a:pt x="5" y="22"/>
                  </a:lnTo>
                  <a:lnTo>
                    <a:pt x="7" y="22"/>
                  </a:lnTo>
                  <a:close/>
                </a:path>
              </a:pathLst>
            </a:custGeom>
            <a:solidFill>
              <a:srgbClr val="000000"/>
            </a:solidFill>
            <a:ln w="9525">
              <a:noFill/>
              <a:round/>
              <a:headEnd/>
              <a:tailEnd/>
            </a:ln>
          </p:spPr>
          <p:txBody>
            <a:bodyPr/>
            <a:lstStyle/>
            <a:p>
              <a:endParaRPr lang="en-US"/>
            </a:p>
          </p:txBody>
        </p:sp>
        <p:sp>
          <p:nvSpPr>
            <p:cNvPr id="77878" name="Freeform 68"/>
            <p:cNvSpPr>
              <a:spLocks/>
            </p:cNvSpPr>
            <p:nvPr/>
          </p:nvSpPr>
          <p:spPr bwMode="auto">
            <a:xfrm>
              <a:off x="4518" y="3964"/>
              <a:ext cx="8" cy="24"/>
            </a:xfrm>
            <a:custGeom>
              <a:avLst/>
              <a:gdLst>
                <a:gd name="T0" fmla="*/ 8 w 8"/>
                <a:gd name="T1" fmla="*/ 22 h 24"/>
                <a:gd name="T2" fmla="*/ 1 w 8"/>
                <a:gd name="T3" fmla="*/ 0 h 24"/>
                <a:gd name="T4" fmla="*/ 0 w 8"/>
                <a:gd name="T5" fmla="*/ 2 h 24"/>
                <a:gd name="T6" fmla="*/ 0 w 8"/>
                <a:gd name="T7" fmla="*/ 3 h 24"/>
                <a:gd name="T8" fmla="*/ 0 w 8"/>
                <a:gd name="T9" fmla="*/ 7 h 24"/>
                <a:gd name="T10" fmla="*/ 0 w 8"/>
                <a:gd name="T11" fmla="*/ 10 h 24"/>
                <a:gd name="T12" fmla="*/ 1 w 8"/>
                <a:gd name="T13" fmla="*/ 15 h 24"/>
                <a:gd name="T14" fmla="*/ 1 w 8"/>
                <a:gd name="T15" fmla="*/ 18 h 24"/>
                <a:gd name="T16" fmla="*/ 1 w 8"/>
                <a:gd name="T17" fmla="*/ 21 h 24"/>
                <a:gd name="T18" fmla="*/ 1 w 8"/>
                <a:gd name="T19" fmla="*/ 24 h 24"/>
                <a:gd name="T20" fmla="*/ 3 w 8"/>
                <a:gd name="T21" fmla="*/ 24 h 24"/>
                <a:gd name="T22" fmla="*/ 3 w 8"/>
                <a:gd name="T23" fmla="*/ 24 h 24"/>
                <a:gd name="T24" fmla="*/ 5 w 8"/>
                <a:gd name="T25" fmla="*/ 24 h 24"/>
                <a:gd name="T26" fmla="*/ 5 w 8"/>
                <a:gd name="T27" fmla="*/ 24 h 24"/>
                <a:gd name="T28" fmla="*/ 6 w 8"/>
                <a:gd name="T29" fmla="*/ 22 h 24"/>
                <a:gd name="T30" fmla="*/ 6 w 8"/>
                <a:gd name="T31" fmla="*/ 22 h 24"/>
                <a:gd name="T32" fmla="*/ 8 w 8"/>
                <a:gd name="T33" fmla="*/ 22 h 24"/>
                <a:gd name="T34" fmla="*/ 8 w 8"/>
                <a:gd name="T35" fmla="*/ 2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 h="24">
                  <a:moveTo>
                    <a:pt x="8" y="22"/>
                  </a:moveTo>
                  <a:lnTo>
                    <a:pt x="1" y="0"/>
                  </a:lnTo>
                  <a:lnTo>
                    <a:pt x="0" y="2"/>
                  </a:lnTo>
                  <a:lnTo>
                    <a:pt x="0" y="3"/>
                  </a:lnTo>
                  <a:lnTo>
                    <a:pt x="0" y="7"/>
                  </a:lnTo>
                  <a:lnTo>
                    <a:pt x="0" y="10"/>
                  </a:lnTo>
                  <a:lnTo>
                    <a:pt x="1" y="15"/>
                  </a:lnTo>
                  <a:lnTo>
                    <a:pt x="1" y="18"/>
                  </a:lnTo>
                  <a:lnTo>
                    <a:pt x="1" y="21"/>
                  </a:lnTo>
                  <a:lnTo>
                    <a:pt x="1" y="24"/>
                  </a:lnTo>
                  <a:lnTo>
                    <a:pt x="3" y="24"/>
                  </a:lnTo>
                  <a:lnTo>
                    <a:pt x="5" y="24"/>
                  </a:lnTo>
                  <a:lnTo>
                    <a:pt x="6" y="22"/>
                  </a:lnTo>
                  <a:lnTo>
                    <a:pt x="8" y="22"/>
                  </a:lnTo>
                  <a:close/>
                </a:path>
              </a:pathLst>
            </a:custGeom>
            <a:solidFill>
              <a:srgbClr val="000000"/>
            </a:solidFill>
            <a:ln w="9525">
              <a:noFill/>
              <a:round/>
              <a:headEnd/>
              <a:tailEnd/>
            </a:ln>
          </p:spPr>
          <p:txBody>
            <a:bodyPr/>
            <a:lstStyle/>
            <a:p>
              <a:endParaRPr lang="en-US"/>
            </a:p>
          </p:txBody>
        </p:sp>
        <p:sp>
          <p:nvSpPr>
            <p:cNvPr id="77879" name="Freeform 69"/>
            <p:cNvSpPr>
              <a:spLocks/>
            </p:cNvSpPr>
            <p:nvPr/>
          </p:nvSpPr>
          <p:spPr bwMode="auto">
            <a:xfrm>
              <a:off x="4632" y="3971"/>
              <a:ext cx="4" cy="17"/>
            </a:xfrm>
            <a:custGeom>
              <a:avLst/>
              <a:gdLst>
                <a:gd name="T0" fmla="*/ 4 w 4"/>
                <a:gd name="T1" fmla="*/ 17 h 17"/>
                <a:gd name="T2" fmla="*/ 4 w 4"/>
                <a:gd name="T3" fmla="*/ 1 h 17"/>
                <a:gd name="T4" fmla="*/ 2 w 4"/>
                <a:gd name="T5" fmla="*/ 0 h 17"/>
                <a:gd name="T6" fmla="*/ 0 w 4"/>
                <a:gd name="T7" fmla="*/ 0 h 17"/>
                <a:gd name="T8" fmla="*/ 0 w 4"/>
                <a:gd name="T9" fmla="*/ 1 h 17"/>
                <a:gd name="T10" fmla="*/ 0 w 4"/>
                <a:gd name="T11" fmla="*/ 4 h 17"/>
                <a:gd name="T12" fmla="*/ 2 w 4"/>
                <a:gd name="T13" fmla="*/ 8 h 17"/>
                <a:gd name="T14" fmla="*/ 2 w 4"/>
                <a:gd name="T15" fmla="*/ 11 h 17"/>
                <a:gd name="T16" fmla="*/ 2 w 4"/>
                <a:gd name="T17" fmla="*/ 15 h 17"/>
                <a:gd name="T18" fmla="*/ 2 w 4"/>
                <a:gd name="T19" fmla="*/ 17 h 17"/>
                <a:gd name="T20" fmla="*/ 2 w 4"/>
                <a:gd name="T21" fmla="*/ 17 h 17"/>
                <a:gd name="T22" fmla="*/ 4 w 4"/>
                <a:gd name="T23" fmla="*/ 17 h 17"/>
                <a:gd name="T24" fmla="*/ 4 w 4"/>
                <a:gd name="T25" fmla="*/ 17 h 17"/>
                <a:gd name="T26" fmla="*/ 4 w 4"/>
                <a:gd name="T27" fmla="*/ 17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 h="17">
                  <a:moveTo>
                    <a:pt x="4" y="17"/>
                  </a:moveTo>
                  <a:lnTo>
                    <a:pt x="4" y="1"/>
                  </a:lnTo>
                  <a:lnTo>
                    <a:pt x="2" y="0"/>
                  </a:lnTo>
                  <a:lnTo>
                    <a:pt x="0" y="0"/>
                  </a:lnTo>
                  <a:lnTo>
                    <a:pt x="0" y="1"/>
                  </a:lnTo>
                  <a:lnTo>
                    <a:pt x="0" y="4"/>
                  </a:lnTo>
                  <a:lnTo>
                    <a:pt x="2" y="8"/>
                  </a:lnTo>
                  <a:lnTo>
                    <a:pt x="2" y="11"/>
                  </a:lnTo>
                  <a:lnTo>
                    <a:pt x="2" y="15"/>
                  </a:lnTo>
                  <a:lnTo>
                    <a:pt x="2" y="17"/>
                  </a:lnTo>
                  <a:lnTo>
                    <a:pt x="4" y="17"/>
                  </a:lnTo>
                  <a:close/>
                </a:path>
              </a:pathLst>
            </a:custGeom>
            <a:solidFill>
              <a:srgbClr val="000000"/>
            </a:solidFill>
            <a:ln w="9525">
              <a:noFill/>
              <a:round/>
              <a:headEnd/>
              <a:tailEnd/>
            </a:ln>
          </p:spPr>
          <p:txBody>
            <a:bodyPr/>
            <a:lstStyle/>
            <a:p>
              <a:endParaRPr lang="en-US"/>
            </a:p>
          </p:txBody>
        </p:sp>
        <p:sp>
          <p:nvSpPr>
            <p:cNvPr id="77880" name="Freeform 70"/>
            <p:cNvSpPr>
              <a:spLocks/>
            </p:cNvSpPr>
            <p:nvPr/>
          </p:nvSpPr>
          <p:spPr bwMode="auto">
            <a:xfrm>
              <a:off x="4663" y="3972"/>
              <a:ext cx="1" cy="16"/>
            </a:xfrm>
            <a:custGeom>
              <a:avLst/>
              <a:gdLst>
                <a:gd name="T0" fmla="*/ 1 w 1"/>
                <a:gd name="T1" fmla="*/ 14 h 16"/>
                <a:gd name="T2" fmla="*/ 1 w 1"/>
                <a:gd name="T3" fmla="*/ 10 h 16"/>
                <a:gd name="T4" fmla="*/ 1 w 1"/>
                <a:gd name="T5" fmla="*/ 7 h 16"/>
                <a:gd name="T6" fmla="*/ 1 w 1"/>
                <a:gd name="T7" fmla="*/ 3 h 16"/>
                <a:gd name="T8" fmla="*/ 1 w 1"/>
                <a:gd name="T9" fmla="*/ 0 h 16"/>
                <a:gd name="T10" fmla="*/ 0 w 1"/>
                <a:gd name="T11" fmla="*/ 2 h 16"/>
                <a:gd name="T12" fmla="*/ 0 w 1"/>
                <a:gd name="T13" fmla="*/ 7 h 16"/>
                <a:gd name="T14" fmla="*/ 0 w 1"/>
                <a:gd name="T15" fmla="*/ 11 h 16"/>
                <a:gd name="T16" fmla="*/ 1 w 1"/>
                <a:gd name="T17" fmla="*/ 16 h 16"/>
                <a:gd name="T18" fmla="*/ 1 w 1"/>
                <a:gd name="T19" fmla="*/ 16 h 16"/>
                <a:gd name="T20" fmla="*/ 1 w 1"/>
                <a:gd name="T21" fmla="*/ 16 h 16"/>
                <a:gd name="T22" fmla="*/ 1 w 1"/>
                <a:gd name="T23" fmla="*/ 14 h 16"/>
                <a:gd name="T24" fmla="*/ 1 w 1"/>
                <a:gd name="T25" fmla="*/ 14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 h="16">
                  <a:moveTo>
                    <a:pt x="1" y="14"/>
                  </a:moveTo>
                  <a:lnTo>
                    <a:pt x="1" y="10"/>
                  </a:lnTo>
                  <a:lnTo>
                    <a:pt x="1" y="7"/>
                  </a:lnTo>
                  <a:lnTo>
                    <a:pt x="1" y="3"/>
                  </a:lnTo>
                  <a:lnTo>
                    <a:pt x="1" y="0"/>
                  </a:lnTo>
                  <a:lnTo>
                    <a:pt x="0" y="2"/>
                  </a:lnTo>
                  <a:lnTo>
                    <a:pt x="0" y="7"/>
                  </a:lnTo>
                  <a:lnTo>
                    <a:pt x="0" y="11"/>
                  </a:lnTo>
                  <a:lnTo>
                    <a:pt x="1" y="16"/>
                  </a:lnTo>
                  <a:lnTo>
                    <a:pt x="1" y="14"/>
                  </a:lnTo>
                  <a:close/>
                </a:path>
              </a:pathLst>
            </a:custGeom>
            <a:solidFill>
              <a:srgbClr val="000000"/>
            </a:solidFill>
            <a:ln w="9525">
              <a:noFill/>
              <a:round/>
              <a:headEnd/>
              <a:tailEnd/>
            </a:ln>
          </p:spPr>
          <p:txBody>
            <a:bodyPr/>
            <a:lstStyle/>
            <a:p>
              <a:endParaRPr lang="en-US"/>
            </a:p>
          </p:txBody>
        </p:sp>
        <p:sp>
          <p:nvSpPr>
            <p:cNvPr id="77881" name="Freeform 71"/>
            <p:cNvSpPr>
              <a:spLocks/>
            </p:cNvSpPr>
            <p:nvPr/>
          </p:nvSpPr>
          <p:spPr bwMode="auto">
            <a:xfrm>
              <a:off x="4585" y="3959"/>
              <a:ext cx="1" cy="23"/>
            </a:xfrm>
            <a:custGeom>
              <a:avLst/>
              <a:gdLst>
                <a:gd name="T0" fmla="*/ 0 w 1"/>
                <a:gd name="T1" fmla="*/ 23 h 23"/>
                <a:gd name="T2" fmla="*/ 0 w 1"/>
                <a:gd name="T3" fmla="*/ 0 h 23"/>
                <a:gd name="T4" fmla="*/ 0 w 1"/>
                <a:gd name="T5" fmla="*/ 23 h 23"/>
                <a:gd name="T6" fmla="*/ 0 w 1"/>
                <a:gd name="T7" fmla="*/ 23 h 23"/>
                <a:gd name="T8" fmla="*/ 0 w 1"/>
                <a:gd name="T9" fmla="*/ 23 h 23"/>
                <a:gd name="T10" fmla="*/ 0 w 1"/>
                <a:gd name="T11" fmla="*/ 23 h 23"/>
                <a:gd name="T12" fmla="*/ 0 w 1"/>
                <a:gd name="T13" fmla="*/ 23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3">
                  <a:moveTo>
                    <a:pt x="0" y="23"/>
                  </a:moveTo>
                  <a:lnTo>
                    <a:pt x="0" y="0"/>
                  </a:lnTo>
                  <a:lnTo>
                    <a:pt x="0" y="23"/>
                  </a:lnTo>
                  <a:close/>
                </a:path>
              </a:pathLst>
            </a:custGeom>
            <a:solidFill>
              <a:srgbClr val="000000"/>
            </a:solidFill>
            <a:ln w="9525">
              <a:noFill/>
              <a:round/>
              <a:headEnd/>
              <a:tailEnd/>
            </a:ln>
          </p:spPr>
          <p:txBody>
            <a:bodyPr/>
            <a:lstStyle/>
            <a:p>
              <a:endParaRPr lang="en-US"/>
            </a:p>
          </p:txBody>
        </p:sp>
        <p:sp>
          <p:nvSpPr>
            <p:cNvPr id="77882" name="Freeform 72"/>
            <p:cNvSpPr>
              <a:spLocks/>
            </p:cNvSpPr>
            <p:nvPr/>
          </p:nvSpPr>
          <p:spPr bwMode="auto">
            <a:xfrm>
              <a:off x="4604" y="3967"/>
              <a:ext cx="5" cy="18"/>
            </a:xfrm>
            <a:custGeom>
              <a:avLst/>
              <a:gdLst>
                <a:gd name="T0" fmla="*/ 5 w 5"/>
                <a:gd name="T1" fmla="*/ 15 h 18"/>
                <a:gd name="T2" fmla="*/ 5 w 5"/>
                <a:gd name="T3" fmla="*/ 0 h 18"/>
                <a:gd name="T4" fmla="*/ 1 w 5"/>
                <a:gd name="T5" fmla="*/ 0 h 18"/>
                <a:gd name="T6" fmla="*/ 1 w 5"/>
                <a:gd name="T7" fmla="*/ 2 h 18"/>
                <a:gd name="T8" fmla="*/ 0 w 5"/>
                <a:gd name="T9" fmla="*/ 4 h 18"/>
                <a:gd name="T10" fmla="*/ 0 w 5"/>
                <a:gd name="T11" fmla="*/ 7 h 18"/>
                <a:gd name="T12" fmla="*/ 0 w 5"/>
                <a:gd name="T13" fmla="*/ 8 h 18"/>
                <a:gd name="T14" fmla="*/ 0 w 5"/>
                <a:gd name="T15" fmla="*/ 12 h 18"/>
                <a:gd name="T16" fmla="*/ 0 w 5"/>
                <a:gd name="T17" fmla="*/ 13 h 18"/>
                <a:gd name="T18" fmla="*/ 1 w 5"/>
                <a:gd name="T19" fmla="*/ 15 h 18"/>
                <a:gd name="T20" fmla="*/ 1 w 5"/>
                <a:gd name="T21" fmla="*/ 18 h 18"/>
                <a:gd name="T22" fmla="*/ 1 w 5"/>
                <a:gd name="T23" fmla="*/ 18 h 18"/>
                <a:gd name="T24" fmla="*/ 3 w 5"/>
                <a:gd name="T25" fmla="*/ 18 h 18"/>
                <a:gd name="T26" fmla="*/ 5 w 5"/>
                <a:gd name="T27" fmla="*/ 15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 h="18">
                  <a:moveTo>
                    <a:pt x="5" y="15"/>
                  </a:moveTo>
                  <a:lnTo>
                    <a:pt x="5" y="0"/>
                  </a:lnTo>
                  <a:lnTo>
                    <a:pt x="1" y="0"/>
                  </a:lnTo>
                  <a:lnTo>
                    <a:pt x="1" y="2"/>
                  </a:lnTo>
                  <a:lnTo>
                    <a:pt x="0" y="4"/>
                  </a:lnTo>
                  <a:lnTo>
                    <a:pt x="0" y="7"/>
                  </a:lnTo>
                  <a:lnTo>
                    <a:pt x="0" y="8"/>
                  </a:lnTo>
                  <a:lnTo>
                    <a:pt x="0" y="12"/>
                  </a:lnTo>
                  <a:lnTo>
                    <a:pt x="0" y="13"/>
                  </a:lnTo>
                  <a:lnTo>
                    <a:pt x="1" y="15"/>
                  </a:lnTo>
                  <a:lnTo>
                    <a:pt x="1" y="18"/>
                  </a:lnTo>
                  <a:lnTo>
                    <a:pt x="3" y="18"/>
                  </a:lnTo>
                  <a:lnTo>
                    <a:pt x="5" y="15"/>
                  </a:lnTo>
                  <a:close/>
                </a:path>
              </a:pathLst>
            </a:custGeom>
            <a:solidFill>
              <a:srgbClr val="000000"/>
            </a:solidFill>
            <a:ln w="9525">
              <a:noFill/>
              <a:round/>
              <a:headEnd/>
              <a:tailEnd/>
            </a:ln>
          </p:spPr>
          <p:txBody>
            <a:bodyPr/>
            <a:lstStyle/>
            <a:p>
              <a:endParaRPr lang="en-US"/>
            </a:p>
          </p:txBody>
        </p:sp>
        <p:sp>
          <p:nvSpPr>
            <p:cNvPr id="77883" name="Freeform 73"/>
            <p:cNvSpPr>
              <a:spLocks/>
            </p:cNvSpPr>
            <p:nvPr/>
          </p:nvSpPr>
          <p:spPr bwMode="auto">
            <a:xfrm>
              <a:off x="4688" y="3974"/>
              <a:ext cx="8" cy="12"/>
            </a:xfrm>
            <a:custGeom>
              <a:avLst/>
              <a:gdLst>
                <a:gd name="T0" fmla="*/ 5 w 8"/>
                <a:gd name="T1" fmla="*/ 12 h 12"/>
                <a:gd name="T2" fmla="*/ 5 w 8"/>
                <a:gd name="T3" fmla="*/ 12 h 12"/>
                <a:gd name="T4" fmla="*/ 6 w 8"/>
                <a:gd name="T5" fmla="*/ 11 h 12"/>
                <a:gd name="T6" fmla="*/ 8 w 8"/>
                <a:gd name="T7" fmla="*/ 9 h 12"/>
                <a:gd name="T8" fmla="*/ 8 w 8"/>
                <a:gd name="T9" fmla="*/ 8 h 12"/>
                <a:gd name="T10" fmla="*/ 8 w 8"/>
                <a:gd name="T11" fmla="*/ 8 h 12"/>
                <a:gd name="T12" fmla="*/ 8 w 8"/>
                <a:gd name="T13" fmla="*/ 5 h 12"/>
                <a:gd name="T14" fmla="*/ 6 w 8"/>
                <a:gd name="T15" fmla="*/ 1 h 12"/>
                <a:gd name="T16" fmla="*/ 5 w 8"/>
                <a:gd name="T17" fmla="*/ 0 h 12"/>
                <a:gd name="T18" fmla="*/ 3 w 8"/>
                <a:gd name="T19" fmla="*/ 0 h 12"/>
                <a:gd name="T20" fmla="*/ 2 w 8"/>
                <a:gd name="T21" fmla="*/ 1 h 12"/>
                <a:gd name="T22" fmla="*/ 0 w 8"/>
                <a:gd name="T23" fmla="*/ 3 h 12"/>
                <a:gd name="T24" fmla="*/ 0 w 8"/>
                <a:gd name="T25" fmla="*/ 5 h 12"/>
                <a:gd name="T26" fmla="*/ 0 w 8"/>
                <a:gd name="T27" fmla="*/ 6 h 12"/>
                <a:gd name="T28" fmla="*/ 0 w 8"/>
                <a:gd name="T29" fmla="*/ 8 h 12"/>
                <a:gd name="T30" fmla="*/ 0 w 8"/>
                <a:gd name="T31" fmla="*/ 11 h 12"/>
                <a:gd name="T32" fmla="*/ 0 w 8"/>
                <a:gd name="T33" fmla="*/ 12 h 12"/>
                <a:gd name="T34" fmla="*/ 0 w 8"/>
                <a:gd name="T35" fmla="*/ 12 h 12"/>
                <a:gd name="T36" fmla="*/ 0 w 8"/>
                <a:gd name="T37" fmla="*/ 12 h 12"/>
                <a:gd name="T38" fmla="*/ 2 w 8"/>
                <a:gd name="T39" fmla="*/ 12 h 12"/>
                <a:gd name="T40" fmla="*/ 2 w 8"/>
                <a:gd name="T41" fmla="*/ 12 h 12"/>
                <a:gd name="T42" fmla="*/ 3 w 8"/>
                <a:gd name="T43" fmla="*/ 12 h 12"/>
                <a:gd name="T44" fmla="*/ 3 w 8"/>
                <a:gd name="T45" fmla="*/ 12 h 12"/>
                <a:gd name="T46" fmla="*/ 5 w 8"/>
                <a:gd name="T47" fmla="*/ 12 h 12"/>
                <a:gd name="T48" fmla="*/ 5 w 8"/>
                <a:gd name="T49" fmla="*/ 12 h 1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 h="12">
                  <a:moveTo>
                    <a:pt x="5" y="12"/>
                  </a:moveTo>
                  <a:lnTo>
                    <a:pt x="5" y="12"/>
                  </a:lnTo>
                  <a:lnTo>
                    <a:pt x="6" y="11"/>
                  </a:lnTo>
                  <a:lnTo>
                    <a:pt x="8" y="9"/>
                  </a:lnTo>
                  <a:lnTo>
                    <a:pt x="8" y="8"/>
                  </a:lnTo>
                  <a:lnTo>
                    <a:pt x="8" y="5"/>
                  </a:lnTo>
                  <a:lnTo>
                    <a:pt x="6" y="1"/>
                  </a:lnTo>
                  <a:lnTo>
                    <a:pt x="5" y="0"/>
                  </a:lnTo>
                  <a:lnTo>
                    <a:pt x="3" y="0"/>
                  </a:lnTo>
                  <a:lnTo>
                    <a:pt x="2" y="1"/>
                  </a:lnTo>
                  <a:lnTo>
                    <a:pt x="0" y="3"/>
                  </a:lnTo>
                  <a:lnTo>
                    <a:pt x="0" y="5"/>
                  </a:lnTo>
                  <a:lnTo>
                    <a:pt x="0" y="6"/>
                  </a:lnTo>
                  <a:lnTo>
                    <a:pt x="0" y="8"/>
                  </a:lnTo>
                  <a:lnTo>
                    <a:pt x="0" y="11"/>
                  </a:lnTo>
                  <a:lnTo>
                    <a:pt x="0" y="12"/>
                  </a:lnTo>
                  <a:lnTo>
                    <a:pt x="2" y="12"/>
                  </a:lnTo>
                  <a:lnTo>
                    <a:pt x="3" y="12"/>
                  </a:lnTo>
                  <a:lnTo>
                    <a:pt x="5" y="12"/>
                  </a:lnTo>
                  <a:close/>
                </a:path>
              </a:pathLst>
            </a:custGeom>
            <a:solidFill>
              <a:srgbClr val="000000"/>
            </a:solidFill>
            <a:ln w="9525">
              <a:noFill/>
              <a:round/>
              <a:headEnd/>
              <a:tailEnd/>
            </a:ln>
          </p:spPr>
          <p:txBody>
            <a:bodyPr/>
            <a:lstStyle/>
            <a:p>
              <a:endParaRPr lang="en-US"/>
            </a:p>
          </p:txBody>
        </p:sp>
        <p:sp>
          <p:nvSpPr>
            <p:cNvPr id="77884" name="Freeform 74"/>
            <p:cNvSpPr>
              <a:spLocks/>
            </p:cNvSpPr>
            <p:nvPr/>
          </p:nvSpPr>
          <p:spPr bwMode="auto">
            <a:xfrm>
              <a:off x="4715" y="3974"/>
              <a:ext cx="10" cy="12"/>
            </a:xfrm>
            <a:custGeom>
              <a:avLst/>
              <a:gdLst>
                <a:gd name="T0" fmla="*/ 7 w 10"/>
                <a:gd name="T1" fmla="*/ 12 h 12"/>
                <a:gd name="T2" fmla="*/ 7 w 10"/>
                <a:gd name="T3" fmla="*/ 12 h 12"/>
                <a:gd name="T4" fmla="*/ 8 w 10"/>
                <a:gd name="T5" fmla="*/ 11 h 12"/>
                <a:gd name="T6" fmla="*/ 8 w 10"/>
                <a:gd name="T7" fmla="*/ 9 h 12"/>
                <a:gd name="T8" fmla="*/ 10 w 10"/>
                <a:gd name="T9" fmla="*/ 8 h 12"/>
                <a:gd name="T10" fmla="*/ 10 w 10"/>
                <a:gd name="T11" fmla="*/ 8 h 12"/>
                <a:gd name="T12" fmla="*/ 8 w 10"/>
                <a:gd name="T13" fmla="*/ 5 h 12"/>
                <a:gd name="T14" fmla="*/ 8 w 10"/>
                <a:gd name="T15" fmla="*/ 1 h 12"/>
                <a:gd name="T16" fmla="*/ 7 w 10"/>
                <a:gd name="T17" fmla="*/ 0 h 12"/>
                <a:gd name="T18" fmla="*/ 5 w 10"/>
                <a:gd name="T19" fmla="*/ 0 h 12"/>
                <a:gd name="T20" fmla="*/ 3 w 10"/>
                <a:gd name="T21" fmla="*/ 1 h 12"/>
                <a:gd name="T22" fmla="*/ 2 w 10"/>
                <a:gd name="T23" fmla="*/ 3 h 12"/>
                <a:gd name="T24" fmla="*/ 2 w 10"/>
                <a:gd name="T25" fmla="*/ 5 h 12"/>
                <a:gd name="T26" fmla="*/ 2 w 10"/>
                <a:gd name="T27" fmla="*/ 6 h 12"/>
                <a:gd name="T28" fmla="*/ 0 w 10"/>
                <a:gd name="T29" fmla="*/ 8 h 12"/>
                <a:gd name="T30" fmla="*/ 0 w 10"/>
                <a:gd name="T31" fmla="*/ 11 h 12"/>
                <a:gd name="T32" fmla="*/ 0 w 10"/>
                <a:gd name="T33" fmla="*/ 12 h 12"/>
                <a:gd name="T34" fmla="*/ 2 w 10"/>
                <a:gd name="T35" fmla="*/ 12 h 12"/>
                <a:gd name="T36" fmla="*/ 2 w 10"/>
                <a:gd name="T37" fmla="*/ 12 h 12"/>
                <a:gd name="T38" fmla="*/ 2 w 10"/>
                <a:gd name="T39" fmla="*/ 12 h 12"/>
                <a:gd name="T40" fmla="*/ 3 w 10"/>
                <a:gd name="T41" fmla="*/ 12 h 12"/>
                <a:gd name="T42" fmla="*/ 5 w 10"/>
                <a:gd name="T43" fmla="*/ 12 h 12"/>
                <a:gd name="T44" fmla="*/ 5 w 10"/>
                <a:gd name="T45" fmla="*/ 12 h 12"/>
                <a:gd name="T46" fmla="*/ 7 w 10"/>
                <a:gd name="T47" fmla="*/ 12 h 12"/>
                <a:gd name="T48" fmla="*/ 7 w 10"/>
                <a:gd name="T49" fmla="*/ 12 h 1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 h="12">
                  <a:moveTo>
                    <a:pt x="7" y="12"/>
                  </a:moveTo>
                  <a:lnTo>
                    <a:pt x="7" y="12"/>
                  </a:lnTo>
                  <a:lnTo>
                    <a:pt x="8" y="11"/>
                  </a:lnTo>
                  <a:lnTo>
                    <a:pt x="8" y="9"/>
                  </a:lnTo>
                  <a:lnTo>
                    <a:pt x="10" y="8"/>
                  </a:lnTo>
                  <a:lnTo>
                    <a:pt x="8" y="5"/>
                  </a:lnTo>
                  <a:lnTo>
                    <a:pt x="8" y="1"/>
                  </a:lnTo>
                  <a:lnTo>
                    <a:pt x="7" y="0"/>
                  </a:lnTo>
                  <a:lnTo>
                    <a:pt x="5" y="0"/>
                  </a:lnTo>
                  <a:lnTo>
                    <a:pt x="3" y="1"/>
                  </a:lnTo>
                  <a:lnTo>
                    <a:pt x="2" y="3"/>
                  </a:lnTo>
                  <a:lnTo>
                    <a:pt x="2" y="5"/>
                  </a:lnTo>
                  <a:lnTo>
                    <a:pt x="2" y="6"/>
                  </a:lnTo>
                  <a:lnTo>
                    <a:pt x="0" y="8"/>
                  </a:lnTo>
                  <a:lnTo>
                    <a:pt x="0" y="11"/>
                  </a:lnTo>
                  <a:lnTo>
                    <a:pt x="0" y="12"/>
                  </a:lnTo>
                  <a:lnTo>
                    <a:pt x="2" y="12"/>
                  </a:lnTo>
                  <a:lnTo>
                    <a:pt x="3" y="12"/>
                  </a:lnTo>
                  <a:lnTo>
                    <a:pt x="5" y="12"/>
                  </a:lnTo>
                  <a:lnTo>
                    <a:pt x="7" y="12"/>
                  </a:lnTo>
                  <a:close/>
                </a:path>
              </a:pathLst>
            </a:custGeom>
            <a:solidFill>
              <a:srgbClr val="000000"/>
            </a:solidFill>
            <a:ln w="9525">
              <a:noFill/>
              <a:round/>
              <a:headEnd/>
              <a:tailEnd/>
            </a:ln>
          </p:spPr>
          <p:txBody>
            <a:bodyPr/>
            <a:lstStyle/>
            <a:p>
              <a:endParaRPr lang="en-US"/>
            </a:p>
          </p:txBody>
        </p:sp>
        <p:sp>
          <p:nvSpPr>
            <p:cNvPr id="77885" name="Freeform 75"/>
            <p:cNvSpPr>
              <a:spLocks/>
            </p:cNvSpPr>
            <p:nvPr/>
          </p:nvSpPr>
          <p:spPr bwMode="auto">
            <a:xfrm>
              <a:off x="4534" y="3945"/>
              <a:ext cx="3" cy="34"/>
            </a:xfrm>
            <a:custGeom>
              <a:avLst/>
              <a:gdLst>
                <a:gd name="T0" fmla="*/ 3 w 3"/>
                <a:gd name="T1" fmla="*/ 29 h 34"/>
                <a:gd name="T2" fmla="*/ 3 w 3"/>
                <a:gd name="T3" fmla="*/ 0 h 34"/>
                <a:gd name="T4" fmla="*/ 1 w 3"/>
                <a:gd name="T5" fmla="*/ 2 h 34"/>
                <a:gd name="T6" fmla="*/ 0 w 3"/>
                <a:gd name="T7" fmla="*/ 6 h 34"/>
                <a:gd name="T8" fmla="*/ 0 w 3"/>
                <a:gd name="T9" fmla="*/ 10 h 34"/>
                <a:gd name="T10" fmla="*/ 0 w 3"/>
                <a:gd name="T11" fmla="*/ 14 h 34"/>
                <a:gd name="T12" fmla="*/ 0 w 3"/>
                <a:gd name="T13" fmla="*/ 19 h 34"/>
                <a:gd name="T14" fmla="*/ 1 w 3"/>
                <a:gd name="T15" fmla="*/ 24 h 34"/>
                <a:gd name="T16" fmla="*/ 1 w 3"/>
                <a:gd name="T17" fmla="*/ 29 h 34"/>
                <a:gd name="T18" fmla="*/ 3 w 3"/>
                <a:gd name="T19" fmla="*/ 34 h 34"/>
                <a:gd name="T20" fmla="*/ 3 w 3"/>
                <a:gd name="T21" fmla="*/ 32 h 34"/>
                <a:gd name="T22" fmla="*/ 3 w 3"/>
                <a:gd name="T23" fmla="*/ 30 h 34"/>
                <a:gd name="T24" fmla="*/ 3 w 3"/>
                <a:gd name="T25" fmla="*/ 30 h 34"/>
                <a:gd name="T26" fmla="*/ 3 w 3"/>
                <a:gd name="T27" fmla="*/ 29 h 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 h="34">
                  <a:moveTo>
                    <a:pt x="3" y="29"/>
                  </a:moveTo>
                  <a:lnTo>
                    <a:pt x="3" y="0"/>
                  </a:lnTo>
                  <a:lnTo>
                    <a:pt x="1" y="2"/>
                  </a:lnTo>
                  <a:lnTo>
                    <a:pt x="0" y="6"/>
                  </a:lnTo>
                  <a:lnTo>
                    <a:pt x="0" y="10"/>
                  </a:lnTo>
                  <a:lnTo>
                    <a:pt x="0" y="14"/>
                  </a:lnTo>
                  <a:lnTo>
                    <a:pt x="0" y="19"/>
                  </a:lnTo>
                  <a:lnTo>
                    <a:pt x="1" y="24"/>
                  </a:lnTo>
                  <a:lnTo>
                    <a:pt x="1" y="29"/>
                  </a:lnTo>
                  <a:lnTo>
                    <a:pt x="3" y="34"/>
                  </a:lnTo>
                  <a:lnTo>
                    <a:pt x="3" y="32"/>
                  </a:lnTo>
                  <a:lnTo>
                    <a:pt x="3" y="30"/>
                  </a:lnTo>
                  <a:lnTo>
                    <a:pt x="3" y="29"/>
                  </a:lnTo>
                  <a:close/>
                </a:path>
              </a:pathLst>
            </a:custGeom>
            <a:solidFill>
              <a:srgbClr val="000000"/>
            </a:solidFill>
            <a:ln w="9525">
              <a:noFill/>
              <a:round/>
              <a:headEnd/>
              <a:tailEnd/>
            </a:ln>
          </p:spPr>
          <p:txBody>
            <a:bodyPr/>
            <a:lstStyle/>
            <a:p>
              <a:endParaRPr lang="en-US"/>
            </a:p>
          </p:txBody>
        </p:sp>
        <p:sp>
          <p:nvSpPr>
            <p:cNvPr id="77886" name="Freeform 76"/>
            <p:cNvSpPr>
              <a:spLocks/>
            </p:cNvSpPr>
            <p:nvPr/>
          </p:nvSpPr>
          <p:spPr bwMode="auto">
            <a:xfrm>
              <a:off x="4866" y="3964"/>
              <a:ext cx="8" cy="16"/>
            </a:xfrm>
            <a:custGeom>
              <a:avLst/>
              <a:gdLst>
                <a:gd name="T0" fmla="*/ 8 w 8"/>
                <a:gd name="T1" fmla="*/ 16 h 16"/>
                <a:gd name="T2" fmla="*/ 8 w 8"/>
                <a:gd name="T3" fmla="*/ 16 h 16"/>
                <a:gd name="T4" fmla="*/ 8 w 8"/>
                <a:gd name="T5" fmla="*/ 15 h 16"/>
                <a:gd name="T6" fmla="*/ 8 w 8"/>
                <a:gd name="T7" fmla="*/ 15 h 16"/>
                <a:gd name="T8" fmla="*/ 8 w 8"/>
                <a:gd name="T9" fmla="*/ 15 h 16"/>
                <a:gd name="T10" fmla="*/ 8 w 8"/>
                <a:gd name="T11" fmla="*/ 11 h 16"/>
                <a:gd name="T12" fmla="*/ 8 w 8"/>
                <a:gd name="T13" fmla="*/ 7 h 16"/>
                <a:gd name="T14" fmla="*/ 7 w 8"/>
                <a:gd name="T15" fmla="*/ 3 h 16"/>
                <a:gd name="T16" fmla="*/ 5 w 8"/>
                <a:gd name="T17" fmla="*/ 0 h 16"/>
                <a:gd name="T18" fmla="*/ 4 w 8"/>
                <a:gd name="T19" fmla="*/ 0 h 16"/>
                <a:gd name="T20" fmla="*/ 4 w 8"/>
                <a:gd name="T21" fmla="*/ 2 h 16"/>
                <a:gd name="T22" fmla="*/ 2 w 8"/>
                <a:gd name="T23" fmla="*/ 3 h 16"/>
                <a:gd name="T24" fmla="*/ 2 w 8"/>
                <a:gd name="T25" fmla="*/ 5 h 16"/>
                <a:gd name="T26" fmla="*/ 2 w 8"/>
                <a:gd name="T27" fmla="*/ 7 h 16"/>
                <a:gd name="T28" fmla="*/ 2 w 8"/>
                <a:gd name="T29" fmla="*/ 10 h 16"/>
                <a:gd name="T30" fmla="*/ 2 w 8"/>
                <a:gd name="T31" fmla="*/ 11 h 16"/>
                <a:gd name="T32" fmla="*/ 0 w 8"/>
                <a:gd name="T33" fmla="*/ 15 h 16"/>
                <a:gd name="T34" fmla="*/ 0 w 8"/>
                <a:gd name="T35" fmla="*/ 15 h 16"/>
                <a:gd name="T36" fmla="*/ 0 w 8"/>
                <a:gd name="T37" fmla="*/ 15 h 16"/>
                <a:gd name="T38" fmla="*/ 2 w 8"/>
                <a:gd name="T39" fmla="*/ 15 h 16"/>
                <a:gd name="T40" fmla="*/ 4 w 8"/>
                <a:gd name="T41" fmla="*/ 15 h 16"/>
                <a:gd name="T42" fmla="*/ 5 w 8"/>
                <a:gd name="T43" fmla="*/ 16 h 16"/>
                <a:gd name="T44" fmla="*/ 7 w 8"/>
                <a:gd name="T45" fmla="*/ 16 h 16"/>
                <a:gd name="T46" fmla="*/ 8 w 8"/>
                <a:gd name="T47" fmla="*/ 16 h 16"/>
                <a:gd name="T48" fmla="*/ 8 w 8"/>
                <a:gd name="T49" fmla="*/ 16 h 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 h="16">
                  <a:moveTo>
                    <a:pt x="8" y="16"/>
                  </a:moveTo>
                  <a:lnTo>
                    <a:pt x="8" y="16"/>
                  </a:lnTo>
                  <a:lnTo>
                    <a:pt x="8" y="15"/>
                  </a:lnTo>
                  <a:lnTo>
                    <a:pt x="8" y="11"/>
                  </a:lnTo>
                  <a:lnTo>
                    <a:pt x="8" y="7"/>
                  </a:lnTo>
                  <a:lnTo>
                    <a:pt x="7" y="3"/>
                  </a:lnTo>
                  <a:lnTo>
                    <a:pt x="5" y="0"/>
                  </a:lnTo>
                  <a:lnTo>
                    <a:pt x="4" y="0"/>
                  </a:lnTo>
                  <a:lnTo>
                    <a:pt x="4" y="2"/>
                  </a:lnTo>
                  <a:lnTo>
                    <a:pt x="2" y="3"/>
                  </a:lnTo>
                  <a:lnTo>
                    <a:pt x="2" y="5"/>
                  </a:lnTo>
                  <a:lnTo>
                    <a:pt x="2" y="7"/>
                  </a:lnTo>
                  <a:lnTo>
                    <a:pt x="2" y="10"/>
                  </a:lnTo>
                  <a:lnTo>
                    <a:pt x="2" y="11"/>
                  </a:lnTo>
                  <a:lnTo>
                    <a:pt x="0" y="15"/>
                  </a:lnTo>
                  <a:lnTo>
                    <a:pt x="2" y="15"/>
                  </a:lnTo>
                  <a:lnTo>
                    <a:pt x="4" y="15"/>
                  </a:lnTo>
                  <a:lnTo>
                    <a:pt x="5" y="16"/>
                  </a:lnTo>
                  <a:lnTo>
                    <a:pt x="7" y="16"/>
                  </a:lnTo>
                  <a:lnTo>
                    <a:pt x="8" y="16"/>
                  </a:lnTo>
                  <a:close/>
                </a:path>
              </a:pathLst>
            </a:custGeom>
            <a:solidFill>
              <a:srgbClr val="000000"/>
            </a:solidFill>
            <a:ln w="9525">
              <a:noFill/>
              <a:round/>
              <a:headEnd/>
              <a:tailEnd/>
            </a:ln>
          </p:spPr>
          <p:txBody>
            <a:bodyPr/>
            <a:lstStyle/>
            <a:p>
              <a:endParaRPr lang="en-US"/>
            </a:p>
          </p:txBody>
        </p:sp>
        <p:sp>
          <p:nvSpPr>
            <p:cNvPr id="77887" name="Freeform 77"/>
            <p:cNvSpPr>
              <a:spLocks/>
            </p:cNvSpPr>
            <p:nvPr/>
          </p:nvSpPr>
          <p:spPr bwMode="auto">
            <a:xfrm>
              <a:off x="4558" y="3939"/>
              <a:ext cx="4" cy="35"/>
            </a:xfrm>
            <a:custGeom>
              <a:avLst/>
              <a:gdLst>
                <a:gd name="T0" fmla="*/ 4 w 4"/>
                <a:gd name="T1" fmla="*/ 35 h 35"/>
                <a:gd name="T2" fmla="*/ 4 w 4"/>
                <a:gd name="T3" fmla="*/ 0 h 35"/>
                <a:gd name="T4" fmla="*/ 3 w 4"/>
                <a:gd name="T5" fmla="*/ 0 h 35"/>
                <a:gd name="T6" fmla="*/ 1 w 4"/>
                <a:gd name="T7" fmla="*/ 3 h 35"/>
                <a:gd name="T8" fmla="*/ 1 w 4"/>
                <a:gd name="T9" fmla="*/ 8 h 35"/>
                <a:gd name="T10" fmla="*/ 1 w 4"/>
                <a:gd name="T11" fmla="*/ 12 h 35"/>
                <a:gd name="T12" fmla="*/ 1 w 4"/>
                <a:gd name="T13" fmla="*/ 19 h 35"/>
                <a:gd name="T14" fmla="*/ 1 w 4"/>
                <a:gd name="T15" fmla="*/ 25 h 35"/>
                <a:gd name="T16" fmla="*/ 1 w 4"/>
                <a:gd name="T17" fmla="*/ 30 h 35"/>
                <a:gd name="T18" fmla="*/ 0 w 4"/>
                <a:gd name="T19" fmla="*/ 35 h 35"/>
                <a:gd name="T20" fmla="*/ 0 w 4"/>
                <a:gd name="T21" fmla="*/ 35 h 35"/>
                <a:gd name="T22" fmla="*/ 0 w 4"/>
                <a:gd name="T23" fmla="*/ 35 h 35"/>
                <a:gd name="T24" fmla="*/ 1 w 4"/>
                <a:gd name="T25" fmla="*/ 35 h 35"/>
                <a:gd name="T26" fmla="*/ 1 w 4"/>
                <a:gd name="T27" fmla="*/ 35 h 35"/>
                <a:gd name="T28" fmla="*/ 3 w 4"/>
                <a:gd name="T29" fmla="*/ 35 h 35"/>
                <a:gd name="T30" fmla="*/ 4 w 4"/>
                <a:gd name="T31" fmla="*/ 35 h 35"/>
                <a:gd name="T32" fmla="*/ 4 w 4"/>
                <a:gd name="T33" fmla="*/ 35 h 35"/>
                <a:gd name="T34" fmla="*/ 4 w 4"/>
                <a:gd name="T35" fmla="*/ 35 h 3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 h="35">
                  <a:moveTo>
                    <a:pt x="4" y="35"/>
                  </a:moveTo>
                  <a:lnTo>
                    <a:pt x="4" y="0"/>
                  </a:lnTo>
                  <a:lnTo>
                    <a:pt x="3" y="0"/>
                  </a:lnTo>
                  <a:lnTo>
                    <a:pt x="1" y="3"/>
                  </a:lnTo>
                  <a:lnTo>
                    <a:pt x="1" y="8"/>
                  </a:lnTo>
                  <a:lnTo>
                    <a:pt x="1" y="12"/>
                  </a:lnTo>
                  <a:lnTo>
                    <a:pt x="1" y="19"/>
                  </a:lnTo>
                  <a:lnTo>
                    <a:pt x="1" y="25"/>
                  </a:lnTo>
                  <a:lnTo>
                    <a:pt x="1" y="30"/>
                  </a:lnTo>
                  <a:lnTo>
                    <a:pt x="0" y="35"/>
                  </a:lnTo>
                  <a:lnTo>
                    <a:pt x="1" y="35"/>
                  </a:lnTo>
                  <a:lnTo>
                    <a:pt x="3" y="35"/>
                  </a:lnTo>
                  <a:lnTo>
                    <a:pt x="4" y="35"/>
                  </a:lnTo>
                  <a:close/>
                </a:path>
              </a:pathLst>
            </a:custGeom>
            <a:solidFill>
              <a:srgbClr val="000000"/>
            </a:solidFill>
            <a:ln w="9525">
              <a:noFill/>
              <a:round/>
              <a:headEnd/>
              <a:tailEnd/>
            </a:ln>
          </p:spPr>
          <p:txBody>
            <a:bodyPr/>
            <a:lstStyle/>
            <a:p>
              <a:endParaRPr lang="en-US"/>
            </a:p>
          </p:txBody>
        </p:sp>
        <p:sp>
          <p:nvSpPr>
            <p:cNvPr id="77888" name="Freeform 78"/>
            <p:cNvSpPr>
              <a:spLocks/>
            </p:cNvSpPr>
            <p:nvPr/>
          </p:nvSpPr>
          <p:spPr bwMode="auto">
            <a:xfrm>
              <a:off x="4897" y="3958"/>
              <a:ext cx="6" cy="17"/>
            </a:xfrm>
            <a:custGeom>
              <a:avLst/>
              <a:gdLst>
                <a:gd name="T0" fmla="*/ 6 w 6"/>
                <a:gd name="T1" fmla="*/ 16 h 17"/>
                <a:gd name="T2" fmla="*/ 6 w 6"/>
                <a:gd name="T3" fmla="*/ 0 h 17"/>
                <a:gd name="T4" fmla="*/ 6 w 6"/>
                <a:gd name="T5" fmla="*/ 0 h 17"/>
                <a:gd name="T6" fmla="*/ 4 w 6"/>
                <a:gd name="T7" fmla="*/ 0 h 17"/>
                <a:gd name="T8" fmla="*/ 4 w 6"/>
                <a:gd name="T9" fmla="*/ 0 h 17"/>
                <a:gd name="T10" fmla="*/ 3 w 6"/>
                <a:gd name="T11" fmla="*/ 0 h 17"/>
                <a:gd name="T12" fmla="*/ 1 w 6"/>
                <a:gd name="T13" fmla="*/ 0 h 17"/>
                <a:gd name="T14" fmla="*/ 1 w 6"/>
                <a:gd name="T15" fmla="*/ 0 h 17"/>
                <a:gd name="T16" fmla="*/ 0 w 6"/>
                <a:gd name="T17" fmla="*/ 0 h 17"/>
                <a:gd name="T18" fmla="*/ 0 w 6"/>
                <a:gd name="T19" fmla="*/ 0 h 17"/>
                <a:gd name="T20" fmla="*/ 0 w 6"/>
                <a:gd name="T21" fmla="*/ 16 h 17"/>
                <a:gd name="T22" fmla="*/ 0 w 6"/>
                <a:gd name="T23" fmla="*/ 17 h 17"/>
                <a:gd name="T24" fmla="*/ 0 w 6"/>
                <a:gd name="T25" fmla="*/ 17 h 17"/>
                <a:gd name="T26" fmla="*/ 0 w 6"/>
                <a:gd name="T27" fmla="*/ 17 h 17"/>
                <a:gd name="T28" fmla="*/ 1 w 6"/>
                <a:gd name="T29" fmla="*/ 17 h 17"/>
                <a:gd name="T30" fmla="*/ 1 w 6"/>
                <a:gd name="T31" fmla="*/ 17 h 17"/>
                <a:gd name="T32" fmla="*/ 3 w 6"/>
                <a:gd name="T33" fmla="*/ 17 h 17"/>
                <a:gd name="T34" fmla="*/ 4 w 6"/>
                <a:gd name="T35" fmla="*/ 16 h 17"/>
                <a:gd name="T36" fmla="*/ 6 w 6"/>
                <a:gd name="T37" fmla="*/ 16 h 1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 h="17">
                  <a:moveTo>
                    <a:pt x="6" y="16"/>
                  </a:moveTo>
                  <a:lnTo>
                    <a:pt x="6" y="0"/>
                  </a:lnTo>
                  <a:lnTo>
                    <a:pt x="4" y="0"/>
                  </a:lnTo>
                  <a:lnTo>
                    <a:pt x="3" y="0"/>
                  </a:lnTo>
                  <a:lnTo>
                    <a:pt x="1" y="0"/>
                  </a:lnTo>
                  <a:lnTo>
                    <a:pt x="0" y="0"/>
                  </a:lnTo>
                  <a:lnTo>
                    <a:pt x="0" y="16"/>
                  </a:lnTo>
                  <a:lnTo>
                    <a:pt x="0" y="17"/>
                  </a:lnTo>
                  <a:lnTo>
                    <a:pt x="1" y="17"/>
                  </a:lnTo>
                  <a:lnTo>
                    <a:pt x="3" y="17"/>
                  </a:lnTo>
                  <a:lnTo>
                    <a:pt x="4" y="16"/>
                  </a:lnTo>
                  <a:lnTo>
                    <a:pt x="6" y="16"/>
                  </a:lnTo>
                  <a:close/>
                </a:path>
              </a:pathLst>
            </a:custGeom>
            <a:solidFill>
              <a:srgbClr val="000000"/>
            </a:solidFill>
            <a:ln w="9525">
              <a:noFill/>
              <a:round/>
              <a:headEnd/>
              <a:tailEnd/>
            </a:ln>
          </p:spPr>
          <p:txBody>
            <a:bodyPr/>
            <a:lstStyle/>
            <a:p>
              <a:endParaRPr lang="en-US"/>
            </a:p>
          </p:txBody>
        </p:sp>
        <p:sp>
          <p:nvSpPr>
            <p:cNvPr id="77889" name="Freeform 79"/>
            <p:cNvSpPr>
              <a:spLocks/>
            </p:cNvSpPr>
            <p:nvPr/>
          </p:nvSpPr>
          <p:spPr bwMode="auto">
            <a:xfrm>
              <a:off x="4928" y="3951"/>
              <a:ext cx="5" cy="15"/>
            </a:xfrm>
            <a:custGeom>
              <a:avLst/>
              <a:gdLst>
                <a:gd name="T0" fmla="*/ 5 w 5"/>
                <a:gd name="T1" fmla="*/ 15 h 15"/>
                <a:gd name="T2" fmla="*/ 5 w 5"/>
                <a:gd name="T3" fmla="*/ 0 h 15"/>
                <a:gd name="T4" fmla="*/ 4 w 5"/>
                <a:gd name="T5" fmla="*/ 0 h 15"/>
                <a:gd name="T6" fmla="*/ 4 w 5"/>
                <a:gd name="T7" fmla="*/ 2 h 15"/>
                <a:gd name="T8" fmla="*/ 4 w 5"/>
                <a:gd name="T9" fmla="*/ 4 h 15"/>
                <a:gd name="T10" fmla="*/ 4 w 5"/>
                <a:gd name="T11" fmla="*/ 5 h 15"/>
                <a:gd name="T12" fmla="*/ 4 w 5"/>
                <a:gd name="T13" fmla="*/ 7 h 15"/>
                <a:gd name="T14" fmla="*/ 2 w 5"/>
                <a:gd name="T15" fmla="*/ 10 h 15"/>
                <a:gd name="T16" fmla="*/ 2 w 5"/>
                <a:gd name="T17" fmla="*/ 12 h 15"/>
                <a:gd name="T18" fmla="*/ 0 w 5"/>
                <a:gd name="T19" fmla="*/ 15 h 15"/>
                <a:gd name="T20" fmla="*/ 0 w 5"/>
                <a:gd name="T21" fmla="*/ 15 h 15"/>
                <a:gd name="T22" fmla="*/ 0 w 5"/>
                <a:gd name="T23" fmla="*/ 15 h 15"/>
                <a:gd name="T24" fmla="*/ 2 w 5"/>
                <a:gd name="T25" fmla="*/ 15 h 15"/>
                <a:gd name="T26" fmla="*/ 4 w 5"/>
                <a:gd name="T27" fmla="*/ 15 h 15"/>
                <a:gd name="T28" fmla="*/ 4 w 5"/>
                <a:gd name="T29" fmla="*/ 15 h 15"/>
                <a:gd name="T30" fmla="*/ 5 w 5"/>
                <a:gd name="T31" fmla="*/ 15 h 15"/>
                <a:gd name="T32" fmla="*/ 5 w 5"/>
                <a:gd name="T33" fmla="*/ 15 h 15"/>
                <a:gd name="T34" fmla="*/ 5 w 5"/>
                <a:gd name="T35" fmla="*/ 15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 h="15">
                  <a:moveTo>
                    <a:pt x="5" y="15"/>
                  </a:moveTo>
                  <a:lnTo>
                    <a:pt x="5" y="0"/>
                  </a:lnTo>
                  <a:lnTo>
                    <a:pt x="4" y="0"/>
                  </a:lnTo>
                  <a:lnTo>
                    <a:pt x="4" y="2"/>
                  </a:lnTo>
                  <a:lnTo>
                    <a:pt x="4" y="4"/>
                  </a:lnTo>
                  <a:lnTo>
                    <a:pt x="4" y="5"/>
                  </a:lnTo>
                  <a:lnTo>
                    <a:pt x="4" y="7"/>
                  </a:lnTo>
                  <a:lnTo>
                    <a:pt x="2" y="10"/>
                  </a:lnTo>
                  <a:lnTo>
                    <a:pt x="2" y="12"/>
                  </a:lnTo>
                  <a:lnTo>
                    <a:pt x="0" y="15"/>
                  </a:lnTo>
                  <a:lnTo>
                    <a:pt x="2" y="15"/>
                  </a:lnTo>
                  <a:lnTo>
                    <a:pt x="4" y="15"/>
                  </a:lnTo>
                  <a:lnTo>
                    <a:pt x="5" y="15"/>
                  </a:lnTo>
                  <a:close/>
                </a:path>
              </a:pathLst>
            </a:custGeom>
            <a:solidFill>
              <a:srgbClr val="000000"/>
            </a:solidFill>
            <a:ln w="9525">
              <a:noFill/>
              <a:round/>
              <a:headEnd/>
              <a:tailEnd/>
            </a:ln>
          </p:spPr>
          <p:txBody>
            <a:bodyPr/>
            <a:lstStyle/>
            <a:p>
              <a:endParaRPr lang="en-US"/>
            </a:p>
          </p:txBody>
        </p:sp>
        <p:sp>
          <p:nvSpPr>
            <p:cNvPr id="77890" name="Freeform 80"/>
            <p:cNvSpPr>
              <a:spLocks/>
            </p:cNvSpPr>
            <p:nvPr/>
          </p:nvSpPr>
          <p:spPr bwMode="auto">
            <a:xfrm>
              <a:off x="4957" y="3945"/>
              <a:ext cx="8" cy="21"/>
            </a:xfrm>
            <a:custGeom>
              <a:avLst/>
              <a:gdLst>
                <a:gd name="T0" fmla="*/ 8 w 8"/>
                <a:gd name="T1" fmla="*/ 19 h 21"/>
                <a:gd name="T2" fmla="*/ 8 w 8"/>
                <a:gd name="T3" fmla="*/ 0 h 21"/>
                <a:gd name="T4" fmla="*/ 6 w 8"/>
                <a:gd name="T5" fmla="*/ 0 h 21"/>
                <a:gd name="T6" fmla="*/ 5 w 8"/>
                <a:gd name="T7" fmla="*/ 0 h 21"/>
                <a:gd name="T8" fmla="*/ 3 w 8"/>
                <a:gd name="T9" fmla="*/ 2 h 21"/>
                <a:gd name="T10" fmla="*/ 2 w 8"/>
                <a:gd name="T11" fmla="*/ 2 h 21"/>
                <a:gd name="T12" fmla="*/ 0 w 8"/>
                <a:gd name="T13" fmla="*/ 3 h 21"/>
                <a:gd name="T14" fmla="*/ 0 w 8"/>
                <a:gd name="T15" fmla="*/ 5 h 21"/>
                <a:gd name="T16" fmla="*/ 0 w 8"/>
                <a:gd name="T17" fmla="*/ 6 h 21"/>
                <a:gd name="T18" fmla="*/ 0 w 8"/>
                <a:gd name="T19" fmla="*/ 8 h 21"/>
                <a:gd name="T20" fmla="*/ 0 w 8"/>
                <a:gd name="T21" fmla="*/ 11 h 21"/>
                <a:gd name="T22" fmla="*/ 0 w 8"/>
                <a:gd name="T23" fmla="*/ 13 h 21"/>
                <a:gd name="T24" fmla="*/ 0 w 8"/>
                <a:gd name="T25" fmla="*/ 16 h 21"/>
                <a:gd name="T26" fmla="*/ 2 w 8"/>
                <a:gd name="T27" fmla="*/ 21 h 21"/>
                <a:gd name="T28" fmla="*/ 3 w 8"/>
                <a:gd name="T29" fmla="*/ 21 h 21"/>
                <a:gd name="T30" fmla="*/ 3 w 8"/>
                <a:gd name="T31" fmla="*/ 21 h 21"/>
                <a:gd name="T32" fmla="*/ 3 w 8"/>
                <a:gd name="T33" fmla="*/ 19 h 21"/>
                <a:gd name="T34" fmla="*/ 5 w 8"/>
                <a:gd name="T35" fmla="*/ 19 h 21"/>
                <a:gd name="T36" fmla="*/ 6 w 8"/>
                <a:gd name="T37" fmla="*/ 19 h 21"/>
                <a:gd name="T38" fmla="*/ 6 w 8"/>
                <a:gd name="T39" fmla="*/ 19 h 21"/>
                <a:gd name="T40" fmla="*/ 8 w 8"/>
                <a:gd name="T41" fmla="*/ 19 h 21"/>
                <a:gd name="T42" fmla="*/ 8 w 8"/>
                <a:gd name="T43" fmla="*/ 19 h 2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 h="21">
                  <a:moveTo>
                    <a:pt x="8" y="19"/>
                  </a:moveTo>
                  <a:lnTo>
                    <a:pt x="8" y="0"/>
                  </a:lnTo>
                  <a:lnTo>
                    <a:pt x="6" y="0"/>
                  </a:lnTo>
                  <a:lnTo>
                    <a:pt x="5" y="0"/>
                  </a:lnTo>
                  <a:lnTo>
                    <a:pt x="3" y="2"/>
                  </a:lnTo>
                  <a:lnTo>
                    <a:pt x="2" y="2"/>
                  </a:lnTo>
                  <a:lnTo>
                    <a:pt x="0" y="3"/>
                  </a:lnTo>
                  <a:lnTo>
                    <a:pt x="0" y="5"/>
                  </a:lnTo>
                  <a:lnTo>
                    <a:pt x="0" y="6"/>
                  </a:lnTo>
                  <a:lnTo>
                    <a:pt x="0" y="8"/>
                  </a:lnTo>
                  <a:lnTo>
                    <a:pt x="0" y="11"/>
                  </a:lnTo>
                  <a:lnTo>
                    <a:pt x="0" y="13"/>
                  </a:lnTo>
                  <a:lnTo>
                    <a:pt x="0" y="16"/>
                  </a:lnTo>
                  <a:lnTo>
                    <a:pt x="2" y="21"/>
                  </a:lnTo>
                  <a:lnTo>
                    <a:pt x="3" y="21"/>
                  </a:lnTo>
                  <a:lnTo>
                    <a:pt x="3" y="19"/>
                  </a:lnTo>
                  <a:lnTo>
                    <a:pt x="5" y="19"/>
                  </a:lnTo>
                  <a:lnTo>
                    <a:pt x="6" y="19"/>
                  </a:lnTo>
                  <a:lnTo>
                    <a:pt x="8" y="19"/>
                  </a:lnTo>
                  <a:close/>
                </a:path>
              </a:pathLst>
            </a:custGeom>
            <a:solidFill>
              <a:srgbClr val="000000"/>
            </a:solidFill>
            <a:ln w="9525">
              <a:noFill/>
              <a:round/>
              <a:headEnd/>
              <a:tailEnd/>
            </a:ln>
          </p:spPr>
          <p:txBody>
            <a:bodyPr/>
            <a:lstStyle/>
            <a:p>
              <a:endParaRPr lang="en-US"/>
            </a:p>
          </p:txBody>
        </p:sp>
        <p:sp>
          <p:nvSpPr>
            <p:cNvPr id="77891" name="Freeform 81"/>
            <p:cNvSpPr>
              <a:spLocks/>
            </p:cNvSpPr>
            <p:nvPr/>
          </p:nvSpPr>
          <p:spPr bwMode="auto">
            <a:xfrm>
              <a:off x="4992" y="3942"/>
              <a:ext cx="3" cy="17"/>
            </a:xfrm>
            <a:custGeom>
              <a:avLst/>
              <a:gdLst>
                <a:gd name="T0" fmla="*/ 3 w 3"/>
                <a:gd name="T1" fmla="*/ 16 h 17"/>
                <a:gd name="T2" fmla="*/ 3 w 3"/>
                <a:gd name="T3" fmla="*/ 0 h 17"/>
                <a:gd name="T4" fmla="*/ 2 w 3"/>
                <a:gd name="T5" fmla="*/ 2 h 17"/>
                <a:gd name="T6" fmla="*/ 0 w 3"/>
                <a:gd name="T7" fmla="*/ 3 h 17"/>
                <a:gd name="T8" fmla="*/ 0 w 3"/>
                <a:gd name="T9" fmla="*/ 5 h 17"/>
                <a:gd name="T10" fmla="*/ 0 w 3"/>
                <a:gd name="T11" fmla="*/ 8 h 17"/>
                <a:gd name="T12" fmla="*/ 2 w 3"/>
                <a:gd name="T13" fmla="*/ 9 h 17"/>
                <a:gd name="T14" fmla="*/ 2 w 3"/>
                <a:gd name="T15" fmla="*/ 13 h 17"/>
                <a:gd name="T16" fmla="*/ 2 w 3"/>
                <a:gd name="T17" fmla="*/ 14 h 17"/>
                <a:gd name="T18" fmla="*/ 2 w 3"/>
                <a:gd name="T19" fmla="*/ 17 h 17"/>
                <a:gd name="T20" fmla="*/ 2 w 3"/>
                <a:gd name="T21" fmla="*/ 17 h 17"/>
                <a:gd name="T22" fmla="*/ 3 w 3"/>
                <a:gd name="T23" fmla="*/ 16 h 17"/>
                <a:gd name="T24" fmla="*/ 3 w 3"/>
                <a:gd name="T25" fmla="*/ 16 h 17"/>
                <a:gd name="T26" fmla="*/ 3 w 3"/>
                <a:gd name="T27" fmla="*/ 16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 h="17">
                  <a:moveTo>
                    <a:pt x="3" y="16"/>
                  </a:moveTo>
                  <a:lnTo>
                    <a:pt x="3" y="0"/>
                  </a:lnTo>
                  <a:lnTo>
                    <a:pt x="2" y="2"/>
                  </a:lnTo>
                  <a:lnTo>
                    <a:pt x="0" y="3"/>
                  </a:lnTo>
                  <a:lnTo>
                    <a:pt x="0" y="5"/>
                  </a:lnTo>
                  <a:lnTo>
                    <a:pt x="0" y="8"/>
                  </a:lnTo>
                  <a:lnTo>
                    <a:pt x="2" y="9"/>
                  </a:lnTo>
                  <a:lnTo>
                    <a:pt x="2" y="13"/>
                  </a:lnTo>
                  <a:lnTo>
                    <a:pt x="2" y="14"/>
                  </a:lnTo>
                  <a:lnTo>
                    <a:pt x="2" y="17"/>
                  </a:lnTo>
                  <a:lnTo>
                    <a:pt x="3" y="16"/>
                  </a:lnTo>
                  <a:close/>
                </a:path>
              </a:pathLst>
            </a:custGeom>
            <a:solidFill>
              <a:srgbClr val="000000"/>
            </a:solidFill>
            <a:ln w="9525">
              <a:noFill/>
              <a:round/>
              <a:headEnd/>
              <a:tailEnd/>
            </a:ln>
          </p:spPr>
          <p:txBody>
            <a:bodyPr/>
            <a:lstStyle/>
            <a:p>
              <a:endParaRPr lang="en-US"/>
            </a:p>
          </p:txBody>
        </p:sp>
        <p:sp>
          <p:nvSpPr>
            <p:cNvPr id="77892" name="Freeform 82"/>
            <p:cNvSpPr>
              <a:spLocks/>
            </p:cNvSpPr>
            <p:nvPr/>
          </p:nvSpPr>
          <p:spPr bwMode="auto">
            <a:xfrm>
              <a:off x="5018" y="3944"/>
              <a:ext cx="6" cy="15"/>
            </a:xfrm>
            <a:custGeom>
              <a:avLst/>
              <a:gdLst>
                <a:gd name="T0" fmla="*/ 6 w 6"/>
                <a:gd name="T1" fmla="*/ 15 h 15"/>
                <a:gd name="T2" fmla="*/ 6 w 6"/>
                <a:gd name="T3" fmla="*/ 1 h 15"/>
                <a:gd name="T4" fmla="*/ 4 w 6"/>
                <a:gd name="T5" fmla="*/ 0 h 15"/>
                <a:gd name="T6" fmla="*/ 3 w 6"/>
                <a:gd name="T7" fmla="*/ 0 h 15"/>
                <a:gd name="T8" fmla="*/ 1 w 6"/>
                <a:gd name="T9" fmla="*/ 1 h 15"/>
                <a:gd name="T10" fmla="*/ 1 w 6"/>
                <a:gd name="T11" fmla="*/ 4 h 15"/>
                <a:gd name="T12" fmla="*/ 0 w 6"/>
                <a:gd name="T13" fmla="*/ 7 h 15"/>
                <a:gd name="T14" fmla="*/ 1 w 6"/>
                <a:gd name="T15" fmla="*/ 11 h 15"/>
                <a:gd name="T16" fmla="*/ 1 w 6"/>
                <a:gd name="T17" fmla="*/ 14 h 15"/>
                <a:gd name="T18" fmla="*/ 1 w 6"/>
                <a:gd name="T19" fmla="*/ 15 h 15"/>
                <a:gd name="T20" fmla="*/ 1 w 6"/>
                <a:gd name="T21" fmla="*/ 15 h 15"/>
                <a:gd name="T22" fmla="*/ 1 w 6"/>
                <a:gd name="T23" fmla="*/ 15 h 15"/>
                <a:gd name="T24" fmla="*/ 3 w 6"/>
                <a:gd name="T25" fmla="*/ 15 h 15"/>
                <a:gd name="T26" fmla="*/ 4 w 6"/>
                <a:gd name="T27" fmla="*/ 15 h 15"/>
                <a:gd name="T28" fmla="*/ 4 w 6"/>
                <a:gd name="T29" fmla="*/ 15 h 15"/>
                <a:gd name="T30" fmla="*/ 6 w 6"/>
                <a:gd name="T31" fmla="*/ 15 h 15"/>
                <a:gd name="T32" fmla="*/ 6 w 6"/>
                <a:gd name="T33" fmla="*/ 15 h 15"/>
                <a:gd name="T34" fmla="*/ 6 w 6"/>
                <a:gd name="T35" fmla="*/ 15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 h="15">
                  <a:moveTo>
                    <a:pt x="6" y="15"/>
                  </a:moveTo>
                  <a:lnTo>
                    <a:pt x="6" y="1"/>
                  </a:lnTo>
                  <a:lnTo>
                    <a:pt x="4" y="0"/>
                  </a:lnTo>
                  <a:lnTo>
                    <a:pt x="3" y="0"/>
                  </a:lnTo>
                  <a:lnTo>
                    <a:pt x="1" y="1"/>
                  </a:lnTo>
                  <a:lnTo>
                    <a:pt x="1" y="4"/>
                  </a:lnTo>
                  <a:lnTo>
                    <a:pt x="0" y="7"/>
                  </a:lnTo>
                  <a:lnTo>
                    <a:pt x="1" y="11"/>
                  </a:lnTo>
                  <a:lnTo>
                    <a:pt x="1" y="14"/>
                  </a:lnTo>
                  <a:lnTo>
                    <a:pt x="1" y="15"/>
                  </a:lnTo>
                  <a:lnTo>
                    <a:pt x="3" y="15"/>
                  </a:lnTo>
                  <a:lnTo>
                    <a:pt x="4" y="15"/>
                  </a:lnTo>
                  <a:lnTo>
                    <a:pt x="6" y="15"/>
                  </a:lnTo>
                  <a:close/>
                </a:path>
              </a:pathLst>
            </a:custGeom>
            <a:solidFill>
              <a:srgbClr val="000000"/>
            </a:solidFill>
            <a:ln w="9525">
              <a:noFill/>
              <a:round/>
              <a:headEnd/>
              <a:tailEnd/>
            </a:ln>
          </p:spPr>
          <p:txBody>
            <a:bodyPr/>
            <a:lstStyle/>
            <a:p>
              <a:endParaRPr lang="en-US"/>
            </a:p>
          </p:txBody>
        </p:sp>
        <p:sp>
          <p:nvSpPr>
            <p:cNvPr id="77893" name="Freeform 83"/>
            <p:cNvSpPr>
              <a:spLocks/>
            </p:cNvSpPr>
            <p:nvPr/>
          </p:nvSpPr>
          <p:spPr bwMode="auto">
            <a:xfrm>
              <a:off x="4152" y="3016"/>
              <a:ext cx="1138" cy="904"/>
            </a:xfrm>
            <a:custGeom>
              <a:avLst/>
              <a:gdLst>
                <a:gd name="T0" fmla="*/ 264 w 1138"/>
                <a:gd name="T1" fmla="*/ 899 h 904"/>
                <a:gd name="T2" fmla="*/ 310 w 1138"/>
                <a:gd name="T3" fmla="*/ 886 h 904"/>
                <a:gd name="T4" fmla="*/ 328 w 1138"/>
                <a:gd name="T5" fmla="*/ 877 h 904"/>
                <a:gd name="T6" fmla="*/ 387 w 1138"/>
                <a:gd name="T7" fmla="*/ 875 h 904"/>
                <a:gd name="T8" fmla="*/ 431 w 1138"/>
                <a:gd name="T9" fmla="*/ 878 h 904"/>
                <a:gd name="T10" fmla="*/ 458 w 1138"/>
                <a:gd name="T11" fmla="*/ 883 h 904"/>
                <a:gd name="T12" fmla="*/ 636 w 1138"/>
                <a:gd name="T13" fmla="*/ 889 h 904"/>
                <a:gd name="T14" fmla="*/ 649 w 1138"/>
                <a:gd name="T15" fmla="*/ 851 h 904"/>
                <a:gd name="T16" fmla="*/ 776 w 1138"/>
                <a:gd name="T17" fmla="*/ 837 h 904"/>
                <a:gd name="T18" fmla="*/ 799 w 1138"/>
                <a:gd name="T19" fmla="*/ 840 h 904"/>
                <a:gd name="T20" fmla="*/ 811 w 1138"/>
                <a:gd name="T21" fmla="*/ 864 h 904"/>
                <a:gd name="T22" fmla="*/ 832 w 1138"/>
                <a:gd name="T23" fmla="*/ 861 h 904"/>
                <a:gd name="T24" fmla="*/ 845 w 1138"/>
                <a:gd name="T25" fmla="*/ 870 h 904"/>
                <a:gd name="T26" fmla="*/ 838 w 1138"/>
                <a:gd name="T27" fmla="*/ 854 h 904"/>
                <a:gd name="T28" fmla="*/ 821 w 1138"/>
                <a:gd name="T29" fmla="*/ 837 h 904"/>
                <a:gd name="T30" fmla="*/ 862 w 1138"/>
                <a:gd name="T31" fmla="*/ 829 h 904"/>
                <a:gd name="T32" fmla="*/ 902 w 1138"/>
                <a:gd name="T33" fmla="*/ 821 h 904"/>
                <a:gd name="T34" fmla="*/ 937 w 1138"/>
                <a:gd name="T35" fmla="*/ 802 h 904"/>
                <a:gd name="T36" fmla="*/ 964 w 1138"/>
                <a:gd name="T37" fmla="*/ 773 h 904"/>
                <a:gd name="T38" fmla="*/ 986 w 1138"/>
                <a:gd name="T39" fmla="*/ 772 h 904"/>
                <a:gd name="T40" fmla="*/ 1099 w 1138"/>
                <a:gd name="T41" fmla="*/ 665 h 904"/>
                <a:gd name="T42" fmla="*/ 1095 w 1138"/>
                <a:gd name="T43" fmla="*/ 644 h 904"/>
                <a:gd name="T44" fmla="*/ 1099 w 1138"/>
                <a:gd name="T45" fmla="*/ 617 h 904"/>
                <a:gd name="T46" fmla="*/ 1120 w 1138"/>
                <a:gd name="T47" fmla="*/ 606 h 904"/>
                <a:gd name="T48" fmla="*/ 1130 w 1138"/>
                <a:gd name="T49" fmla="*/ 552 h 904"/>
                <a:gd name="T50" fmla="*/ 1107 w 1138"/>
                <a:gd name="T51" fmla="*/ 482 h 904"/>
                <a:gd name="T52" fmla="*/ 1101 w 1138"/>
                <a:gd name="T53" fmla="*/ 460 h 904"/>
                <a:gd name="T54" fmla="*/ 1114 w 1138"/>
                <a:gd name="T55" fmla="*/ 404 h 904"/>
                <a:gd name="T56" fmla="*/ 1096 w 1138"/>
                <a:gd name="T57" fmla="*/ 390 h 904"/>
                <a:gd name="T58" fmla="*/ 1060 w 1138"/>
                <a:gd name="T59" fmla="*/ 329 h 904"/>
                <a:gd name="T60" fmla="*/ 966 w 1138"/>
                <a:gd name="T61" fmla="*/ 272 h 904"/>
                <a:gd name="T62" fmla="*/ 936 w 1138"/>
                <a:gd name="T63" fmla="*/ 264 h 904"/>
                <a:gd name="T64" fmla="*/ 778 w 1138"/>
                <a:gd name="T65" fmla="*/ 243 h 904"/>
                <a:gd name="T66" fmla="*/ 751 w 1138"/>
                <a:gd name="T67" fmla="*/ 223 h 904"/>
                <a:gd name="T68" fmla="*/ 711 w 1138"/>
                <a:gd name="T69" fmla="*/ 197 h 904"/>
                <a:gd name="T70" fmla="*/ 662 w 1138"/>
                <a:gd name="T71" fmla="*/ 180 h 904"/>
                <a:gd name="T72" fmla="*/ 622 w 1138"/>
                <a:gd name="T73" fmla="*/ 167 h 904"/>
                <a:gd name="T74" fmla="*/ 635 w 1138"/>
                <a:gd name="T75" fmla="*/ 110 h 904"/>
                <a:gd name="T76" fmla="*/ 576 w 1138"/>
                <a:gd name="T77" fmla="*/ 70 h 904"/>
                <a:gd name="T78" fmla="*/ 528 w 1138"/>
                <a:gd name="T79" fmla="*/ 76 h 904"/>
                <a:gd name="T80" fmla="*/ 495 w 1138"/>
                <a:gd name="T81" fmla="*/ 51 h 904"/>
                <a:gd name="T82" fmla="*/ 457 w 1138"/>
                <a:gd name="T83" fmla="*/ 51 h 904"/>
                <a:gd name="T84" fmla="*/ 431 w 1138"/>
                <a:gd name="T85" fmla="*/ 75 h 904"/>
                <a:gd name="T86" fmla="*/ 415 w 1138"/>
                <a:gd name="T87" fmla="*/ 87 h 904"/>
                <a:gd name="T88" fmla="*/ 312 w 1138"/>
                <a:gd name="T89" fmla="*/ 3 h 904"/>
                <a:gd name="T90" fmla="*/ 262 w 1138"/>
                <a:gd name="T91" fmla="*/ 32 h 904"/>
                <a:gd name="T92" fmla="*/ 312 w 1138"/>
                <a:gd name="T93" fmla="*/ 234 h 904"/>
                <a:gd name="T94" fmla="*/ 274 w 1138"/>
                <a:gd name="T95" fmla="*/ 253 h 904"/>
                <a:gd name="T96" fmla="*/ 211 w 1138"/>
                <a:gd name="T97" fmla="*/ 245 h 904"/>
                <a:gd name="T98" fmla="*/ 17 w 1138"/>
                <a:gd name="T99" fmla="*/ 509 h 904"/>
                <a:gd name="T100" fmla="*/ 14 w 1138"/>
                <a:gd name="T101" fmla="*/ 525 h 904"/>
                <a:gd name="T102" fmla="*/ 19 w 1138"/>
                <a:gd name="T103" fmla="*/ 649 h 904"/>
                <a:gd name="T104" fmla="*/ 16 w 1138"/>
                <a:gd name="T105" fmla="*/ 695 h 904"/>
                <a:gd name="T106" fmla="*/ 27 w 1138"/>
                <a:gd name="T107" fmla="*/ 705 h 904"/>
                <a:gd name="T108" fmla="*/ 38 w 1138"/>
                <a:gd name="T109" fmla="*/ 727 h 904"/>
                <a:gd name="T110" fmla="*/ 46 w 1138"/>
                <a:gd name="T111" fmla="*/ 770 h 904"/>
                <a:gd name="T112" fmla="*/ 81 w 1138"/>
                <a:gd name="T113" fmla="*/ 783 h 904"/>
                <a:gd name="T114" fmla="*/ 114 w 1138"/>
                <a:gd name="T115" fmla="*/ 780 h 904"/>
                <a:gd name="T116" fmla="*/ 130 w 1138"/>
                <a:gd name="T117" fmla="*/ 780 h 904"/>
                <a:gd name="T118" fmla="*/ 149 w 1138"/>
                <a:gd name="T119" fmla="*/ 780 h 904"/>
                <a:gd name="T120" fmla="*/ 159 w 1138"/>
                <a:gd name="T121" fmla="*/ 797 h 904"/>
                <a:gd name="T122" fmla="*/ 165 w 1138"/>
                <a:gd name="T123" fmla="*/ 856 h 904"/>
                <a:gd name="T124" fmla="*/ 184 w 1138"/>
                <a:gd name="T125" fmla="*/ 870 h 9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38" h="904">
                  <a:moveTo>
                    <a:pt x="221" y="904"/>
                  </a:moveTo>
                  <a:lnTo>
                    <a:pt x="226" y="904"/>
                  </a:lnTo>
                  <a:lnTo>
                    <a:pt x="231" y="904"/>
                  </a:lnTo>
                  <a:lnTo>
                    <a:pt x="235" y="904"/>
                  </a:lnTo>
                  <a:lnTo>
                    <a:pt x="240" y="904"/>
                  </a:lnTo>
                  <a:lnTo>
                    <a:pt x="245" y="902"/>
                  </a:lnTo>
                  <a:lnTo>
                    <a:pt x="250" y="902"/>
                  </a:lnTo>
                  <a:lnTo>
                    <a:pt x="254" y="900"/>
                  </a:lnTo>
                  <a:lnTo>
                    <a:pt x="259" y="899"/>
                  </a:lnTo>
                  <a:lnTo>
                    <a:pt x="264" y="899"/>
                  </a:lnTo>
                  <a:lnTo>
                    <a:pt x="269" y="897"/>
                  </a:lnTo>
                  <a:lnTo>
                    <a:pt x="274" y="896"/>
                  </a:lnTo>
                  <a:lnTo>
                    <a:pt x="278" y="896"/>
                  </a:lnTo>
                  <a:lnTo>
                    <a:pt x="283" y="894"/>
                  </a:lnTo>
                  <a:lnTo>
                    <a:pt x="289" y="893"/>
                  </a:lnTo>
                  <a:lnTo>
                    <a:pt x="294" y="893"/>
                  </a:lnTo>
                  <a:lnTo>
                    <a:pt x="301" y="891"/>
                  </a:lnTo>
                  <a:lnTo>
                    <a:pt x="304" y="889"/>
                  </a:lnTo>
                  <a:lnTo>
                    <a:pt x="307" y="888"/>
                  </a:lnTo>
                  <a:lnTo>
                    <a:pt x="310" y="886"/>
                  </a:lnTo>
                  <a:lnTo>
                    <a:pt x="312" y="886"/>
                  </a:lnTo>
                  <a:lnTo>
                    <a:pt x="313" y="885"/>
                  </a:lnTo>
                  <a:lnTo>
                    <a:pt x="317" y="883"/>
                  </a:lnTo>
                  <a:lnTo>
                    <a:pt x="318" y="880"/>
                  </a:lnTo>
                  <a:lnTo>
                    <a:pt x="320" y="877"/>
                  </a:lnTo>
                  <a:lnTo>
                    <a:pt x="321" y="877"/>
                  </a:lnTo>
                  <a:lnTo>
                    <a:pt x="323" y="877"/>
                  </a:lnTo>
                  <a:lnTo>
                    <a:pt x="324" y="877"/>
                  </a:lnTo>
                  <a:lnTo>
                    <a:pt x="326" y="877"/>
                  </a:lnTo>
                  <a:lnTo>
                    <a:pt x="328" y="877"/>
                  </a:lnTo>
                  <a:lnTo>
                    <a:pt x="329" y="878"/>
                  </a:lnTo>
                  <a:lnTo>
                    <a:pt x="331" y="880"/>
                  </a:lnTo>
                  <a:lnTo>
                    <a:pt x="334" y="897"/>
                  </a:lnTo>
                  <a:lnTo>
                    <a:pt x="352" y="897"/>
                  </a:lnTo>
                  <a:lnTo>
                    <a:pt x="380" y="875"/>
                  </a:lnTo>
                  <a:lnTo>
                    <a:pt x="382" y="875"/>
                  </a:lnTo>
                  <a:lnTo>
                    <a:pt x="385" y="875"/>
                  </a:lnTo>
                  <a:lnTo>
                    <a:pt x="387" y="875"/>
                  </a:lnTo>
                  <a:lnTo>
                    <a:pt x="388" y="875"/>
                  </a:lnTo>
                  <a:lnTo>
                    <a:pt x="390" y="875"/>
                  </a:lnTo>
                  <a:lnTo>
                    <a:pt x="391" y="877"/>
                  </a:lnTo>
                  <a:lnTo>
                    <a:pt x="418" y="875"/>
                  </a:lnTo>
                  <a:lnTo>
                    <a:pt x="422" y="875"/>
                  </a:lnTo>
                  <a:lnTo>
                    <a:pt x="423" y="877"/>
                  </a:lnTo>
                  <a:lnTo>
                    <a:pt x="426" y="877"/>
                  </a:lnTo>
                  <a:lnTo>
                    <a:pt x="428" y="878"/>
                  </a:lnTo>
                  <a:lnTo>
                    <a:pt x="431" y="878"/>
                  </a:lnTo>
                  <a:lnTo>
                    <a:pt x="433" y="880"/>
                  </a:lnTo>
                  <a:lnTo>
                    <a:pt x="436" y="880"/>
                  </a:lnTo>
                  <a:lnTo>
                    <a:pt x="439" y="881"/>
                  </a:lnTo>
                  <a:lnTo>
                    <a:pt x="441" y="881"/>
                  </a:lnTo>
                  <a:lnTo>
                    <a:pt x="444" y="881"/>
                  </a:lnTo>
                  <a:lnTo>
                    <a:pt x="447" y="881"/>
                  </a:lnTo>
                  <a:lnTo>
                    <a:pt x="450" y="883"/>
                  </a:lnTo>
                  <a:lnTo>
                    <a:pt x="452" y="883"/>
                  </a:lnTo>
                  <a:lnTo>
                    <a:pt x="455" y="883"/>
                  </a:lnTo>
                  <a:lnTo>
                    <a:pt x="458" y="883"/>
                  </a:lnTo>
                  <a:lnTo>
                    <a:pt x="461" y="883"/>
                  </a:lnTo>
                  <a:lnTo>
                    <a:pt x="461" y="885"/>
                  </a:lnTo>
                  <a:lnTo>
                    <a:pt x="461" y="886"/>
                  </a:lnTo>
                  <a:lnTo>
                    <a:pt x="463" y="891"/>
                  </a:lnTo>
                  <a:lnTo>
                    <a:pt x="465" y="896"/>
                  </a:lnTo>
                  <a:lnTo>
                    <a:pt x="632" y="896"/>
                  </a:lnTo>
                  <a:lnTo>
                    <a:pt x="633" y="894"/>
                  </a:lnTo>
                  <a:lnTo>
                    <a:pt x="635" y="894"/>
                  </a:lnTo>
                  <a:lnTo>
                    <a:pt x="635" y="891"/>
                  </a:lnTo>
                  <a:lnTo>
                    <a:pt x="636" y="889"/>
                  </a:lnTo>
                  <a:lnTo>
                    <a:pt x="638" y="888"/>
                  </a:lnTo>
                  <a:lnTo>
                    <a:pt x="640" y="885"/>
                  </a:lnTo>
                  <a:lnTo>
                    <a:pt x="640" y="883"/>
                  </a:lnTo>
                  <a:lnTo>
                    <a:pt x="640" y="880"/>
                  </a:lnTo>
                  <a:lnTo>
                    <a:pt x="651" y="862"/>
                  </a:lnTo>
                  <a:lnTo>
                    <a:pt x="651" y="861"/>
                  </a:lnTo>
                  <a:lnTo>
                    <a:pt x="651" y="859"/>
                  </a:lnTo>
                  <a:lnTo>
                    <a:pt x="649" y="856"/>
                  </a:lnTo>
                  <a:lnTo>
                    <a:pt x="649" y="853"/>
                  </a:lnTo>
                  <a:lnTo>
                    <a:pt x="649" y="851"/>
                  </a:lnTo>
                  <a:lnTo>
                    <a:pt x="651" y="850"/>
                  </a:lnTo>
                  <a:lnTo>
                    <a:pt x="652" y="848"/>
                  </a:lnTo>
                  <a:lnTo>
                    <a:pt x="655" y="848"/>
                  </a:lnTo>
                  <a:lnTo>
                    <a:pt x="657" y="846"/>
                  </a:lnTo>
                  <a:lnTo>
                    <a:pt x="660" y="846"/>
                  </a:lnTo>
                  <a:lnTo>
                    <a:pt x="663" y="846"/>
                  </a:lnTo>
                  <a:lnTo>
                    <a:pt x="665" y="845"/>
                  </a:lnTo>
                  <a:lnTo>
                    <a:pt x="702" y="822"/>
                  </a:lnTo>
                  <a:lnTo>
                    <a:pt x="762" y="818"/>
                  </a:lnTo>
                  <a:lnTo>
                    <a:pt x="776" y="837"/>
                  </a:lnTo>
                  <a:lnTo>
                    <a:pt x="778" y="837"/>
                  </a:lnTo>
                  <a:lnTo>
                    <a:pt x="780" y="837"/>
                  </a:lnTo>
                  <a:lnTo>
                    <a:pt x="781" y="837"/>
                  </a:lnTo>
                  <a:lnTo>
                    <a:pt x="783" y="837"/>
                  </a:lnTo>
                  <a:lnTo>
                    <a:pt x="786" y="837"/>
                  </a:lnTo>
                  <a:lnTo>
                    <a:pt x="788" y="837"/>
                  </a:lnTo>
                  <a:lnTo>
                    <a:pt x="791" y="837"/>
                  </a:lnTo>
                  <a:lnTo>
                    <a:pt x="792" y="837"/>
                  </a:lnTo>
                  <a:lnTo>
                    <a:pt x="796" y="838"/>
                  </a:lnTo>
                  <a:lnTo>
                    <a:pt x="799" y="840"/>
                  </a:lnTo>
                  <a:lnTo>
                    <a:pt x="800" y="842"/>
                  </a:lnTo>
                  <a:lnTo>
                    <a:pt x="800" y="845"/>
                  </a:lnTo>
                  <a:lnTo>
                    <a:pt x="802" y="848"/>
                  </a:lnTo>
                  <a:lnTo>
                    <a:pt x="803" y="851"/>
                  </a:lnTo>
                  <a:lnTo>
                    <a:pt x="803" y="856"/>
                  </a:lnTo>
                  <a:lnTo>
                    <a:pt x="805" y="859"/>
                  </a:lnTo>
                  <a:lnTo>
                    <a:pt x="807" y="861"/>
                  </a:lnTo>
                  <a:lnTo>
                    <a:pt x="808" y="862"/>
                  </a:lnTo>
                  <a:lnTo>
                    <a:pt x="810" y="862"/>
                  </a:lnTo>
                  <a:lnTo>
                    <a:pt x="811" y="864"/>
                  </a:lnTo>
                  <a:lnTo>
                    <a:pt x="813" y="864"/>
                  </a:lnTo>
                  <a:lnTo>
                    <a:pt x="815" y="864"/>
                  </a:lnTo>
                  <a:lnTo>
                    <a:pt x="818" y="864"/>
                  </a:lnTo>
                  <a:lnTo>
                    <a:pt x="819" y="862"/>
                  </a:lnTo>
                  <a:lnTo>
                    <a:pt x="821" y="862"/>
                  </a:lnTo>
                  <a:lnTo>
                    <a:pt x="823" y="862"/>
                  </a:lnTo>
                  <a:lnTo>
                    <a:pt x="826" y="862"/>
                  </a:lnTo>
                  <a:lnTo>
                    <a:pt x="827" y="862"/>
                  </a:lnTo>
                  <a:lnTo>
                    <a:pt x="829" y="862"/>
                  </a:lnTo>
                  <a:lnTo>
                    <a:pt x="832" y="861"/>
                  </a:lnTo>
                  <a:lnTo>
                    <a:pt x="834" y="861"/>
                  </a:lnTo>
                  <a:lnTo>
                    <a:pt x="835" y="862"/>
                  </a:lnTo>
                  <a:lnTo>
                    <a:pt x="835" y="864"/>
                  </a:lnTo>
                  <a:lnTo>
                    <a:pt x="837" y="864"/>
                  </a:lnTo>
                  <a:lnTo>
                    <a:pt x="837" y="865"/>
                  </a:lnTo>
                  <a:lnTo>
                    <a:pt x="838" y="867"/>
                  </a:lnTo>
                  <a:lnTo>
                    <a:pt x="840" y="867"/>
                  </a:lnTo>
                  <a:lnTo>
                    <a:pt x="842" y="869"/>
                  </a:lnTo>
                  <a:lnTo>
                    <a:pt x="843" y="869"/>
                  </a:lnTo>
                  <a:lnTo>
                    <a:pt x="845" y="870"/>
                  </a:lnTo>
                  <a:lnTo>
                    <a:pt x="845" y="867"/>
                  </a:lnTo>
                  <a:lnTo>
                    <a:pt x="845" y="862"/>
                  </a:lnTo>
                  <a:lnTo>
                    <a:pt x="845" y="856"/>
                  </a:lnTo>
                  <a:lnTo>
                    <a:pt x="845" y="851"/>
                  </a:lnTo>
                  <a:lnTo>
                    <a:pt x="843" y="850"/>
                  </a:lnTo>
                  <a:lnTo>
                    <a:pt x="842" y="848"/>
                  </a:lnTo>
                  <a:lnTo>
                    <a:pt x="840" y="850"/>
                  </a:lnTo>
                  <a:lnTo>
                    <a:pt x="840" y="851"/>
                  </a:lnTo>
                  <a:lnTo>
                    <a:pt x="838" y="854"/>
                  </a:lnTo>
                  <a:lnTo>
                    <a:pt x="835" y="856"/>
                  </a:lnTo>
                  <a:lnTo>
                    <a:pt x="832" y="857"/>
                  </a:lnTo>
                  <a:lnTo>
                    <a:pt x="831" y="856"/>
                  </a:lnTo>
                  <a:lnTo>
                    <a:pt x="827" y="853"/>
                  </a:lnTo>
                  <a:lnTo>
                    <a:pt x="826" y="850"/>
                  </a:lnTo>
                  <a:lnTo>
                    <a:pt x="824" y="848"/>
                  </a:lnTo>
                  <a:lnTo>
                    <a:pt x="823" y="845"/>
                  </a:lnTo>
                  <a:lnTo>
                    <a:pt x="823" y="843"/>
                  </a:lnTo>
                  <a:lnTo>
                    <a:pt x="821" y="840"/>
                  </a:lnTo>
                  <a:lnTo>
                    <a:pt x="821" y="837"/>
                  </a:lnTo>
                  <a:lnTo>
                    <a:pt x="826" y="835"/>
                  </a:lnTo>
                  <a:lnTo>
                    <a:pt x="829" y="835"/>
                  </a:lnTo>
                  <a:lnTo>
                    <a:pt x="834" y="834"/>
                  </a:lnTo>
                  <a:lnTo>
                    <a:pt x="837" y="832"/>
                  </a:lnTo>
                  <a:lnTo>
                    <a:pt x="842" y="832"/>
                  </a:lnTo>
                  <a:lnTo>
                    <a:pt x="846" y="830"/>
                  </a:lnTo>
                  <a:lnTo>
                    <a:pt x="850" y="830"/>
                  </a:lnTo>
                  <a:lnTo>
                    <a:pt x="854" y="830"/>
                  </a:lnTo>
                  <a:lnTo>
                    <a:pt x="858" y="829"/>
                  </a:lnTo>
                  <a:lnTo>
                    <a:pt x="862" y="829"/>
                  </a:lnTo>
                  <a:lnTo>
                    <a:pt x="867" y="827"/>
                  </a:lnTo>
                  <a:lnTo>
                    <a:pt x="870" y="827"/>
                  </a:lnTo>
                  <a:lnTo>
                    <a:pt x="875" y="827"/>
                  </a:lnTo>
                  <a:lnTo>
                    <a:pt x="878" y="826"/>
                  </a:lnTo>
                  <a:lnTo>
                    <a:pt x="883" y="826"/>
                  </a:lnTo>
                  <a:lnTo>
                    <a:pt x="886" y="824"/>
                  </a:lnTo>
                  <a:lnTo>
                    <a:pt x="891" y="824"/>
                  </a:lnTo>
                  <a:lnTo>
                    <a:pt x="894" y="822"/>
                  </a:lnTo>
                  <a:lnTo>
                    <a:pt x="899" y="821"/>
                  </a:lnTo>
                  <a:lnTo>
                    <a:pt x="902" y="821"/>
                  </a:lnTo>
                  <a:lnTo>
                    <a:pt x="905" y="819"/>
                  </a:lnTo>
                  <a:lnTo>
                    <a:pt x="910" y="818"/>
                  </a:lnTo>
                  <a:lnTo>
                    <a:pt x="913" y="816"/>
                  </a:lnTo>
                  <a:lnTo>
                    <a:pt x="916" y="815"/>
                  </a:lnTo>
                  <a:lnTo>
                    <a:pt x="921" y="813"/>
                  </a:lnTo>
                  <a:lnTo>
                    <a:pt x="924" y="811"/>
                  </a:lnTo>
                  <a:lnTo>
                    <a:pt x="928" y="808"/>
                  </a:lnTo>
                  <a:lnTo>
                    <a:pt x="931" y="807"/>
                  </a:lnTo>
                  <a:lnTo>
                    <a:pt x="934" y="803"/>
                  </a:lnTo>
                  <a:lnTo>
                    <a:pt x="937" y="802"/>
                  </a:lnTo>
                  <a:lnTo>
                    <a:pt x="940" y="799"/>
                  </a:lnTo>
                  <a:lnTo>
                    <a:pt x="944" y="795"/>
                  </a:lnTo>
                  <a:lnTo>
                    <a:pt x="958" y="776"/>
                  </a:lnTo>
                  <a:lnTo>
                    <a:pt x="959" y="776"/>
                  </a:lnTo>
                  <a:lnTo>
                    <a:pt x="961" y="776"/>
                  </a:lnTo>
                  <a:lnTo>
                    <a:pt x="963" y="775"/>
                  </a:lnTo>
                  <a:lnTo>
                    <a:pt x="964" y="775"/>
                  </a:lnTo>
                  <a:lnTo>
                    <a:pt x="964" y="773"/>
                  </a:lnTo>
                  <a:lnTo>
                    <a:pt x="966" y="772"/>
                  </a:lnTo>
                  <a:lnTo>
                    <a:pt x="969" y="757"/>
                  </a:lnTo>
                  <a:lnTo>
                    <a:pt x="972" y="757"/>
                  </a:lnTo>
                  <a:lnTo>
                    <a:pt x="974" y="759"/>
                  </a:lnTo>
                  <a:lnTo>
                    <a:pt x="975" y="760"/>
                  </a:lnTo>
                  <a:lnTo>
                    <a:pt x="977" y="764"/>
                  </a:lnTo>
                  <a:lnTo>
                    <a:pt x="977" y="765"/>
                  </a:lnTo>
                  <a:lnTo>
                    <a:pt x="980" y="768"/>
                  </a:lnTo>
                  <a:lnTo>
                    <a:pt x="982" y="770"/>
                  </a:lnTo>
                  <a:lnTo>
                    <a:pt x="986" y="772"/>
                  </a:lnTo>
                  <a:lnTo>
                    <a:pt x="988" y="770"/>
                  </a:lnTo>
                  <a:lnTo>
                    <a:pt x="988" y="767"/>
                  </a:lnTo>
                  <a:lnTo>
                    <a:pt x="986" y="765"/>
                  </a:lnTo>
                  <a:lnTo>
                    <a:pt x="985" y="764"/>
                  </a:lnTo>
                  <a:lnTo>
                    <a:pt x="982" y="760"/>
                  </a:lnTo>
                  <a:lnTo>
                    <a:pt x="980" y="759"/>
                  </a:lnTo>
                  <a:lnTo>
                    <a:pt x="979" y="756"/>
                  </a:lnTo>
                  <a:lnTo>
                    <a:pt x="977" y="752"/>
                  </a:lnTo>
                  <a:lnTo>
                    <a:pt x="1034" y="689"/>
                  </a:lnTo>
                  <a:lnTo>
                    <a:pt x="1099" y="665"/>
                  </a:lnTo>
                  <a:lnTo>
                    <a:pt x="1099" y="663"/>
                  </a:lnTo>
                  <a:lnTo>
                    <a:pt x="1098" y="662"/>
                  </a:lnTo>
                  <a:lnTo>
                    <a:pt x="1096" y="660"/>
                  </a:lnTo>
                  <a:lnTo>
                    <a:pt x="1095" y="659"/>
                  </a:lnTo>
                  <a:lnTo>
                    <a:pt x="1093" y="657"/>
                  </a:lnTo>
                  <a:lnTo>
                    <a:pt x="1092" y="655"/>
                  </a:lnTo>
                  <a:lnTo>
                    <a:pt x="1092" y="654"/>
                  </a:lnTo>
                  <a:lnTo>
                    <a:pt x="1092" y="651"/>
                  </a:lnTo>
                  <a:lnTo>
                    <a:pt x="1093" y="647"/>
                  </a:lnTo>
                  <a:lnTo>
                    <a:pt x="1095" y="644"/>
                  </a:lnTo>
                  <a:lnTo>
                    <a:pt x="1095" y="641"/>
                  </a:lnTo>
                  <a:lnTo>
                    <a:pt x="1096" y="638"/>
                  </a:lnTo>
                  <a:lnTo>
                    <a:pt x="1096" y="635"/>
                  </a:lnTo>
                  <a:lnTo>
                    <a:pt x="1096" y="632"/>
                  </a:lnTo>
                  <a:lnTo>
                    <a:pt x="1096" y="628"/>
                  </a:lnTo>
                  <a:lnTo>
                    <a:pt x="1096" y="624"/>
                  </a:lnTo>
                  <a:lnTo>
                    <a:pt x="1096" y="622"/>
                  </a:lnTo>
                  <a:lnTo>
                    <a:pt x="1096" y="620"/>
                  </a:lnTo>
                  <a:lnTo>
                    <a:pt x="1098" y="619"/>
                  </a:lnTo>
                  <a:lnTo>
                    <a:pt x="1099" y="617"/>
                  </a:lnTo>
                  <a:lnTo>
                    <a:pt x="1099" y="616"/>
                  </a:lnTo>
                  <a:lnTo>
                    <a:pt x="1101" y="614"/>
                  </a:lnTo>
                  <a:lnTo>
                    <a:pt x="1103" y="612"/>
                  </a:lnTo>
                  <a:lnTo>
                    <a:pt x="1106" y="612"/>
                  </a:lnTo>
                  <a:lnTo>
                    <a:pt x="1107" y="611"/>
                  </a:lnTo>
                  <a:lnTo>
                    <a:pt x="1109" y="609"/>
                  </a:lnTo>
                  <a:lnTo>
                    <a:pt x="1112" y="609"/>
                  </a:lnTo>
                  <a:lnTo>
                    <a:pt x="1114" y="608"/>
                  </a:lnTo>
                  <a:lnTo>
                    <a:pt x="1117" y="608"/>
                  </a:lnTo>
                  <a:lnTo>
                    <a:pt x="1120" y="606"/>
                  </a:lnTo>
                  <a:lnTo>
                    <a:pt x="1122" y="606"/>
                  </a:lnTo>
                  <a:lnTo>
                    <a:pt x="1125" y="604"/>
                  </a:lnTo>
                  <a:lnTo>
                    <a:pt x="1128" y="600"/>
                  </a:lnTo>
                  <a:lnTo>
                    <a:pt x="1133" y="593"/>
                  </a:lnTo>
                  <a:lnTo>
                    <a:pt x="1136" y="587"/>
                  </a:lnTo>
                  <a:lnTo>
                    <a:pt x="1138" y="581"/>
                  </a:lnTo>
                  <a:lnTo>
                    <a:pt x="1138" y="573"/>
                  </a:lnTo>
                  <a:lnTo>
                    <a:pt x="1138" y="566"/>
                  </a:lnTo>
                  <a:lnTo>
                    <a:pt x="1134" y="558"/>
                  </a:lnTo>
                  <a:lnTo>
                    <a:pt x="1130" y="552"/>
                  </a:lnTo>
                  <a:lnTo>
                    <a:pt x="1130" y="542"/>
                  </a:lnTo>
                  <a:lnTo>
                    <a:pt x="1128" y="533"/>
                  </a:lnTo>
                  <a:lnTo>
                    <a:pt x="1127" y="525"/>
                  </a:lnTo>
                  <a:lnTo>
                    <a:pt x="1125" y="517"/>
                  </a:lnTo>
                  <a:lnTo>
                    <a:pt x="1123" y="509"/>
                  </a:lnTo>
                  <a:lnTo>
                    <a:pt x="1119" y="501"/>
                  </a:lnTo>
                  <a:lnTo>
                    <a:pt x="1114" y="495"/>
                  </a:lnTo>
                  <a:lnTo>
                    <a:pt x="1107" y="488"/>
                  </a:lnTo>
                  <a:lnTo>
                    <a:pt x="1107" y="484"/>
                  </a:lnTo>
                  <a:lnTo>
                    <a:pt x="1107" y="482"/>
                  </a:lnTo>
                  <a:lnTo>
                    <a:pt x="1106" y="479"/>
                  </a:lnTo>
                  <a:lnTo>
                    <a:pt x="1103" y="477"/>
                  </a:lnTo>
                  <a:lnTo>
                    <a:pt x="1101" y="476"/>
                  </a:lnTo>
                  <a:lnTo>
                    <a:pt x="1098" y="474"/>
                  </a:lnTo>
                  <a:lnTo>
                    <a:pt x="1096" y="472"/>
                  </a:lnTo>
                  <a:lnTo>
                    <a:pt x="1096" y="469"/>
                  </a:lnTo>
                  <a:lnTo>
                    <a:pt x="1096" y="466"/>
                  </a:lnTo>
                  <a:lnTo>
                    <a:pt x="1098" y="464"/>
                  </a:lnTo>
                  <a:lnTo>
                    <a:pt x="1099" y="461"/>
                  </a:lnTo>
                  <a:lnTo>
                    <a:pt x="1101" y="460"/>
                  </a:lnTo>
                  <a:lnTo>
                    <a:pt x="1104" y="458"/>
                  </a:lnTo>
                  <a:lnTo>
                    <a:pt x="1106" y="456"/>
                  </a:lnTo>
                  <a:lnTo>
                    <a:pt x="1109" y="455"/>
                  </a:lnTo>
                  <a:lnTo>
                    <a:pt x="1111" y="452"/>
                  </a:lnTo>
                  <a:lnTo>
                    <a:pt x="1114" y="444"/>
                  </a:lnTo>
                  <a:lnTo>
                    <a:pt x="1115" y="436"/>
                  </a:lnTo>
                  <a:lnTo>
                    <a:pt x="1117" y="428"/>
                  </a:lnTo>
                  <a:lnTo>
                    <a:pt x="1117" y="420"/>
                  </a:lnTo>
                  <a:lnTo>
                    <a:pt x="1115" y="412"/>
                  </a:lnTo>
                  <a:lnTo>
                    <a:pt x="1114" y="404"/>
                  </a:lnTo>
                  <a:lnTo>
                    <a:pt x="1109" y="398"/>
                  </a:lnTo>
                  <a:lnTo>
                    <a:pt x="1104" y="391"/>
                  </a:lnTo>
                  <a:lnTo>
                    <a:pt x="1103" y="391"/>
                  </a:lnTo>
                  <a:lnTo>
                    <a:pt x="1101" y="391"/>
                  </a:lnTo>
                  <a:lnTo>
                    <a:pt x="1101" y="390"/>
                  </a:lnTo>
                  <a:lnTo>
                    <a:pt x="1099" y="390"/>
                  </a:lnTo>
                  <a:lnTo>
                    <a:pt x="1098" y="390"/>
                  </a:lnTo>
                  <a:lnTo>
                    <a:pt x="1096" y="390"/>
                  </a:lnTo>
                  <a:lnTo>
                    <a:pt x="1095" y="382"/>
                  </a:lnTo>
                  <a:lnTo>
                    <a:pt x="1093" y="375"/>
                  </a:lnTo>
                  <a:lnTo>
                    <a:pt x="1090" y="369"/>
                  </a:lnTo>
                  <a:lnTo>
                    <a:pt x="1087" y="363"/>
                  </a:lnTo>
                  <a:lnTo>
                    <a:pt x="1084" y="356"/>
                  </a:lnTo>
                  <a:lnTo>
                    <a:pt x="1079" y="350"/>
                  </a:lnTo>
                  <a:lnTo>
                    <a:pt x="1074" y="345"/>
                  </a:lnTo>
                  <a:lnTo>
                    <a:pt x="1069" y="340"/>
                  </a:lnTo>
                  <a:lnTo>
                    <a:pt x="1064" y="334"/>
                  </a:lnTo>
                  <a:lnTo>
                    <a:pt x="1060" y="329"/>
                  </a:lnTo>
                  <a:lnTo>
                    <a:pt x="1053" y="324"/>
                  </a:lnTo>
                  <a:lnTo>
                    <a:pt x="1049" y="320"/>
                  </a:lnTo>
                  <a:lnTo>
                    <a:pt x="1042" y="315"/>
                  </a:lnTo>
                  <a:lnTo>
                    <a:pt x="1036" y="310"/>
                  </a:lnTo>
                  <a:lnTo>
                    <a:pt x="1031" y="307"/>
                  </a:lnTo>
                  <a:lnTo>
                    <a:pt x="1026" y="302"/>
                  </a:lnTo>
                  <a:lnTo>
                    <a:pt x="974" y="273"/>
                  </a:lnTo>
                  <a:lnTo>
                    <a:pt x="972" y="273"/>
                  </a:lnTo>
                  <a:lnTo>
                    <a:pt x="969" y="272"/>
                  </a:lnTo>
                  <a:lnTo>
                    <a:pt x="966" y="272"/>
                  </a:lnTo>
                  <a:lnTo>
                    <a:pt x="963" y="272"/>
                  </a:lnTo>
                  <a:lnTo>
                    <a:pt x="959" y="272"/>
                  </a:lnTo>
                  <a:lnTo>
                    <a:pt x="956" y="272"/>
                  </a:lnTo>
                  <a:lnTo>
                    <a:pt x="953" y="270"/>
                  </a:lnTo>
                  <a:lnTo>
                    <a:pt x="950" y="270"/>
                  </a:lnTo>
                  <a:lnTo>
                    <a:pt x="948" y="269"/>
                  </a:lnTo>
                  <a:lnTo>
                    <a:pt x="945" y="269"/>
                  </a:lnTo>
                  <a:lnTo>
                    <a:pt x="942" y="267"/>
                  </a:lnTo>
                  <a:lnTo>
                    <a:pt x="939" y="266"/>
                  </a:lnTo>
                  <a:lnTo>
                    <a:pt x="936" y="264"/>
                  </a:lnTo>
                  <a:lnTo>
                    <a:pt x="932" y="262"/>
                  </a:lnTo>
                  <a:lnTo>
                    <a:pt x="929" y="261"/>
                  </a:lnTo>
                  <a:lnTo>
                    <a:pt x="926" y="258"/>
                  </a:lnTo>
                  <a:lnTo>
                    <a:pt x="907" y="261"/>
                  </a:lnTo>
                  <a:lnTo>
                    <a:pt x="805" y="234"/>
                  </a:lnTo>
                  <a:lnTo>
                    <a:pt x="781" y="243"/>
                  </a:lnTo>
                  <a:lnTo>
                    <a:pt x="780" y="243"/>
                  </a:lnTo>
                  <a:lnTo>
                    <a:pt x="778" y="243"/>
                  </a:lnTo>
                  <a:lnTo>
                    <a:pt x="776" y="243"/>
                  </a:lnTo>
                  <a:lnTo>
                    <a:pt x="775" y="243"/>
                  </a:lnTo>
                  <a:lnTo>
                    <a:pt x="773" y="243"/>
                  </a:lnTo>
                  <a:lnTo>
                    <a:pt x="770" y="240"/>
                  </a:lnTo>
                  <a:lnTo>
                    <a:pt x="767" y="237"/>
                  </a:lnTo>
                  <a:lnTo>
                    <a:pt x="762" y="232"/>
                  </a:lnTo>
                  <a:lnTo>
                    <a:pt x="759" y="229"/>
                  </a:lnTo>
                  <a:lnTo>
                    <a:pt x="756" y="226"/>
                  </a:lnTo>
                  <a:lnTo>
                    <a:pt x="751" y="223"/>
                  </a:lnTo>
                  <a:lnTo>
                    <a:pt x="748" y="219"/>
                  </a:lnTo>
                  <a:lnTo>
                    <a:pt x="745" y="218"/>
                  </a:lnTo>
                  <a:lnTo>
                    <a:pt x="740" y="215"/>
                  </a:lnTo>
                  <a:lnTo>
                    <a:pt x="737" y="211"/>
                  </a:lnTo>
                  <a:lnTo>
                    <a:pt x="732" y="210"/>
                  </a:lnTo>
                  <a:lnTo>
                    <a:pt x="727" y="207"/>
                  </a:lnTo>
                  <a:lnTo>
                    <a:pt x="724" y="205"/>
                  </a:lnTo>
                  <a:lnTo>
                    <a:pt x="719" y="202"/>
                  </a:lnTo>
                  <a:lnTo>
                    <a:pt x="714" y="200"/>
                  </a:lnTo>
                  <a:lnTo>
                    <a:pt x="711" y="197"/>
                  </a:lnTo>
                  <a:lnTo>
                    <a:pt x="706" y="195"/>
                  </a:lnTo>
                  <a:lnTo>
                    <a:pt x="702" y="194"/>
                  </a:lnTo>
                  <a:lnTo>
                    <a:pt x="697" y="191"/>
                  </a:lnTo>
                  <a:lnTo>
                    <a:pt x="692" y="189"/>
                  </a:lnTo>
                  <a:lnTo>
                    <a:pt x="687" y="188"/>
                  </a:lnTo>
                  <a:lnTo>
                    <a:pt x="683" y="186"/>
                  </a:lnTo>
                  <a:lnTo>
                    <a:pt x="678" y="184"/>
                  </a:lnTo>
                  <a:lnTo>
                    <a:pt x="673" y="183"/>
                  </a:lnTo>
                  <a:lnTo>
                    <a:pt x="667" y="181"/>
                  </a:lnTo>
                  <a:lnTo>
                    <a:pt x="662" y="180"/>
                  </a:lnTo>
                  <a:lnTo>
                    <a:pt x="657" y="178"/>
                  </a:lnTo>
                  <a:lnTo>
                    <a:pt x="651" y="176"/>
                  </a:lnTo>
                  <a:lnTo>
                    <a:pt x="646" y="175"/>
                  </a:lnTo>
                  <a:lnTo>
                    <a:pt x="640" y="173"/>
                  </a:lnTo>
                  <a:lnTo>
                    <a:pt x="635" y="172"/>
                  </a:lnTo>
                  <a:lnTo>
                    <a:pt x="628" y="170"/>
                  </a:lnTo>
                  <a:lnTo>
                    <a:pt x="627" y="170"/>
                  </a:lnTo>
                  <a:lnTo>
                    <a:pt x="625" y="168"/>
                  </a:lnTo>
                  <a:lnTo>
                    <a:pt x="624" y="168"/>
                  </a:lnTo>
                  <a:lnTo>
                    <a:pt x="622" y="167"/>
                  </a:lnTo>
                  <a:lnTo>
                    <a:pt x="620" y="167"/>
                  </a:lnTo>
                  <a:lnTo>
                    <a:pt x="643" y="124"/>
                  </a:lnTo>
                  <a:lnTo>
                    <a:pt x="643" y="122"/>
                  </a:lnTo>
                  <a:lnTo>
                    <a:pt x="643" y="121"/>
                  </a:lnTo>
                  <a:lnTo>
                    <a:pt x="641" y="118"/>
                  </a:lnTo>
                  <a:lnTo>
                    <a:pt x="640" y="114"/>
                  </a:lnTo>
                  <a:lnTo>
                    <a:pt x="635" y="110"/>
                  </a:lnTo>
                  <a:lnTo>
                    <a:pt x="630" y="105"/>
                  </a:lnTo>
                  <a:lnTo>
                    <a:pt x="625" y="102"/>
                  </a:lnTo>
                  <a:lnTo>
                    <a:pt x="619" y="97"/>
                  </a:lnTo>
                  <a:lnTo>
                    <a:pt x="614" y="92"/>
                  </a:lnTo>
                  <a:lnTo>
                    <a:pt x="608" y="87"/>
                  </a:lnTo>
                  <a:lnTo>
                    <a:pt x="601" y="82"/>
                  </a:lnTo>
                  <a:lnTo>
                    <a:pt x="597" y="79"/>
                  </a:lnTo>
                  <a:lnTo>
                    <a:pt x="589" y="75"/>
                  </a:lnTo>
                  <a:lnTo>
                    <a:pt x="582" y="71"/>
                  </a:lnTo>
                  <a:lnTo>
                    <a:pt x="576" y="70"/>
                  </a:lnTo>
                  <a:lnTo>
                    <a:pt x="570" y="67"/>
                  </a:lnTo>
                  <a:lnTo>
                    <a:pt x="563" y="65"/>
                  </a:lnTo>
                  <a:lnTo>
                    <a:pt x="555" y="65"/>
                  </a:lnTo>
                  <a:lnTo>
                    <a:pt x="549" y="65"/>
                  </a:lnTo>
                  <a:lnTo>
                    <a:pt x="541" y="67"/>
                  </a:lnTo>
                  <a:lnTo>
                    <a:pt x="538" y="68"/>
                  </a:lnTo>
                  <a:lnTo>
                    <a:pt x="535" y="70"/>
                  </a:lnTo>
                  <a:lnTo>
                    <a:pt x="533" y="73"/>
                  </a:lnTo>
                  <a:lnTo>
                    <a:pt x="530" y="75"/>
                  </a:lnTo>
                  <a:lnTo>
                    <a:pt x="528" y="76"/>
                  </a:lnTo>
                  <a:lnTo>
                    <a:pt x="525" y="76"/>
                  </a:lnTo>
                  <a:lnTo>
                    <a:pt x="523" y="76"/>
                  </a:lnTo>
                  <a:lnTo>
                    <a:pt x="522" y="76"/>
                  </a:lnTo>
                  <a:lnTo>
                    <a:pt x="512" y="62"/>
                  </a:lnTo>
                  <a:lnTo>
                    <a:pt x="511" y="60"/>
                  </a:lnTo>
                  <a:lnTo>
                    <a:pt x="507" y="57"/>
                  </a:lnTo>
                  <a:lnTo>
                    <a:pt x="504" y="55"/>
                  </a:lnTo>
                  <a:lnTo>
                    <a:pt x="501" y="54"/>
                  </a:lnTo>
                  <a:lnTo>
                    <a:pt x="498" y="52"/>
                  </a:lnTo>
                  <a:lnTo>
                    <a:pt x="495" y="51"/>
                  </a:lnTo>
                  <a:lnTo>
                    <a:pt x="490" y="49"/>
                  </a:lnTo>
                  <a:lnTo>
                    <a:pt x="487" y="49"/>
                  </a:lnTo>
                  <a:lnTo>
                    <a:pt x="482" y="47"/>
                  </a:lnTo>
                  <a:lnTo>
                    <a:pt x="479" y="47"/>
                  </a:lnTo>
                  <a:lnTo>
                    <a:pt x="474" y="47"/>
                  </a:lnTo>
                  <a:lnTo>
                    <a:pt x="471" y="47"/>
                  </a:lnTo>
                  <a:lnTo>
                    <a:pt x="466" y="47"/>
                  </a:lnTo>
                  <a:lnTo>
                    <a:pt x="463" y="47"/>
                  </a:lnTo>
                  <a:lnTo>
                    <a:pt x="460" y="49"/>
                  </a:lnTo>
                  <a:lnTo>
                    <a:pt x="457" y="51"/>
                  </a:lnTo>
                  <a:lnTo>
                    <a:pt x="452" y="54"/>
                  </a:lnTo>
                  <a:lnTo>
                    <a:pt x="449" y="55"/>
                  </a:lnTo>
                  <a:lnTo>
                    <a:pt x="445" y="59"/>
                  </a:lnTo>
                  <a:lnTo>
                    <a:pt x="442" y="60"/>
                  </a:lnTo>
                  <a:lnTo>
                    <a:pt x="441" y="63"/>
                  </a:lnTo>
                  <a:lnTo>
                    <a:pt x="437" y="67"/>
                  </a:lnTo>
                  <a:lnTo>
                    <a:pt x="436" y="68"/>
                  </a:lnTo>
                  <a:lnTo>
                    <a:pt x="434" y="71"/>
                  </a:lnTo>
                  <a:lnTo>
                    <a:pt x="433" y="73"/>
                  </a:lnTo>
                  <a:lnTo>
                    <a:pt x="431" y="75"/>
                  </a:lnTo>
                  <a:lnTo>
                    <a:pt x="430" y="78"/>
                  </a:lnTo>
                  <a:lnTo>
                    <a:pt x="428" y="79"/>
                  </a:lnTo>
                  <a:lnTo>
                    <a:pt x="426" y="81"/>
                  </a:lnTo>
                  <a:lnTo>
                    <a:pt x="423" y="84"/>
                  </a:lnTo>
                  <a:lnTo>
                    <a:pt x="422" y="86"/>
                  </a:lnTo>
                  <a:lnTo>
                    <a:pt x="418" y="87"/>
                  </a:lnTo>
                  <a:lnTo>
                    <a:pt x="417" y="87"/>
                  </a:lnTo>
                  <a:lnTo>
                    <a:pt x="415" y="87"/>
                  </a:lnTo>
                  <a:lnTo>
                    <a:pt x="414" y="87"/>
                  </a:lnTo>
                  <a:lnTo>
                    <a:pt x="412" y="87"/>
                  </a:lnTo>
                  <a:lnTo>
                    <a:pt x="410" y="87"/>
                  </a:lnTo>
                  <a:lnTo>
                    <a:pt x="340" y="0"/>
                  </a:lnTo>
                  <a:lnTo>
                    <a:pt x="334" y="0"/>
                  </a:lnTo>
                  <a:lnTo>
                    <a:pt x="328" y="0"/>
                  </a:lnTo>
                  <a:lnTo>
                    <a:pt x="323" y="0"/>
                  </a:lnTo>
                  <a:lnTo>
                    <a:pt x="317" y="1"/>
                  </a:lnTo>
                  <a:lnTo>
                    <a:pt x="312" y="3"/>
                  </a:lnTo>
                  <a:lnTo>
                    <a:pt x="305" y="5"/>
                  </a:lnTo>
                  <a:lnTo>
                    <a:pt x="301" y="6"/>
                  </a:lnTo>
                  <a:lnTo>
                    <a:pt x="296" y="8"/>
                  </a:lnTo>
                  <a:lnTo>
                    <a:pt x="291" y="11"/>
                  </a:lnTo>
                  <a:lnTo>
                    <a:pt x="285" y="14"/>
                  </a:lnTo>
                  <a:lnTo>
                    <a:pt x="280" y="17"/>
                  </a:lnTo>
                  <a:lnTo>
                    <a:pt x="275" y="20"/>
                  </a:lnTo>
                  <a:lnTo>
                    <a:pt x="270" y="24"/>
                  </a:lnTo>
                  <a:lnTo>
                    <a:pt x="266" y="28"/>
                  </a:lnTo>
                  <a:lnTo>
                    <a:pt x="262" y="32"/>
                  </a:lnTo>
                  <a:lnTo>
                    <a:pt x="258" y="36"/>
                  </a:lnTo>
                  <a:lnTo>
                    <a:pt x="258" y="40"/>
                  </a:lnTo>
                  <a:lnTo>
                    <a:pt x="256" y="41"/>
                  </a:lnTo>
                  <a:lnTo>
                    <a:pt x="256" y="43"/>
                  </a:lnTo>
                  <a:lnTo>
                    <a:pt x="254" y="44"/>
                  </a:lnTo>
                  <a:lnTo>
                    <a:pt x="253" y="46"/>
                  </a:lnTo>
                  <a:lnTo>
                    <a:pt x="253" y="47"/>
                  </a:lnTo>
                  <a:lnTo>
                    <a:pt x="251" y="47"/>
                  </a:lnTo>
                  <a:lnTo>
                    <a:pt x="312" y="234"/>
                  </a:lnTo>
                  <a:lnTo>
                    <a:pt x="312" y="235"/>
                  </a:lnTo>
                  <a:lnTo>
                    <a:pt x="312" y="237"/>
                  </a:lnTo>
                  <a:lnTo>
                    <a:pt x="310" y="238"/>
                  </a:lnTo>
                  <a:lnTo>
                    <a:pt x="309" y="242"/>
                  </a:lnTo>
                  <a:lnTo>
                    <a:pt x="304" y="245"/>
                  </a:lnTo>
                  <a:lnTo>
                    <a:pt x="297" y="248"/>
                  </a:lnTo>
                  <a:lnTo>
                    <a:pt x="293" y="250"/>
                  </a:lnTo>
                  <a:lnTo>
                    <a:pt x="286" y="251"/>
                  </a:lnTo>
                  <a:lnTo>
                    <a:pt x="280" y="251"/>
                  </a:lnTo>
                  <a:lnTo>
                    <a:pt x="274" y="253"/>
                  </a:lnTo>
                  <a:lnTo>
                    <a:pt x="267" y="253"/>
                  </a:lnTo>
                  <a:lnTo>
                    <a:pt x="261" y="253"/>
                  </a:lnTo>
                  <a:lnTo>
                    <a:pt x="254" y="253"/>
                  </a:lnTo>
                  <a:lnTo>
                    <a:pt x="250" y="251"/>
                  </a:lnTo>
                  <a:lnTo>
                    <a:pt x="243" y="251"/>
                  </a:lnTo>
                  <a:lnTo>
                    <a:pt x="237" y="250"/>
                  </a:lnTo>
                  <a:lnTo>
                    <a:pt x="231" y="250"/>
                  </a:lnTo>
                  <a:lnTo>
                    <a:pt x="224" y="248"/>
                  </a:lnTo>
                  <a:lnTo>
                    <a:pt x="218" y="246"/>
                  </a:lnTo>
                  <a:lnTo>
                    <a:pt x="211" y="245"/>
                  </a:lnTo>
                  <a:lnTo>
                    <a:pt x="110" y="316"/>
                  </a:lnTo>
                  <a:lnTo>
                    <a:pt x="68" y="361"/>
                  </a:lnTo>
                  <a:lnTo>
                    <a:pt x="19" y="437"/>
                  </a:lnTo>
                  <a:lnTo>
                    <a:pt x="8" y="498"/>
                  </a:lnTo>
                  <a:lnTo>
                    <a:pt x="8" y="501"/>
                  </a:lnTo>
                  <a:lnTo>
                    <a:pt x="9" y="503"/>
                  </a:lnTo>
                  <a:lnTo>
                    <a:pt x="11" y="504"/>
                  </a:lnTo>
                  <a:lnTo>
                    <a:pt x="13" y="506"/>
                  </a:lnTo>
                  <a:lnTo>
                    <a:pt x="14" y="507"/>
                  </a:lnTo>
                  <a:lnTo>
                    <a:pt x="17" y="509"/>
                  </a:lnTo>
                  <a:lnTo>
                    <a:pt x="19" y="511"/>
                  </a:lnTo>
                  <a:lnTo>
                    <a:pt x="19" y="514"/>
                  </a:lnTo>
                  <a:lnTo>
                    <a:pt x="19" y="515"/>
                  </a:lnTo>
                  <a:lnTo>
                    <a:pt x="19" y="517"/>
                  </a:lnTo>
                  <a:lnTo>
                    <a:pt x="17" y="519"/>
                  </a:lnTo>
                  <a:lnTo>
                    <a:pt x="16" y="520"/>
                  </a:lnTo>
                  <a:lnTo>
                    <a:pt x="14" y="522"/>
                  </a:lnTo>
                  <a:lnTo>
                    <a:pt x="14" y="523"/>
                  </a:lnTo>
                  <a:lnTo>
                    <a:pt x="14" y="525"/>
                  </a:lnTo>
                  <a:lnTo>
                    <a:pt x="0" y="552"/>
                  </a:lnTo>
                  <a:lnTo>
                    <a:pt x="8" y="635"/>
                  </a:lnTo>
                  <a:lnTo>
                    <a:pt x="8" y="636"/>
                  </a:lnTo>
                  <a:lnTo>
                    <a:pt x="9" y="639"/>
                  </a:lnTo>
                  <a:lnTo>
                    <a:pt x="11" y="641"/>
                  </a:lnTo>
                  <a:lnTo>
                    <a:pt x="13" y="643"/>
                  </a:lnTo>
                  <a:lnTo>
                    <a:pt x="14" y="644"/>
                  </a:lnTo>
                  <a:lnTo>
                    <a:pt x="17" y="644"/>
                  </a:lnTo>
                  <a:lnTo>
                    <a:pt x="19" y="647"/>
                  </a:lnTo>
                  <a:lnTo>
                    <a:pt x="19" y="649"/>
                  </a:lnTo>
                  <a:lnTo>
                    <a:pt x="25" y="665"/>
                  </a:lnTo>
                  <a:lnTo>
                    <a:pt x="22" y="668"/>
                  </a:lnTo>
                  <a:lnTo>
                    <a:pt x="21" y="670"/>
                  </a:lnTo>
                  <a:lnTo>
                    <a:pt x="17" y="673"/>
                  </a:lnTo>
                  <a:lnTo>
                    <a:pt x="16" y="676"/>
                  </a:lnTo>
                  <a:lnTo>
                    <a:pt x="14" y="681"/>
                  </a:lnTo>
                  <a:lnTo>
                    <a:pt x="13" y="684"/>
                  </a:lnTo>
                  <a:lnTo>
                    <a:pt x="13" y="689"/>
                  </a:lnTo>
                  <a:lnTo>
                    <a:pt x="14" y="695"/>
                  </a:lnTo>
                  <a:lnTo>
                    <a:pt x="16" y="695"/>
                  </a:lnTo>
                  <a:lnTo>
                    <a:pt x="17" y="695"/>
                  </a:lnTo>
                  <a:lnTo>
                    <a:pt x="17" y="697"/>
                  </a:lnTo>
                  <a:lnTo>
                    <a:pt x="19" y="697"/>
                  </a:lnTo>
                  <a:lnTo>
                    <a:pt x="22" y="700"/>
                  </a:lnTo>
                  <a:lnTo>
                    <a:pt x="25" y="702"/>
                  </a:lnTo>
                  <a:lnTo>
                    <a:pt x="27" y="705"/>
                  </a:lnTo>
                  <a:lnTo>
                    <a:pt x="27" y="708"/>
                  </a:lnTo>
                  <a:lnTo>
                    <a:pt x="28" y="713"/>
                  </a:lnTo>
                  <a:lnTo>
                    <a:pt x="28" y="716"/>
                  </a:lnTo>
                  <a:lnTo>
                    <a:pt x="30" y="721"/>
                  </a:lnTo>
                  <a:lnTo>
                    <a:pt x="30" y="724"/>
                  </a:lnTo>
                  <a:lnTo>
                    <a:pt x="32" y="724"/>
                  </a:lnTo>
                  <a:lnTo>
                    <a:pt x="32" y="725"/>
                  </a:lnTo>
                  <a:lnTo>
                    <a:pt x="33" y="725"/>
                  </a:lnTo>
                  <a:lnTo>
                    <a:pt x="36" y="727"/>
                  </a:lnTo>
                  <a:lnTo>
                    <a:pt x="38" y="727"/>
                  </a:lnTo>
                  <a:lnTo>
                    <a:pt x="40" y="729"/>
                  </a:lnTo>
                  <a:lnTo>
                    <a:pt x="43" y="730"/>
                  </a:lnTo>
                  <a:lnTo>
                    <a:pt x="44" y="732"/>
                  </a:lnTo>
                  <a:lnTo>
                    <a:pt x="46" y="738"/>
                  </a:lnTo>
                  <a:lnTo>
                    <a:pt x="48" y="743"/>
                  </a:lnTo>
                  <a:lnTo>
                    <a:pt x="48" y="748"/>
                  </a:lnTo>
                  <a:lnTo>
                    <a:pt x="48" y="752"/>
                  </a:lnTo>
                  <a:lnTo>
                    <a:pt x="46" y="757"/>
                  </a:lnTo>
                  <a:lnTo>
                    <a:pt x="46" y="764"/>
                  </a:lnTo>
                  <a:lnTo>
                    <a:pt x="46" y="770"/>
                  </a:lnTo>
                  <a:lnTo>
                    <a:pt x="44" y="776"/>
                  </a:lnTo>
                  <a:lnTo>
                    <a:pt x="49" y="778"/>
                  </a:lnTo>
                  <a:lnTo>
                    <a:pt x="52" y="780"/>
                  </a:lnTo>
                  <a:lnTo>
                    <a:pt x="57" y="780"/>
                  </a:lnTo>
                  <a:lnTo>
                    <a:pt x="60" y="781"/>
                  </a:lnTo>
                  <a:lnTo>
                    <a:pt x="65" y="781"/>
                  </a:lnTo>
                  <a:lnTo>
                    <a:pt x="70" y="783"/>
                  </a:lnTo>
                  <a:lnTo>
                    <a:pt x="73" y="783"/>
                  </a:lnTo>
                  <a:lnTo>
                    <a:pt x="78" y="783"/>
                  </a:lnTo>
                  <a:lnTo>
                    <a:pt x="81" y="783"/>
                  </a:lnTo>
                  <a:lnTo>
                    <a:pt x="86" y="783"/>
                  </a:lnTo>
                  <a:lnTo>
                    <a:pt x="91" y="783"/>
                  </a:lnTo>
                  <a:lnTo>
                    <a:pt x="94" y="781"/>
                  </a:lnTo>
                  <a:lnTo>
                    <a:pt x="98" y="781"/>
                  </a:lnTo>
                  <a:lnTo>
                    <a:pt x="102" y="780"/>
                  </a:lnTo>
                  <a:lnTo>
                    <a:pt x="106" y="780"/>
                  </a:lnTo>
                  <a:lnTo>
                    <a:pt x="110" y="778"/>
                  </a:lnTo>
                  <a:lnTo>
                    <a:pt x="111" y="778"/>
                  </a:lnTo>
                  <a:lnTo>
                    <a:pt x="113" y="778"/>
                  </a:lnTo>
                  <a:lnTo>
                    <a:pt x="114" y="780"/>
                  </a:lnTo>
                  <a:lnTo>
                    <a:pt x="116" y="780"/>
                  </a:lnTo>
                  <a:lnTo>
                    <a:pt x="116" y="781"/>
                  </a:lnTo>
                  <a:lnTo>
                    <a:pt x="118" y="781"/>
                  </a:lnTo>
                  <a:lnTo>
                    <a:pt x="118" y="783"/>
                  </a:lnTo>
                  <a:lnTo>
                    <a:pt x="119" y="784"/>
                  </a:lnTo>
                  <a:lnTo>
                    <a:pt x="122" y="784"/>
                  </a:lnTo>
                  <a:lnTo>
                    <a:pt x="124" y="783"/>
                  </a:lnTo>
                  <a:lnTo>
                    <a:pt x="126" y="783"/>
                  </a:lnTo>
                  <a:lnTo>
                    <a:pt x="129" y="781"/>
                  </a:lnTo>
                  <a:lnTo>
                    <a:pt x="130" y="780"/>
                  </a:lnTo>
                  <a:lnTo>
                    <a:pt x="132" y="778"/>
                  </a:lnTo>
                  <a:lnTo>
                    <a:pt x="134" y="776"/>
                  </a:lnTo>
                  <a:lnTo>
                    <a:pt x="135" y="776"/>
                  </a:lnTo>
                  <a:lnTo>
                    <a:pt x="137" y="775"/>
                  </a:lnTo>
                  <a:lnTo>
                    <a:pt x="138" y="773"/>
                  </a:lnTo>
                  <a:lnTo>
                    <a:pt x="141" y="775"/>
                  </a:lnTo>
                  <a:lnTo>
                    <a:pt x="143" y="775"/>
                  </a:lnTo>
                  <a:lnTo>
                    <a:pt x="145" y="776"/>
                  </a:lnTo>
                  <a:lnTo>
                    <a:pt x="146" y="778"/>
                  </a:lnTo>
                  <a:lnTo>
                    <a:pt x="149" y="780"/>
                  </a:lnTo>
                  <a:lnTo>
                    <a:pt x="153" y="781"/>
                  </a:lnTo>
                  <a:lnTo>
                    <a:pt x="154" y="784"/>
                  </a:lnTo>
                  <a:lnTo>
                    <a:pt x="156" y="786"/>
                  </a:lnTo>
                  <a:lnTo>
                    <a:pt x="156" y="787"/>
                  </a:lnTo>
                  <a:lnTo>
                    <a:pt x="157" y="789"/>
                  </a:lnTo>
                  <a:lnTo>
                    <a:pt x="157" y="791"/>
                  </a:lnTo>
                  <a:lnTo>
                    <a:pt x="159" y="794"/>
                  </a:lnTo>
                  <a:lnTo>
                    <a:pt x="159" y="795"/>
                  </a:lnTo>
                  <a:lnTo>
                    <a:pt x="159" y="797"/>
                  </a:lnTo>
                  <a:lnTo>
                    <a:pt x="157" y="799"/>
                  </a:lnTo>
                  <a:lnTo>
                    <a:pt x="157" y="800"/>
                  </a:lnTo>
                  <a:lnTo>
                    <a:pt x="156" y="802"/>
                  </a:lnTo>
                  <a:lnTo>
                    <a:pt x="156" y="803"/>
                  </a:lnTo>
                  <a:lnTo>
                    <a:pt x="154" y="805"/>
                  </a:lnTo>
                  <a:lnTo>
                    <a:pt x="153" y="807"/>
                  </a:lnTo>
                  <a:lnTo>
                    <a:pt x="149" y="810"/>
                  </a:lnTo>
                  <a:lnTo>
                    <a:pt x="161" y="853"/>
                  </a:lnTo>
                  <a:lnTo>
                    <a:pt x="162" y="854"/>
                  </a:lnTo>
                  <a:lnTo>
                    <a:pt x="165" y="856"/>
                  </a:lnTo>
                  <a:lnTo>
                    <a:pt x="167" y="857"/>
                  </a:lnTo>
                  <a:lnTo>
                    <a:pt x="169" y="857"/>
                  </a:lnTo>
                  <a:lnTo>
                    <a:pt x="172" y="859"/>
                  </a:lnTo>
                  <a:lnTo>
                    <a:pt x="173" y="861"/>
                  </a:lnTo>
                  <a:lnTo>
                    <a:pt x="175" y="862"/>
                  </a:lnTo>
                  <a:lnTo>
                    <a:pt x="178" y="864"/>
                  </a:lnTo>
                  <a:lnTo>
                    <a:pt x="180" y="865"/>
                  </a:lnTo>
                  <a:lnTo>
                    <a:pt x="181" y="867"/>
                  </a:lnTo>
                  <a:lnTo>
                    <a:pt x="183" y="869"/>
                  </a:lnTo>
                  <a:lnTo>
                    <a:pt x="184" y="870"/>
                  </a:lnTo>
                  <a:lnTo>
                    <a:pt x="186" y="873"/>
                  </a:lnTo>
                  <a:lnTo>
                    <a:pt x="188" y="875"/>
                  </a:lnTo>
                  <a:lnTo>
                    <a:pt x="189" y="878"/>
                  </a:lnTo>
                  <a:lnTo>
                    <a:pt x="189" y="880"/>
                  </a:lnTo>
                  <a:lnTo>
                    <a:pt x="221" y="904"/>
                  </a:lnTo>
                  <a:close/>
                </a:path>
              </a:pathLst>
            </a:custGeom>
            <a:solidFill>
              <a:srgbClr val="000000"/>
            </a:solidFill>
            <a:ln w="9525">
              <a:noFill/>
              <a:round/>
              <a:headEnd/>
              <a:tailEnd/>
            </a:ln>
          </p:spPr>
          <p:txBody>
            <a:bodyPr/>
            <a:lstStyle/>
            <a:p>
              <a:endParaRPr lang="en-US"/>
            </a:p>
          </p:txBody>
        </p:sp>
        <p:sp>
          <p:nvSpPr>
            <p:cNvPr id="77894" name="Freeform 84"/>
            <p:cNvSpPr>
              <a:spLocks/>
            </p:cNvSpPr>
            <p:nvPr/>
          </p:nvSpPr>
          <p:spPr bwMode="auto">
            <a:xfrm>
              <a:off x="4171" y="3329"/>
              <a:ext cx="990" cy="583"/>
            </a:xfrm>
            <a:custGeom>
              <a:avLst/>
              <a:gdLst>
                <a:gd name="T0" fmla="*/ 280 w 990"/>
                <a:gd name="T1" fmla="*/ 541 h 583"/>
                <a:gd name="T2" fmla="*/ 348 w 990"/>
                <a:gd name="T3" fmla="*/ 549 h 583"/>
                <a:gd name="T4" fmla="*/ 461 w 990"/>
                <a:gd name="T5" fmla="*/ 559 h 583"/>
                <a:gd name="T6" fmla="*/ 508 w 990"/>
                <a:gd name="T7" fmla="*/ 552 h 583"/>
                <a:gd name="T8" fmla="*/ 527 w 990"/>
                <a:gd name="T9" fmla="*/ 540 h 583"/>
                <a:gd name="T10" fmla="*/ 539 w 990"/>
                <a:gd name="T11" fmla="*/ 559 h 583"/>
                <a:gd name="T12" fmla="*/ 555 w 990"/>
                <a:gd name="T13" fmla="*/ 540 h 583"/>
                <a:gd name="T14" fmla="*/ 598 w 990"/>
                <a:gd name="T15" fmla="*/ 564 h 583"/>
                <a:gd name="T16" fmla="*/ 609 w 990"/>
                <a:gd name="T17" fmla="*/ 546 h 583"/>
                <a:gd name="T18" fmla="*/ 595 w 990"/>
                <a:gd name="T19" fmla="*/ 521 h 583"/>
                <a:gd name="T20" fmla="*/ 662 w 990"/>
                <a:gd name="T21" fmla="*/ 506 h 583"/>
                <a:gd name="T22" fmla="*/ 692 w 990"/>
                <a:gd name="T23" fmla="*/ 489 h 583"/>
                <a:gd name="T24" fmla="*/ 874 w 990"/>
                <a:gd name="T25" fmla="*/ 497 h 583"/>
                <a:gd name="T26" fmla="*/ 936 w 990"/>
                <a:gd name="T27" fmla="*/ 435 h 583"/>
                <a:gd name="T28" fmla="*/ 953 w 990"/>
                <a:gd name="T29" fmla="*/ 424 h 583"/>
                <a:gd name="T30" fmla="*/ 979 w 990"/>
                <a:gd name="T31" fmla="*/ 401 h 583"/>
                <a:gd name="T32" fmla="*/ 904 w 990"/>
                <a:gd name="T33" fmla="*/ 249 h 583"/>
                <a:gd name="T34" fmla="*/ 866 w 990"/>
                <a:gd name="T35" fmla="*/ 221 h 583"/>
                <a:gd name="T36" fmla="*/ 823 w 990"/>
                <a:gd name="T37" fmla="*/ 190 h 583"/>
                <a:gd name="T38" fmla="*/ 794 w 990"/>
                <a:gd name="T39" fmla="*/ 177 h 583"/>
                <a:gd name="T40" fmla="*/ 797 w 990"/>
                <a:gd name="T41" fmla="*/ 244 h 583"/>
                <a:gd name="T42" fmla="*/ 775 w 990"/>
                <a:gd name="T43" fmla="*/ 241 h 583"/>
                <a:gd name="T44" fmla="*/ 784 w 990"/>
                <a:gd name="T45" fmla="*/ 352 h 583"/>
                <a:gd name="T46" fmla="*/ 719 w 990"/>
                <a:gd name="T47" fmla="*/ 417 h 583"/>
                <a:gd name="T48" fmla="*/ 664 w 990"/>
                <a:gd name="T49" fmla="*/ 412 h 583"/>
                <a:gd name="T50" fmla="*/ 590 w 990"/>
                <a:gd name="T51" fmla="*/ 436 h 583"/>
                <a:gd name="T52" fmla="*/ 555 w 990"/>
                <a:gd name="T53" fmla="*/ 419 h 583"/>
                <a:gd name="T54" fmla="*/ 531 w 990"/>
                <a:gd name="T55" fmla="*/ 428 h 583"/>
                <a:gd name="T56" fmla="*/ 457 w 990"/>
                <a:gd name="T57" fmla="*/ 436 h 583"/>
                <a:gd name="T58" fmla="*/ 433 w 990"/>
                <a:gd name="T59" fmla="*/ 365 h 583"/>
                <a:gd name="T60" fmla="*/ 438 w 990"/>
                <a:gd name="T61" fmla="*/ 253 h 583"/>
                <a:gd name="T62" fmla="*/ 383 w 990"/>
                <a:gd name="T63" fmla="*/ 311 h 583"/>
                <a:gd name="T64" fmla="*/ 360 w 990"/>
                <a:gd name="T65" fmla="*/ 317 h 583"/>
                <a:gd name="T66" fmla="*/ 382 w 990"/>
                <a:gd name="T67" fmla="*/ 287 h 583"/>
                <a:gd name="T68" fmla="*/ 434 w 990"/>
                <a:gd name="T69" fmla="*/ 204 h 583"/>
                <a:gd name="T70" fmla="*/ 329 w 990"/>
                <a:gd name="T71" fmla="*/ 191 h 583"/>
                <a:gd name="T72" fmla="*/ 299 w 990"/>
                <a:gd name="T73" fmla="*/ 213 h 583"/>
                <a:gd name="T74" fmla="*/ 312 w 990"/>
                <a:gd name="T75" fmla="*/ 191 h 583"/>
                <a:gd name="T76" fmla="*/ 239 w 990"/>
                <a:gd name="T77" fmla="*/ 183 h 583"/>
                <a:gd name="T78" fmla="*/ 223 w 990"/>
                <a:gd name="T79" fmla="*/ 220 h 583"/>
                <a:gd name="T80" fmla="*/ 208 w 990"/>
                <a:gd name="T81" fmla="*/ 236 h 583"/>
                <a:gd name="T82" fmla="*/ 181 w 990"/>
                <a:gd name="T83" fmla="*/ 258 h 583"/>
                <a:gd name="T84" fmla="*/ 113 w 990"/>
                <a:gd name="T85" fmla="*/ 315 h 583"/>
                <a:gd name="T86" fmla="*/ 83 w 990"/>
                <a:gd name="T87" fmla="*/ 315 h 583"/>
                <a:gd name="T88" fmla="*/ 115 w 990"/>
                <a:gd name="T89" fmla="*/ 293 h 583"/>
                <a:gd name="T90" fmla="*/ 29 w 990"/>
                <a:gd name="T91" fmla="*/ 268 h 583"/>
                <a:gd name="T92" fmla="*/ 40 w 990"/>
                <a:gd name="T93" fmla="*/ 237 h 583"/>
                <a:gd name="T94" fmla="*/ 67 w 990"/>
                <a:gd name="T95" fmla="*/ 220 h 583"/>
                <a:gd name="T96" fmla="*/ 75 w 990"/>
                <a:gd name="T97" fmla="*/ 124 h 583"/>
                <a:gd name="T98" fmla="*/ 102 w 990"/>
                <a:gd name="T99" fmla="*/ 77 h 583"/>
                <a:gd name="T100" fmla="*/ 127 w 990"/>
                <a:gd name="T101" fmla="*/ 0 h 583"/>
                <a:gd name="T102" fmla="*/ 100 w 990"/>
                <a:gd name="T103" fmla="*/ 13 h 583"/>
                <a:gd name="T104" fmla="*/ 41 w 990"/>
                <a:gd name="T105" fmla="*/ 88 h 583"/>
                <a:gd name="T106" fmla="*/ 65 w 990"/>
                <a:gd name="T107" fmla="*/ 153 h 583"/>
                <a:gd name="T108" fmla="*/ 46 w 990"/>
                <a:gd name="T109" fmla="*/ 169 h 583"/>
                <a:gd name="T110" fmla="*/ 0 w 990"/>
                <a:gd name="T111" fmla="*/ 239 h 583"/>
                <a:gd name="T112" fmla="*/ 81 w 990"/>
                <a:gd name="T113" fmla="*/ 444 h 583"/>
                <a:gd name="T114" fmla="*/ 100 w 990"/>
                <a:gd name="T115" fmla="*/ 433 h 583"/>
                <a:gd name="T116" fmla="*/ 119 w 990"/>
                <a:gd name="T117" fmla="*/ 441 h 583"/>
                <a:gd name="T118" fmla="*/ 145 w 990"/>
                <a:gd name="T119" fmla="*/ 452 h 583"/>
                <a:gd name="T120" fmla="*/ 199 w 990"/>
                <a:gd name="T121" fmla="*/ 436 h 583"/>
                <a:gd name="T122" fmla="*/ 173 w 990"/>
                <a:gd name="T123" fmla="*/ 470 h 583"/>
                <a:gd name="T124" fmla="*/ 173 w 990"/>
                <a:gd name="T125" fmla="*/ 544 h 58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90" h="583">
                  <a:moveTo>
                    <a:pt x="221" y="583"/>
                  </a:moveTo>
                  <a:lnTo>
                    <a:pt x="264" y="568"/>
                  </a:lnTo>
                  <a:lnTo>
                    <a:pt x="267" y="565"/>
                  </a:lnTo>
                  <a:lnTo>
                    <a:pt x="267" y="562"/>
                  </a:lnTo>
                  <a:lnTo>
                    <a:pt x="269" y="557"/>
                  </a:lnTo>
                  <a:lnTo>
                    <a:pt x="269" y="554"/>
                  </a:lnTo>
                  <a:lnTo>
                    <a:pt x="269" y="551"/>
                  </a:lnTo>
                  <a:lnTo>
                    <a:pt x="269" y="546"/>
                  </a:lnTo>
                  <a:lnTo>
                    <a:pt x="270" y="543"/>
                  </a:lnTo>
                  <a:lnTo>
                    <a:pt x="272" y="540"/>
                  </a:lnTo>
                  <a:lnTo>
                    <a:pt x="275" y="540"/>
                  </a:lnTo>
                  <a:lnTo>
                    <a:pt x="277" y="540"/>
                  </a:lnTo>
                  <a:lnTo>
                    <a:pt x="278" y="541"/>
                  </a:lnTo>
                  <a:lnTo>
                    <a:pt x="280" y="541"/>
                  </a:lnTo>
                  <a:lnTo>
                    <a:pt x="282" y="543"/>
                  </a:lnTo>
                  <a:lnTo>
                    <a:pt x="283" y="544"/>
                  </a:lnTo>
                  <a:lnTo>
                    <a:pt x="283" y="546"/>
                  </a:lnTo>
                  <a:lnTo>
                    <a:pt x="285" y="546"/>
                  </a:lnTo>
                  <a:lnTo>
                    <a:pt x="321" y="549"/>
                  </a:lnTo>
                  <a:lnTo>
                    <a:pt x="321" y="551"/>
                  </a:lnTo>
                  <a:lnTo>
                    <a:pt x="323" y="551"/>
                  </a:lnTo>
                  <a:lnTo>
                    <a:pt x="325" y="552"/>
                  </a:lnTo>
                  <a:lnTo>
                    <a:pt x="326" y="552"/>
                  </a:lnTo>
                  <a:lnTo>
                    <a:pt x="328" y="554"/>
                  </a:lnTo>
                  <a:lnTo>
                    <a:pt x="329" y="556"/>
                  </a:lnTo>
                  <a:lnTo>
                    <a:pt x="329" y="557"/>
                  </a:lnTo>
                  <a:lnTo>
                    <a:pt x="348" y="549"/>
                  </a:lnTo>
                  <a:lnTo>
                    <a:pt x="363" y="546"/>
                  </a:lnTo>
                  <a:lnTo>
                    <a:pt x="364" y="548"/>
                  </a:lnTo>
                  <a:lnTo>
                    <a:pt x="366" y="549"/>
                  </a:lnTo>
                  <a:lnTo>
                    <a:pt x="368" y="549"/>
                  </a:lnTo>
                  <a:lnTo>
                    <a:pt x="369" y="551"/>
                  </a:lnTo>
                  <a:lnTo>
                    <a:pt x="372" y="552"/>
                  </a:lnTo>
                  <a:lnTo>
                    <a:pt x="374" y="552"/>
                  </a:lnTo>
                  <a:lnTo>
                    <a:pt x="377" y="554"/>
                  </a:lnTo>
                  <a:lnTo>
                    <a:pt x="380" y="556"/>
                  </a:lnTo>
                  <a:lnTo>
                    <a:pt x="401" y="546"/>
                  </a:lnTo>
                  <a:lnTo>
                    <a:pt x="457" y="556"/>
                  </a:lnTo>
                  <a:lnTo>
                    <a:pt x="458" y="556"/>
                  </a:lnTo>
                  <a:lnTo>
                    <a:pt x="460" y="557"/>
                  </a:lnTo>
                  <a:lnTo>
                    <a:pt x="461" y="559"/>
                  </a:lnTo>
                  <a:lnTo>
                    <a:pt x="463" y="560"/>
                  </a:lnTo>
                  <a:lnTo>
                    <a:pt x="463" y="562"/>
                  </a:lnTo>
                  <a:lnTo>
                    <a:pt x="463" y="564"/>
                  </a:lnTo>
                  <a:lnTo>
                    <a:pt x="465" y="565"/>
                  </a:lnTo>
                  <a:lnTo>
                    <a:pt x="466" y="568"/>
                  </a:lnTo>
                  <a:lnTo>
                    <a:pt x="496" y="568"/>
                  </a:lnTo>
                  <a:lnTo>
                    <a:pt x="500" y="567"/>
                  </a:lnTo>
                  <a:lnTo>
                    <a:pt x="500" y="565"/>
                  </a:lnTo>
                  <a:lnTo>
                    <a:pt x="501" y="564"/>
                  </a:lnTo>
                  <a:lnTo>
                    <a:pt x="501" y="560"/>
                  </a:lnTo>
                  <a:lnTo>
                    <a:pt x="501" y="559"/>
                  </a:lnTo>
                  <a:lnTo>
                    <a:pt x="503" y="556"/>
                  </a:lnTo>
                  <a:lnTo>
                    <a:pt x="504" y="554"/>
                  </a:lnTo>
                  <a:lnTo>
                    <a:pt x="508" y="552"/>
                  </a:lnTo>
                  <a:lnTo>
                    <a:pt x="512" y="552"/>
                  </a:lnTo>
                  <a:lnTo>
                    <a:pt x="516" y="552"/>
                  </a:lnTo>
                  <a:lnTo>
                    <a:pt x="517" y="554"/>
                  </a:lnTo>
                  <a:lnTo>
                    <a:pt x="517" y="557"/>
                  </a:lnTo>
                  <a:lnTo>
                    <a:pt x="517" y="560"/>
                  </a:lnTo>
                  <a:lnTo>
                    <a:pt x="519" y="564"/>
                  </a:lnTo>
                  <a:lnTo>
                    <a:pt x="520" y="565"/>
                  </a:lnTo>
                  <a:lnTo>
                    <a:pt x="522" y="568"/>
                  </a:lnTo>
                  <a:lnTo>
                    <a:pt x="525" y="565"/>
                  </a:lnTo>
                  <a:lnTo>
                    <a:pt x="527" y="560"/>
                  </a:lnTo>
                  <a:lnTo>
                    <a:pt x="528" y="556"/>
                  </a:lnTo>
                  <a:lnTo>
                    <a:pt x="527" y="551"/>
                  </a:lnTo>
                  <a:lnTo>
                    <a:pt x="527" y="546"/>
                  </a:lnTo>
                  <a:lnTo>
                    <a:pt x="527" y="540"/>
                  </a:lnTo>
                  <a:lnTo>
                    <a:pt x="527" y="535"/>
                  </a:lnTo>
                  <a:lnTo>
                    <a:pt x="528" y="532"/>
                  </a:lnTo>
                  <a:lnTo>
                    <a:pt x="530" y="532"/>
                  </a:lnTo>
                  <a:lnTo>
                    <a:pt x="531" y="532"/>
                  </a:lnTo>
                  <a:lnTo>
                    <a:pt x="533" y="532"/>
                  </a:lnTo>
                  <a:lnTo>
                    <a:pt x="533" y="564"/>
                  </a:lnTo>
                  <a:lnTo>
                    <a:pt x="536" y="564"/>
                  </a:lnTo>
                  <a:lnTo>
                    <a:pt x="538" y="562"/>
                  </a:lnTo>
                  <a:lnTo>
                    <a:pt x="539" y="559"/>
                  </a:lnTo>
                  <a:lnTo>
                    <a:pt x="539" y="554"/>
                  </a:lnTo>
                  <a:lnTo>
                    <a:pt x="539" y="549"/>
                  </a:lnTo>
                  <a:lnTo>
                    <a:pt x="539" y="544"/>
                  </a:lnTo>
                  <a:lnTo>
                    <a:pt x="541" y="540"/>
                  </a:lnTo>
                  <a:lnTo>
                    <a:pt x="544" y="538"/>
                  </a:lnTo>
                  <a:lnTo>
                    <a:pt x="546" y="537"/>
                  </a:lnTo>
                  <a:lnTo>
                    <a:pt x="547" y="535"/>
                  </a:lnTo>
                  <a:lnTo>
                    <a:pt x="549" y="535"/>
                  </a:lnTo>
                  <a:lnTo>
                    <a:pt x="551" y="537"/>
                  </a:lnTo>
                  <a:lnTo>
                    <a:pt x="552" y="537"/>
                  </a:lnTo>
                  <a:lnTo>
                    <a:pt x="554" y="538"/>
                  </a:lnTo>
                  <a:lnTo>
                    <a:pt x="555" y="540"/>
                  </a:lnTo>
                  <a:lnTo>
                    <a:pt x="557" y="541"/>
                  </a:lnTo>
                  <a:lnTo>
                    <a:pt x="557" y="544"/>
                  </a:lnTo>
                  <a:lnTo>
                    <a:pt x="557" y="548"/>
                  </a:lnTo>
                  <a:lnTo>
                    <a:pt x="557" y="549"/>
                  </a:lnTo>
                  <a:lnTo>
                    <a:pt x="557" y="552"/>
                  </a:lnTo>
                  <a:lnTo>
                    <a:pt x="555" y="556"/>
                  </a:lnTo>
                  <a:lnTo>
                    <a:pt x="554" y="557"/>
                  </a:lnTo>
                  <a:lnTo>
                    <a:pt x="590" y="557"/>
                  </a:lnTo>
                  <a:lnTo>
                    <a:pt x="590" y="559"/>
                  </a:lnTo>
                  <a:lnTo>
                    <a:pt x="592" y="560"/>
                  </a:lnTo>
                  <a:lnTo>
                    <a:pt x="594" y="560"/>
                  </a:lnTo>
                  <a:lnTo>
                    <a:pt x="595" y="562"/>
                  </a:lnTo>
                  <a:lnTo>
                    <a:pt x="597" y="562"/>
                  </a:lnTo>
                  <a:lnTo>
                    <a:pt x="598" y="564"/>
                  </a:lnTo>
                  <a:lnTo>
                    <a:pt x="600" y="565"/>
                  </a:lnTo>
                  <a:lnTo>
                    <a:pt x="601" y="568"/>
                  </a:lnTo>
                  <a:lnTo>
                    <a:pt x="605" y="567"/>
                  </a:lnTo>
                  <a:lnTo>
                    <a:pt x="606" y="567"/>
                  </a:lnTo>
                  <a:lnTo>
                    <a:pt x="608" y="565"/>
                  </a:lnTo>
                  <a:lnTo>
                    <a:pt x="609" y="564"/>
                  </a:lnTo>
                  <a:lnTo>
                    <a:pt x="609" y="562"/>
                  </a:lnTo>
                  <a:lnTo>
                    <a:pt x="611" y="560"/>
                  </a:lnTo>
                  <a:lnTo>
                    <a:pt x="611" y="557"/>
                  </a:lnTo>
                  <a:lnTo>
                    <a:pt x="613" y="556"/>
                  </a:lnTo>
                  <a:lnTo>
                    <a:pt x="613" y="552"/>
                  </a:lnTo>
                  <a:lnTo>
                    <a:pt x="613" y="551"/>
                  </a:lnTo>
                  <a:lnTo>
                    <a:pt x="611" y="549"/>
                  </a:lnTo>
                  <a:lnTo>
                    <a:pt x="609" y="546"/>
                  </a:lnTo>
                  <a:lnTo>
                    <a:pt x="609" y="544"/>
                  </a:lnTo>
                  <a:lnTo>
                    <a:pt x="608" y="544"/>
                  </a:lnTo>
                  <a:lnTo>
                    <a:pt x="606" y="543"/>
                  </a:lnTo>
                  <a:lnTo>
                    <a:pt x="605" y="543"/>
                  </a:lnTo>
                  <a:lnTo>
                    <a:pt x="601" y="543"/>
                  </a:lnTo>
                  <a:lnTo>
                    <a:pt x="600" y="543"/>
                  </a:lnTo>
                  <a:lnTo>
                    <a:pt x="597" y="541"/>
                  </a:lnTo>
                  <a:lnTo>
                    <a:pt x="594" y="540"/>
                  </a:lnTo>
                  <a:lnTo>
                    <a:pt x="592" y="538"/>
                  </a:lnTo>
                  <a:lnTo>
                    <a:pt x="590" y="533"/>
                  </a:lnTo>
                  <a:lnTo>
                    <a:pt x="590" y="529"/>
                  </a:lnTo>
                  <a:lnTo>
                    <a:pt x="590" y="524"/>
                  </a:lnTo>
                  <a:lnTo>
                    <a:pt x="592" y="522"/>
                  </a:lnTo>
                  <a:lnTo>
                    <a:pt x="595" y="521"/>
                  </a:lnTo>
                  <a:lnTo>
                    <a:pt x="597" y="521"/>
                  </a:lnTo>
                  <a:lnTo>
                    <a:pt x="600" y="522"/>
                  </a:lnTo>
                  <a:lnTo>
                    <a:pt x="603" y="522"/>
                  </a:lnTo>
                  <a:lnTo>
                    <a:pt x="605" y="524"/>
                  </a:lnTo>
                  <a:lnTo>
                    <a:pt x="608" y="525"/>
                  </a:lnTo>
                  <a:lnTo>
                    <a:pt x="609" y="525"/>
                  </a:lnTo>
                  <a:lnTo>
                    <a:pt x="656" y="516"/>
                  </a:lnTo>
                  <a:lnTo>
                    <a:pt x="657" y="514"/>
                  </a:lnTo>
                  <a:lnTo>
                    <a:pt x="659" y="513"/>
                  </a:lnTo>
                  <a:lnTo>
                    <a:pt x="660" y="511"/>
                  </a:lnTo>
                  <a:lnTo>
                    <a:pt x="660" y="509"/>
                  </a:lnTo>
                  <a:lnTo>
                    <a:pt x="662" y="508"/>
                  </a:lnTo>
                  <a:lnTo>
                    <a:pt x="662" y="506"/>
                  </a:lnTo>
                  <a:lnTo>
                    <a:pt x="664" y="505"/>
                  </a:lnTo>
                  <a:lnTo>
                    <a:pt x="665" y="502"/>
                  </a:lnTo>
                  <a:lnTo>
                    <a:pt x="667" y="500"/>
                  </a:lnTo>
                  <a:lnTo>
                    <a:pt x="670" y="498"/>
                  </a:lnTo>
                  <a:lnTo>
                    <a:pt x="671" y="497"/>
                  </a:lnTo>
                  <a:lnTo>
                    <a:pt x="675" y="497"/>
                  </a:lnTo>
                  <a:lnTo>
                    <a:pt x="678" y="495"/>
                  </a:lnTo>
                  <a:lnTo>
                    <a:pt x="683" y="495"/>
                  </a:lnTo>
                  <a:lnTo>
                    <a:pt x="686" y="495"/>
                  </a:lnTo>
                  <a:lnTo>
                    <a:pt x="689" y="494"/>
                  </a:lnTo>
                  <a:lnTo>
                    <a:pt x="691" y="492"/>
                  </a:lnTo>
                  <a:lnTo>
                    <a:pt x="692" y="490"/>
                  </a:lnTo>
                  <a:lnTo>
                    <a:pt x="692" y="489"/>
                  </a:lnTo>
                  <a:lnTo>
                    <a:pt x="694" y="489"/>
                  </a:lnTo>
                  <a:lnTo>
                    <a:pt x="694" y="487"/>
                  </a:lnTo>
                  <a:lnTo>
                    <a:pt x="695" y="486"/>
                  </a:lnTo>
                  <a:lnTo>
                    <a:pt x="699" y="486"/>
                  </a:lnTo>
                  <a:lnTo>
                    <a:pt x="702" y="486"/>
                  </a:lnTo>
                  <a:lnTo>
                    <a:pt x="703" y="487"/>
                  </a:lnTo>
                  <a:lnTo>
                    <a:pt x="706" y="490"/>
                  </a:lnTo>
                  <a:lnTo>
                    <a:pt x="708" y="494"/>
                  </a:lnTo>
                  <a:lnTo>
                    <a:pt x="711" y="497"/>
                  </a:lnTo>
                  <a:lnTo>
                    <a:pt x="714" y="498"/>
                  </a:lnTo>
                  <a:lnTo>
                    <a:pt x="718" y="500"/>
                  </a:lnTo>
                  <a:lnTo>
                    <a:pt x="737" y="495"/>
                  </a:lnTo>
                  <a:lnTo>
                    <a:pt x="777" y="516"/>
                  </a:lnTo>
                  <a:lnTo>
                    <a:pt x="874" y="497"/>
                  </a:lnTo>
                  <a:lnTo>
                    <a:pt x="874" y="495"/>
                  </a:lnTo>
                  <a:lnTo>
                    <a:pt x="875" y="494"/>
                  </a:lnTo>
                  <a:lnTo>
                    <a:pt x="875" y="492"/>
                  </a:lnTo>
                  <a:lnTo>
                    <a:pt x="877" y="489"/>
                  </a:lnTo>
                  <a:lnTo>
                    <a:pt x="877" y="486"/>
                  </a:lnTo>
                  <a:lnTo>
                    <a:pt x="880" y="484"/>
                  </a:lnTo>
                  <a:lnTo>
                    <a:pt x="882" y="484"/>
                  </a:lnTo>
                  <a:lnTo>
                    <a:pt x="883" y="482"/>
                  </a:lnTo>
                  <a:lnTo>
                    <a:pt x="886" y="482"/>
                  </a:lnTo>
                  <a:lnTo>
                    <a:pt x="888" y="481"/>
                  </a:lnTo>
                  <a:lnTo>
                    <a:pt x="891" y="481"/>
                  </a:lnTo>
                  <a:lnTo>
                    <a:pt x="893" y="479"/>
                  </a:lnTo>
                  <a:lnTo>
                    <a:pt x="936" y="436"/>
                  </a:lnTo>
                  <a:lnTo>
                    <a:pt x="936" y="435"/>
                  </a:lnTo>
                  <a:lnTo>
                    <a:pt x="937" y="433"/>
                  </a:lnTo>
                  <a:lnTo>
                    <a:pt x="939" y="432"/>
                  </a:lnTo>
                  <a:lnTo>
                    <a:pt x="940" y="432"/>
                  </a:lnTo>
                  <a:lnTo>
                    <a:pt x="942" y="430"/>
                  </a:lnTo>
                  <a:lnTo>
                    <a:pt x="944" y="430"/>
                  </a:lnTo>
                  <a:lnTo>
                    <a:pt x="947" y="430"/>
                  </a:lnTo>
                  <a:lnTo>
                    <a:pt x="948" y="430"/>
                  </a:lnTo>
                  <a:lnTo>
                    <a:pt x="950" y="428"/>
                  </a:lnTo>
                  <a:lnTo>
                    <a:pt x="952" y="427"/>
                  </a:lnTo>
                  <a:lnTo>
                    <a:pt x="952" y="425"/>
                  </a:lnTo>
                  <a:lnTo>
                    <a:pt x="953" y="424"/>
                  </a:lnTo>
                  <a:lnTo>
                    <a:pt x="955" y="422"/>
                  </a:lnTo>
                  <a:lnTo>
                    <a:pt x="956" y="420"/>
                  </a:lnTo>
                  <a:lnTo>
                    <a:pt x="958" y="420"/>
                  </a:lnTo>
                  <a:lnTo>
                    <a:pt x="960" y="419"/>
                  </a:lnTo>
                  <a:lnTo>
                    <a:pt x="961" y="419"/>
                  </a:lnTo>
                  <a:lnTo>
                    <a:pt x="964" y="417"/>
                  </a:lnTo>
                  <a:lnTo>
                    <a:pt x="966" y="416"/>
                  </a:lnTo>
                  <a:lnTo>
                    <a:pt x="967" y="416"/>
                  </a:lnTo>
                  <a:lnTo>
                    <a:pt x="969" y="416"/>
                  </a:lnTo>
                  <a:lnTo>
                    <a:pt x="972" y="414"/>
                  </a:lnTo>
                  <a:lnTo>
                    <a:pt x="975" y="411"/>
                  </a:lnTo>
                  <a:lnTo>
                    <a:pt x="977" y="409"/>
                  </a:lnTo>
                  <a:lnTo>
                    <a:pt x="979" y="404"/>
                  </a:lnTo>
                  <a:lnTo>
                    <a:pt x="979" y="401"/>
                  </a:lnTo>
                  <a:lnTo>
                    <a:pt x="980" y="398"/>
                  </a:lnTo>
                  <a:lnTo>
                    <a:pt x="982" y="395"/>
                  </a:lnTo>
                  <a:lnTo>
                    <a:pt x="983" y="392"/>
                  </a:lnTo>
                  <a:lnTo>
                    <a:pt x="985" y="392"/>
                  </a:lnTo>
                  <a:lnTo>
                    <a:pt x="987" y="390"/>
                  </a:lnTo>
                  <a:lnTo>
                    <a:pt x="988" y="390"/>
                  </a:lnTo>
                  <a:lnTo>
                    <a:pt x="988" y="389"/>
                  </a:lnTo>
                  <a:lnTo>
                    <a:pt x="990" y="387"/>
                  </a:lnTo>
                  <a:lnTo>
                    <a:pt x="990" y="385"/>
                  </a:lnTo>
                  <a:lnTo>
                    <a:pt x="990" y="384"/>
                  </a:lnTo>
                  <a:lnTo>
                    <a:pt x="975" y="352"/>
                  </a:lnTo>
                  <a:lnTo>
                    <a:pt x="958" y="291"/>
                  </a:lnTo>
                  <a:lnTo>
                    <a:pt x="904" y="249"/>
                  </a:lnTo>
                  <a:lnTo>
                    <a:pt x="859" y="242"/>
                  </a:lnTo>
                  <a:lnTo>
                    <a:pt x="859" y="239"/>
                  </a:lnTo>
                  <a:lnTo>
                    <a:pt x="859" y="237"/>
                  </a:lnTo>
                  <a:lnTo>
                    <a:pt x="861" y="236"/>
                  </a:lnTo>
                  <a:lnTo>
                    <a:pt x="862" y="236"/>
                  </a:lnTo>
                  <a:lnTo>
                    <a:pt x="866" y="234"/>
                  </a:lnTo>
                  <a:lnTo>
                    <a:pt x="869" y="234"/>
                  </a:lnTo>
                  <a:lnTo>
                    <a:pt x="870" y="233"/>
                  </a:lnTo>
                  <a:lnTo>
                    <a:pt x="874" y="231"/>
                  </a:lnTo>
                  <a:lnTo>
                    <a:pt x="872" y="229"/>
                  </a:lnTo>
                  <a:lnTo>
                    <a:pt x="870" y="228"/>
                  </a:lnTo>
                  <a:lnTo>
                    <a:pt x="869" y="225"/>
                  </a:lnTo>
                  <a:lnTo>
                    <a:pt x="867" y="223"/>
                  </a:lnTo>
                  <a:lnTo>
                    <a:pt x="866" y="221"/>
                  </a:lnTo>
                  <a:lnTo>
                    <a:pt x="864" y="220"/>
                  </a:lnTo>
                  <a:lnTo>
                    <a:pt x="862" y="220"/>
                  </a:lnTo>
                  <a:lnTo>
                    <a:pt x="861" y="218"/>
                  </a:lnTo>
                  <a:lnTo>
                    <a:pt x="859" y="217"/>
                  </a:lnTo>
                  <a:lnTo>
                    <a:pt x="858" y="215"/>
                  </a:lnTo>
                  <a:lnTo>
                    <a:pt x="854" y="213"/>
                  </a:lnTo>
                  <a:lnTo>
                    <a:pt x="853" y="212"/>
                  </a:lnTo>
                  <a:lnTo>
                    <a:pt x="851" y="210"/>
                  </a:lnTo>
                  <a:lnTo>
                    <a:pt x="850" y="209"/>
                  </a:lnTo>
                  <a:lnTo>
                    <a:pt x="850" y="207"/>
                  </a:lnTo>
                  <a:lnTo>
                    <a:pt x="848" y="204"/>
                  </a:lnTo>
                  <a:lnTo>
                    <a:pt x="826" y="190"/>
                  </a:lnTo>
                  <a:lnTo>
                    <a:pt x="824" y="190"/>
                  </a:lnTo>
                  <a:lnTo>
                    <a:pt x="823" y="190"/>
                  </a:lnTo>
                  <a:lnTo>
                    <a:pt x="821" y="190"/>
                  </a:lnTo>
                  <a:lnTo>
                    <a:pt x="819" y="190"/>
                  </a:lnTo>
                  <a:lnTo>
                    <a:pt x="818" y="190"/>
                  </a:lnTo>
                  <a:lnTo>
                    <a:pt x="816" y="191"/>
                  </a:lnTo>
                  <a:lnTo>
                    <a:pt x="815" y="191"/>
                  </a:lnTo>
                  <a:lnTo>
                    <a:pt x="813" y="191"/>
                  </a:lnTo>
                  <a:lnTo>
                    <a:pt x="812" y="191"/>
                  </a:lnTo>
                  <a:lnTo>
                    <a:pt x="808" y="190"/>
                  </a:lnTo>
                  <a:lnTo>
                    <a:pt x="807" y="188"/>
                  </a:lnTo>
                  <a:lnTo>
                    <a:pt x="805" y="186"/>
                  </a:lnTo>
                  <a:lnTo>
                    <a:pt x="804" y="183"/>
                  </a:lnTo>
                  <a:lnTo>
                    <a:pt x="800" y="182"/>
                  </a:lnTo>
                  <a:lnTo>
                    <a:pt x="797" y="178"/>
                  </a:lnTo>
                  <a:lnTo>
                    <a:pt x="794" y="177"/>
                  </a:lnTo>
                  <a:lnTo>
                    <a:pt x="797" y="228"/>
                  </a:lnTo>
                  <a:lnTo>
                    <a:pt x="813" y="234"/>
                  </a:lnTo>
                  <a:lnTo>
                    <a:pt x="815" y="236"/>
                  </a:lnTo>
                  <a:lnTo>
                    <a:pt x="815" y="237"/>
                  </a:lnTo>
                  <a:lnTo>
                    <a:pt x="816" y="239"/>
                  </a:lnTo>
                  <a:lnTo>
                    <a:pt x="816" y="242"/>
                  </a:lnTo>
                  <a:lnTo>
                    <a:pt x="815" y="244"/>
                  </a:lnTo>
                  <a:lnTo>
                    <a:pt x="812" y="245"/>
                  </a:lnTo>
                  <a:lnTo>
                    <a:pt x="810" y="245"/>
                  </a:lnTo>
                  <a:lnTo>
                    <a:pt x="807" y="245"/>
                  </a:lnTo>
                  <a:lnTo>
                    <a:pt x="805" y="245"/>
                  </a:lnTo>
                  <a:lnTo>
                    <a:pt x="802" y="245"/>
                  </a:lnTo>
                  <a:lnTo>
                    <a:pt x="799" y="245"/>
                  </a:lnTo>
                  <a:lnTo>
                    <a:pt x="797" y="244"/>
                  </a:lnTo>
                  <a:lnTo>
                    <a:pt x="794" y="242"/>
                  </a:lnTo>
                  <a:lnTo>
                    <a:pt x="792" y="242"/>
                  </a:lnTo>
                  <a:lnTo>
                    <a:pt x="789" y="241"/>
                  </a:lnTo>
                  <a:lnTo>
                    <a:pt x="786" y="241"/>
                  </a:lnTo>
                  <a:lnTo>
                    <a:pt x="784" y="239"/>
                  </a:lnTo>
                  <a:lnTo>
                    <a:pt x="781" y="239"/>
                  </a:lnTo>
                  <a:lnTo>
                    <a:pt x="780" y="239"/>
                  </a:lnTo>
                  <a:lnTo>
                    <a:pt x="777" y="239"/>
                  </a:lnTo>
                  <a:lnTo>
                    <a:pt x="777" y="241"/>
                  </a:lnTo>
                  <a:lnTo>
                    <a:pt x="775" y="241"/>
                  </a:lnTo>
                  <a:lnTo>
                    <a:pt x="773" y="241"/>
                  </a:lnTo>
                  <a:lnTo>
                    <a:pt x="772" y="242"/>
                  </a:lnTo>
                  <a:lnTo>
                    <a:pt x="770" y="250"/>
                  </a:lnTo>
                  <a:lnTo>
                    <a:pt x="769" y="260"/>
                  </a:lnTo>
                  <a:lnTo>
                    <a:pt x="769" y="268"/>
                  </a:lnTo>
                  <a:lnTo>
                    <a:pt x="770" y="277"/>
                  </a:lnTo>
                  <a:lnTo>
                    <a:pt x="772" y="287"/>
                  </a:lnTo>
                  <a:lnTo>
                    <a:pt x="775" y="296"/>
                  </a:lnTo>
                  <a:lnTo>
                    <a:pt x="777" y="304"/>
                  </a:lnTo>
                  <a:lnTo>
                    <a:pt x="780" y="314"/>
                  </a:lnTo>
                  <a:lnTo>
                    <a:pt x="781" y="323"/>
                  </a:lnTo>
                  <a:lnTo>
                    <a:pt x="783" y="333"/>
                  </a:lnTo>
                  <a:lnTo>
                    <a:pt x="784" y="342"/>
                  </a:lnTo>
                  <a:lnTo>
                    <a:pt x="784" y="352"/>
                  </a:lnTo>
                  <a:lnTo>
                    <a:pt x="784" y="360"/>
                  </a:lnTo>
                  <a:lnTo>
                    <a:pt x="783" y="369"/>
                  </a:lnTo>
                  <a:lnTo>
                    <a:pt x="780" y="379"/>
                  </a:lnTo>
                  <a:lnTo>
                    <a:pt x="775" y="389"/>
                  </a:lnTo>
                  <a:lnTo>
                    <a:pt x="770" y="392"/>
                  </a:lnTo>
                  <a:lnTo>
                    <a:pt x="765" y="396"/>
                  </a:lnTo>
                  <a:lnTo>
                    <a:pt x="761" y="400"/>
                  </a:lnTo>
                  <a:lnTo>
                    <a:pt x="754" y="403"/>
                  </a:lnTo>
                  <a:lnTo>
                    <a:pt x="749" y="406"/>
                  </a:lnTo>
                  <a:lnTo>
                    <a:pt x="743" y="409"/>
                  </a:lnTo>
                  <a:lnTo>
                    <a:pt x="738" y="411"/>
                  </a:lnTo>
                  <a:lnTo>
                    <a:pt x="732" y="412"/>
                  </a:lnTo>
                  <a:lnTo>
                    <a:pt x="726" y="416"/>
                  </a:lnTo>
                  <a:lnTo>
                    <a:pt x="719" y="417"/>
                  </a:lnTo>
                  <a:lnTo>
                    <a:pt x="714" y="419"/>
                  </a:lnTo>
                  <a:lnTo>
                    <a:pt x="708" y="419"/>
                  </a:lnTo>
                  <a:lnTo>
                    <a:pt x="702" y="420"/>
                  </a:lnTo>
                  <a:lnTo>
                    <a:pt x="695" y="420"/>
                  </a:lnTo>
                  <a:lnTo>
                    <a:pt x="689" y="420"/>
                  </a:lnTo>
                  <a:lnTo>
                    <a:pt x="684" y="422"/>
                  </a:lnTo>
                  <a:lnTo>
                    <a:pt x="681" y="419"/>
                  </a:lnTo>
                  <a:lnTo>
                    <a:pt x="678" y="417"/>
                  </a:lnTo>
                  <a:lnTo>
                    <a:pt x="675" y="417"/>
                  </a:lnTo>
                  <a:lnTo>
                    <a:pt x="671" y="416"/>
                  </a:lnTo>
                  <a:lnTo>
                    <a:pt x="668" y="416"/>
                  </a:lnTo>
                  <a:lnTo>
                    <a:pt x="667" y="414"/>
                  </a:lnTo>
                  <a:lnTo>
                    <a:pt x="665" y="414"/>
                  </a:lnTo>
                  <a:lnTo>
                    <a:pt x="664" y="412"/>
                  </a:lnTo>
                  <a:lnTo>
                    <a:pt x="659" y="416"/>
                  </a:lnTo>
                  <a:lnTo>
                    <a:pt x="656" y="419"/>
                  </a:lnTo>
                  <a:lnTo>
                    <a:pt x="651" y="420"/>
                  </a:lnTo>
                  <a:lnTo>
                    <a:pt x="646" y="424"/>
                  </a:lnTo>
                  <a:lnTo>
                    <a:pt x="641" y="427"/>
                  </a:lnTo>
                  <a:lnTo>
                    <a:pt x="636" y="428"/>
                  </a:lnTo>
                  <a:lnTo>
                    <a:pt x="632" y="430"/>
                  </a:lnTo>
                  <a:lnTo>
                    <a:pt x="625" y="432"/>
                  </a:lnTo>
                  <a:lnTo>
                    <a:pt x="621" y="433"/>
                  </a:lnTo>
                  <a:lnTo>
                    <a:pt x="616" y="435"/>
                  </a:lnTo>
                  <a:lnTo>
                    <a:pt x="609" y="436"/>
                  </a:lnTo>
                  <a:lnTo>
                    <a:pt x="603" y="436"/>
                  </a:lnTo>
                  <a:lnTo>
                    <a:pt x="597" y="436"/>
                  </a:lnTo>
                  <a:lnTo>
                    <a:pt x="590" y="436"/>
                  </a:lnTo>
                  <a:lnTo>
                    <a:pt x="582" y="435"/>
                  </a:lnTo>
                  <a:lnTo>
                    <a:pt x="576" y="433"/>
                  </a:lnTo>
                  <a:lnTo>
                    <a:pt x="574" y="433"/>
                  </a:lnTo>
                  <a:lnTo>
                    <a:pt x="571" y="432"/>
                  </a:lnTo>
                  <a:lnTo>
                    <a:pt x="570" y="432"/>
                  </a:lnTo>
                  <a:lnTo>
                    <a:pt x="568" y="430"/>
                  </a:lnTo>
                  <a:lnTo>
                    <a:pt x="566" y="428"/>
                  </a:lnTo>
                  <a:lnTo>
                    <a:pt x="565" y="427"/>
                  </a:lnTo>
                  <a:lnTo>
                    <a:pt x="563" y="425"/>
                  </a:lnTo>
                  <a:lnTo>
                    <a:pt x="562" y="425"/>
                  </a:lnTo>
                  <a:lnTo>
                    <a:pt x="560" y="424"/>
                  </a:lnTo>
                  <a:lnTo>
                    <a:pt x="559" y="422"/>
                  </a:lnTo>
                  <a:lnTo>
                    <a:pt x="557" y="420"/>
                  </a:lnTo>
                  <a:lnTo>
                    <a:pt x="555" y="419"/>
                  </a:lnTo>
                  <a:lnTo>
                    <a:pt x="552" y="419"/>
                  </a:lnTo>
                  <a:lnTo>
                    <a:pt x="551" y="417"/>
                  </a:lnTo>
                  <a:lnTo>
                    <a:pt x="547" y="416"/>
                  </a:lnTo>
                  <a:lnTo>
                    <a:pt x="544" y="416"/>
                  </a:lnTo>
                  <a:lnTo>
                    <a:pt x="543" y="416"/>
                  </a:lnTo>
                  <a:lnTo>
                    <a:pt x="543" y="417"/>
                  </a:lnTo>
                  <a:lnTo>
                    <a:pt x="541" y="419"/>
                  </a:lnTo>
                  <a:lnTo>
                    <a:pt x="539" y="420"/>
                  </a:lnTo>
                  <a:lnTo>
                    <a:pt x="539" y="422"/>
                  </a:lnTo>
                  <a:lnTo>
                    <a:pt x="536" y="425"/>
                  </a:lnTo>
                  <a:lnTo>
                    <a:pt x="531" y="428"/>
                  </a:lnTo>
                  <a:lnTo>
                    <a:pt x="528" y="430"/>
                  </a:lnTo>
                  <a:lnTo>
                    <a:pt x="523" y="433"/>
                  </a:lnTo>
                  <a:lnTo>
                    <a:pt x="519" y="435"/>
                  </a:lnTo>
                  <a:lnTo>
                    <a:pt x="512" y="436"/>
                  </a:lnTo>
                  <a:lnTo>
                    <a:pt x="508" y="438"/>
                  </a:lnTo>
                  <a:lnTo>
                    <a:pt x="503" y="439"/>
                  </a:lnTo>
                  <a:lnTo>
                    <a:pt x="496" y="439"/>
                  </a:lnTo>
                  <a:lnTo>
                    <a:pt x="490" y="439"/>
                  </a:lnTo>
                  <a:lnTo>
                    <a:pt x="485" y="439"/>
                  </a:lnTo>
                  <a:lnTo>
                    <a:pt x="479" y="439"/>
                  </a:lnTo>
                  <a:lnTo>
                    <a:pt x="474" y="439"/>
                  </a:lnTo>
                  <a:lnTo>
                    <a:pt x="468" y="438"/>
                  </a:lnTo>
                  <a:lnTo>
                    <a:pt x="463" y="438"/>
                  </a:lnTo>
                  <a:lnTo>
                    <a:pt x="457" y="436"/>
                  </a:lnTo>
                  <a:lnTo>
                    <a:pt x="455" y="435"/>
                  </a:lnTo>
                  <a:lnTo>
                    <a:pt x="453" y="433"/>
                  </a:lnTo>
                  <a:lnTo>
                    <a:pt x="450" y="432"/>
                  </a:lnTo>
                  <a:lnTo>
                    <a:pt x="449" y="430"/>
                  </a:lnTo>
                  <a:lnTo>
                    <a:pt x="447" y="430"/>
                  </a:lnTo>
                  <a:lnTo>
                    <a:pt x="447" y="428"/>
                  </a:lnTo>
                  <a:lnTo>
                    <a:pt x="446" y="428"/>
                  </a:lnTo>
                  <a:lnTo>
                    <a:pt x="441" y="417"/>
                  </a:lnTo>
                  <a:lnTo>
                    <a:pt x="436" y="408"/>
                  </a:lnTo>
                  <a:lnTo>
                    <a:pt x="434" y="396"/>
                  </a:lnTo>
                  <a:lnTo>
                    <a:pt x="433" y="387"/>
                  </a:lnTo>
                  <a:lnTo>
                    <a:pt x="433" y="376"/>
                  </a:lnTo>
                  <a:lnTo>
                    <a:pt x="433" y="365"/>
                  </a:lnTo>
                  <a:lnTo>
                    <a:pt x="434" y="354"/>
                  </a:lnTo>
                  <a:lnTo>
                    <a:pt x="436" y="342"/>
                  </a:lnTo>
                  <a:lnTo>
                    <a:pt x="439" y="331"/>
                  </a:lnTo>
                  <a:lnTo>
                    <a:pt x="441" y="320"/>
                  </a:lnTo>
                  <a:lnTo>
                    <a:pt x="442" y="309"/>
                  </a:lnTo>
                  <a:lnTo>
                    <a:pt x="444" y="298"/>
                  </a:lnTo>
                  <a:lnTo>
                    <a:pt x="446" y="287"/>
                  </a:lnTo>
                  <a:lnTo>
                    <a:pt x="446" y="276"/>
                  </a:lnTo>
                  <a:lnTo>
                    <a:pt x="446" y="264"/>
                  </a:lnTo>
                  <a:lnTo>
                    <a:pt x="442" y="255"/>
                  </a:lnTo>
                  <a:lnTo>
                    <a:pt x="442" y="253"/>
                  </a:lnTo>
                  <a:lnTo>
                    <a:pt x="441" y="252"/>
                  </a:lnTo>
                  <a:lnTo>
                    <a:pt x="439" y="252"/>
                  </a:lnTo>
                  <a:lnTo>
                    <a:pt x="438" y="253"/>
                  </a:lnTo>
                  <a:lnTo>
                    <a:pt x="436" y="253"/>
                  </a:lnTo>
                  <a:lnTo>
                    <a:pt x="434" y="253"/>
                  </a:lnTo>
                  <a:lnTo>
                    <a:pt x="433" y="253"/>
                  </a:lnTo>
                  <a:lnTo>
                    <a:pt x="431" y="255"/>
                  </a:lnTo>
                  <a:lnTo>
                    <a:pt x="403" y="284"/>
                  </a:lnTo>
                  <a:lnTo>
                    <a:pt x="395" y="303"/>
                  </a:lnTo>
                  <a:lnTo>
                    <a:pt x="393" y="304"/>
                  </a:lnTo>
                  <a:lnTo>
                    <a:pt x="391" y="306"/>
                  </a:lnTo>
                  <a:lnTo>
                    <a:pt x="390" y="306"/>
                  </a:lnTo>
                  <a:lnTo>
                    <a:pt x="388" y="307"/>
                  </a:lnTo>
                  <a:lnTo>
                    <a:pt x="387" y="307"/>
                  </a:lnTo>
                  <a:lnTo>
                    <a:pt x="385" y="309"/>
                  </a:lnTo>
                  <a:lnTo>
                    <a:pt x="385" y="311"/>
                  </a:lnTo>
                  <a:lnTo>
                    <a:pt x="383" y="311"/>
                  </a:lnTo>
                  <a:lnTo>
                    <a:pt x="355" y="346"/>
                  </a:lnTo>
                  <a:lnTo>
                    <a:pt x="353" y="346"/>
                  </a:lnTo>
                  <a:lnTo>
                    <a:pt x="352" y="346"/>
                  </a:lnTo>
                  <a:lnTo>
                    <a:pt x="350" y="346"/>
                  </a:lnTo>
                  <a:lnTo>
                    <a:pt x="350" y="344"/>
                  </a:lnTo>
                  <a:lnTo>
                    <a:pt x="348" y="344"/>
                  </a:lnTo>
                  <a:lnTo>
                    <a:pt x="350" y="338"/>
                  </a:lnTo>
                  <a:lnTo>
                    <a:pt x="352" y="331"/>
                  </a:lnTo>
                  <a:lnTo>
                    <a:pt x="353" y="326"/>
                  </a:lnTo>
                  <a:lnTo>
                    <a:pt x="356" y="322"/>
                  </a:lnTo>
                  <a:lnTo>
                    <a:pt x="360" y="317"/>
                  </a:lnTo>
                  <a:lnTo>
                    <a:pt x="363" y="312"/>
                  </a:lnTo>
                  <a:lnTo>
                    <a:pt x="364" y="307"/>
                  </a:lnTo>
                  <a:lnTo>
                    <a:pt x="366" y="303"/>
                  </a:lnTo>
                  <a:lnTo>
                    <a:pt x="368" y="301"/>
                  </a:lnTo>
                  <a:lnTo>
                    <a:pt x="371" y="301"/>
                  </a:lnTo>
                  <a:lnTo>
                    <a:pt x="372" y="301"/>
                  </a:lnTo>
                  <a:lnTo>
                    <a:pt x="374" y="299"/>
                  </a:lnTo>
                  <a:lnTo>
                    <a:pt x="375" y="299"/>
                  </a:lnTo>
                  <a:lnTo>
                    <a:pt x="377" y="298"/>
                  </a:lnTo>
                  <a:lnTo>
                    <a:pt x="379" y="296"/>
                  </a:lnTo>
                  <a:lnTo>
                    <a:pt x="380" y="295"/>
                  </a:lnTo>
                  <a:lnTo>
                    <a:pt x="382" y="291"/>
                  </a:lnTo>
                  <a:lnTo>
                    <a:pt x="382" y="290"/>
                  </a:lnTo>
                  <a:lnTo>
                    <a:pt x="382" y="287"/>
                  </a:lnTo>
                  <a:lnTo>
                    <a:pt x="383" y="284"/>
                  </a:lnTo>
                  <a:lnTo>
                    <a:pt x="442" y="236"/>
                  </a:lnTo>
                  <a:lnTo>
                    <a:pt x="444" y="231"/>
                  </a:lnTo>
                  <a:lnTo>
                    <a:pt x="444" y="225"/>
                  </a:lnTo>
                  <a:lnTo>
                    <a:pt x="444" y="218"/>
                  </a:lnTo>
                  <a:lnTo>
                    <a:pt x="446" y="212"/>
                  </a:lnTo>
                  <a:lnTo>
                    <a:pt x="446" y="210"/>
                  </a:lnTo>
                  <a:lnTo>
                    <a:pt x="444" y="209"/>
                  </a:lnTo>
                  <a:lnTo>
                    <a:pt x="442" y="207"/>
                  </a:lnTo>
                  <a:lnTo>
                    <a:pt x="441" y="206"/>
                  </a:lnTo>
                  <a:lnTo>
                    <a:pt x="439" y="206"/>
                  </a:lnTo>
                  <a:lnTo>
                    <a:pt x="438" y="206"/>
                  </a:lnTo>
                  <a:lnTo>
                    <a:pt x="436" y="204"/>
                  </a:lnTo>
                  <a:lnTo>
                    <a:pt x="434" y="204"/>
                  </a:lnTo>
                  <a:lnTo>
                    <a:pt x="431" y="204"/>
                  </a:lnTo>
                  <a:lnTo>
                    <a:pt x="430" y="204"/>
                  </a:lnTo>
                  <a:lnTo>
                    <a:pt x="428" y="204"/>
                  </a:lnTo>
                  <a:lnTo>
                    <a:pt x="426" y="204"/>
                  </a:lnTo>
                  <a:lnTo>
                    <a:pt x="425" y="204"/>
                  </a:lnTo>
                  <a:lnTo>
                    <a:pt x="423" y="204"/>
                  </a:lnTo>
                  <a:lnTo>
                    <a:pt x="422" y="204"/>
                  </a:lnTo>
                  <a:lnTo>
                    <a:pt x="420" y="204"/>
                  </a:lnTo>
                  <a:lnTo>
                    <a:pt x="387" y="183"/>
                  </a:lnTo>
                  <a:lnTo>
                    <a:pt x="336" y="183"/>
                  </a:lnTo>
                  <a:lnTo>
                    <a:pt x="334" y="185"/>
                  </a:lnTo>
                  <a:lnTo>
                    <a:pt x="333" y="188"/>
                  </a:lnTo>
                  <a:lnTo>
                    <a:pt x="331" y="190"/>
                  </a:lnTo>
                  <a:lnTo>
                    <a:pt x="329" y="191"/>
                  </a:lnTo>
                  <a:lnTo>
                    <a:pt x="328" y="194"/>
                  </a:lnTo>
                  <a:lnTo>
                    <a:pt x="326" y="196"/>
                  </a:lnTo>
                  <a:lnTo>
                    <a:pt x="323" y="198"/>
                  </a:lnTo>
                  <a:lnTo>
                    <a:pt x="321" y="201"/>
                  </a:lnTo>
                  <a:lnTo>
                    <a:pt x="318" y="202"/>
                  </a:lnTo>
                  <a:lnTo>
                    <a:pt x="317" y="204"/>
                  </a:lnTo>
                  <a:lnTo>
                    <a:pt x="313" y="206"/>
                  </a:lnTo>
                  <a:lnTo>
                    <a:pt x="312" y="207"/>
                  </a:lnTo>
                  <a:lnTo>
                    <a:pt x="309" y="209"/>
                  </a:lnTo>
                  <a:lnTo>
                    <a:pt x="307" y="210"/>
                  </a:lnTo>
                  <a:lnTo>
                    <a:pt x="304" y="212"/>
                  </a:lnTo>
                  <a:lnTo>
                    <a:pt x="301" y="212"/>
                  </a:lnTo>
                  <a:lnTo>
                    <a:pt x="301" y="213"/>
                  </a:lnTo>
                  <a:lnTo>
                    <a:pt x="299" y="213"/>
                  </a:lnTo>
                  <a:lnTo>
                    <a:pt x="299" y="212"/>
                  </a:lnTo>
                  <a:lnTo>
                    <a:pt x="298" y="212"/>
                  </a:lnTo>
                  <a:lnTo>
                    <a:pt x="296" y="210"/>
                  </a:lnTo>
                  <a:lnTo>
                    <a:pt x="294" y="209"/>
                  </a:lnTo>
                  <a:lnTo>
                    <a:pt x="296" y="209"/>
                  </a:lnTo>
                  <a:lnTo>
                    <a:pt x="298" y="206"/>
                  </a:lnTo>
                  <a:lnTo>
                    <a:pt x="299" y="202"/>
                  </a:lnTo>
                  <a:lnTo>
                    <a:pt x="301" y="201"/>
                  </a:lnTo>
                  <a:lnTo>
                    <a:pt x="302" y="199"/>
                  </a:lnTo>
                  <a:lnTo>
                    <a:pt x="305" y="198"/>
                  </a:lnTo>
                  <a:lnTo>
                    <a:pt x="307" y="196"/>
                  </a:lnTo>
                  <a:lnTo>
                    <a:pt x="309" y="194"/>
                  </a:lnTo>
                  <a:lnTo>
                    <a:pt x="312" y="191"/>
                  </a:lnTo>
                  <a:lnTo>
                    <a:pt x="313" y="188"/>
                  </a:lnTo>
                  <a:lnTo>
                    <a:pt x="313" y="185"/>
                  </a:lnTo>
                  <a:lnTo>
                    <a:pt x="315" y="182"/>
                  </a:lnTo>
                  <a:lnTo>
                    <a:pt x="315" y="177"/>
                  </a:lnTo>
                  <a:lnTo>
                    <a:pt x="313" y="175"/>
                  </a:lnTo>
                  <a:lnTo>
                    <a:pt x="313" y="174"/>
                  </a:lnTo>
                  <a:lnTo>
                    <a:pt x="312" y="172"/>
                  </a:lnTo>
                  <a:lnTo>
                    <a:pt x="310" y="171"/>
                  </a:lnTo>
                  <a:lnTo>
                    <a:pt x="309" y="171"/>
                  </a:lnTo>
                  <a:lnTo>
                    <a:pt x="307" y="171"/>
                  </a:lnTo>
                  <a:lnTo>
                    <a:pt x="304" y="169"/>
                  </a:lnTo>
                  <a:lnTo>
                    <a:pt x="301" y="169"/>
                  </a:lnTo>
                  <a:lnTo>
                    <a:pt x="270" y="185"/>
                  </a:lnTo>
                  <a:lnTo>
                    <a:pt x="239" y="183"/>
                  </a:lnTo>
                  <a:lnTo>
                    <a:pt x="231" y="201"/>
                  </a:lnTo>
                  <a:lnTo>
                    <a:pt x="227" y="201"/>
                  </a:lnTo>
                  <a:lnTo>
                    <a:pt x="226" y="201"/>
                  </a:lnTo>
                  <a:lnTo>
                    <a:pt x="224" y="202"/>
                  </a:lnTo>
                  <a:lnTo>
                    <a:pt x="224" y="204"/>
                  </a:lnTo>
                  <a:lnTo>
                    <a:pt x="223" y="206"/>
                  </a:lnTo>
                  <a:lnTo>
                    <a:pt x="223" y="207"/>
                  </a:lnTo>
                  <a:lnTo>
                    <a:pt x="221" y="209"/>
                  </a:lnTo>
                  <a:lnTo>
                    <a:pt x="221" y="210"/>
                  </a:lnTo>
                  <a:lnTo>
                    <a:pt x="221" y="213"/>
                  </a:lnTo>
                  <a:lnTo>
                    <a:pt x="221" y="215"/>
                  </a:lnTo>
                  <a:lnTo>
                    <a:pt x="221" y="218"/>
                  </a:lnTo>
                  <a:lnTo>
                    <a:pt x="223" y="220"/>
                  </a:lnTo>
                  <a:lnTo>
                    <a:pt x="224" y="220"/>
                  </a:lnTo>
                  <a:lnTo>
                    <a:pt x="226" y="221"/>
                  </a:lnTo>
                  <a:lnTo>
                    <a:pt x="227" y="223"/>
                  </a:lnTo>
                  <a:lnTo>
                    <a:pt x="229" y="225"/>
                  </a:lnTo>
                  <a:lnTo>
                    <a:pt x="231" y="225"/>
                  </a:lnTo>
                  <a:lnTo>
                    <a:pt x="232" y="226"/>
                  </a:lnTo>
                  <a:lnTo>
                    <a:pt x="232" y="228"/>
                  </a:lnTo>
                  <a:lnTo>
                    <a:pt x="232" y="231"/>
                  </a:lnTo>
                  <a:lnTo>
                    <a:pt x="232" y="234"/>
                  </a:lnTo>
                  <a:lnTo>
                    <a:pt x="232" y="237"/>
                  </a:lnTo>
                  <a:lnTo>
                    <a:pt x="231" y="239"/>
                  </a:lnTo>
                  <a:lnTo>
                    <a:pt x="213" y="234"/>
                  </a:lnTo>
                  <a:lnTo>
                    <a:pt x="210" y="234"/>
                  </a:lnTo>
                  <a:lnTo>
                    <a:pt x="208" y="236"/>
                  </a:lnTo>
                  <a:lnTo>
                    <a:pt x="207" y="236"/>
                  </a:lnTo>
                  <a:lnTo>
                    <a:pt x="205" y="237"/>
                  </a:lnTo>
                  <a:lnTo>
                    <a:pt x="204" y="239"/>
                  </a:lnTo>
                  <a:lnTo>
                    <a:pt x="202" y="242"/>
                  </a:lnTo>
                  <a:lnTo>
                    <a:pt x="200" y="244"/>
                  </a:lnTo>
                  <a:lnTo>
                    <a:pt x="199" y="245"/>
                  </a:lnTo>
                  <a:lnTo>
                    <a:pt x="197" y="249"/>
                  </a:lnTo>
                  <a:lnTo>
                    <a:pt x="196" y="250"/>
                  </a:lnTo>
                  <a:lnTo>
                    <a:pt x="194" y="252"/>
                  </a:lnTo>
                  <a:lnTo>
                    <a:pt x="192" y="253"/>
                  </a:lnTo>
                  <a:lnTo>
                    <a:pt x="189" y="255"/>
                  </a:lnTo>
                  <a:lnTo>
                    <a:pt x="188" y="256"/>
                  </a:lnTo>
                  <a:lnTo>
                    <a:pt x="185" y="258"/>
                  </a:lnTo>
                  <a:lnTo>
                    <a:pt x="181" y="258"/>
                  </a:lnTo>
                  <a:lnTo>
                    <a:pt x="140" y="285"/>
                  </a:lnTo>
                  <a:lnTo>
                    <a:pt x="137" y="287"/>
                  </a:lnTo>
                  <a:lnTo>
                    <a:pt x="135" y="290"/>
                  </a:lnTo>
                  <a:lnTo>
                    <a:pt x="134" y="291"/>
                  </a:lnTo>
                  <a:lnTo>
                    <a:pt x="132" y="293"/>
                  </a:lnTo>
                  <a:lnTo>
                    <a:pt x="130" y="296"/>
                  </a:lnTo>
                  <a:lnTo>
                    <a:pt x="127" y="299"/>
                  </a:lnTo>
                  <a:lnTo>
                    <a:pt x="126" y="301"/>
                  </a:lnTo>
                  <a:lnTo>
                    <a:pt x="124" y="304"/>
                  </a:lnTo>
                  <a:lnTo>
                    <a:pt x="122" y="307"/>
                  </a:lnTo>
                  <a:lnTo>
                    <a:pt x="119" y="309"/>
                  </a:lnTo>
                  <a:lnTo>
                    <a:pt x="118" y="312"/>
                  </a:lnTo>
                  <a:lnTo>
                    <a:pt x="115" y="314"/>
                  </a:lnTo>
                  <a:lnTo>
                    <a:pt x="113" y="315"/>
                  </a:lnTo>
                  <a:lnTo>
                    <a:pt x="110" y="319"/>
                  </a:lnTo>
                  <a:lnTo>
                    <a:pt x="107" y="320"/>
                  </a:lnTo>
                  <a:lnTo>
                    <a:pt x="102" y="322"/>
                  </a:lnTo>
                  <a:lnTo>
                    <a:pt x="89" y="323"/>
                  </a:lnTo>
                  <a:lnTo>
                    <a:pt x="86" y="323"/>
                  </a:lnTo>
                  <a:lnTo>
                    <a:pt x="84" y="322"/>
                  </a:lnTo>
                  <a:lnTo>
                    <a:pt x="83" y="320"/>
                  </a:lnTo>
                  <a:lnTo>
                    <a:pt x="83" y="319"/>
                  </a:lnTo>
                  <a:lnTo>
                    <a:pt x="83" y="317"/>
                  </a:lnTo>
                  <a:lnTo>
                    <a:pt x="83" y="315"/>
                  </a:lnTo>
                  <a:lnTo>
                    <a:pt x="83" y="314"/>
                  </a:lnTo>
                  <a:lnTo>
                    <a:pt x="84" y="312"/>
                  </a:lnTo>
                  <a:lnTo>
                    <a:pt x="86" y="311"/>
                  </a:lnTo>
                  <a:lnTo>
                    <a:pt x="86" y="309"/>
                  </a:lnTo>
                  <a:lnTo>
                    <a:pt x="89" y="309"/>
                  </a:lnTo>
                  <a:lnTo>
                    <a:pt x="108" y="299"/>
                  </a:lnTo>
                  <a:lnTo>
                    <a:pt x="110" y="299"/>
                  </a:lnTo>
                  <a:lnTo>
                    <a:pt x="110" y="298"/>
                  </a:lnTo>
                  <a:lnTo>
                    <a:pt x="111" y="296"/>
                  </a:lnTo>
                  <a:lnTo>
                    <a:pt x="111" y="295"/>
                  </a:lnTo>
                  <a:lnTo>
                    <a:pt x="113" y="295"/>
                  </a:lnTo>
                  <a:lnTo>
                    <a:pt x="113" y="293"/>
                  </a:lnTo>
                  <a:lnTo>
                    <a:pt x="115" y="293"/>
                  </a:lnTo>
                  <a:lnTo>
                    <a:pt x="116" y="291"/>
                  </a:lnTo>
                  <a:lnTo>
                    <a:pt x="76" y="239"/>
                  </a:lnTo>
                  <a:lnTo>
                    <a:pt x="75" y="237"/>
                  </a:lnTo>
                  <a:lnTo>
                    <a:pt x="72" y="237"/>
                  </a:lnTo>
                  <a:lnTo>
                    <a:pt x="68" y="237"/>
                  </a:lnTo>
                  <a:lnTo>
                    <a:pt x="67" y="237"/>
                  </a:lnTo>
                  <a:lnTo>
                    <a:pt x="64" y="239"/>
                  </a:lnTo>
                  <a:lnTo>
                    <a:pt x="60" y="239"/>
                  </a:lnTo>
                  <a:lnTo>
                    <a:pt x="59" y="241"/>
                  </a:lnTo>
                  <a:lnTo>
                    <a:pt x="57" y="242"/>
                  </a:lnTo>
                  <a:lnTo>
                    <a:pt x="32" y="269"/>
                  </a:lnTo>
                  <a:lnTo>
                    <a:pt x="30" y="269"/>
                  </a:lnTo>
                  <a:lnTo>
                    <a:pt x="30" y="268"/>
                  </a:lnTo>
                  <a:lnTo>
                    <a:pt x="29" y="268"/>
                  </a:lnTo>
                  <a:lnTo>
                    <a:pt x="29" y="266"/>
                  </a:lnTo>
                  <a:lnTo>
                    <a:pt x="27" y="264"/>
                  </a:lnTo>
                  <a:lnTo>
                    <a:pt x="27" y="263"/>
                  </a:lnTo>
                  <a:lnTo>
                    <a:pt x="27" y="261"/>
                  </a:lnTo>
                  <a:lnTo>
                    <a:pt x="25" y="258"/>
                  </a:lnTo>
                  <a:lnTo>
                    <a:pt x="27" y="256"/>
                  </a:lnTo>
                  <a:lnTo>
                    <a:pt x="29" y="255"/>
                  </a:lnTo>
                  <a:lnTo>
                    <a:pt x="30" y="252"/>
                  </a:lnTo>
                  <a:lnTo>
                    <a:pt x="30" y="250"/>
                  </a:lnTo>
                  <a:lnTo>
                    <a:pt x="32" y="247"/>
                  </a:lnTo>
                  <a:lnTo>
                    <a:pt x="33" y="245"/>
                  </a:lnTo>
                  <a:lnTo>
                    <a:pt x="35" y="242"/>
                  </a:lnTo>
                  <a:lnTo>
                    <a:pt x="38" y="241"/>
                  </a:lnTo>
                  <a:lnTo>
                    <a:pt x="40" y="237"/>
                  </a:lnTo>
                  <a:lnTo>
                    <a:pt x="41" y="236"/>
                  </a:lnTo>
                  <a:lnTo>
                    <a:pt x="43" y="234"/>
                  </a:lnTo>
                  <a:lnTo>
                    <a:pt x="46" y="231"/>
                  </a:lnTo>
                  <a:lnTo>
                    <a:pt x="49" y="229"/>
                  </a:lnTo>
                  <a:lnTo>
                    <a:pt x="51" y="228"/>
                  </a:lnTo>
                  <a:lnTo>
                    <a:pt x="54" y="226"/>
                  </a:lnTo>
                  <a:lnTo>
                    <a:pt x="57" y="225"/>
                  </a:lnTo>
                  <a:lnTo>
                    <a:pt x="59" y="225"/>
                  </a:lnTo>
                  <a:lnTo>
                    <a:pt x="60" y="225"/>
                  </a:lnTo>
                  <a:lnTo>
                    <a:pt x="62" y="223"/>
                  </a:lnTo>
                  <a:lnTo>
                    <a:pt x="64" y="223"/>
                  </a:lnTo>
                  <a:lnTo>
                    <a:pt x="65" y="221"/>
                  </a:lnTo>
                  <a:lnTo>
                    <a:pt x="67" y="220"/>
                  </a:lnTo>
                  <a:lnTo>
                    <a:pt x="68" y="218"/>
                  </a:lnTo>
                  <a:lnTo>
                    <a:pt x="91" y="177"/>
                  </a:lnTo>
                  <a:lnTo>
                    <a:pt x="89" y="174"/>
                  </a:lnTo>
                  <a:lnTo>
                    <a:pt x="87" y="169"/>
                  </a:lnTo>
                  <a:lnTo>
                    <a:pt x="86" y="166"/>
                  </a:lnTo>
                  <a:lnTo>
                    <a:pt x="84" y="161"/>
                  </a:lnTo>
                  <a:lnTo>
                    <a:pt x="83" y="156"/>
                  </a:lnTo>
                  <a:lnTo>
                    <a:pt x="79" y="153"/>
                  </a:lnTo>
                  <a:lnTo>
                    <a:pt x="78" y="148"/>
                  </a:lnTo>
                  <a:lnTo>
                    <a:pt x="78" y="143"/>
                  </a:lnTo>
                  <a:lnTo>
                    <a:pt x="76" y="139"/>
                  </a:lnTo>
                  <a:lnTo>
                    <a:pt x="75" y="134"/>
                  </a:lnTo>
                  <a:lnTo>
                    <a:pt x="75" y="129"/>
                  </a:lnTo>
                  <a:lnTo>
                    <a:pt x="75" y="124"/>
                  </a:lnTo>
                  <a:lnTo>
                    <a:pt x="75" y="120"/>
                  </a:lnTo>
                  <a:lnTo>
                    <a:pt x="76" y="115"/>
                  </a:lnTo>
                  <a:lnTo>
                    <a:pt x="78" y="110"/>
                  </a:lnTo>
                  <a:lnTo>
                    <a:pt x="79" y="104"/>
                  </a:lnTo>
                  <a:lnTo>
                    <a:pt x="81" y="101"/>
                  </a:lnTo>
                  <a:lnTo>
                    <a:pt x="83" y="97"/>
                  </a:lnTo>
                  <a:lnTo>
                    <a:pt x="86" y="94"/>
                  </a:lnTo>
                  <a:lnTo>
                    <a:pt x="87" y="93"/>
                  </a:lnTo>
                  <a:lnTo>
                    <a:pt x="89" y="89"/>
                  </a:lnTo>
                  <a:lnTo>
                    <a:pt x="92" y="86"/>
                  </a:lnTo>
                  <a:lnTo>
                    <a:pt x="94" y="83"/>
                  </a:lnTo>
                  <a:lnTo>
                    <a:pt x="97" y="81"/>
                  </a:lnTo>
                  <a:lnTo>
                    <a:pt x="99" y="78"/>
                  </a:lnTo>
                  <a:lnTo>
                    <a:pt x="102" y="77"/>
                  </a:lnTo>
                  <a:lnTo>
                    <a:pt x="103" y="75"/>
                  </a:lnTo>
                  <a:lnTo>
                    <a:pt x="107" y="72"/>
                  </a:lnTo>
                  <a:lnTo>
                    <a:pt x="108" y="70"/>
                  </a:lnTo>
                  <a:lnTo>
                    <a:pt x="111" y="69"/>
                  </a:lnTo>
                  <a:lnTo>
                    <a:pt x="115" y="67"/>
                  </a:lnTo>
                  <a:lnTo>
                    <a:pt x="116" y="67"/>
                  </a:lnTo>
                  <a:lnTo>
                    <a:pt x="140" y="3"/>
                  </a:lnTo>
                  <a:lnTo>
                    <a:pt x="138" y="2"/>
                  </a:lnTo>
                  <a:lnTo>
                    <a:pt x="137" y="2"/>
                  </a:lnTo>
                  <a:lnTo>
                    <a:pt x="137" y="0"/>
                  </a:lnTo>
                  <a:lnTo>
                    <a:pt x="134" y="0"/>
                  </a:lnTo>
                  <a:lnTo>
                    <a:pt x="132" y="0"/>
                  </a:lnTo>
                  <a:lnTo>
                    <a:pt x="130" y="0"/>
                  </a:lnTo>
                  <a:lnTo>
                    <a:pt x="127" y="0"/>
                  </a:lnTo>
                  <a:lnTo>
                    <a:pt x="126" y="0"/>
                  </a:lnTo>
                  <a:lnTo>
                    <a:pt x="122" y="2"/>
                  </a:lnTo>
                  <a:lnTo>
                    <a:pt x="119" y="2"/>
                  </a:lnTo>
                  <a:lnTo>
                    <a:pt x="116" y="2"/>
                  </a:lnTo>
                  <a:lnTo>
                    <a:pt x="115" y="3"/>
                  </a:lnTo>
                  <a:lnTo>
                    <a:pt x="111" y="3"/>
                  </a:lnTo>
                  <a:lnTo>
                    <a:pt x="108" y="5"/>
                  </a:lnTo>
                  <a:lnTo>
                    <a:pt x="105" y="5"/>
                  </a:lnTo>
                  <a:lnTo>
                    <a:pt x="102" y="5"/>
                  </a:lnTo>
                  <a:lnTo>
                    <a:pt x="102" y="8"/>
                  </a:lnTo>
                  <a:lnTo>
                    <a:pt x="102" y="10"/>
                  </a:lnTo>
                  <a:lnTo>
                    <a:pt x="102" y="11"/>
                  </a:lnTo>
                  <a:lnTo>
                    <a:pt x="100" y="13"/>
                  </a:lnTo>
                  <a:lnTo>
                    <a:pt x="99" y="16"/>
                  </a:lnTo>
                  <a:lnTo>
                    <a:pt x="99" y="18"/>
                  </a:lnTo>
                  <a:lnTo>
                    <a:pt x="97" y="21"/>
                  </a:lnTo>
                  <a:lnTo>
                    <a:pt x="91" y="24"/>
                  </a:lnTo>
                  <a:lnTo>
                    <a:pt x="83" y="29"/>
                  </a:lnTo>
                  <a:lnTo>
                    <a:pt x="78" y="34"/>
                  </a:lnTo>
                  <a:lnTo>
                    <a:pt x="72" y="38"/>
                  </a:lnTo>
                  <a:lnTo>
                    <a:pt x="67" y="45"/>
                  </a:lnTo>
                  <a:lnTo>
                    <a:pt x="62" y="51"/>
                  </a:lnTo>
                  <a:lnTo>
                    <a:pt x="57" y="58"/>
                  </a:lnTo>
                  <a:lnTo>
                    <a:pt x="54" y="65"/>
                  </a:lnTo>
                  <a:lnTo>
                    <a:pt x="49" y="72"/>
                  </a:lnTo>
                  <a:lnTo>
                    <a:pt x="46" y="80"/>
                  </a:lnTo>
                  <a:lnTo>
                    <a:pt x="41" y="88"/>
                  </a:lnTo>
                  <a:lnTo>
                    <a:pt x="38" y="96"/>
                  </a:lnTo>
                  <a:lnTo>
                    <a:pt x="33" y="102"/>
                  </a:lnTo>
                  <a:lnTo>
                    <a:pt x="30" y="110"/>
                  </a:lnTo>
                  <a:lnTo>
                    <a:pt x="25" y="118"/>
                  </a:lnTo>
                  <a:lnTo>
                    <a:pt x="21" y="124"/>
                  </a:lnTo>
                  <a:lnTo>
                    <a:pt x="6" y="177"/>
                  </a:lnTo>
                  <a:lnTo>
                    <a:pt x="29" y="151"/>
                  </a:lnTo>
                  <a:lnTo>
                    <a:pt x="60" y="148"/>
                  </a:lnTo>
                  <a:lnTo>
                    <a:pt x="62" y="150"/>
                  </a:lnTo>
                  <a:lnTo>
                    <a:pt x="64" y="150"/>
                  </a:lnTo>
                  <a:lnTo>
                    <a:pt x="64" y="151"/>
                  </a:lnTo>
                  <a:lnTo>
                    <a:pt x="65" y="153"/>
                  </a:lnTo>
                  <a:lnTo>
                    <a:pt x="65" y="155"/>
                  </a:lnTo>
                  <a:lnTo>
                    <a:pt x="65" y="156"/>
                  </a:lnTo>
                  <a:lnTo>
                    <a:pt x="65" y="158"/>
                  </a:lnTo>
                  <a:lnTo>
                    <a:pt x="65" y="161"/>
                  </a:lnTo>
                  <a:lnTo>
                    <a:pt x="64" y="163"/>
                  </a:lnTo>
                  <a:lnTo>
                    <a:pt x="62" y="164"/>
                  </a:lnTo>
                  <a:lnTo>
                    <a:pt x="60" y="166"/>
                  </a:lnTo>
                  <a:lnTo>
                    <a:pt x="57" y="167"/>
                  </a:lnTo>
                  <a:lnTo>
                    <a:pt x="54" y="167"/>
                  </a:lnTo>
                  <a:lnTo>
                    <a:pt x="51" y="169"/>
                  </a:lnTo>
                  <a:lnTo>
                    <a:pt x="49" y="169"/>
                  </a:lnTo>
                  <a:lnTo>
                    <a:pt x="48" y="169"/>
                  </a:lnTo>
                  <a:lnTo>
                    <a:pt x="46" y="169"/>
                  </a:lnTo>
                  <a:lnTo>
                    <a:pt x="44" y="169"/>
                  </a:lnTo>
                  <a:lnTo>
                    <a:pt x="43" y="167"/>
                  </a:lnTo>
                  <a:lnTo>
                    <a:pt x="40" y="167"/>
                  </a:lnTo>
                  <a:lnTo>
                    <a:pt x="38" y="167"/>
                  </a:lnTo>
                  <a:lnTo>
                    <a:pt x="33" y="169"/>
                  </a:lnTo>
                  <a:lnTo>
                    <a:pt x="30" y="172"/>
                  </a:lnTo>
                  <a:lnTo>
                    <a:pt x="27" y="177"/>
                  </a:lnTo>
                  <a:lnTo>
                    <a:pt x="24" y="182"/>
                  </a:lnTo>
                  <a:lnTo>
                    <a:pt x="22" y="186"/>
                  </a:lnTo>
                  <a:lnTo>
                    <a:pt x="21" y="193"/>
                  </a:lnTo>
                  <a:lnTo>
                    <a:pt x="19" y="199"/>
                  </a:lnTo>
                  <a:lnTo>
                    <a:pt x="17" y="204"/>
                  </a:lnTo>
                  <a:lnTo>
                    <a:pt x="0" y="218"/>
                  </a:lnTo>
                  <a:lnTo>
                    <a:pt x="0" y="239"/>
                  </a:lnTo>
                  <a:lnTo>
                    <a:pt x="0" y="309"/>
                  </a:lnTo>
                  <a:lnTo>
                    <a:pt x="2" y="311"/>
                  </a:lnTo>
                  <a:lnTo>
                    <a:pt x="2" y="312"/>
                  </a:lnTo>
                  <a:lnTo>
                    <a:pt x="3" y="314"/>
                  </a:lnTo>
                  <a:lnTo>
                    <a:pt x="5" y="315"/>
                  </a:lnTo>
                  <a:lnTo>
                    <a:pt x="6" y="315"/>
                  </a:lnTo>
                  <a:lnTo>
                    <a:pt x="9" y="317"/>
                  </a:lnTo>
                  <a:lnTo>
                    <a:pt x="11" y="319"/>
                  </a:lnTo>
                  <a:lnTo>
                    <a:pt x="11" y="322"/>
                  </a:lnTo>
                  <a:lnTo>
                    <a:pt x="21" y="392"/>
                  </a:lnTo>
                  <a:lnTo>
                    <a:pt x="38" y="419"/>
                  </a:lnTo>
                  <a:lnTo>
                    <a:pt x="46" y="451"/>
                  </a:lnTo>
                  <a:lnTo>
                    <a:pt x="79" y="444"/>
                  </a:lnTo>
                  <a:lnTo>
                    <a:pt x="81" y="444"/>
                  </a:lnTo>
                  <a:lnTo>
                    <a:pt x="81" y="443"/>
                  </a:lnTo>
                  <a:lnTo>
                    <a:pt x="83" y="441"/>
                  </a:lnTo>
                  <a:lnTo>
                    <a:pt x="84" y="439"/>
                  </a:lnTo>
                  <a:lnTo>
                    <a:pt x="86" y="439"/>
                  </a:lnTo>
                  <a:lnTo>
                    <a:pt x="86" y="438"/>
                  </a:lnTo>
                  <a:lnTo>
                    <a:pt x="89" y="436"/>
                  </a:lnTo>
                  <a:lnTo>
                    <a:pt x="89" y="435"/>
                  </a:lnTo>
                  <a:lnTo>
                    <a:pt x="91" y="435"/>
                  </a:lnTo>
                  <a:lnTo>
                    <a:pt x="92" y="433"/>
                  </a:lnTo>
                  <a:lnTo>
                    <a:pt x="94" y="433"/>
                  </a:lnTo>
                  <a:lnTo>
                    <a:pt x="97" y="432"/>
                  </a:lnTo>
                  <a:lnTo>
                    <a:pt x="99" y="432"/>
                  </a:lnTo>
                  <a:lnTo>
                    <a:pt x="100" y="433"/>
                  </a:lnTo>
                  <a:lnTo>
                    <a:pt x="102" y="433"/>
                  </a:lnTo>
                  <a:lnTo>
                    <a:pt x="105" y="435"/>
                  </a:lnTo>
                  <a:lnTo>
                    <a:pt x="107" y="435"/>
                  </a:lnTo>
                  <a:lnTo>
                    <a:pt x="108" y="435"/>
                  </a:lnTo>
                  <a:lnTo>
                    <a:pt x="108" y="436"/>
                  </a:lnTo>
                  <a:lnTo>
                    <a:pt x="108" y="438"/>
                  </a:lnTo>
                  <a:lnTo>
                    <a:pt x="108" y="439"/>
                  </a:lnTo>
                  <a:lnTo>
                    <a:pt x="110" y="439"/>
                  </a:lnTo>
                  <a:lnTo>
                    <a:pt x="113" y="439"/>
                  </a:lnTo>
                  <a:lnTo>
                    <a:pt x="115" y="439"/>
                  </a:lnTo>
                  <a:lnTo>
                    <a:pt x="118" y="439"/>
                  </a:lnTo>
                  <a:lnTo>
                    <a:pt x="119" y="441"/>
                  </a:lnTo>
                  <a:lnTo>
                    <a:pt x="122" y="441"/>
                  </a:lnTo>
                  <a:lnTo>
                    <a:pt x="126" y="441"/>
                  </a:lnTo>
                  <a:lnTo>
                    <a:pt x="127" y="441"/>
                  </a:lnTo>
                  <a:lnTo>
                    <a:pt x="130" y="441"/>
                  </a:lnTo>
                  <a:lnTo>
                    <a:pt x="132" y="443"/>
                  </a:lnTo>
                  <a:lnTo>
                    <a:pt x="134" y="443"/>
                  </a:lnTo>
                  <a:lnTo>
                    <a:pt x="137" y="444"/>
                  </a:lnTo>
                  <a:lnTo>
                    <a:pt x="138" y="444"/>
                  </a:lnTo>
                  <a:lnTo>
                    <a:pt x="140" y="446"/>
                  </a:lnTo>
                  <a:lnTo>
                    <a:pt x="142" y="447"/>
                  </a:lnTo>
                  <a:lnTo>
                    <a:pt x="142" y="449"/>
                  </a:lnTo>
                  <a:lnTo>
                    <a:pt x="143" y="449"/>
                  </a:lnTo>
                  <a:lnTo>
                    <a:pt x="145" y="451"/>
                  </a:lnTo>
                  <a:lnTo>
                    <a:pt x="145" y="452"/>
                  </a:lnTo>
                  <a:lnTo>
                    <a:pt x="145" y="454"/>
                  </a:lnTo>
                  <a:lnTo>
                    <a:pt x="145" y="455"/>
                  </a:lnTo>
                  <a:lnTo>
                    <a:pt x="145" y="457"/>
                  </a:lnTo>
                  <a:lnTo>
                    <a:pt x="146" y="459"/>
                  </a:lnTo>
                  <a:lnTo>
                    <a:pt x="148" y="459"/>
                  </a:lnTo>
                  <a:lnTo>
                    <a:pt x="191" y="430"/>
                  </a:lnTo>
                  <a:lnTo>
                    <a:pt x="192" y="430"/>
                  </a:lnTo>
                  <a:lnTo>
                    <a:pt x="192" y="432"/>
                  </a:lnTo>
                  <a:lnTo>
                    <a:pt x="194" y="432"/>
                  </a:lnTo>
                  <a:lnTo>
                    <a:pt x="194" y="433"/>
                  </a:lnTo>
                  <a:lnTo>
                    <a:pt x="196" y="435"/>
                  </a:lnTo>
                  <a:lnTo>
                    <a:pt x="197" y="435"/>
                  </a:lnTo>
                  <a:lnTo>
                    <a:pt x="199" y="436"/>
                  </a:lnTo>
                  <a:lnTo>
                    <a:pt x="199" y="439"/>
                  </a:lnTo>
                  <a:lnTo>
                    <a:pt x="197" y="441"/>
                  </a:lnTo>
                  <a:lnTo>
                    <a:pt x="196" y="444"/>
                  </a:lnTo>
                  <a:lnTo>
                    <a:pt x="192" y="446"/>
                  </a:lnTo>
                  <a:lnTo>
                    <a:pt x="189" y="447"/>
                  </a:lnTo>
                  <a:lnTo>
                    <a:pt x="188" y="449"/>
                  </a:lnTo>
                  <a:lnTo>
                    <a:pt x="185" y="451"/>
                  </a:lnTo>
                  <a:lnTo>
                    <a:pt x="181" y="452"/>
                  </a:lnTo>
                  <a:lnTo>
                    <a:pt x="181" y="455"/>
                  </a:lnTo>
                  <a:lnTo>
                    <a:pt x="180" y="459"/>
                  </a:lnTo>
                  <a:lnTo>
                    <a:pt x="178" y="460"/>
                  </a:lnTo>
                  <a:lnTo>
                    <a:pt x="177" y="463"/>
                  </a:lnTo>
                  <a:lnTo>
                    <a:pt x="175" y="467"/>
                  </a:lnTo>
                  <a:lnTo>
                    <a:pt x="173" y="470"/>
                  </a:lnTo>
                  <a:lnTo>
                    <a:pt x="170" y="471"/>
                  </a:lnTo>
                  <a:lnTo>
                    <a:pt x="169" y="474"/>
                  </a:lnTo>
                  <a:lnTo>
                    <a:pt x="165" y="478"/>
                  </a:lnTo>
                  <a:lnTo>
                    <a:pt x="162" y="481"/>
                  </a:lnTo>
                  <a:lnTo>
                    <a:pt x="161" y="482"/>
                  </a:lnTo>
                  <a:lnTo>
                    <a:pt x="157" y="486"/>
                  </a:lnTo>
                  <a:lnTo>
                    <a:pt x="154" y="489"/>
                  </a:lnTo>
                  <a:lnTo>
                    <a:pt x="153" y="490"/>
                  </a:lnTo>
                  <a:lnTo>
                    <a:pt x="150" y="494"/>
                  </a:lnTo>
                  <a:lnTo>
                    <a:pt x="148" y="497"/>
                  </a:lnTo>
                  <a:lnTo>
                    <a:pt x="159" y="532"/>
                  </a:lnTo>
                  <a:lnTo>
                    <a:pt x="170" y="540"/>
                  </a:lnTo>
                  <a:lnTo>
                    <a:pt x="172" y="543"/>
                  </a:lnTo>
                  <a:lnTo>
                    <a:pt x="173" y="544"/>
                  </a:lnTo>
                  <a:lnTo>
                    <a:pt x="175" y="546"/>
                  </a:lnTo>
                  <a:lnTo>
                    <a:pt x="177" y="548"/>
                  </a:lnTo>
                  <a:lnTo>
                    <a:pt x="178" y="551"/>
                  </a:lnTo>
                  <a:lnTo>
                    <a:pt x="178" y="552"/>
                  </a:lnTo>
                  <a:lnTo>
                    <a:pt x="180" y="556"/>
                  </a:lnTo>
                  <a:lnTo>
                    <a:pt x="221" y="583"/>
                  </a:lnTo>
                  <a:close/>
                </a:path>
              </a:pathLst>
            </a:custGeom>
            <a:solidFill>
              <a:srgbClr val="996633"/>
            </a:solidFill>
            <a:ln w="9525">
              <a:noFill/>
              <a:round/>
              <a:headEnd/>
              <a:tailEnd/>
            </a:ln>
          </p:spPr>
          <p:txBody>
            <a:bodyPr/>
            <a:lstStyle/>
            <a:p>
              <a:endParaRPr lang="en-US"/>
            </a:p>
          </p:txBody>
        </p:sp>
        <p:sp>
          <p:nvSpPr>
            <p:cNvPr id="77895" name="Freeform 85"/>
            <p:cNvSpPr>
              <a:spLocks/>
            </p:cNvSpPr>
            <p:nvPr/>
          </p:nvSpPr>
          <p:spPr bwMode="auto">
            <a:xfrm>
              <a:off x="4211" y="3881"/>
              <a:ext cx="25" cy="24"/>
            </a:xfrm>
            <a:custGeom>
              <a:avLst/>
              <a:gdLst>
                <a:gd name="T0" fmla="*/ 11 w 25"/>
                <a:gd name="T1" fmla="*/ 20 h 24"/>
                <a:gd name="T2" fmla="*/ 12 w 25"/>
                <a:gd name="T3" fmla="*/ 20 h 24"/>
                <a:gd name="T4" fmla="*/ 12 w 25"/>
                <a:gd name="T5" fmla="*/ 20 h 24"/>
                <a:gd name="T6" fmla="*/ 14 w 25"/>
                <a:gd name="T7" fmla="*/ 20 h 24"/>
                <a:gd name="T8" fmla="*/ 17 w 25"/>
                <a:gd name="T9" fmla="*/ 20 h 24"/>
                <a:gd name="T10" fmla="*/ 19 w 25"/>
                <a:gd name="T11" fmla="*/ 20 h 24"/>
                <a:gd name="T12" fmla="*/ 20 w 25"/>
                <a:gd name="T13" fmla="*/ 20 h 24"/>
                <a:gd name="T14" fmla="*/ 24 w 25"/>
                <a:gd name="T15" fmla="*/ 20 h 24"/>
                <a:gd name="T16" fmla="*/ 25 w 25"/>
                <a:gd name="T17" fmla="*/ 20 h 24"/>
                <a:gd name="T18" fmla="*/ 25 w 25"/>
                <a:gd name="T19" fmla="*/ 4 h 24"/>
                <a:gd name="T20" fmla="*/ 25 w 25"/>
                <a:gd name="T21" fmla="*/ 2 h 24"/>
                <a:gd name="T22" fmla="*/ 24 w 25"/>
                <a:gd name="T23" fmla="*/ 2 h 24"/>
                <a:gd name="T24" fmla="*/ 22 w 25"/>
                <a:gd name="T25" fmla="*/ 0 h 24"/>
                <a:gd name="T26" fmla="*/ 20 w 25"/>
                <a:gd name="T27" fmla="*/ 0 h 24"/>
                <a:gd name="T28" fmla="*/ 19 w 25"/>
                <a:gd name="T29" fmla="*/ 0 h 24"/>
                <a:gd name="T30" fmla="*/ 17 w 25"/>
                <a:gd name="T31" fmla="*/ 0 h 24"/>
                <a:gd name="T32" fmla="*/ 16 w 25"/>
                <a:gd name="T33" fmla="*/ 0 h 24"/>
                <a:gd name="T34" fmla="*/ 14 w 25"/>
                <a:gd name="T35" fmla="*/ 0 h 24"/>
                <a:gd name="T36" fmla="*/ 12 w 25"/>
                <a:gd name="T37" fmla="*/ 0 h 24"/>
                <a:gd name="T38" fmla="*/ 11 w 25"/>
                <a:gd name="T39" fmla="*/ 2 h 24"/>
                <a:gd name="T40" fmla="*/ 9 w 25"/>
                <a:gd name="T41" fmla="*/ 2 h 24"/>
                <a:gd name="T42" fmla="*/ 8 w 25"/>
                <a:gd name="T43" fmla="*/ 2 h 24"/>
                <a:gd name="T44" fmla="*/ 4 w 25"/>
                <a:gd name="T45" fmla="*/ 2 h 24"/>
                <a:gd name="T46" fmla="*/ 3 w 25"/>
                <a:gd name="T47" fmla="*/ 2 h 24"/>
                <a:gd name="T48" fmla="*/ 1 w 25"/>
                <a:gd name="T49" fmla="*/ 4 h 24"/>
                <a:gd name="T50" fmla="*/ 0 w 25"/>
                <a:gd name="T51" fmla="*/ 4 h 24"/>
                <a:gd name="T52" fmla="*/ 6 w 25"/>
                <a:gd name="T53" fmla="*/ 24 h 24"/>
                <a:gd name="T54" fmla="*/ 6 w 25"/>
                <a:gd name="T55" fmla="*/ 24 h 24"/>
                <a:gd name="T56" fmla="*/ 6 w 25"/>
                <a:gd name="T57" fmla="*/ 23 h 24"/>
                <a:gd name="T58" fmla="*/ 8 w 25"/>
                <a:gd name="T59" fmla="*/ 23 h 24"/>
                <a:gd name="T60" fmla="*/ 9 w 25"/>
                <a:gd name="T61" fmla="*/ 21 h 24"/>
                <a:gd name="T62" fmla="*/ 9 w 25"/>
                <a:gd name="T63" fmla="*/ 21 h 24"/>
                <a:gd name="T64" fmla="*/ 11 w 25"/>
                <a:gd name="T65" fmla="*/ 20 h 24"/>
                <a:gd name="T66" fmla="*/ 11 w 25"/>
                <a:gd name="T67" fmla="*/ 20 h 24"/>
                <a:gd name="T68" fmla="*/ 11 w 25"/>
                <a:gd name="T69" fmla="*/ 20 h 2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 h="24">
                  <a:moveTo>
                    <a:pt x="11" y="20"/>
                  </a:moveTo>
                  <a:lnTo>
                    <a:pt x="12" y="20"/>
                  </a:lnTo>
                  <a:lnTo>
                    <a:pt x="14" y="20"/>
                  </a:lnTo>
                  <a:lnTo>
                    <a:pt x="17" y="20"/>
                  </a:lnTo>
                  <a:lnTo>
                    <a:pt x="19" y="20"/>
                  </a:lnTo>
                  <a:lnTo>
                    <a:pt x="20" y="20"/>
                  </a:lnTo>
                  <a:lnTo>
                    <a:pt x="24" y="20"/>
                  </a:lnTo>
                  <a:lnTo>
                    <a:pt x="25" y="20"/>
                  </a:lnTo>
                  <a:lnTo>
                    <a:pt x="25" y="4"/>
                  </a:lnTo>
                  <a:lnTo>
                    <a:pt x="25" y="2"/>
                  </a:lnTo>
                  <a:lnTo>
                    <a:pt x="24" y="2"/>
                  </a:lnTo>
                  <a:lnTo>
                    <a:pt x="22" y="0"/>
                  </a:lnTo>
                  <a:lnTo>
                    <a:pt x="20" y="0"/>
                  </a:lnTo>
                  <a:lnTo>
                    <a:pt x="19" y="0"/>
                  </a:lnTo>
                  <a:lnTo>
                    <a:pt x="17" y="0"/>
                  </a:lnTo>
                  <a:lnTo>
                    <a:pt x="16" y="0"/>
                  </a:lnTo>
                  <a:lnTo>
                    <a:pt x="14" y="0"/>
                  </a:lnTo>
                  <a:lnTo>
                    <a:pt x="12" y="0"/>
                  </a:lnTo>
                  <a:lnTo>
                    <a:pt x="11" y="2"/>
                  </a:lnTo>
                  <a:lnTo>
                    <a:pt x="9" y="2"/>
                  </a:lnTo>
                  <a:lnTo>
                    <a:pt x="8" y="2"/>
                  </a:lnTo>
                  <a:lnTo>
                    <a:pt x="4" y="2"/>
                  </a:lnTo>
                  <a:lnTo>
                    <a:pt x="3" y="2"/>
                  </a:lnTo>
                  <a:lnTo>
                    <a:pt x="1" y="4"/>
                  </a:lnTo>
                  <a:lnTo>
                    <a:pt x="0" y="4"/>
                  </a:lnTo>
                  <a:lnTo>
                    <a:pt x="6" y="24"/>
                  </a:lnTo>
                  <a:lnTo>
                    <a:pt x="6" y="23"/>
                  </a:lnTo>
                  <a:lnTo>
                    <a:pt x="8" y="23"/>
                  </a:lnTo>
                  <a:lnTo>
                    <a:pt x="9" y="21"/>
                  </a:lnTo>
                  <a:lnTo>
                    <a:pt x="11" y="20"/>
                  </a:lnTo>
                  <a:close/>
                </a:path>
              </a:pathLst>
            </a:custGeom>
            <a:solidFill>
              <a:srgbClr val="000000"/>
            </a:solidFill>
            <a:ln w="9525">
              <a:noFill/>
              <a:round/>
              <a:headEnd/>
              <a:tailEnd/>
            </a:ln>
          </p:spPr>
          <p:txBody>
            <a:bodyPr/>
            <a:lstStyle/>
            <a:p>
              <a:endParaRPr lang="en-US"/>
            </a:p>
          </p:txBody>
        </p:sp>
        <p:sp>
          <p:nvSpPr>
            <p:cNvPr id="77896" name="Freeform 86"/>
            <p:cNvSpPr>
              <a:spLocks/>
            </p:cNvSpPr>
            <p:nvPr/>
          </p:nvSpPr>
          <p:spPr bwMode="auto">
            <a:xfrm>
              <a:off x="4276" y="3886"/>
              <a:ext cx="6" cy="13"/>
            </a:xfrm>
            <a:custGeom>
              <a:avLst/>
              <a:gdLst>
                <a:gd name="T0" fmla="*/ 6 w 6"/>
                <a:gd name="T1" fmla="*/ 11 h 13"/>
                <a:gd name="T2" fmla="*/ 5 w 6"/>
                <a:gd name="T3" fmla="*/ 8 h 13"/>
                <a:gd name="T4" fmla="*/ 6 w 6"/>
                <a:gd name="T5" fmla="*/ 7 h 13"/>
                <a:gd name="T6" fmla="*/ 6 w 6"/>
                <a:gd name="T7" fmla="*/ 5 h 13"/>
                <a:gd name="T8" fmla="*/ 6 w 6"/>
                <a:gd name="T9" fmla="*/ 3 h 13"/>
                <a:gd name="T10" fmla="*/ 6 w 6"/>
                <a:gd name="T11" fmla="*/ 2 h 13"/>
                <a:gd name="T12" fmla="*/ 6 w 6"/>
                <a:gd name="T13" fmla="*/ 2 h 13"/>
                <a:gd name="T14" fmla="*/ 6 w 6"/>
                <a:gd name="T15" fmla="*/ 0 h 13"/>
                <a:gd name="T16" fmla="*/ 3 w 6"/>
                <a:gd name="T17" fmla="*/ 0 h 13"/>
                <a:gd name="T18" fmla="*/ 2 w 6"/>
                <a:gd name="T19" fmla="*/ 2 h 13"/>
                <a:gd name="T20" fmla="*/ 2 w 6"/>
                <a:gd name="T21" fmla="*/ 3 h 13"/>
                <a:gd name="T22" fmla="*/ 0 w 6"/>
                <a:gd name="T23" fmla="*/ 5 h 13"/>
                <a:gd name="T24" fmla="*/ 2 w 6"/>
                <a:gd name="T25" fmla="*/ 5 h 13"/>
                <a:gd name="T26" fmla="*/ 2 w 6"/>
                <a:gd name="T27" fmla="*/ 7 h 13"/>
                <a:gd name="T28" fmla="*/ 3 w 6"/>
                <a:gd name="T29" fmla="*/ 8 h 13"/>
                <a:gd name="T30" fmla="*/ 3 w 6"/>
                <a:gd name="T31" fmla="*/ 10 h 13"/>
                <a:gd name="T32" fmla="*/ 3 w 6"/>
                <a:gd name="T33" fmla="*/ 13 h 13"/>
                <a:gd name="T34" fmla="*/ 3 w 6"/>
                <a:gd name="T35" fmla="*/ 13 h 13"/>
                <a:gd name="T36" fmla="*/ 5 w 6"/>
                <a:gd name="T37" fmla="*/ 11 h 13"/>
                <a:gd name="T38" fmla="*/ 6 w 6"/>
                <a:gd name="T39" fmla="*/ 11 h 13"/>
                <a:gd name="T40" fmla="*/ 6 w 6"/>
                <a:gd name="T41" fmla="*/ 11 h 1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 h="13">
                  <a:moveTo>
                    <a:pt x="6" y="11"/>
                  </a:moveTo>
                  <a:lnTo>
                    <a:pt x="5" y="8"/>
                  </a:lnTo>
                  <a:lnTo>
                    <a:pt x="6" y="7"/>
                  </a:lnTo>
                  <a:lnTo>
                    <a:pt x="6" y="5"/>
                  </a:lnTo>
                  <a:lnTo>
                    <a:pt x="6" y="3"/>
                  </a:lnTo>
                  <a:lnTo>
                    <a:pt x="6" y="2"/>
                  </a:lnTo>
                  <a:lnTo>
                    <a:pt x="6" y="0"/>
                  </a:lnTo>
                  <a:lnTo>
                    <a:pt x="3" y="0"/>
                  </a:lnTo>
                  <a:lnTo>
                    <a:pt x="2" y="2"/>
                  </a:lnTo>
                  <a:lnTo>
                    <a:pt x="2" y="3"/>
                  </a:lnTo>
                  <a:lnTo>
                    <a:pt x="0" y="5"/>
                  </a:lnTo>
                  <a:lnTo>
                    <a:pt x="2" y="5"/>
                  </a:lnTo>
                  <a:lnTo>
                    <a:pt x="2" y="7"/>
                  </a:lnTo>
                  <a:lnTo>
                    <a:pt x="3" y="8"/>
                  </a:lnTo>
                  <a:lnTo>
                    <a:pt x="3" y="10"/>
                  </a:lnTo>
                  <a:lnTo>
                    <a:pt x="3" y="13"/>
                  </a:lnTo>
                  <a:lnTo>
                    <a:pt x="5" y="11"/>
                  </a:lnTo>
                  <a:lnTo>
                    <a:pt x="6" y="11"/>
                  </a:lnTo>
                  <a:close/>
                </a:path>
              </a:pathLst>
            </a:custGeom>
            <a:solidFill>
              <a:srgbClr val="000000"/>
            </a:solidFill>
            <a:ln w="9525">
              <a:noFill/>
              <a:round/>
              <a:headEnd/>
              <a:tailEnd/>
            </a:ln>
          </p:spPr>
          <p:txBody>
            <a:bodyPr/>
            <a:lstStyle/>
            <a:p>
              <a:endParaRPr lang="en-US"/>
            </a:p>
          </p:txBody>
        </p:sp>
        <p:sp>
          <p:nvSpPr>
            <p:cNvPr id="77897" name="Freeform 87"/>
            <p:cNvSpPr>
              <a:spLocks/>
            </p:cNvSpPr>
            <p:nvPr/>
          </p:nvSpPr>
          <p:spPr bwMode="auto">
            <a:xfrm>
              <a:off x="4254" y="3880"/>
              <a:ext cx="14" cy="17"/>
            </a:xfrm>
            <a:custGeom>
              <a:avLst/>
              <a:gdLst>
                <a:gd name="T0" fmla="*/ 14 w 14"/>
                <a:gd name="T1" fmla="*/ 17 h 17"/>
                <a:gd name="T2" fmla="*/ 14 w 14"/>
                <a:gd name="T3" fmla="*/ 13 h 17"/>
                <a:gd name="T4" fmla="*/ 14 w 14"/>
                <a:gd name="T5" fmla="*/ 9 h 17"/>
                <a:gd name="T6" fmla="*/ 14 w 14"/>
                <a:gd name="T7" fmla="*/ 6 h 17"/>
                <a:gd name="T8" fmla="*/ 14 w 14"/>
                <a:gd name="T9" fmla="*/ 5 h 17"/>
                <a:gd name="T10" fmla="*/ 12 w 14"/>
                <a:gd name="T11" fmla="*/ 3 h 17"/>
                <a:gd name="T12" fmla="*/ 11 w 14"/>
                <a:gd name="T13" fmla="*/ 3 h 17"/>
                <a:gd name="T14" fmla="*/ 8 w 14"/>
                <a:gd name="T15" fmla="*/ 1 h 17"/>
                <a:gd name="T16" fmla="*/ 8 w 14"/>
                <a:gd name="T17" fmla="*/ 1 h 17"/>
                <a:gd name="T18" fmla="*/ 6 w 14"/>
                <a:gd name="T19" fmla="*/ 0 h 17"/>
                <a:gd name="T20" fmla="*/ 3 w 14"/>
                <a:gd name="T21" fmla="*/ 0 h 17"/>
                <a:gd name="T22" fmla="*/ 1 w 14"/>
                <a:gd name="T23" fmla="*/ 1 h 17"/>
                <a:gd name="T24" fmla="*/ 0 w 14"/>
                <a:gd name="T25" fmla="*/ 1 h 17"/>
                <a:gd name="T26" fmla="*/ 8 w 14"/>
                <a:gd name="T27" fmla="*/ 17 h 17"/>
                <a:gd name="T28" fmla="*/ 9 w 14"/>
                <a:gd name="T29" fmla="*/ 17 h 17"/>
                <a:gd name="T30" fmla="*/ 9 w 14"/>
                <a:gd name="T31" fmla="*/ 17 h 17"/>
                <a:gd name="T32" fmla="*/ 9 w 14"/>
                <a:gd name="T33" fmla="*/ 17 h 17"/>
                <a:gd name="T34" fmla="*/ 11 w 14"/>
                <a:gd name="T35" fmla="*/ 17 h 17"/>
                <a:gd name="T36" fmla="*/ 12 w 14"/>
                <a:gd name="T37" fmla="*/ 17 h 17"/>
                <a:gd name="T38" fmla="*/ 12 w 14"/>
                <a:gd name="T39" fmla="*/ 17 h 17"/>
                <a:gd name="T40" fmla="*/ 14 w 14"/>
                <a:gd name="T41" fmla="*/ 17 h 17"/>
                <a:gd name="T42" fmla="*/ 14 w 14"/>
                <a:gd name="T43" fmla="*/ 17 h 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4" h="17">
                  <a:moveTo>
                    <a:pt x="14" y="17"/>
                  </a:moveTo>
                  <a:lnTo>
                    <a:pt x="14" y="13"/>
                  </a:lnTo>
                  <a:lnTo>
                    <a:pt x="14" y="9"/>
                  </a:lnTo>
                  <a:lnTo>
                    <a:pt x="14" y="6"/>
                  </a:lnTo>
                  <a:lnTo>
                    <a:pt x="14" y="5"/>
                  </a:lnTo>
                  <a:lnTo>
                    <a:pt x="12" y="3"/>
                  </a:lnTo>
                  <a:lnTo>
                    <a:pt x="11" y="3"/>
                  </a:lnTo>
                  <a:lnTo>
                    <a:pt x="8" y="1"/>
                  </a:lnTo>
                  <a:lnTo>
                    <a:pt x="6" y="0"/>
                  </a:lnTo>
                  <a:lnTo>
                    <a:pt x="3" y="0"/>
                  </a:lnTo>
                  <a:lnTo>
                    <a:pt x="1" y="1"/>
                  </a:lnTo>
                  <a:lnTo>
                    <a:pt x="0" y="1"/>
                  </a:lnTo>
                  <a:lnTo>
                    <a:pt x="8" y="17"/>
                  </a:lnTo>
                  <a:lnTo>
                    <a:pt x="9" y="17"/>
                  </a:lnTo>
                  <a:lnTo>
                    <a:pt x="11" y="17"/>
                  </a:lnTo>
                  <a:lnTo>
                    <a:pt x="12" y="17"/>
                  </a:lnTo>
                  <a:lnTo>
                    <a:pt x="14" y="17"/>
                  </a:lnTo>
                  <a:close/>
                </a:path>
              </a:pathLst>
            </a:custGeom>
            <a:solidFill>
              <a:srgbClr val="000000"/>
            </a:solidFill>
            <a:ln w="9525">
              <a:noFill/>
              <a:round/>
              <a:headEnd/>
              <a:tailEnd/>
            </a:ln>
          </p:spPr>
          <p:txBody>
            <a:bodyPr/>
            <a:lstStyle/>
            <a:p>
              <a:endParaRPr lang="en-US"/>
            </a:p>
          </p:txBody>
        </p:sp>
        <p:sp>
          <p:nvSpPr>
            <p:cNvPr id="77898" name="Freeform 88"/>
            <p:cNvSpPr>
              <a:spLocks/>
            </p:cNvSpPr>
            <p:nvPr/>
          </p:nvSpPr>
          <p:spPr bwMode="auto">
            <a:xfrm>
              <a:off x="4874" y="3872"/>
              <a:ext cx="11" cy="25"/>
            </a:xfrm>
            <a:custGeom>
              <a:avLst/>
              <a:gdLst>
                <a:gd name="T0" fmla="*/ 11 w 11"/>
                <a:gd name="T1" fmla="*/ 25 h 25"/>
                <a:gd name="T2" fmla="*/ 11 w 11"/>
                <a:gd name="T3" fmla="*/ 3 h 25"/>
                <a:gd name="T4" fmla="*/ 10 w 11"/>
                <a:gd name="T5" fmla="*/ 1 h 25"/>
                <a:gd name="T6" fmla="*/ 8 w 11"/>
                <a:gd name="T7" fmla="*/ 0 h 25"/>
                <a:gd name="T8" fmla="*/ 7 w 11"/>
                <a:gd name="T9" fmla="*/ 0 h 25"/>
                <a:gd name="T10" fmla="*/ 5 w 11"/>
                <a:gd name="T11" fmla="*/ 1 h 25"/>
                <a:gd name="T12" fmla="*/ 3 w 11"/>
                <a:gd name="T13" fmla="*/ 3 h 25"/>
                <a:gd name="T14" fmla="*/ 2 w 11"/>
                <a:gd name="T15" fmla="*/ 6 h 25"/>
                <a:gd name="T16" fmla="*/ 0 w 11"/>
                <a:gd name="T17" fmla="*/ 9 h 25"/>
                <a:gd name="T18" fmla="*/ 0 w 11"/>
                <a:gd name="T19" fmla="*/ 13 h 25"/>
                <a:gd name="T20" fmla="*/ 8 w 11"/>
                <a:gd name="T21" fmla="*/ 25 h 25"/>
                <a:gd name="T22" fmla="*/ 8 w 11"/>
                <a:gd name="T23" fmla="*/ 25 h 25"/>
                <a:gd name="T24" fmla="*/ 10 w 11"/>
                <a:gd name="T25" fmla="*/ 25 h 25"/>
                <a:gd name="T26" fmla="*/ 11 w 11"/>
                <a:gd name="T27" fmla="*/ 25 h 25"/>
                <a:gd name="T28" fmla="*/ 11 w 11"/>
                <a:gd name="T29" fmla="*/ 25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 h="25">
                  <a:moveTo>
                    <a:pt x="11" y="25"/>
                  </a:moveTo>
                  <a:lnTo>
                    <a:pt x="11" y="3"/>
                  </a:lnTo>
                  <a:lnTo>
                    <a:pt x="10" y="1"/>
                  </a:lnTo>
                  <a:lnTo>
                    <a:pt x="8" y="0"/>
                  </a:lnTo>
                  <a:lnTo>
                    <a:pt x="7" y="0"/>
                  </a:lnTo>
                  <a:lnTo>
                    <a:pt x="5" y="1"/>
                  </a:lnTo>
                  <a:lnTo>
                    <a:pt x="3" y="3"/>
                  </a:lnTo>
                  <a:lnTo>
                    <a:pt x="2" y="6"/>
                  </a:lnTo>
                  <a:lnTo>
                    <a:pt x="0" y="9"/>
                  </a:lnTo>
                  <a:lnTo>
                    <a:pt x="0" y="13"/>
                  </a:lnTo>
                  <a:lnTo>
                    <a:pt x="8" y="25"/>
                  </a:lnTo>
                  <a:lnTo>
                    <a:pt x="10" y="25"/>
                  </a:lnTo>
                  <a:lnTo>
                    <a:pt x="11" y="25"/>
                  </a:lnTo>
                  <a:close/>
                </a:path>
              </a:pathLst>
            </a:custGeom>
            <a:solidFill>
              <a:srgbClr val="000000"/>
            </a:solidFill>
            <a:ln w="9525">
              <a:noFill/>
              <a:round/>
              <a:headEnd/>
              <a:tailEnd/>
            </a:ln>
          </p:spPr>
          <p:txBody>
            <a:bodyPr/>
            <a:lstStyle/>
            <a:p>
              <a:endParaRPr lang="en-US"/>
            </a:p>
          </p:txBody>
        </p:sp>
        <p:sp>
          <p:nvSpPr>
            <p:cNvPr id="77899" name="Freeform 89"/>
            <p:cNvSpPr>
              <a:spLocks/>
            </p:cNvSpPr>
            <p:nvPr/>
          </p:nvSpPr>
          <p:spPr bwMode="auto">
            <a:xfrm>
              <a:off x="4903" y="3867"/>
              <a:ext cx="5" cy="24"/>
            </a:xfrm>
            <a:custGeom>
              <a:avLst/>
              <a:gdLst>
                <a:gd name="T0" fmla="*/ 2 w 5"/>
                <a:gd name="T1" fmla="*/ 24 h 24"/>
                <a:gd name="T2" fmla="*/ 5 w 5"/>
                <a:gd name="T3" fmla="*/ 3 h 24"/>
                <a:gd name="T4" fmla="*/ 3 w 5"/>
                <a:gd name="T5" fmla="*/ 2 h 24"/>
                <a:gd name="T6" fmla="*/ 2 w 5"/>
                <a:gd name="T7" fmla="*/ 0 h 24"/>
                <a:gd name="T8" fmla="*/ 2 w 5"/>
                <a:gd name="T9" fmla="*/ 2 h 24"/>
                <a:gd name="T10" fmla="*/ 0 w 5"/>
                <a:gd name="T11" fmla="*/ 3 h 24"/>
                <a:gd name="T12" fmla="*/ 0 w 5"/>
                <a:gd name="T13" fmla="*/ 6 h 24"/>
                <a:gd name="T14" fmla="*/ 0 w 5"/>
                <a:gd name="T15" fmla="*/ 8 h 24"/>
                <a:gd name="T16" fmla="*/ 0 w 5"/>
                <a:gd name="T17" fmla="*/ 10 h 24"/>
                <a:gd name="T18" fmla="*/ 0 w 5"/>
                <a:gd name="T19" fmla="*/ 11 h 24"/>
                <a:gd name="T20" fmla="*/ 0 w 5"/>
                <a:gd name="T21" fmla="*/ 14 h 24"/>
                <a:gd name="T22" fmla="*/ 0 w 5"/>
                <a:gd name="T23" fmla="*/ 18 h 24"/>
                <a:gd name="T24" fmla="*/ 0 w 5"/>
                <a:gd name="T25" fmla="*/ 21 h 24"/>
                <a:gd name="T26" fmla="*/ 0 w 5"/>
                <a:gd name="T27" fmla="*/ 24 h 24"/>
                <a:gd name="T28" fmla="*/ 0 w 5"/>
                <a:gd name="T29" fmla="*/ 24 h 24"/>
                <a:gd name="T30" fmla="*/ 2 w 5"/>
                <a:gd name="T31" fmla="*/ 24 h 24"/>
                <a:gd name="T32" fmla="*/ 2 w 5"/>
                <a:gd name="T33" fmla="*/ 24 h 24"/>
                <a:gd name="T34" fmla="*/ 2 w 5"/>
                <a:gd name="T35" fmla="*/ 24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 h="24">
                  <a:moveTo>
                    <a:pt x="2" y="24"/>
                  </a:moveTo>
                  <a:lnTo>
                    <a:pt x="5" y="3"/>
                  </a:lnTo>
                  <a:lnTo>
                    <a:pt x="3" y="2"/>
                  </a:lnTo>
                  <a:lnTo>
                    <a:pt x="2" y="0"/>
                  </a:lnTo>
                  <a:lnTo>
                    <a:pt x="2" y="2"/>
                  </a:lnTo>
                  <a:lnTo>
                    <a:pt x="0" y="3"/>
                  </a:lnTo>
                  <a:lnTo>
                    <a:pt x="0" y="6"/>
                  </a:lnTo>
                  <a:lnTo>
                    <a:pt x="0" y="8"/>
                  </a:lnTo>
                  <a:lnTo>
                    <a:pt x="0" y="10"/>
                  </a:lnTo>
                  <a:lnTo>
                    <a:pt x="0" y="11"/>
                  </a:lnTo>
                  <a:lnTo>
                    <a:pt x="0" y="14"/>
                  </a:lnTo>
                  <a:lnTo>
                    <a:pt x="0" y="18"/>
                  </a:lnTo>
                  <a:lnTo>
                    <a:pt x="0" y="21"/>
                  </a:lnTo>
                  <a:lnTo>
                    <a:pt x="0" y="24"/>
                  </a:lnTo>
                  <a:lnTo>
                    <a:pt x="2" y="24"/>
                  </a:lnTo>
                  <a:close/>
                </a:path>
              </a:pathLst>
            </a:custGeom>
            <a:solidFill>
              <a:srgbClr val="000000"/>
            </a:solidFill>
            <a:ln w="9525">
              <a:noFill/>
              <a:round/>
              <a:headEnd/>
              <a:tailEnd/>
            </a:ln>
          </p:spPr>
          <p:txBody>
            <a:bodyPr/>
            <a:lstStyle/>
            <a:p>
              <a:endParaRPr lang="en-US"/>
            </a:p>
          </p:txBody>
        </p:sp>
        <p:sp>
          <p:nvSpPr>
            <p:cNvPr id="77900" name="Freeform 90"/>
            <p:cNvSpPr>
              <a:spLocks/>
            </p:cNvSpPr>
            <p:nvPr/>
          </p:nvSpPr>
          <p:spPr bwMode="auto">
            <a:xfrm>
              <a:off x="5086" y="3873"/>
              <a:ext cx="10" cy="18"/>
            </a:xfrm>
            <a:custGeom>
              <a:avLst/>
              <a:gdLst>
                <a:gd name="T0" fmla="*/ 10 w 10"/>
                <a:gd name="T1" fmla="*/ 13 h 18"/>
                <a:gd name="T2" fmla="*/ 10 w 10"/>
                <a:gd name="T3" fmla="*/ 0 h 18"/>
                <a:gd name="T4" fmla="*/ 10 w 10"/>
                <a:gd name="T5" fmla="*/ 0 h 18"/>
                <a:gd name="T6" fmla="*/ 8 w 10"/>
                <a:gd name="T7" fmla="*/ 0 h 18"/>
                <a:gd name="T8" fmla="*/ 8 w 10"/>
                <a:gd name="T9" fmla="*/ 0 h 18"/>
                <a:gd name="T10" fmla="*/ 6 w 10"/>
                <a:gd name="T11" fmla="*/ 0 h 18"/>
                <a:gd name="T12" fmla="*/ 5 w 10"/>
                <a:gd name="T13" fmla="*/ 0 h 18"/>
                <a:gd name="T14" fmla="*/ 3 w 10"/>
                <a:gd name="T15" fmla="*/ 0 h 18"/>
                <a:gd name="T16" fmla="*/ 2 w 10"/>
                <a:gd name="T17" fmla="*/ 0 h 18"/>
                <a:gd name="T18" fmla="*/ 0 w 10"/>
                <a:gd name="T19" fmla="*/ 0 h 18"/>
                <a:gd name="T20" fmla="*/ 3 w 10"/>
                <a:gd name="T21" fmla="*/ 18 h 18"/>
                <a:gd name="T22" fmla="*/ 3 w 10"/>
                <a:gd name="T23" fmla="*/ 18 h 18"/>
                <a:gd name="T24" fmla="*/ 5 w 10"/>
                <a:gd name="T25" fmla="*/ 16 h 18"/>
                <a:gd name="T26" fmla="*/ 5 w 10"/>
                <a:gd name="T27" fmla="*/ 16 h 18"/>
                <a:gd name="T28" fmla="*/ 6 w 10"/>
                <a:gd name="T29" fmla="*/ 15 h 18"/>
                <a:gd name="T30" fmla="*/ 8 w 10"/>
                <a:gd name="T31" fmla="*/ 15 h 18"/>
                <a:gd name="T32" fmla="*/ 8 w 10"/>
                <a:gd name="T33" fmla="*/ 13 h 18"/>
                <a:gd name="T34" fmla="*/ 10 w 10"/>
                <a:gd name="T35" fmla="*/ 13 h 18"/>
                <a:gd name="T36" fmla="*/ 10 w 10"/>
                <a:gd name="T37" fmla="*/ 13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0" h="18">
                  <a:moveTo>
                    <a:pt x="10" y="13"/>
                  </a:moveTo>
                  <a:lnTo>
                    <a:pt x="10" y="0"/>
                  </a:lnTo>
                  <a:lnTo>
                    <a:pt x="8" y="0"/>
                  </a:lnTo>
                  <a:lnTo>
                    <a:pt x="6" y="0"/>
                  </a:lnTo>
                  <a:lnTo>
                    <a:pt x="5" y="0"/>
                  </a:lnTo>
                  <a:lnTo>
                    <a:pt x="3" y="0"/>
                  </a:lnTo>
                  <a:lnTo>
                    <a:pt x="2" y="0"/>
                  </a:lnTo>
                  <a:lnTo>
                    <a:pt x="0" y="0"/>
                  </a:lnTo>
                  <a:lnTo>
                    <a:pt x="3" y="18"/>
                  </a:lnTo>
                  <a:lnTo>
                    <a:pt x="5" y="16"/>
                  </a:lnTo>
                  <a:lnTo>
                    <a:pt x="6" y="15"/>
                  </a:lnTo>
                  <a:lnTo>
                    <a:pt x="8" y="15"/>
                  </a:lnTo>
                  <a:lnTo>
                    <a:pt x="8" y="13"/>
                  </a:lnTo>
                  <a:lnTo>
                    <a:pt x="10" y="13"/>
                  </a:lnTo>
                  <a:close/>
                </a:path>
              </a:pathLst>
            </a:custGeom>
            <a:solidFill>
              <a:srgbClr val="000000"/>
            </a:solidFill>
            <a:ln w="9525">
              <a:noFill/>
              <a:round/>
              <a:headEnd/>
              <a:tailEnd/>
            </a:ln>
          </p:spPr>
          <p:txBody>
            <a:bodyPr/>
            <a:lstStyle/>
            <a:p>
              <a:endParaRPr lang="en-US"/>
            </a:p>
          </p:txBody>
        </p:sp>
        <p:sp>
          <p:nvSpPr>
            <p:cNvPr id="77901" name="Freeform 91"/>
            <p:cNvSpPr>
              <a:spLocks/>
            </p:cNvSpPr>
            <p:nvPr/>
          </p:nvSpPr>
          <p:spPr bwMode="auto">
            <a:xfrm>
              <a:off x="4917" y="3867"/>
              <a:ext cx="11" cy="19"/>
            </a:xfrm>
            <a:custGeom>
              <a:avLst/>
              <a:gdLst>
                <a:gd name="T0" fmla="*/ 8 w 11"/>
                <a:gd name="T1" fmla="*/ 19 h 19"/>
                <a:gd name="T2" fmla="*/ 8 w 11"/>
                <a:gd name="T3" fmla="*/ 19 h 19"/>
                <a:gd name="T4" fmla="*/ 10 w 11"/>
                <a:gd name="T5" fmla="*/ 19 h 19"/>
                <a:gd name="T6" fmla="*/ 10 w 11"/>
                <a:gd name="T7" fmla="*/ 19 h 19"/>
                <a:gd name="T8" fmla="*/ 11 w 11"/>
                <a:gd name="T9" fmla="*/ 19 h 19"/>
                <a:gd name="T10" fmla="*/ 8 w 11"/>
                <a:gd name="T11" fmla="*/ 0 h 19"/>
                <a:gd name="T12" fmla="*/ 7 w 11"/>
                <a:gd name="T13" fmla="*/ 0 h 19"/>
                <a:gd name="T14" fmla="*/ 7 w 11"/>
                <a:gd name="T15" fmla="*/ 0 h 19"/>
                <a:gd name="T16" fmla="*/ 5 w 11"/>
                <a:gd name="T17" fmla="*/ 2 h 19"/>
                <a:gd name="T18" fmla="*/ 5 w 11"/>
                <a:gd name="T19" fmla="*/ 2 h 19"/>
                <a:gd name="T20" fmla="*/ 3 w 11"/>
                <a:gd name="T21" fmla="*/ 3 h 19"/>
                <a:gd name="T22" fmla="*/ 3 w 11"/>
                <a:gd name="T23" fmla="*/ 5 h 19"/>
                <a:gd name="T24" fmla="*/ 2 w 11"/>
                <a:gd name="T25" fmla="*/ 6 h 19"/>
                <a:gd name="T26" fmla="*/ 0 w 11"/>
                <a:gd name="T27" fmla="*/ 8 h 19"/>
                <a:gd name="T28" fmla="*/ 0 w 11"/>
                <a:gd name="T29" fmla="*/ 10 h 19"/>
                <a:gd name="T30" fmla="*/ 0 w 11"/>
                <a:gd name="T31" fmla="*/ 11 h 19"/>
                <a:gd name="T32" fmla="*/ 0 w 11"/>
                <a:gd name="T33" fmla="*/ 11 h 19"/>
                <a:gd name="T34" fmla="*/ 0 w 11"/>
                <a:gd name="T35" fmla="*/ 13 h 19"/>
                <a:gd name="T36" fmla="*/ 2 w 11"/>
                <a:gd name="T37" fmla="*/ 14 h 19"/>
                <a:gd name="T38" fmla="*/ 2 w 11"/>
                <a:gd name="T39" fmla="*/ 16 h 19"/>
                <a:gd name="T40" fmla="*/ 3 w 11"/>
                <a:gd name="T41" fmla="*/ 18 h 19"/>
                <a:gd name="T42" fmla="*/ 5 w 11"/>
                <a:gd name="T43" fmla="*/ 19 h 19"/>
                <a:gd name="T44" fmla="*/ 5 w 11"/>
                <a:gd name="T45" fmla="*/ 19 h 19"/>
                <a:gd name="T46" fmla="*/ 7 w 11"/>
                <a:gd name="T47" fmla="*/ 19 h 19"/>
                <a:gd name="T48" fmla="*/ 8 w 11"/>
                <a:gd name="T49" fmla="*/ 19 h 19"/>
                <a:gd name="T50" fmla="*/ 8 w 11"/>
                <a:gd name="T51" fmla="*/ 19 h 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 h="19">
                  <a:moveTo>
                    <a:pt x="8" y="19"/>
                  </a:moveTo>
                  <a:lnTo>
                    <a:pt x="8" y="19"/>
                  </a:lnTo>
                  <a:lnTo>
                    <a:pt x="10" y="19"/>
                  </a:lnTo>
                  <a:lnTo>
                    <a:pt x="11" y="19"/>
                  </a:lnTo>
                  <a:lnTo>
                    <a:pt x="8" y="0"/>
                  </a:lnTo>
                  <a:lnTo>
                    <a:pt x="7" y="0"/>
                  </a:lnTo>
                  <a:lnTo>
                    <a:pt x="5" y="2"/>
                  </a:lnTo>
                  <a:lnTo>
                    <a:pt x="3" y="3"/>
                  </a:lnTo>
                  <a:lnTo>
                    <a:pt x="3" y="5"/>
                  </a:lnTo>
                  <a:lnTo>
                    <a:pt x="2" y="6"/>
                  </a:lnTo>
                  <a:lnTo>
                    <a:pt x="0" y="8"/>
                  </a:lnTo>
                  <a:lnTo>
                    <a:pt x="0" y="10"/>
                  </a:lnTo>
                  <a:lnTo>
                    <a:pt x="0" y="11"/>
                  </a:lnTo>
                  <a:lnTo>
                    <a:pt x="0" y="13"/>
                  </a:lnTo>
                  <a:lnTo>
                    <a:pt x="2" y="14"/>
                  </a:lnTo>
                  <a:lnTo>
                    <a:pt x="2" y="16"/>
                  </a:lnTo>
                  <a:lnTo>
                    <a:pt x="3" y="18"/>
                  </a:lnTo>
                  <a:lnTo>
                    <a:pt x="5" y="19"/>
                  </a:lnTo>
                  <a:lnTo>
                    <a:pt x="7" y="19"/>
                  </a:lnTo>
                  <a:lnTo>
                    <a:pt x="8" y="19"/>
                  </a:lnTo>
                  <a:close/>
                </a:path>
              </a:pathLst>
            </a:custGeom>
            <a:solidFill>
              <a:srgbClr val="000000"/>
            </a:solidFill>
            <a:ln w="9525">
              <a:noFill/>
              <a:round/>
              <a:headEnd/>
              <a:tailEnd/>
            </a:ln>
          </p:spPr>
          <p:txBody>
            <a:bodyPr/>
            <a:lstStyle/>
            <a:p>
              <a:endParaRPr lang="en-US"/>
            </a:p>
          </p:txBody>
        </p:sp>
        <p:sp>
          <p:nvSpPr>
            <p:cNvPr id="77902" name="Freeform 92"/>
            <p:cNvSpPr>
              <a:spLocks/>
            </p:cNvSpPr>
            <p:nvPr/>
          </p:nvSpPr>
          <p:spPr bwMode="auto">
            <a:xfrm>
              <a:off x="5110" y="3859"/>
              <a:ext cx="8" cy="27"/>
            </a:xfrm>
            <a:custGeom>
              <a:avLst/>
              <a:gdLst>
                <a:gd name="T0" fmla="*/ 8 w 8"/>
                <a:gd name="T1" fmla="*/ 27 h 27"/>
                <a:gd name="T2" fmla="*/ 8 w 8"/>
                <a:gd name="T3" fmla="*/ 2 h 27"/>
                <a:gd name="T4" fmla="*/ 8 w 8"/>
                <a:gd name="T5" fmla="*/ 2 h 27"/>
                <a:gd name="T6" fmla="*/ 8 w 8"/>
                <a:gd name="T7" fmla="*/ 0 h 27"/>
                <a:gd name="T8" fmla="*/ 6 w 8"/>
                <a:gd name="T9" fmla="*/ 0 h 27"/>
                <a:gd name="T10" fmla="*/ 6 w 8"/>
                <a:gd name="T11" fmla="*/ 0 h 27"/>
                <a:gd name="T12" fmla="*/ 5 w 8"/>
                <a:gd name="T13" fmla="*/ 0 h 27"/>
                <a:gd name="T14" fmla="*/ 3 w 8"/>
                <a:gd name="T15" fmla="*/ 0 h 27"/>
                <a:gd name="T16" fmla="*/ 1 w 8"/>
                <a:gd name="T17" fmla="*/ 2 h 27"/>
                <a:gd name="T18" fmla="*/ 0 w 8"/>
                <a:gd name="T19" fmla="*/ 2 h 27"/>
                <a:gd name="T20" fmla="*/ 5 w 8"/>
                <a:gd name="T21" fmla="*/ 27 h 27"/>
                <a:gd name="T22" fmla="*/ 6 w 8"/>
                <a:gd name="T23" fmla="*/ 27 h 27"/>
                <a:gd name="T24" fmla="*/ 6 w 8"/>
                <a:gd name="T25" fmla="*/ 27 h 27"/>
                <a:gd name="T26" fmla="*/ 8 w 8"/>
                <a:gd name="T27" fmla="*/ 27 h 27"/>
                <a:gd name="T28" fmla="*/ 8 w 8"/>
                <a:gd name="T29" fmla="*/ 27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 h="27">
                  <a:moveTo>
                    <a:pt x="8" y="27"/>
                  </a:moveTo>
                  <a:lnTo>
                    <a:pt x="8" y="2"/>
                  </a:lnTo>
                  <a:lnTo>
                    <a:pt x="8" y="0"/>
                  </a:lnTo>
                  <a:lnTo>
                    <a:pt x="6" y="0"/>
                  </a:lnTo>
                  <a:lnTo>
                    <a:pt x="5" y="0"/>
                  </a:lnTo>
                  <a:lnTo>
                    <a:pt x="3" y="0"/>
                  </a:lnTo>
                  <a:lnTo>
                    <a:pt x="1" y="2"/>
                  </a:lnTo>
                  <a:lnTo>
                    <a:pt x="0" y="2"/>
                  </a:lnTo>
                  <a:lnTo>
                    <a:pt x="5" y="27"/>
                  </a:lnTo>
                  <a:lnTo>
                    <a:pt x="6" y="27"/>
                  </a:lnTo>
                  <a:lnTo>
                    <a:pt x="8" y="27"/>
                  </a:lnTo>
                  <a:close/>
                </a:path>
              </a:pathLst>
            </a:custGeom>
            <a:solidFill>
              <a:srgbClr val="000000"/>
            </a:solidFill>
            <a:ln w="9525">
              <a:noFill/>
              <a:round/>
              <a:headEnd/>
              <a:tailEnd/>
            </a:ln>
          </p:spPr>
          <p:txBody>
            <a:bodyPr/>
            <a:lstStyle/>
            <a:p>
              <a:endParaRPr lang="en-US"/>
            </a:p>
          </p:txBody>
        </p:sp>
        <p:sp>
          <p:nvSpPr>
            <p:cNvPr id="77903" name="Freeform 93"/>
            <p:cNvSpPr>
              <a:spLocks/>
            </p:cNvSpPr>
            <p:nvPr/>
          </p:nvSpPr>
          <p:spPr bwMode="auto">
            <a:xfrm>
              <a:off x="5137" y="3856"/>
              <a:ext cx="9" cy="25"/>
            </a:xfrm>
            <a:custGeom>
              <a:avLst/>
              <a:gdLst>
                <a:gd name="T0" fmla="*/ 3 w 9"/>
                <a:gd name="T1" fmla="*/ 25 h 25"/>
                <a:gd name="T2" fmla="*/ 9 w 9"/>
                <a:gd name="T3" fmla="*/ 3 h 25"/>
                <a:gd name="T4" fmla="*/ 8 w 9"/>
                <a:gd name="T5" fmla="*/ 2 h 25"/>
                <a:gd name="T6" fmla="*/ 6 w 9"/>
                <a:gd name="T7" fmla="*/ 0 h 25"/>
                <a:gd name="T8" fmla="*/ 5 w 9"/>
                <a:gd name="T9" fmla="*/ 0 h 25"/>
                <a:gd name="T10" fmla="*/ 3 w 9"/>
                <a:gd name="T11" fmla="*/ 0 h 25"/>
                <a:gd name="T12" fmla="*/ 3 w 9"/>
                <a:gd name="T13" fmla="*/ 0 h 25"/>
                <a:gd name="T14" fmla="*/ 3 w 9"/>
                <a:gd name="T15" fmla="*/ 0 h 25"/>
                <a:gd name="T16" fmla="*/ 1 w 9"/>
                <a:gd name="T17" fmla="*/ 2 h 25"/>
                <a:gd name="T18" fmla="*/ 0 w 9"/>
                <a:gd name="T19" fmla="*/ 3 h 25"/>
                <a:gd name="T20" fmla="*/ 3 w 9"/>
                <a:gd name="T21" fmla="*/ 25 h 25"/>
                <a:gd name="T22" fmla="*/ 3 w 9"/>
                <a:gd name="T23" fmla="*/ 25 h 25"/>
                <a:gd name="T24" fmla="*/ 3 w 9"/>
                <a:gd name="T25" fmla="*/ 25 h 25"/>
                <a:gd name="T26" fmla="*/ 3 w 9"/>
                <a:gd name="T27" fmla="*/ 25 h 25"/>
                <a:gd name="T28" fmla="*/ 3 w 9"/>
                <a:gd name="T29" fmla="*/ 25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 h="25">
                  <a:moveTo>
                    <a:pt x="3" y="25"/>
                  </a:moveTo>
                  <a:lnTo>
                    <a:pt x="9" y="3"/>
                  </a:lnTo>
                  <a:lnTo>
                    <a:pt x="8" y="2"/>
                  </a:lnTo>
                  <a:lnTo>
                    <a:pt x="6" y="0"/>
                  </a:lnTo>
                  <a:lnTo>
                    <a:pt x="5" y="0"/>
                  </a:lnTo>
                  <a:lnTo>
                    <a:pt x="3" y="0"/>
                  </a:lnTo>
                  <a:lnTo>
                    <a:pt x="1" y="2"/>
                  </a:lnTo>
                  <a:lnTo>
                    <a:pt x="0" y="3"/>
                  </a:lnTo>
                  <a:lnTo>
                    <a:pt x="3" y="25"/>
                  </a:lnTo>
                  <a:close/>
                </a:path>
              </a:pathLst>
            </a:custGeom>
            <a:solidFill>
              <a:srgbClr val="000000"/>
            </a:solidFill>
            <a:ln w="9525">
              <a:noFill/>
              <a:round/>
              <a:headEnd/>
              <a:tailEnd/>
            </a:ln>
          </p:spPr>
          <p:txBody>
            <a:bodyPr/>
            <a:lstStyle/>
            <a:p>
              <a:endParaRPr lang="en-US"/>
            </a:p>
          </p:txBody>
        </p:sp>
        <p:sp>
          <p:nvSpPr>
            <p:cNvPr id="77904" name="Freeform 94"/>
            <p:cNvSpPr>
              <a:spLocks/>
            </p:cNvSpPr>
            <p:nvPr/>
          </p:nvSpPr>
          <p:spPr bwMode="auto">
            <a:xfrm>
              <a:off x="5158" y="3859"/>
              <a:ext cx="8" cy="22"/>
            </a:xfrm>
            <a:custGeom>
              <a:avLst/>
              <a:gdLst>
                <a:gd name="T0" fmla="*/ 8 w 8"/>
                <a:gd name="T1" fmla="*/ 22 h 22"/>
                <a:gd name="T2" fmla="*/ 8 w 8"/>
                <a:gd name="T3" fmla="*/ 2 h 22"/>
                <a:gd name="T4" fmla="*/ 6 w 8"/>
                <a:gd name="T5" fmla="*/ 0 h 22"/>
                <a:gd name="T6" fmla="*/ 4 w 8"/>
                <a:gd name="T7" fmla="*/ 0 h 22"/>
                <a:gd name="T8" fmla="*/ 4 w 8"/>
                <a:gd name="T9" fmla="*/ 2 h 22"/>
                <a:gd name="T10" fmla="*/ 3 w 8"/>
                <a:gd name="T11" fmla="*/ 3 h 22"/>
                <a:gd name="T12" fmla="*/ 3 w 8"/>
                <a:gd name="T13" fmla="*/ 5 h 22"/>
                <a:gd name="T14" fmla="*/ 1 w 8"/>
                <a:gd name="T15" fmla="*/ 7 h 22"/>
                <a:gd name="T16" fmla="*/ 1 w 8"/>
                <a:gd name="T17" fmla="*/ 10 h 22"/>
                <a:gd name="T18" fmla="*/ 0 w 8"/>
                <a:gd name="T19" fmla="*/ 10 h 22"/>
                <a:gd name="T20" fmla="*/ 1 w 8"/>
                <a:gd name="T21" fmla="*/ 13 h 22"/>
                <a:gd name="T22" fmla="*/ 3 w 8"/>
                <a:gd name="T23" fmla="*/ 16 h 22"/>
                <a:gd name="T24" fmla="*/ 3 w 8"/>
                <a:gd name="T25" fmla="*/ 19 h 22"/>
                <a:gd name="T26" fmla="*/ 3 w 8"/>
                <a:gd name="T27" fmla="*/ 22 h 22"/>
                <a:gd name="T28" fmla="*/ 3 w 8"/>
                <a:gd name="T29" fmla="*/ 22 h 22"/>
                <a:gd name="T30" fmla="*/ 3 w 8"/>
                <a:gd name="T31" fmla="*/ 22 h 22"/>
                <a:gd name="T32" fmla="*/ 4 w 8"/>
                <a:gd name="T33" fmla="*/ 22 h 22"/>
                <a:gd name="T34" fmla="*/ 6 w 8"/>
                <a:gd name="T35" fmla="*/ 22 h 22"/>
                <a:gd name="T36" fmla="*/ 6 w 8"/>
                <a:gd name="T37" fmla="*/ 22 h 22"/>
                <a:gd name="T38" fmla="*/ 8 w 8"/>
                <a:gd name="T39" fmla="*/ 22 h 22"/>
                <a:gd name="T40" fmla="*/ 8 w 8"/>
                <a:gd name="T41" fmla="*/ 22 h 22"/>
                <a:gd name="T42" fmla="*/ 8 w 8"/>
                <a:gd name="T43" fmla="*/ 22 h 2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 h="22">
                  <a:moveTo>
                    <a:pt x="8" y="22"/>
                  </a:moveTo>
                  <a:lnTo>
                    <a:pt x="8" y="2"/>
                  </a:lnTo>
                  <a:lnTo>
                    <a:pt x="6" y="0"/>
                  </a:lnTo>
                  <a:lnTo>
                    <a:pt x="4" y="0"/>
                  </a:lnTo>
                  <a:lnTo>
                    <a:pt x="4" y="2"/>
                  </a:lnTo>
                  <a:lnTo>
                    <a:pt x="3" y="3"/>
                  </a:lnTo>
                  <a:lnTo>
                    <a:pt x="3" y="5"/>
                  </a:lnTo>
                  <a:lnTo>
                    <a:pt x="1" y="7"/>
                  </a:lnTo>
                  <a:lnTo>
                    <a:pt x="1" y="10"/>
                  </a:lnTo>
                  <a:lnTo>
                    <a:pt x="0" y="10"/>
                  </a:lnTo>
                  <a:lnTo>
                    <a:pt x="1" y="13"/>
                  </a:lnTo>
                  <a:lnTo>
                    <a:pt x="3" y="16"/>
                  </a:lnTo>
                  <a:lnTo>
                    <a:pt x="3" y="19"/>
                  </a:lnTo>
                  <a:lnTo>
                    <a:pt x="3" y="22"/>
                  </a:lnTo>
                  <a:lnTo>
                    <a:pt x="4" y="22"/>
                  </a:lnTo>
                  <a:lnTo>
                    <a:pt x="6" y="22"/>
                  </a:lnTo>
                  <a:lnTo>
                    <a:pt x="8" y="22"/>
                  </a:lnTo>
                  <a:close/>
                </a:path>
              </a:pathLst>
            </a:custGeom>
            <a:solidFill>
              <a:srgbClr val="000000"/>
            </a:solidFill>
            <a:ln w="9525">
              <a:noFill/>
              <a:round/>
              <a:headEnd/>
              <a:tailEnd/>
            </a:ln>
          </p:spPr>
          <p:txBody>
            <a:bodyPr/>
            <a:lstStyle/>
            <a:p>
              <a:endParaRPr lang="en-US"/>
            </a:p>
          </p:txBody>
        </p:sp>
        <p:sp>
          <p:nvSpPr>
            <p:cNvPr id="77905" name="Freeform 95"/>
            <p:cNvSpPr>
              <a:spLocks/>
            </p:cNvSpPr>
            <p:nvPr/>
          </p:nvSpPr>
          <p:spPr bwMode="auto">
            <a:xfrm>
              <a:off x="5186" y="3870"/>
              <a:ext cx="8" cy="8"/>
            </a:xfrm>
            <a:custGeom>
              <a:avLst/>
              <a:gdLst>
                <a:gd name="T0" fmla="*/ 3 w 8"/>
                <a:gd name="T1" fmla="*/ 8 h 8"/>
                <a:gd name="T2" fmla="*/ 3 w 8"/>
                <a:gd name="T3" fmla="*/ 8 h 8"/>
                <a:gd name="T4" fmla="*/ 3 w 8"/>
                <a:gd name="T5" fmla="*/ 8 h 8"/>
                <a:gd name="T6" fmla="*/ 5 w 8"/>
                <a:gd name="T7" fmla="*/ 8 h 8"/>
                <a:gd name="T8" fmla="*/ 5 w 8"/>
                <a:gd name="T9" fmla="*/ 8 h 8"/>
                <a:gd name="T10" fmla="*/ 7 w 8"/>
                <a:gd name="T11" fmla="*/ 7 h 8"/>
                <a:gd name="T12" fmla="*/ 8 w 8"/>
                <a:gd name="T13" fmla="*/ 5 h 8"/>
                <a:gd name="T14" fmla="*/ 8 w 8"/>
                <a:gd name="T15" fmla="*/ 5 h 8"/>
                <a:gd name="T16" fmla="*/ 7 w 8"/>
                <a:gd name="T17" fmla="*/ 3 h 8"/>
                <a:gd name="T18" fmla="*/ 7 w 8"/>
                <a:gd name="T19" fmla="*/ 2 h 8"/>
                <a:gd name="T20" fmla="*/ 5 w 8"/>
                <a:gd name="T21" fmla="*/ 0 h 8"/>
                <a:gd name="T22" fmla="*/ 3 w 8"/>
                <a:gd name="T23" fmla="*/ 0 h 8"/>
                <a:gd name="T24" fmla="*/ 3 w 8"/>
                <a:gd name="T25" fmla="*/ 0 h 8"/>
                <a:gd name="T26" fmla="*/ 2 w 8"/>
                <a:gd name="T27" fmla="*/ 0 h 8"/>
                <a:gd name="T28" fmla="*/ 0 w 8"/>
                <a:gd name="T29" fmla="*/ 3 h 8"/>
                <a:gd name="T30" fmla="*/ 0 w 8"/>
                <a:gd name="T31" fmla="*/ 5 h 8"/>
                <a:gd name="T32" fmla="*/ 0 w 8"/>
                <a:gd name="T33" fmla="*/ 8 h 8"/>
                <a:gd name="T34" fmla="*/ 0 w 8"/>
                <a:gd name="T35" fmla="*/ 8 h 8"/>
                <a:gd name="T36" fmla="*/ 2 w 8"/>
                <a:gd name="T37" fmla="*/ 8 h 8"/>
                <a:gd name="T38" fmla="*/ 2 w 8"/>
                <a:gd name="T39" fmla="*/ 8 h 8"/>
                <a:gd name="T40" fmla="*/ 3 w 8"/>
                <a:gd name="T41" fmla="*/ 8 h 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 h="8">
                  <a:moveTo>
                    <a:pt x="3" y="8"/>
                  </a:moveTo>
                  <a:lnTo>
                    <a:pt x="3" y="8"/>
                  </a:lnTo>
                  <a:lnTo>
                    <a:pt x="5" y="8"/>
                  </a:lnTo>
                  <a:lnTo>
                    <a:pt x="7" y="7"/>
                  </a:lnTo>
                  <a:lnTo>
                    <a:pt x="8" y="5"/>
                  </a:lnTo>
                  <a:lnTo>
                    <a:pt x="7" y="3"/>
                  </a:lnTo>
                  <a:lnTo>
                    <a:pt x="7" y="2"/>
                  </a:lnTo>
                  <a:lnTo>
                    <a:pt x="5" y="0"/>
                  </a:lnTo>
                  <a:lnTo>
                    <a:pt x="3" y="0"/>
                  </a:lnTo>
                  <a:lnTo>
                    <a:pt x="2" y="0"/>
                  </a:lnTo>
                  <a:lnTo>
                    <a:pt x="0" y="3"/>
                  </a:lnTo>
                  <a:lnTo>
                    <a:pt x="0" y="5"/>
                  </a:lnTo>
                  <a:lnTo>
                    <a:pt x="0" y="8"/>
                  </a:lnTo>
                  <a:lnTo>
                    <a:pt x="2" y="8"/>
                  </a:lnTo>
                  <a:lnTo>
                    <a:pt x="3" y="8"/>
                  </a:lnTo>
                  <a:close/>
                </a:path>
              </a:pathLst>
            </a:custGeom>
            <a:solidFill>
              <a:srgbClr val="000000"/>
            </a:solidFill>
            <a:ln w="9525">
              <a:noFill/>
              <a:round/>
              <a:headEnd/>
              <a:tailEnd/>
            </a:ln>
          </p:spPr>
          <p:txBody>
            <a:bodyPr/>
            <a:lstStyle/>
            <a:p>
              <a:endParaRPr lang="en-US"/>
            </a:p>
          </p:txBody>
        </p:sp>
        <p:sp>
          <p:nvSpPr>
            <p:cNvPr id="77906" name="Freeform 96"/>
            <p:cNvSpPr>
              <a:spLocks/>
            </p:cNvSpPr>
            <p:nvPr/>
          </p:nvSpPr>
          <p:spPr bwMode="auto">
            <a:xfrm>
              <a:off x="4519" y="3807"/>
              <a:ext cx="35" cy="38"/>
            </a:xfrm>
            <a:custGeom>
              <a:avLst/>
              <a:gdLst>
                <a:gd name="T0" fmla="*/ 4 w 35"/>
                <a:gd name="T1" fmla="*/ 38 h 38"/>
                <a:gd name="T2" fmla="*/ 15 w 35"/>
                <a:gd name="T3" fmla="*/ 14 h 38"/>
                <a:gd name="T4" fmla="*/ 35 w 35"/>
                <a:gd name="T5" fmla="*/ 4 h 38"/>
                <a:gd name="T6" fmla="*/ 34 w 35"/>
                <a:gd name="T7" fmla="*/ 3 h 38"/>
                <a:gd name="T8" fmla="*/ 32 w 35"/>
                <a:gd name="T9" fmla="*/ 1 h 38"/>
                <a:gd name="T10" fmla="*/ 29 w 35"/>
                <a:gd name="T11" fmla="*/ 1 h 38"/>
                <a:gd name="T12" fmla="*/ 27 w 35"/>
                <a:gd name="T13" fmla="*/ 0 h 38"/>
                <a:gd name="T14" fmla="*/ 26 w 35"/>
                <a:gd name="T15" fmla="*/ 0 h 38"/>
                <a:gd name="T16" fmla="*/ 24 w 35"/>
                <a:gd name="T17" fmla="*/ 1 h 38"/>
                <a:gd name="T18" fmla="*/ 23 w 35"/>
                <a:gd name="T19" fmla="*/ 1 h 38"/>
                <a:gd name="T20" fmla="*/ 20 w 35"/>
                <a:gd name="T21" fmla="*/ 1 h 38"/>
                <a:gd name="T22" fmla="*/ 18 w 35"/>
                <a:gd name="T23" fmla="*/ 3 h 38"/>
                <a:gd name="T24" fmla="*/ 16 w 35"/>
                <a:gd name="T25" fmla="*/ 3 h 38"/>
                <a:gd name="T26" fmla="*/ 15 w 35"/>
                <a:gd name="T27" fmla="*/ 4 h 38"/>
                <a:gd name="T28" fmla="*/ 13 w 35"/>
                <a:gd name="T29" fmla="*/ 6 h 38"/>
                <a:gd name="T30" fmla="*/ 10 w 35"/>
                <a:gd name="T31" fmla="*/ 6 h 38"/>
                <a:gd name="T32" fmla="*/ 10 w 35"/>
                <a:gd name="T33" fmla="*/ 8 h 38"/>
                <a:gd name="T34" fmla="*/ 8 w 35"/>
                <a:gd name="T35" fmla="*/ 9 h 38"/>
                <a:gd name="T36" fmla="*/ 7 w 35"/>
                <a:gd name="T37" fmla="*/ 11 h 38"/>
                <a:gd name="T38" fmla="*/ 0 w 35"/>
                <a:gd name="T39" fmla="*/ 38 h 38"/>
                <a:gd name="T40" fmla="*/ 2 w 35"/>
                <a:gd name="T41" fmla="*/ 38 h 38"/>
                <a:gd name="T42" fmla="*/ 2 w 35"/>
                <a:gd name="T43" fmla="*/ 38 h 38"/>
                <a:gd name="T44" fmla="*/ 4 w 35"/>
                <a:gd name="T45" fmla="*/ 38 h 38"/>
                <a:gd name="T46" fmla="*/ 4 w 35"/>
                <a:gd name="T47" fmla="*/ 38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5" h="38">
                  <a:moveTo>
                    <a:pt x="4" y="38"/>
                  </a:moveTo>
                  <a:lnTo>
                    <a:pt x="15" y="14"/>
                  </a:lnTo>
                  <a:lnTo>
                    <a:pt x="35" y="4"/>
                  </a:lnTo>
                  <a:lnTo>
                    <a:pt x="34" y="3"/>
                  </a:lnTo>
                  <a:lnTo>
                    <a:pt x="32" y="1"/>
                  </a:lnTo>
                  <a:lnTo>
                    <a:pt x="29" y="1"/>
                  </a:lnTo>
                  <a:lnTo>
                    <a:pt x="27" y="0"/>
                  </a:lnTo>
                  <a:lnTo>
                    <a:pt x="26" y="0"/>
                  </a:lnTo>
                  <a:lnTo>
                    <a:pt x="24" y="1"/>
                  </a:lnTo>
                  <a:lnTo>
                    <a:pt x="23" y="1"/>
                  </a:lnTo>
                  <a:lnTo>
                    <a:pt x="20" y="1"/>
                  </a:lnTo>
                  <a:lnTo>
                    <a:pt x="18" y="3"/>
                  </a:lnTo>
                  <a:lnTo>
                    <a:pt x="16" y="3"/>
                  </a:lnTo>
                  <a:lnTo>
                    <a:pt x="15" y="4"/>
                  </a:lnTo>
                  <a:lnTo>
                    <a:pt x="13" y="6"/>
                  </a:lnTo>
                  <a:lnTo>
                    <a:pt x="10" y="6"/>
                  </a:lnTo>
                  <a:lnTo>
                    <a:pt x="10" y="8"/>
                  </a:lnTo>
                  <a:lnTo>
                    <a:pt x="8" y="9"/>
                  </a:lnTo>
                  <a:lnTo>
                    <a:pt x="7" y="11"/>
                  </a:lnTo>
                  <a:lnTo>
                    <a:pt x="0" y="38"/>
                  </a:lnTo>
                  <a:lnTo>
                    <a:pt x="2" y="38"/>
                  </a:lnTo>
                  <a:lnTo>
                    <a:pt x="4" y="38"/>
                  </a:lnTo>
                  <a:close/>
                </a:path>
              </a:pathLst>
            </a:custGeom>
            <a:solidFill>
              <a:srgbClr val="000000"/>
            </a:solidFill>
            <a:ln w="9525">
              <a:noFill/>
              <a:round/>
              <a:headEnd/>
              <a:tailEnd/>
            </a:ln>
          </p:spPr>
          <p:txBody>
            <a:bodyPr/>
            <a:lstStyle/>
            <a:p>
              <a:endParaRPr lang="en-US"/>
            </a:p>
          </p:txBody>
        </p:sp>
        <p:sp>
          <p:nvSpPr>
            <p:cNvPr id="77907" name="Freeform 97"/>
            <p:cNvSpPr>
              <a:spLocks/>
            </p:cNvSpPr>
            <p:nvPr/>
          </p:nvSpPr>
          <p:spPr bwMode="auto">
            <a:xfrm>
              <a:off x="5186" y="3788"/>
              <a:ext cx="15" cy="8"/>
            </a:xfrm>
            <a:custGeom>
              <a:avLst/>
              <a:gdLst>
                <a:gd name="T0" fmla="*/ 3 w 15"/>
                <a:gd name="T1" fmla="*/ 6 h 8"/>
                <a:gd name="T2" fmla="*/ 3 w 15"/>
                <a:gd name="T3" fmla="*/ 6 h 8"/>
                <a:gd name="T4" fmla="*/ 5 w 15"/>
                <a:gd name="T5" fmla="*/ 6 h 8"/>
                <a:gd name="T6" fmla="*/ 7 w 15"/>
                <a:gd name="T7" fmla="*/ 8 h 8"/>
                <a:gd name="T8" fmla="*/ 8 w 15"/>
                <a:gd name="T9" fmla="*/ 8 h 8"/>
                <a:gd name="T10" fmla="*/ 10 w 15"/>
                <a:gd name="T11" fmla="*/ 8 h 8"/>
                <a:gd name="T12" fmla="*/ 11 w 15"/>
                <a:gd name="T13" fmla="*/ 8 h 8"/>
                <a:gd name="T14" fmla="*/ 13 w 15"/>
                <a:gd name="T15" fmla="*/ 8 h 8"/>
                <a:gd name="T16" fmla="*/ 15 w 15"/>
                <a:gd name="T17" fmla="*/ 6 h 8"/>
                <a:gd name="T18" fmla="*/ 15 w 15"/>
                <a:gd name="T19" fmla="*/ 4 h 8"/>
                <a:gd name="T20" fmla="*/ 15 w 15"/>
                <a:gd name="T21" fmla="*/ 4 h 8"/>
                <a:gd name="T22" fmla="*/ 15 w 15"/>
                <a:gd name="T23" fmla="*/ 3 h 8"/>
                <a:gd name="T24" fmla="*/ 15 w 15"/>
                <a:gd name="T25" fmla="*/ 0 h 8"/>
                <a:gd name="T26" fmla="*/ 13 w 15"/>
                <a:gd name="T27" fmla="*/ 0 h 8"/>
                <a:gd name="T28" fmla="*/ 11 w 15"/>
                <a:gd name="T29" fmla="*/ 0 h 8"/>
                <a:gd name="T30" fmla="*/ 10 w 15"/>
                <a:gd name="T31" fmla="*/ 0 h 8"/>
                <a:gd name="T32" fmla="*/ 8 w 15"/>
                <a:gd name="T33" fmla="*/ 1 h 8"/>
                <a:gd name="T34" fmla="*/ 7 w 15"/>
                <a:gd name="T35" fmla="*/ 1 h 8"/>
                <a:gd name="T36" fmla="*/ 3 w 15"/>
                <a:gd name="T37" fmla="*/ 1 h 8"/>
                <a:gd name="T38" fmla="*/ 2 w 15"/>
                <a:gd name="T39" fmla="*/ 3 h 8"/>
                <a:gd name="T40" fmla="*/ 0 w 15"/>
                <a:gd name="T41" fmla="*/ 4 h 8"/>
                <a:gd name="T42" fmla="*/ 0 w 15"/>
                <a:gd name="T43" fmla="*/ 4 h 8"/>
                <a:gd name="T44" fmla="*/ 2 w 15"/>
                <a:gd name="T45" fmla="*/ 6 h 8"/>
                <a:gd name="T46" fmla="*/ 2 w 15"/>
                <a:gd name="T47" fmla="*/ 6 h 8"/>
                <a:gd name="T48" fmla="*/ 3 w 15"/>
                <a:gd name="T49" fmla="*/ 6 h 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 h="8">
                  <a:moveTo>
                    <a:pt x="3" y="6"/>
                  </a:moveTo>
                  <a:lnTo>
                    <a:pt x="3" y="6"/>
                  </a:lnTo>
                  <a:lnTo>
                    <a:pt x="5" y="6"/>
                  </a:lnTo>
                  <a:lnTo>
                    <a:pt x="7" y="8"/>
                  </a:lnTo>
                  <a:lnTo>
                    <a:pt x="8" y="8"/>
                  </a:lnTo>
                  <a:lnTo>
                    <a:pt x="10" y="8"/>
                  </a:lnTo>
                  <a:lnTo>
                    <a:pt x="11" y="8"/>
                  </a:lnTo>
                  <a:lnTo>
                    <a:pt x="13" y="8"/>
                  </a:lnTo>
                  <a:lnTo>
                    <a:pt x="15" y="6"/>
                  </a:lnTo>
                  <a:lnTo>
                    <a:pt x="15" y="4"/>
                  </a:lnTo>
                  <a:lnTo>
                    <a:pt x="15" y="3"/>
                  </a:lnTo>
                  <a:lnTo>
                    <a:pt x="15" y="0"/>
                  </a:lnTo>
                  <a:lnTo>
                    <a:pt x="13" y="0"/>
                  </a:lnTo>
                  <a:lnTo>
                    <a:pt x="11" y="0"/>
                  </a:lnTo>
                  <a:lnTo>
                    <a:pt x="10" y="0"/>
                  </a:lnTo>
                  <a:lnTo>
                    <a:pt x="8" y="1"/>
                  </a:lnTo>
                  <a:lnTo>
                    <a:pt x="7" y="1"/>
                  </a:lnTo>
                  <a:lnTo>
                    <a:pt x="3" y="1"/>
                  </a:lnTo>
                  <a:lnTo>
                    <a:pt x="2" y="3"/>
                  </a:lnTo>
                  <a:lnTo>
                    <a:pt x="0" y="4"/>
                  </a:lnTo>
                  <a:lnTo>
                    <a:pt x="2" y="6"/>
                  </a:lnTo>
                  <a:lnTo>
                    <a:pt x="3" y="6"/>
                  </a:lnTo>
                  <a:close/>
                </a:path>
              </a:pathLst>
            </a:custGeom>
            <a:solidFill>
              <a:srgbClr val="000000"/>
            </a:solidFill>
            <a:ln w="9525">
              <a:noFill/>
              <a:round/>
              <a:headEnd/>
              <a:tailEnd/>
            </a:ln>
          </p:spPr>
          <p:txBody>
            <a:bodyPr/>
            <a:lstStyle/>
            <a:p>
              <a:endParaRPr lang="en-US"/>
            </a:p>
          </p:txBody>
        </p:sp>
        <p:sp>
          <p:nvSpPr>
            <p:cNvPr id="77908" name="Freeform 98"/>
            <p:cNvSpPr>
              <a:spLocks/>
            </p:cNvSpPr>
            <p:nvPr/>
          </p:nvSpPr>
          <p:spPr bwMode="auto">
            <a:xfrm>
              <a:off x="5229" y="3743"/>
              <a:ext cx="11" cy="11"/>
            </a:xfrm>
            <a:custGeom>
              <a:avLst/>
              <a:gdLst>
                <a:gd name="T0" fmla="*/ 11 w 11"/>
                <a:gd name="T1" fmla="*/ 8 h 11"/>
                <a:gd name="T2" fmla="*/ 11 w 11"/>
                <a:gd name="T3" fmla="*/ 6 h 11"/>
                <a:gd name="T4" fmla="*/ 11 w 11"/>
                <a:gd name="T5" fmla="*/ 6 h 11"/>
                <a:gd name="T6" fmla="*/ 11 w 11"/>
                <a:gd name="T7" fmla="*/ 6 h 11"/>
                <a:gd name="T8" fmla="*/ 11 w 11"/>
                <a:gd name="T9" fmla="*/ 5 h 11"/>
                <a:gd name="T10" fmla="*/ 10 w 11"/>
                <a:gd name="T11" fmla="*/ 3 h 11"/>
                <a:gd name="T12" fmla="*/ 10 w 11"/>
                <a:gd name="T13" fmla="*/ 3 h 11"/>
                <a:gd name="T14" fmla="*/ 8 w 11"/>
                <a:gd name="T15" fmla="*/ 2 h 11"/>
                <a:gd name="T16" fmla="*/ 7 w 11"/>
                <a:gd name="T17" fmla="*/ 0 h 11"/>
                <a:gd name="T18" fmla="*/ 5 w 11"/>
                <a:gd name="T19" fmla="*/ 0 h 11"/>
                <a:gd name="T20" fmla="*/ 2 w 11"/>
                <a:gd name="T21" fmla="*/ 0 h 11"/>
                <a:gd name="T22" fmla="*/ 0 w 11"/>
                <a:gd name="T23" fmla="*/ 0 h 11"/>
                <a:gd name="T24" fmla="*/ 0 w 11"/>
                <a:gd name="T25" fmla="*/ 2 h 11"/>
                <a:gd name="T26" fmla="*/ 0 w 11"/>
                <a:gd name="T27" fmla="*/ 3 h 11"/>
                <a:gd name="T28" fmla="*/ 0 w 11"/>
                <a:gd name="T29" fmla="*/ 5 h 11"/>
                <a:gd name="T30" fmla="*/ 0 w 11"/>
                <a:gd name="T31" fmla="*/ 6 h 11"/>
                <a:gd name="T32" fmla="*/ 2 w 11"/>
                <a:gd name="T33" fmla="*/ 6 h 11"/>
                <a:gd name="T34" fmla="*/ 3 w 11"/>
                <a:gd name="T35" fmla="*/ 8 h 11"/>
                <a:gd name="T36" fmla="*/ 5 w 11"/>
                <a:gd name="T37" fmla="*/ 10 h 11"/>
                <a:gd name="T38" fmla="*/ 7 w 11"/>
                <a:gd name="T39" fmla="*/ 10 h 11"/>
                <a:gd name="T40" fmla="*/ 8 w 11"/>
                <a:gd name="T41" fmla="*/ 11 h 11"/>
                <a:gd name="T42" fmla="*/ 8 w 11"/>
                <a:gd name="T43" fmla="*/ 11 h 11"/>
                <a:gd name="T44" fmla="*/ 10 w 11"/>
                <a:gd name="T45" fmla="*/ 10 h 11"/>
                <a:gd name="T46" fmla="*/ 10 w 11"/>
                <a:gd name="T47" fmla="*/ 8 h 11"/>
                <a:gd name="T48" fmla="*/ 11 w 11"/>
                <a:gd name="T49" fmla="*/ 8 h 1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1" h="11">
                  <a:moveTo>
                    <a:pt x="11" y="8"/>
                  </a:moveTo>
                  <a:lnTo>
                    <a:pt x="11" y="6"/>
                  </a:lnTo>
                  <a:lnTo>
                    <a:pt x="11" y="5"/>
                  </a:lnTo>
                  <a:lnTo>
                    <a:pt x="10" y="3"/>
                  </a:lnTo>
                  <a:lnTo>
                    <a:pt x="8" y="2"/>
                  </a:lnTo>
                  <a:lnTo>
                    <a:pt x="7" y="0"/>
                  </a:lnTo>
                  <a:lnTo>
                    <a:pt x="5" y="0"/>
                  </a:lnTo>
                  <a:lnTo>
                    <a:pt x="2" y="0"/>
                  </a:lnTo>
                  <a:lnTo>
                    <a:pt x="0" y="0"/>
                  </a:lnTo>
                  <a:lnTo>
                    <a:pt x="0" y="2"/>
                  </a:lnTo>
                  <a:lnTo>
                    <a:pt x="0" y="3"/>
                  </a:lnTo>
                  <a:lnTo>
                    <a:pt x="0" y="5"/>
                  </a:lnTo>
                  <a:lnTo>
                    <a:pt x="0" y="6"/>
                  </a:lnTo>
                  <a:lnTo>
                    <a:pt x="2" y="6"/>
                  </a:lnTo>
                  <a:lnTo>
                    <a:pt x="3" y="8"/>
                  </a:lnTo>
                  <a:lnTo>
                    <a:pt x="5" y="10"/>
                  </a:lnTo>
                  <a:lnTo>
                    <a:pt x="7" y="10"/>
                  </a:lnTo>
                  <a:lnTo>
                    <a:pt x="8" y="11"/>
                  </a:lnTo>
                  <a:lnTo>
                    <a:pt x="10" y="10"/>
                  </a:lnTo>
                  <a:lnTo>
                    <a:pt x="10" y="8"/>
                  </a:lnTo>
                  <a:lnTo>
                    <a:pt x="11" y="8"/>
                  </a:lnTo>
                  <a:close/>
                </a:path>
              </a:pathLst>
            </a:custGeom>
            <a:solidFill>
              <a:srgbClr val="000000"/>
            </a:solidFill>
            <a:ln w="9525">
              <a:noFill/>
              <a:round/>
              <a:headEnd/>
              <a:tailEnd/>
            </a:ln>
          </p:spPr>
          <p:txBody>
            <a:bodyPr/>
            <a:lstStyle/>
            <a:p>
              <a:endParaRPr lang="en-US"/>
            </a:p>
          </p:txBody>
        </p:sp>
        <p:sp>
          <p:nvSpPr>
            <p:cNvPr id="77909" name="Freeform 99"/>
            <p:cNvSpPr>
              <a:spLocks/>
            </p:cNvSpPr>
            <p:nvPr/>
          </p:nvSpPr>
          <p:spPr bwMode="auto">
            <a:xfrm>
              <a:off x="4621" y="3503"/>
              <a:ext cx="94" cy="248"/>
            </a:xfrm>
            <a:custGeom>
              <a:avLst/>
              <a:gdLst>
                <a:gd name="T0" fmla="*/ 58 w 94"/>
                <a:gd name="T1" fmla="*/ 245 h 248"/>
                <a:gd name="T2" fmla="*/ 70 w 94"/>
                <a:gd name="T3" fmla="*/ 235 h 248"/>
                <a:gd name="T4" fmla="*/ 78 w 94"/>
                <a:gd name="T5" fmla="*/ 222 h 248"/>
                <a:gd name="T6" fmla="*/ 83 w 94"/>
                <a:gd name="T7" fmla="*/ 207 h 248"/>
                <a:gd name="T8" fmla="*/ 86 w 94"/>
                <a:gd name="T9" fmla="*/ 189 h 248"/>
                <a:gd name="T10" fmla="*/ 88 w 94"/>
                <a:gd name="T11" fmla="*/ 172 h 248"/>
                <a:gd name="T12" fmla="*/ 89 w 94"/>
                <a:gd name="T13" fmla="*/ 152 h 248"/>
                <a:gd name="T14" fmla="*/ 91 w 94"/>
                <a:gd name="T15" fmla="*/ 135 h 248"/>
                <a:gd name="T16" fmla="*/ 94 w 94"/>
                <a:gd name="T17" fmla="*/ 117 h 248"/>
                <a:gd name="T18" fmla="*/ 89 w 94"/>
                <a:gd name="T19" fmla="*/ 90 h 248"/>
                <a:gd name="T20" fmla="*/ 83 w 94"/>
                <a:gd name="T21" fmla="*/ 63 h 248"/>
                <a:gd name="T22" fmla="*/ 80 w 94"/>
                <a:gd name="T23" fmla="*/ 39 h 248"/>
                <a:gd name="T24" fmla="*/ 83 w 94"/>
                <a:gd name="T25" fmla="*/ 17 h 248"/>
                <a:gd name="T26" fmla="*/ 80 w 94"/>
                <a:gd name="T27" fmla="*/ 14 h 248"/>
                <a:gd name="T28" fmla="*/ 75 w 94"/>
                <a:gd name="T29" fmla="*/ 9 h 248"/>
                <a:gd name="T30" fmla="*/ 70 w 94"/>
                <a:gd name="T31" fmla="*/ 6 h 248"/>
                <a:gd name="T32" fmla="*/ 64 w 94"/>
                <a:gd name="T33" fmla="*/ 3 h 248"/>
                <a:gd name="T34" fmla="*/ 58 w 94"/>
                <a:gd name="T35" fmla="*/ 1 h 248"/>
                <a:gd name="T36" fmla="*/ 50 w 94"/>
                <a:gd name="T37" fmla="*/ 0 h 248"/>
                <a:gd name="T38" fmla="*/ 43 w 94"/>
                <a:gd name="T39" fmla="*/ 1 h 248"/>
                <a:gd name="T40" fmla="*/ 35 w 94"/>
                <a:gd name="T41" fmla="*/ 3 h 248"/>
                <a:gd name="T42" fmla="*/ 26 w 94"/>
                <a:gd name="T43" fmla="*/ 8 h 248"/>
                <a:gd name="T44" fmla="*/ 19 w 94"/>
                <a:gd name="T45" fmla="*/ 12 h 248"/>
                <a:gd name="T46" fmla="*/ 16 w 94"/>
                <a:gd name="T47" fmla="*/ 20 h 248"/>
                <a:gd name="T48" fmla="*/ 13 w 94"/>
                <a:gd name="T49" fmla="*/ 28 h 248"/>
                <a:gd name="T50" fmla="*/ 11 w 94"/>
                <a:gd name="T51" fmla="*/ 38 h 248"/>
                <a:gd name="T52" fmla="*/ 11 w 94"/>
                <a:gd name="T53" fmla="*/ 47 h 248"/>
                <a:gd name="T54" fmla="*/ 13 w 94"/>
                <a:gd name="T55" fmla="*/ 59 h 248"/>
                <a:gd name="T56" fmla="*/ 13 w 94"/>
                <a:gd name="T57" fmla="*/ 68 h 248"/>
                <a:gd name="T58" fmla="*/ 16 w 94"/>
                <a:gd name="T59" fmla="*/ 89 h 248"/>
                <a:gd name="T60" fmla="*/ 15 w 94"/>
                <a:gd name="T61" fmla="*/ 108 h 248"/>
                <a:gd name="T62" fmla="*/ 11 w 94"/>
                <a:gd name="T63" fmla="*/ 129 h 248"/>
                <a:gd name="T64" fmla="*/ 7 w 94"/>
                <a:gd name="T65" fmla="*/ 149 h 248"/>
                <a:gd name="T66" fmla="*/ 3 w 94"/>
                <a:gd name="T67" fmla="*/ 170 h 248"/>
                <a:gd name="T68" fmla="*/ 0 w 94"/>
                <a:gd name="T69" fmla="*/ 189 h 248"/>
                <a:gd name="T70" fmla="*/ 0 w 94"/>
                <a:gd name="T71" fmla="*/ 208 h 248"/>
                <a:gd name="T72" fmla="*/ 3 w 94"/>
                <a:gd name="T73" fmla="*/ 227 h 248"/>
                <a:gd name="T74" fmla="*/ 5 w 94"/>
                <a:gd name="T75" fmla="*/ 230 h 248"/>
                <a:gd name="T76" fmla="*/ 7 w 94"/>
                <a:gd name="T77" fmla="*/ 234 h 248"/>
                <a:gd name="T78" fmla="*/ 10 w 94"/>
                <a:gd name="T79" fmla="*/ 237 h 248"/>
                <a:gd name="T80" fmla="*/ 13 w 94"/>
                <a:gd name="T81" fmla="*/ 240 h 248"/>
                <a:gd name="T82" fmla="*/ 16 w 94"/>
                <a:gd name="T83" fmla="*/ 243 h 248"/>
                <a:gd name="T84" fmla="*/ 21 w 94"/>
                <a:gd name="T85" fmla="*/ 245 h 248"/>
                <a:gd name="T86" fmla="*/ 26 w 94"/>
                <a:gd name="T87" fmla="*/ 246 h 248"/>
                <a:gd name="T88" fmla="*/ 32 w 94"/>
                <a:gd name="T89" fmla="*/ 248 h 2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94" h="248">
                  <a:moveTo>
                    <a:pt x="32" y="248"/>
                  </a:moveTo>
                  <a:lnTo>
                    <a:pt x="58" y="245"/>
                  </a:lnTo>
                  <a:lnTo>
                    <a:pt x="64" y="240"/>
                  </a:lnTo>
                  <a:lnTo>
                    <a:pt x="70" y="235"/>
                  </a:lnTo>
                  <a:lnTo>
                    <a:pt x="73" y="229"/>
                  </a:lnTo>
                  <a:lnTo>
                    <a:pt x="78" y="222"/>
                  </a:lnTo>
                  <a:lnTo>
                    <a:pt x="80" y="215"/>
                  </a:lnTo>
                  <a:lnTo>
                    <a:pt x="83" y="207"/>
                  </a:lnTo>
                  <a:lnTo>
                    <a:pt x="85" y="199"/>
                  </a:lnTo>
                  <a:lnTo>
                    <a:pt x="86" y="189"/>
                  </a:lnTo>
                  <a:lnTo>
                    <a:pt x="86" y="181"/>
                  </a:lnTo>
                  <a:lnTo>
                    <a:pt x="88" y="172"/>
                  </a:lnTo>
                  <a:lnTo>
                    <a:pt x="88" y="162"/>
                  </a:lnTo>
                  <a:lnTo>
                    <a:pt x="89" y="152"/>
                  </a:lnTo>
                  <a:lnTo>
                    <a:pt x="91" y="145"/>
                  </a:lnTo>
                  <a:lnTo>
                    <a:pt x="91" y="135"/>
                  </a:lnTo>
                  <a:lnTo>
                    <a:pt x="93" y="125"/>
                  </a:lnTo>
                  <a:lnTo>
                    <a:pt x="94" y="117"/>
                  </a:lnTo>
                  <a:lnTo>
                    <a:pt x="93" y="103"/>
                  </a:lnTo>
                  <a:lnTo>
                    <a:pt x="89" y="90"/>
                  </a:lnTo>
                  <a:lnTo>
                    <a:pt x="86" y="76"/>
                  </a:lnTo>
                  <a:lnTo>
                    <a:pt x="83" y="63"/>
                  </a:lnTo>
                  <a:lnTo>
                    <a:pt x="80" y="51"/>
                  </a:lnTo>
                  <a:lnTo>
                    <a:pt x="80" y="39"/>
                  </a:lnTo>
                  <a:lnTo>
                    <a:pt x="80" y="28"/>
                  </a:lnTo>
                  <a:lnTo>
                    <a:pt x="83" y="17"/>
                  </a:lnTo>
                  <a:lnTo>
                    <a:pt x="81" y="16"/>
                  </a:lnTo>
                  <a:lnTo>
                    <a:pt x="80" y="14"/>
                  </a:lnTo>
                  <a:lnTo>
                    <a:pt x="78" y="12"/>
                  </a:lnTo>
                  <a:lnTo>
                    <a:pt x="75" y="9"/>
                  </a:lnTo>
                  <a:lnTo>
                    <a:pt x="72" y="8"/>
                  </a:lnTo>
                  <a:lnTo>
                    <a:pt x="70" y="6"/>
                  </a:lnTo>
                  <a:lnTo>
                    <a:pt x="67" y="4"/>
                  </a:lnTo>
                  <a:lnTo>
                    <a:pt x="64" y="3"/>
                  </a:lnTo>
                  <a:lnTo>
                    <a:pt x="61" y="3"/>
                  </a:lnTo>
                  <a:lnTo>
                    <a:pt x="58" y="1"/>
                  </a:lnTo>
                  <a:lnTo>
                    <a:pt x="53" y="1"/>
                  </a:lnTo>
                  <a:lnTo>
                    <a:pt x="50" y="0"/>
                  </a:lnTo>
                  <a:lnTo>
                    <a:pt x="46" y="0"/>
                  </a:lnTo>
                  <a:lnTo>
                    <a:pt x="43" y="1"/>
                  </a:lnTo>
                  <a:lnTo>
                    <a:pt x="38" y="1"/>
                  </a:lnTo>
                  <a:lnTo>
                    <a:pt x="35" y="3"/>
                  </a:lnTo>
                  <a:lnTo>
                    <a:pt x="31" y="4"/>
                  </a:lnTo>
                  <a:lnTo>
                    <a:pt x="26" y="8"/>
                  </a:lnTo>
                  <a:lnTo>
                    <a:pt x="23" y="9"/>
                  </a:lnTo>
                  <a:lnTo>
                    <a:pt x="19" y="12"/>
                  </a:lnTo>
                  <a:lnTo>
                    <a:pt x="18" y="17"/>
                  </a:lnTo>
                  <a:lnTo>
                    <a:pt x="16" y="20"/>
                  </a:lnTo>
                  <a:lnTo>
                    <a:pt x="15" y="25"/>
                  </a:lnTo>
                  <a:lnTo>
                    <a:pt x="13" y="28"/>
                  </a:lnTo>
                  <a:lnTo>
                    <a:pt x="13" y="33"/>
                  </a:lnTo>
                  <a:lnTo>
                    <a:pt x="11" y="38"/>
                  </a:lnTo>
                  <a:lnTo>
                    <a:pt x="11" y="43"/>
                  </a:lnTo>
                  <a:lnTo>
                    <a:pt x="11" y="47"/>
                  </a:lnTo>
                  <a:lnTo>
                    <a:pt x="11" y="54"/>
                  </a:lnTo>
                  <a:lnTo>
                    <a:pt x="13" y="59"/>
                  </a:lnTo>
                  <a:lnTo>
                    <a:pt x="13" y="63"/>
                  </a:lnTo>
                  <a:lnTo>
                    <a:pt x="13" y="68"/>
                  </a:lnTo>
                  <a:lnTo>
                    <a:pt x="15" y="78"/>
                  </a:lnTo>
                  <a:lnTo>
                    <a:pt x="16" y="89"/>
                  </a:lnTo>
                  <a:lnTo>
                    <a:pt x="16" y="98"/>
                  </a:lnTo>
                  <a:lnTo>
                    <a:pt x="15" y="108"/>
                  </a:lnTo>
                  <a:lnTo>
                    <a:pt x="13" y="119"/>
                  </a:lnTo>
                  <a:lnTo>
                    <a:pt x="11" y="129"/>
                  </a:lnTo>
                  <a:lnTo>
                    <a:pt x="10" y="140"/>
                  </a:lnTo>
                  <a:lnTo>
                    <a:pt x="7" y="149"/>
                  </a:lnTo>
                  <a:lnTo>
                    <a:pt x="5" y="159"/>
                  </a:lnTo>
                  <a:lnTo>
                    <a:pt x="3" y="170"/>
                  </a:lnTo>
                  <a:lnTo>
                    <a:pt x="2" y="180"/>
                  </a:lnTo>
                  <a:lnTo>
                    <a:pt x="0" y="189"/>
                  </a:lnTo>
                  <a:lnTo>
                    <a:pt x="0" y="199"/>
                  </a:lnTo>
                  <a:lnTo>
                    <a:pt x="0" y="208"/>
                  </a:lnTo>
                  <a:lnTo>
                    <a:pt x="2" y="218"/>
                  </a:lnTo>
                  <a:lnTo>
                    <a:pt x="3" y="227"/>
                  </a:lnTo>
                  <a:lnTo>
                    <a:pt x="5" y="229"/>
                  </a:lnTo>
                  <a:lnTo>
                    <a:pt x="5" y="230"/>
                  </a:lnTo>
                  <a:lnTo>
                    <a:pt x="7" y="232"/>
                  </a:lnTo>
                  <a:lnTo>
                    <a:pt x="7" y="234"/>
                  </a:lnTo>
                  <a:lnTo>
                    <a:pt x="8" y="235"/>
                  </a:lnTo>
                  <a:lnTo>
                    <a:pt x="10" y="237"/>
                  </a:lnTo>
                  <a:lnTo>
                    <a:pt x="11" y="238"/>
                  </a:lnTo>
                  <a:lnTo>
                    <a:pt x="13" y="240"/>
                  </a:lnTo>
                  <a:lnTo>
                    <a:pt x="15" y="242"/>
                  </a:lnTo>
                  <a:lnTo>
                    <a:pt x="16" y="243"/>
                  </a:lnTo>
                  <a:lnTo>
                    <a:pt x="19" y="243"/>
                  </a:lnTo>
                  <a:lnTo>
                    <a:pt x="21" y="245"/>
                  </a:lnTo>
                  <a:lnTo>
                    <a:pt x="24" y="246"/>
                  </a:lnTo>
                  <a:lnTo>
                    <a:pt x="26" y="246"/>
                  </a:lnTo>
                  <a:lnTo>
                    <a:pt x="29" y="246"/>
                  </a:lnTo>
                  <a:lnTo>
                    <a:pt x="32" y="248"/>
                  </a:lnTo>
                  <a:close/>
                </a:path>
              </a:pathLst>
            </a:custGeom>
            <a:solidFill>
              <a:srgbClr val="FFCCCC"/>
            </a:solidFill>
            <a:ln w="9525">
              <a:noFill/>
              <a:round/>
              <a:headEnd/>
              <a:tailEnd/>
            </a:ln>
          </p:spPr>
          <p:txBody>
            <a:bodyPr/>
            <a:lstStyle/>
            <a:p>
              <a:endParaRPr lang="en-US"/>
            </a:p>
          </p:txBody>
        </p:sp>
        <p:sp>
          <p:nvSpPr>
            <p:cNvPr id="77910" name="Freeform 100"/>
            <p:cNvSpPr>
              <a:spLocks/>
            </p:cNvSpPr>
            <p:nvPr/>
          </p:nvSpPr>
          <p:spPr bwMode="auto">
            <a:xfrm>
              <a:off x="4715" y="3512"/>
              <a:ext cx="105" cy="229"/>
            </a:xfrm>
            <a:custGeom>
              <a:avLst/>
              <a:gdLst>
                <a:gd name="T0" fmla="*/ 97 w 105"/>
                <a:gd name="T1" fmla="*/ 218 h 229"/>
                <a:gd name="T2" fmla="*/ 104 w 105"/>
                <a:gd name="T3" fmla="*/ 190 h 229"/>
                <a:gd name="T4" fmla="*/ 105 w 105"/>
                <a:gd name="T5" fmla="*/ 161 h 229"/>
                <a:gd name="T6" fmla="*/ 104 w 105"/>
                <a:gd name="T7" fmla="*/ 132 h 229"/>
                <a:gd name="T8" fmla="*/ 100 w 105"/>
                <a:gd name="T9" fmla="*/ 105 h 229"/>
                <a:gd name="T10" fmla="*/ 94 w 105"/>
                <a:gd name="T11" fmla="*/ 78 h 229"/>
                <a:gd name="T12" fmla="*/ 88 w 105"/>
                <a:gd name="T13" fmla="*/ 51 h 229"/>
                <a:gd name="T14" fmla="*/ 83 w 105"/>
                <a:gd name="T15" fmla="*/ 26 h 229"/>
                <a:gd name="T16" fmla="*/ 80 w 105"/>
                <a:gd name="T17" fmla="*/ 0 h 229"/>
                <a:gd name="T18" fmla="*/ 15 w 105"/>
                <a:gd name="T19" fmla="*/ 3 h 229"/>
                <a:gd name="T20" fmla="*/ 10 w 105"/>
                <a:gd name="T21" fmla="*/ 8 h 229"/>
                <a:gd name="T22" fmla="*/ 8 w 105"/>
                <a:gd name="T23" fmla="*/ 11 h 229"/>
                <a:gd name="T24" fmla="*/ 3 w 105"/>
                <a:gd name="T25" fmla="*/ 18 h 229"/>
                <a:gd name="T26" fmla="*/ 0 w 105"/>
                <a:gd name="T27" fmla="*/ 29 h 229"/>
                <a:gd name="T28" fmla="*/ 3 w 105"/>
                <a:gd name="T29" fmla="*/ 46 h 229"/>
                <a:gd name="T30" fmla="*/ 7 w 105"/>
                <a:gd name="T31" fmla="*/ 61 h 229"/>
                <a:gd name="T32" fmla="*/ 11 w 105"/>
                <a:gd name="T33" fmla="*/ 77 h 229"/>
                <a:gd name="T34" fmla="*/ 15 w 105"/>
                <a:gd name="T35" fmla="*/ 94 h 229"/>
                <a:gd name="T36" fmla="*/ 18 w 105"/>
                <a:gd name="T37" fmla="*/ 110 h 229"/>
                <a:gd name="T38" fmla="*/ 19 w 105"/>
                <a:gd name="T39" fmla="*/ 126 h 229"/>
                <a:gd name="T40" fmla="*/ 19 w 105"/>
                <a:gd name="T41" fmla="*/ 143 h 229"/>
                <a:gd name="T42" fmla="*/ 18 w 105"/>
                <a:gd name="T43" fmla="*/ 158 h 229"/>
                <a:gd name="T44" fmla="*/ 16 w 105"/>
                <a:gd name="T45" fmla="*/ 169 h 229"/>
                <a:gd name="T46" fmla="*/ 15 w 105"/>
                <a:gd name="T47" fmla="*/ 180 h 229"/>
                <a:gd name="T48" fmla="*/ 13 w 105"/>
                <a:gd name="T49" fmla="*/ 191 h 229"/>
                <a:gd name="T50" fmla="*/ 13 w 105"/>
                <a:gd name="T51" fmla="*/ 201 h 229"/>
                <a:gd name="T52" fmla="*/ 15 w 105"/>
                <a:gd name="T53" fmla="*/ 210 h 229"/>
                <a:gd name="T54" fmla="*/ 19 w 105"/>
                <a:gd name="T55" fmla="*/ 220 h 229"/>
                <a:gd name="T56" fmla="*/ 26 w 105"/>
                <a:gd name="T57" fmla="*/ 228 h 229"/>
                <a:gd name="T58" fmla="*/ 32 w 105"/>
                <a:gd name="T59" fmla="*/ 229 h 229"/>
                <a:gd name="T60" fmla="*/ 34 w 105"/>
                <a:gd name="T61" fmla="*/ 229 h 229"/>
                <a:gd name="T62" fmla="*/ 35 w 105"/>
                <a:gd name="T63" fmla="*/ 229 h 229"/>
                <a:gd name="T64" fmla="*/ 37 w 105"/>
                <a:gd name="T65" fmla="*/ 229 h 2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5" h="229">
                  <a:moveTo>
                    <a:pt x="37" y="229"/>
                  </a:moveTo>
                  <a:lnTo>
                    <a:pt x="97" y="218"/>
                  </a:lnTo>
                  <a:lnTo>
                    <a:pt x="100" y="204"/>
                  </a:lnTo>
                  <a:lnTo>
                    <a:pt x="104" y="190"/>
                  </a:lnTo>
                  <a:lnTo>
                    <a:pt x="105" y="175"/>
                  </a:lnTo>
                  <a:lnTo>
                    <a:pt x="105" y="161"/>
                  </a:lnTo>
                  <a:lnTo>
                    <a:pt x="105" y="147"/>
                  </a:lnTo>
                  <a:lnTo>
                    <a:pt x="104" y="132"/>
                  </a:lnTo>
                  <a:lnTo>
                    <a:pt x="102" y="118"/>
                  </a:lnTo>
                  <a:lnTo>
                    <a:pt x="100" y="105"/>
                  </a:lnTo>
                  <a:lnTo>
                    <a:pt x="97" y="91"/>
                  </a:lnTo>
                  <a:lnTo>
                    <a:pt x="94" y="78"/>
                  </a:lnTo>
                  <a:lnTo>
                    <a:pt x="91" y="64"/>
                  </a:lnTo>
                  <a:lnTo>
                    <a:pt x="88" y="51"/>
                  </a:lnTo>
                  <a:lnTo>
                    <a:pt x="86" y="38"/>
                  </a:lnTo>
                  <a:lnTo>
                    <a:pt x="83" y="26"/>
                  </a:lnTo>
                  <a:lnTo>
                    <a:pt x="81" y="13"/>
                  </a:lnTo>
                  <a:lnTo>
                    <a:pt x="80" y="0"/>
                  </a:lnTo>
                  <a:lnTo>
                    <a:pt x="18" y="2"/>
                  </a:lnTo>
                  <a:lnTo>
                    <a:pt x="15" y="3"/>
                  </a:lnTo>
                  <a:lnTo>
                    <a:pt x="13" y="5"/>
                  </a:lnTo>
                  <a:lnTo>
                    <a:pt x="10" y="8"/>
                  </a:lnTo>
                  <a:lnTo>
                    <a:pt x="8" y="10"/>
                  </a:lnTo>
                  <a:lnTo>
                    <a:pt x="8" y="11"/>
                  </a:lnTo>
                  <a:lnTo>
                    <a:pt x="5" y="15"/>
                  </a:lnTo>
                  <a:lnTo>
                    <a:pt x="3" y="18"/>
                  </a:lnTo>
                  <a:lnTo>
                    <a:pt x="0" y="21"/>
                  </a:lnTo>
                  <a:lnTo>
                    <a:pt x="0" y="29"/>
                  </a:lnTo>
                  <a:lnTo>
                    <a:pt x="2" y="37"/>
                  </a:lnTo>
                  <a:lnTo>
                    <a:pt x="3" y="46"/>
                  </a:lnTo>
                  <a:lnTo>
                    <a:pt x="5" y="54"/>
                  </a:lnTo>
                  <a:lnTo>
                    <a:pt x="7" y="61"/>
                  </a:lnTo>
                  <a:lnTo>
                    <a:pt x="8" y="69"/>
                  </a:lnTo>
                  <a:lnTo>
                    <a:pt x="11" y="77"/>
                  </a:lnTo>
                  <a:lnTo>
                    <a:pt x="13" y="85"/>
                  </a:lnTo>
                  <a:lnTo>
                    <a:pt x="15" y="94"/>
                  </a:lnTo>
                  <a:lnTo>
                    <a:pt x="18" y="102"/>
                  </a:lnTo>
                  <a:lnTo>
                    <a:pt x="18" y="110"/>
                  </a:lnTo>
                  <a:lnTo>
                    <a:pt x="19" y="118"/>
                  </a:lnTo>
                  <a:lnTo>
                    <a:pt x="19" y="126"/>
                  </a:lnTo>
                  <a:lnTo>
                    <a:pt x="19" y="136"/>
                  </a:lnTo>
                  <a:lnTo>
                    <a:pt x="19" y="143"/>
                  </a:lnTo>
                  <a:lnTo>
                    <a:pt x="18" y="153"/>
                  </a:lnTo>
                  <a:lnTo>
                    <a:pt x="18" y="158"/>
                  </a:lnTo>
                  <a:lnTo>
                    <a:pt x="16" y="163"/>
                  </a:lnTo>
                  <a:lnTo>
                    <a:pt x="16" y="169"/>
                  </a:lnTo>
                  <a:lnTo>
                    <a:pt x="15" y="174"/>
                  </a:lnTo>
                  <a:lnTo>
                    <a:pt x="15" y="180"/>
                  </a:lnTo>
                  <a:lnTo>
                    <a:pt x="13" y="185"/>
                  </a:lnTo>
                  <a:lnTo>
                    <a:pt x="13" y="191"/>
                  </a:lnTo>
                  <a:lnTo>
                    <a:pt x="13" y="196"/>
                  </a:lnTo>
                  <a:lnTo>
                    <a:pt x="13" y="201"/>
                  </a:lnTo>
                  <a:lnTo>
                    <a:pt x="13" y="207"/>
                  </a:lnTo>
                  <a:lnTo>
                    <a:pt x="15" y="210"/>
                  </a:lnTo>
                  <a:lnTo>
                    <a:pt x="16" y="215"/>
                  </a:lnTo>
                  <a:lnTo>
                    <a:pt x="19" y="220"/>
                  </a:lnTo>
                  <a:lnTo>
                    <a:pt x="22" y="223"/>
                  </a:lnTo>
                  <a:lnTo>
                    <a:pt x="26" y="228"/>
                  </a:lnTo>
                  <a:lnTo>
                    <a:pt x="32" y="229"/>
                  </a:lnTo>
                  <a:lnTo>
                    <a:pt x="34" y="229"/>
                  </a:lnTo>
                  <a:lnTo>
                    <a:pt x="35" y="229"/>
                  </a:lnTo>
                  <a:lnTo>
                    <a:pt x="37" y="229"/>
                  </a:lnTo>
                  <a:close/>
                </a:path>
              </a:pathLst>
            </a:custGeom>
            <a:solidFill>
              <a:srgbClr val="FFCCCC"/>
            </a:solidFill>
            <a:ln w="9525">
              <a:noFill/>
              <a:round/>
              <a:headEnd/>
              <a:tailEnd/>
            </a:ln>
          </p:spPr>
          <p:txBody>
            <a:bodyPr/>
            <a:lstStyle/>
            <a:p>
              <a:endParaRPr lang="en-US"/>
            </a:p>
          </p:txBody>
        </p:sp>
        <p:sp>
          <p:nvSpPr>
            <p:cNvPr id="77911" name="Freeform 101"/>
            <p:cNvSpPr>
              <a:spLocks/>
            </p:cNvSpPr>
            <p:nvPr/>
          </p:nvSpPr>
          <p:spPr bwMode="auto">
            <a:xfrm>
              <a:off x="4812" y="3488"/>
              <a:ext cx="136" cy="242"/>
            </a:xfrm>
            <a:custGeom>
              <a:avLst/>
              <a:gdLst>
                <a:gd name="T0" fmla="*/ 113 w 136"/>
                <a:gd name="T1" fmla="*/ 225 h 242"/>
                <a:gd name="T2" fmla="*/ 120 w 136"/>
                <a:gd name="T3" fmla="*/ 209 h 242"/>
                <a:gd name="T4" fmla="*/ 121 w 136"/>
                <a:gd name="T5" fmla="*/ 193 h 242"/>
                <a:gd name="T6" fmla="*/ 121 w 136"/>
                <a:gd name="T7" fmla="*/ 175 h 242"/>
                <a:gd name="T8" fmla="*/ 118 w 136"/>
                <a:gd name="T9" fmla="*/ 158 h 242"/>
                <a:gd name="T10" fmla="*/ 113 w 136"/>
                <a:gd name="T11" fmla="*/ 140 h 242"/>
                <a:gd name="T12" fmla="*/ 108 w 136"/>
                <a:gd name="T13" fmla="*/ 123 h 242"/>
                <a:gd name="T14" fmla="*/ 105 w 136"/>
                <a:gd name="T15" fmla="*/ 105 h 242"/>
                <a:gd name="T16" fmla="*/ 105 w 136"/>
                <a:gd name="T17" fmla="*/ 90 h 242"/>
                <a:gd name="T18" fmla="*/ 108 w 136"/>
                <a:gd name="T19" fmla="*/ 83 h 242"/>
                <a:gd name="T20" fmla="*/ 113 w 136"/>
                <a:gd name="T21" fmla="*/ 78 h 242"/>
                <a:gd name="T22" fmla="*/ 118 w 136"/>
                <a:gd name="T23" fmla="*/ 74 h 242"/>
                <a:gd name="T24" fmla="*/ 123 w 136"/>
                <a:gd name="T25" fmla="*/ 69 h 242"/>
                <a:gd name="T26" fmla="*/ 128 w 136"/>
                <a:gd name="T27" fmla="*/ 64 h 242"/>
                <a:gd name="T28" fmla="*/ 131 w 136"/>
                <a:gd name="T29" fmla="*/ 59 h 242"/>
                <a:gd name="T30" fmla="*/ 134 w 136"/>
                <a:gd name="T31" fmla="*/ 53 h 242"/>
                <a:gd name="T32" fmla="*/ 136 w 136"/>
                <a:gd name="T33" fmla="*/ 45 h 242"/>
                <a:gd name="T34" fmla="*/ 136 w 136"/>
                <a:gd name="T35" fmla="*/ 34 h 242"/>
                <a:gd name="T36" fmla="*/ 132 w 136"/>
                <a:gd name="T37" fmla="*/ 24 h 242"/>
                <a:gd name="T38" fmla="*/ 124 w 136"/>
                <a:gd name="T39" fmla="*/ 18 h 242"/>
                <a:gd name="T40" fmla="*/ 113 w 136"/>
                <a:gd name="T41" fmla="*/ 12 h 242"/>
                <a:gd name="T42" fmla="*/ 101 w 136"/>
                <a:gd name="T43" fmla="*/ 7 h 242"/>
                <a:gd name="T44" fmla="*/ 88 w 136"/>
                <a:gd name="T45" fmla="*/ 4 h 242"/>
                <a:gd name="T46" fmla="*/ 75 w 136"/>
                <a:gd name="T47" fmla="*/ 2 h 242"/>
                <a:gd name="T48" fmla="*/ 62 w 136"/>
                <a:gd name="T49" fmla="*/ 0 h 242"/>
                <a:gd name="T50" fmla="*/ 50 w 136"/>
                <a:gd name="T51" fmla="*/ 2 h 242"/>
                <a:gd name="T52" fmla="*/ 40 w 136"/>
                <a:gd name="T53" fmla="*/ 4 h 242"/>
                <a:gd name="T54" fmla="*/ 32 w 136"/>
                <a:gd name="T55" fmla="*/ 7 h 242"/>
                <a:gd name="T56" fmla="*/ 26 w 136"/>
                <a:gd name="T57" fmla="*/ 10 h 242"/>
                <a:gd name="T58" fmla="*/ 19 w 136"/>
                <a:gd name="T59" fmla="*/ 13 h 242"/>
                <a:gd name="T60" fmla="*/ 15 w 136"/>
                <a:gd name="T61" fmla="*/ 16 h 242"/>
                <a:gd name="T62" fmla="*/ 10 w 136"/>
                <a:gd name="T63" fmla="*/ 21 h 242"/>
                <a:gd name="T64" fmla="*/ 5 w 136"/>
                <a:gd name="T65" fmla="*/ 26 h 242"/>
                <a:gd name="T66" fmla="*/ 2 w 136"/>
                <a:gd name="T67" fmla="*/ 31 h 242"/>
                <a:gd name="T68" fmla="*/ 0 w 136"/>
                <a:gd name="T69" fmla="*/ 35 h 242"/>
                <a:gd name="T70" fmla="*/ 7 w 136"/>
                <a:gd name="T71" fmla="*/ 59 h 242"/>
                <a:gd name="T72" fmla="*/ 13 w 136"/>
                <a:gd name="T73" fmla="*/ 82 h 242"/>
                <a:gd name="T74" fmla="*/ 19 w 136"/>
                <a:gd name="T75" fmla="*/ 107 h 242"/>
                <a:gd name="T76" fmla="*/ 24 w 136"/>
                <a:gd name="T77" fmla="*/ 131 h 242"/>
                <a:gd name="T78" fmla="*/ 27 w 136"/>
                <a:gd name="T79" fmla="*/ 156 h 242"/>
                <a:gd name="T80" fmla="*/ 30 w 136"/>
                <a:gd name="T81" fmla="*/ 180 h 242"/>
                <a:gd name="T82" fmla="*/ 30 w 136"/>
                <a:gd name="T83" fmla="*/ 204 h 242"/>
                <a:gd name="T84" fmla="*/ 30 w 136"/>
                <a:gd name="T85" fmla="*/ 230 h 242"/>
                <a:gd name="T86" fmla="*/ 32 w 136"/>
                <a:gd name="T87" fmla="*/ 233 h 242"/>
                <a:gd name="T88" fmla="*/ 35 w 136"/>
                <a:gd name="T89" fmla="*/ 236 h 242"/>
                <a:gd name="T90" fmla="*/ 40 w 136"/>
                <a:gd name="T91" fmla="*/ 239 h 242"/>
                <a:gd name="T92" fmla="*/ 45 w 136"/>
                <a:gd name="T93" fmla="*/ 242 h 24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36" h="242">
                  <a:moveTo>
                    <a:pt x="45" y="242"/>
                  </a:moveTo>
                  <a:lnTo>
                    <a:pt x="113" y="225"/>
                  </a:lnTo>
                  <a:lnTo>
                    <a:pt x="116" y="217"/>
                  </a:lnTo>
                  <a:lnTo>
                    <a:pt x="120" y="209"/>
                  </a:lnTo>
                  <a:lnTo>
                    <a:pt x="121" y="201"/>
                  </a:lnTo>
                  <a:lnTo>
                    <a:pt x="121" y="193"/>
                  </a:lnTo>
                  <a:lnTo>
                    <a:pt x="121" y="185"/>
                  </a:lnTo>
                  <a:lnTo>
                    <a:pt x="121" y="175"/>
                  </a:lnTo>
                  <a:lnTo>
                    <a:pt x="120" y="167"/>
                  </a:lnTo>
                  <a:lnTo>
                    <a:pt x="118" y="158"/>
                  </a:lnTo>
                  <a:lnTo>
                    <a:pt x="115" y="150"/>
                  </a:lnTo>
                  <a:lnTo>
                    <a:pt x="113" y="140"/>
                  </a:lnTo>
                  <a:lnTo>
                    <a:pt x="112" y="132"/>
                  </a:lnTo>
                  <a:lnTo>
                    <a:pt x="108" y="123"/>
                  </a:lnTo>
                  <a:lnTo>
                    <a:pt x="107" y="115"/>
                  </a:lnTo>
                  <a:lnTo>
                    <a:pt x="105" y="105"/>
                  </a:lnTo>
                  <a:lnTo>
                    <a:pt x="105" y="97"/>
                  </a:lnTo>
                  <a:lnTo>
                    <a:pt x="105" y="90"/>
                  </a:lnTo>
                  <a:lnTo>
                    <a:pt x="107" y="86"/>
                  </a:lnTo>
                  <a:lnTo>
                    <a:pt x="108" y="83"/>
                  </a:lnTo>
                  <a:lnTo>
                    <a:pt x="110" y="80"/>
                  </a:lnTo>
                  <a:lnTo>
                    <a:pt x="113" y="78"/>
                  </a:lnTo>
                  <a:lnTo>
                    <a:pt x="115" y="75"/>
                  </a:lnTo>
                  <a:lnTo>
                    <a:pt x="118" y="74"/>
                  </a:lnTo>
                  <a:lnTo>
                    <a:pt x="120" y="70"/>
                  </a:lnTo>
                  <a:lnTo>
                    <a:pt x="123" y="69"/>
                  </a:lnTo>
                  <a:lnTo>
                    <a:pt x="124" y="66"/>
                  </a:lnTo>
                  <a:lnTo>
                    <a:pt x="128" y="64"/>
                  </a:lnTo>
                  <a:lnTo>
                    <a:pt x="129" y="61"/>
                  </a:lnTo>
                  <a:lnTo>
                    <a:pt x="131" y="59"/>
                  </a:lnTo>
                  <a:lnTo>
                    <a:pt x="132" y="56"/>
                  </a:lnTo>
                  <a:lnTo>
                    <a:pt x="134" y="53"/>
                  </a:lnTo>
                  <a:lnTo>
                    <a:pt x="136" y="50"/>
                  </a:lnTo>
                  <a:lnTo>
                    <a:pt x="136" y="45"/>
                  </a:lnTo>
                  <a:lnTo>
                    <a:pt x="136" y="39"/>
                  </a:lnTo>
                  <a:lnTo>
                    <a:pt x="136" y="34"/>
                  </a:lnTo>
                  <a:lnTo>
                    <a:pt x="134" y="29"/>
                  </a:lnTo>
                  <a:lnTo>
                    <a:pt x="132" y="24"/>
                  </a:lnTo>
                  <a:lnTo>
                    <a:pt x="129" y="21"/>
                  </a:lnTo>
                  <a:lnTo>
                    <a:pt x="124" y="18"/>
                  </a:lnTo>
                  <a:lnTo>
                    <a:pt x="120" y="15"/>
                  </a:lnTo>
                  <a:lnTo>
                    <a:pt x="113" y="12"/>
                  </a:lnTo>
                  <a:lnTo>
                    <a:pt x="107" y="8"/>
                  </a:lnTo>
                  <a:lnTo>
                    <a:pt x="101" y="7"/>
                  </a:lnTo>
                  <a:lnTo>
                    <a:pt x="94" y="5"/>
                  </a:lnTo>
                  <a:lnTo>
                    <a:pt x="88" y="4"/>
                  </a:lnTo>
                  <a:lnTo>
                    <a:pt x="81" y="2"/>
                  </a:lnTo>
                  <a:lnTo>
                    <a:pt x="75" y="2"/>
                  </a:lnTo>
                  <a:lnTo>
                    <a:pt x="69" y="2"/>
                  </a:lnTo>
                  <a:lnTo>
                    <a:pt x="62" y="0"/>
                  </a:lnTo>
                  <a:lnTo>
                    <a:pt x="56" y="2"/>
                  </a:lnTo>
                  <a:lnTo>
                    <a:pt x="50" y="2"/>
                  </a:lnTo>
                  <a:lnTo>
                    <a:pt x="45" y="2"/>
                  </a:lnTo>
                  <a:lnTo>
                    <a:pt x="40" y="4"/>
                  </a:lnTo>
                  <a:lnTo>
                    <a:pt x="35" y="5"/>
                  </a:lnTo>
                  <a:lnTo>
                    <a:pt x="32" y="7"/>
                  </a:lnTo>
                  <a:lnTo>
                    <a:pt x="29" y="7"/>
                  </a:lnTo>
                  <a:lnTo>
                    <a:pt x="26" y="10"/>
                  </a:lnTo>
                  <a:lnTo>
                    <a:pt x="23" y="12"/>
                  </a:lnTo>
                  <a:lnTo>
                    <a:pt x="19" y="13"/>
                  </a:lnTo>
                  <a:lnTo>
                    <a:pt x="16" y="15"/>
                  </a:lnTo>
                  <a:lnTo>
                    <a:pt x="15" y="16"/>
                  </a:lnTo>
                  <a:lnTo>
                    <a:pt x="11" y="19"/>
                  </a:lnTo>
                  <a:lnTo>
                    <a:pt x="10" y="21"/>
                  </a:lnTo>
                  <a:lnTo>
                    <a:pt x="8" y="23"/>
                  </a:lnTo>
                  <a:lnTo>
                    <a:pt x="5" y="26"/>
                  </a:lnTo>
                  <a:lnTo>
                    <a:pt x="3" y="27"/>
                  </a:lnTo>
                  <a:lnTo>
                    <a:pt x="2" y="31"/>
                  </a:lnTo>
                  <a:lnTo>
                    <a:pt x="0" y="32"/>
                  </a:lnTo>
                  <a:lnTo>
                    <a:pt x="0" y="35"/>
                  </a:lnTo>
                  <a:lnTo>
                    <a:pt x="3" y="47"/>
                  </a:lnTo>
                  <a:lnTo>
                    <a:pt x="7" y="59"/>
                  </a:lnTo>
                  <a:lnTo>
                    <a:pt x="10" y="70"/>
                  </a:lnTo>
                  <a:lnTo>
                    <a:pt x="13" y="82"/>
                  </a:lnTo>
                  <a:lnTo>
                    <a:pt x="16" y="94"/>
                  </a:lnTo>
                  <a:lnTo>
                    <a:pt x="19" y="107"/>
                  </a:lnTo>
                  <a:lnTo>
                    <a:pt x="21" y="118"/>
                  </a:lnTo>
                  <a:lnTo>
                    <a:pt x="24" y="131"/>
                  </a:lnTo>
                  <a:lnTo>
                    <a:pt x="26" y="144"/>
                  </a:lnTo>
                  <a:lnTo>
                    <a:pt x="27" y="156"/>
                  </a:lnTo>
                  <a:lnTo>
                    <a:pt x="29" y="167"/>
                  </a:lnTo>
                  <a:lnTo>
                    <a:pt x="30" y="180"/>
                  </a:lnTo>
                  <a:lnTo>
                    <a:pt x="30" y="193"/>
                  </a:lnTo>
                  <a:lnTo>
                    <a:pt x="30" y="204"/>
                  </a:lnTo>
                  <a:lnTo>
                    <a:pt x="30" y="217"/>
                  </a:lnTo>
                  <a:lnTo>
                    <a:pt x="30" y="230"/>
                  </a:lnTo>
                  <a:lnTo>
                    <a:pt x="30" y="231"/>
                  </a:lnTo>
                  <a:lnTo>
                    <a:pt x="32" y="233"/>
                  </a:lnTo>
                  <a:lnTo>
                    <a:pt x="34" y="234"/>
                  </a:lnTo>
                  <a:lnTo>
                    <a:pt x="35" y="236"/>
                  </a:lnTo>
                  <a:lnTo>
                    <a:pt x="38" y="237"/>
                  </a:lnTo>
                  <a:lnTo>
                    <a:pt x="40" y="239"/>
                  </a:lnTo>
                  <a:lnTo>
                    <a:pt x="43" y="241"/>
                  </a:lnTo>
                  <a:lnTo>
                    <a:pt x="45" y="242"/>
                  </a:lnTo>
                  <a:close/>
                </a:path>
              </a:pathLst>
            </a:custGeom>
            <a:solidFill>
              <a:srgbClr val="FFCCCC"/>
            </a:solidFill>
            <a:ln w="9525">
              <a:noFill/>
              <a:round/>
              <a:headEnd/>
              <a:tailEnd/>
            </a:ln>
          </p:spPr>
          <p:txBody>
            <a:bodyPr/>
            <a:lstStyle/>
            <a:p>
              <a:endParaRPr lang="en-US"/>
            </a:p>
          </p:txBody>
        </p:sp>
        <p:sp>
          <p:nvSpPr>
            <p:cNvPr id="77912" name="Freeform 102"/>
            <p:cNvSpPr>
              <a:spLocks/>
            </p:cNvSpPr>
            <p:nvPr/>
          </p:nvSpPr>
          <p:spPr bwMode="auto">
            <a:xfrm>
              <a:off x="5038" y="3447"/>
              <a:ext cx="233" cy="243"/>
            </a:xfrm>
            <a:custGeom>
              <a:avLst/>
              <a:gdLst>
                <a:gd name="T0" fmla="*/ 137 w 233"/>
                <a:gd name="T1" fmla="*/ 243 h 243"/>
                <a:gd name="T2" fmla="*/ 140 w 233"/>
                <a:gd name="T3" fmla="*/ 243 h 243"/>
                <a:gd name="T4" fmla="*/ 148 w 233"/>
                <a:gd name="T5" fmla="*/ 243 h 243"/>
                <a:gd name="T6" fmla="*/ 155 w 233"/>
                <a:gd name="T7" fmla="*/ 237 h 243"/>
                <a:gd name="T8" fmla="*/ 163 w 233"/>
                <a:gd name="T9" fmla="*/ 228 h 243"/>
                <a:gd name="T10" fmla="*/ 169 w 233"/>
                <a:gd name="T11" fmla="*/ 220 h 243"/>
                <a:gd name="T12" fmla="*/ 172 w 233"/>
                <a:gd name="T13" fmla="*/ 220 h 243"/>
                <a:gd name="T14" fmla="*/ 177 w 233"/>
                <a:gd name="T15" fmla="*/ 220 h 243"/>
                <a:gd name="T16" fmla="*/ 182 w 233"/>
                <a:gd name="T17" fmla="*/ 220 h 243"/>
                <a:gd name="T18" fmla="*/ 186 w 233"/>
                <a:gd name="T19" fmla="*/ 216 h 243"/>
                <a:gd name="T20" fmla="*/ 190 w 233"/>
                <a:gd name="T21" fmla="*/ 212 h 243"/>
                <a:gd name="T22" fmla="*/ 196 w 233"/>
                <a:gd name="T23" fmla="*/ 177 h 243"/>
                <a:gd name="T24" fmla="*/ 201 w 233"/>
                <a:gd name="T25" fmla="*/ 172 h 243"/>
                <a:gd name="T26" fmla="*/ 207 w 233"/>
                <a:gd name="T27" fmla="*/ 167 h 243"/>
                <a:gd name="T28" fmla="*/ 212 w 233"/>
                <a:gd name="T29" fmla="*/ 164 h 243"/>
                <a:gd name="T30" fmla="*/ 218 w 233"/>
                <a:gd name="T31" fmla="*/ 161 h 243"/>
                <a:gd name="T32" fmla="*/ 223 w 233"/>
                <a:gd name="T33" fmla="*/ 158 h 243"/>
                <a:gd name="T34" fmla="*/ 228 w 233"/>
                <a:gd name="T35" fmla="*/ 150 h 243"/>
                <a:gd name="T36" fmla="*/ 233 w 233"/>
                <a:gd name="T37" fmla="*/ 142 h 243"/>
                <a:gd name="T38" fmla="*/ 228 w 233"/>
                <a:gd name="T39" fmla="*/ 121 h 243"/>
                <a:gd name="T40" fmla="*/ 225 w 233"/>
                <a:gd name="T41" fmla="*/ 92 h 243"/>
                <a:gd name="T42" fmla="*/ 210 w 233"/>
                <a:gd name="T43" fmla="*/ 67 h 243"/>
                <a:gd name="T44" fmla="*/ 209 w 233"/>
                <a:gd name="T45" fmla="*/ 64 h 243"/>
                <a:gd name="T46" fmla="*/ 204 w 233"/>
                <a:gd name="T47" fmla="*/ 60 h 243"/>
                <a:gd name="T48" fmla="*/ 199 w 233"/>
                <a:gd name="T49" fmla="*/ 57 h 243"/>
                <a:gd name="T50" fmla="*/ 194 w 233"/>
                <a:gd name="T51" fmla="*/ 53 h 243"/>
                <a:gd name="T52" fmla="*/ 193 w 233"/>
                <a:gd name="T53" fmla="*/ 45 h 243"/>
                <a:gd name="T54" fmla="*/ 145 w 233"/>
                <a:gd name="T55" fmla="*/ 33 h 243"/>
                <a:gd name="T56" fmla="*/ 139 w 233"/>
                <a:gd name="T57" fmla="*/ 27 h 243"/>
                <a:gd name="T58" fmla="*/ 134 w 233"/>
                <a:gd name="T59" fmla="*/ 22 h 243"/>
                <a:gd name="T60" fmla="*/ 129 w 233"/>
                <a:gd name="T61" fmla="*/ 16 h 243"/>
                <a:gd name="T62" fmla="*/ 124 w 233"/>
                <a:gd name="T63" fmla="*/ 10 h 243"/>
                <a:gd name="T64" fmla="*/ 120 w 233"/>
                <a:gd name="T65" fmla="*/ 5 h 243"/>
                <a:gd name="T66" fmla="*/ 112 w 233"/>
                <a:gd name="T67" fmla="*/ 3 h 243"/>
                <a:gd name="T68" fmla="*/ 105 w 233"/>
                <a:gd name="T69" fmla="*/ 6 h 243"/>
                <a:gd name="T70" fmla="*/ 80 w 233"/>
                <a:gd name="T71" fmla="*/ 0 h 243"/>
                <a:gd name="T72" fmla="*/ 72 w 233"/>
                <a:gd name="T73" fmla="*/ 6 h 243"/>
                <a:gd name="T74" fmla="*/ 67 w 233"/>
                <a:gd name="T75" fmla="*/ 14 h 243"/>
                <a:gd name="T76" fmla="*/ 62 w 233"/>
                <a:gd name="T77" fmla="*/ 24 h 243"/>
                <a:gd name="T78" fmla="*/ 58 w 233"/>
                <a:gd name="T79" fmla="*/ 32 h 243"/>
                <a:gd name="T80" fmla="*/ 50 w 233"/>
                <a:gd name="T81" fmla="*/ 37 h 243"/>
                <a:gd name="T82" fmla="*/ 45 w 233"/>
                <a:gd name="T83" fmla="*/ 38 h 243"/>
                <a:gd name="T84" fmla="*/ 40 w 233"/>
                <a:gd name="T85" fmla="*/ 38 h 243"/>
                <a:gd name="T86" fmla="*/ 37 w 233"/>
                <a:gd name="T87" fmla="*/ 38 h 243"/>
                <a:gd name="T88" fmla="*/ 46 w 233"/>
                <a:gd name="T89" fmla="*/ 113 h 243"/>
                <a:gd name="T90" fmla="*/ 50 w 233"/>
                <a:gd name="T91" fmla="*/ 118 h 243"/>
                <a:gd name="T92" fmla="*/ 53 w 233"/>
                <a:gd name="T93" fmla="*/ 124 h 243"/>
                <a:gd name="T94" fmla="*/ 112 w 233"/>
                <a:gd name="T95" fmla="*/ 167 h 243"/>
                <a:gd name="T96" fmla="*/ 128 w 233"/>
                <a:gd name="T97" fmla="*/ 240 h 243"/>
                <a:gd name="T98" fmla="*/ 129 w 233"/>
                <a:gd name="T99" fmla="*/ 240 h 243"/>
                <a:gd name="T100" fmla="*/ 132 w 233"/>
                <a:gd name="T101" fmla="*/ 242 h 24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33" h="243">
                  <a:moveTo>
                    <a:pt x="134" y="243"/>
                  </a:moveTo>
                  <a:lnTo>
                    <a:pt x="135" y="243"/>
                  </a:lnTo>
                  <a:lnTo>
                    <a:pt x="137" y="243"/>
                  </a:lnTo>
                  <a:lnTo>
                    <a:pt x="139" y="243"/>
                  </a:lnTo>
                  <a:lnTo>
                    <a:pt x="140" y="243"/>
                  </a:lnTo>
                  <a:lnTo>
                    <a:pt x="143" y="243"/>
                  </a:lnTo>
                  <a:lnTo>
                    <a:pt x="145" y="243"/>
                  </a:lnTo>
                  <a:lnTo>
                    <a:pt x="148" y="243"/>
                  </a:lnTo>
                  <a:lnTo>
                    <a:pt x="150" y="242"/>
                  </a:lnTo>
                  <a:lnTo>
                    <a:pt x="153" y="240"/>
                  </a:lnTo>
                  <a:lnTo>
                    <a:pt x="155" y="237"/>
                  </a:lnTo>
                  <a:lnTo>
                    <a:pt x="158" y="234"/>
                  </a:lnTo>
                  <a:lnTo>
                    <a:pt x="161" y="231"/>
                  </a:lnTo>
                  <a:lnTo>
                    <a:pt x="163" y="228"/>
                  </a:lnTo>
                  <a:lnTo>
                    <a:pt x="166" y="224"/>
                  </a:lnTo>
                  <a:lnTo>
                    <a:pt x="167" y="220"/>
                  </a:lnTo>
                  <a:lnTo>
                    <a:pt x="169" y="220"/>
                  </a:lnTo>
                  <a:lnTo>
                    <a:pt x="171" y="220"/>
                  </a:lnTo>
                  <a:lnTo>
                    <a:pt x="171" y="218"/>
                  </a:lnTo>
                  <a:lnTo>
                    <a:pt x="172" y="220"/>
                  </a:lnTo>
                  <a:lnTo>
                    <a:pt x="174" y="220"/>
                  </a:lnTo>
                  <a:lnTo>
                    <a:pt x="175" y="220"/>
                  </a:lnTo>
                  <a:lnTo>
                    <a:pt x="177" y="220"/>
                  </a:lnTo>
                  <a:lnTo>
                    <a:pt x="178" y="220"/>
                  </a:lnTo>
                  <a:lnTo>
                    <a:pt x="180" y="220"/>
                  </a:lnTo>
                  <a:lnTo>
                    <a:pt x="182" y="220"/>
                  </a:lnTo>
                  <a:lnTo>
                    <a:pt x="183" y="218"/>
                  </a:lnTo>
                  <a:lnTo>
                    <a:pt x="185" y="218"/>
                  </a:lnTo>
                  <a:lnTo>
                    <a:pt x="186" y="216"/>
                  </a:lnTo>
                  <a:lnTo>
                    <a:pt x="188" y="215"/>
                  </a:lnTo>
                  <a:lnTo>
                    <a:pt x="190" y="213"/>
                  </a:lnTo>
                  <a:lnTo>
                    <a:pt x="190" y="212"/>
                  </a:lnTo>
                  <a:lnTo>
                    <a:pt x="193" y="181"/>
                  </a:lnTo>
                  <a:lnTo>
                    <a:pt x="194" y="180"/>
                  </a:lnTo>
                  <a:lnTo>
                    <a:pt x="196" y="177"/>
                  </a:lnTo>
                  <a:lnTo>
                    <a:pt x="198" y="175"/>
                  </a:lnTo>
                  <a:lnTo>
                    <a:pt x="199" y="173"/>
                  </a:lnTo>
                  <a:lnTo>
                    <a:pt x="201" y="172"/>
                  </a:lnTo>
                  <a:lnTo>
                    <a:pt x="202" y="170"/>
                  </a:lnTo>
                  <a:lnTo>
                    <a:pt x="204" y="169"/>
                  </a:lnTo>
                  <a:lnTo>
                    <a:pt x="207" y="167"/>
                  </a:lnTo>
                  <a:lnTo>
                    <a:pt x="209" y="167"/>
                  </a:lnTo>
                  <a:lnTo>
                    <a:pt x="210" y="166"/>
                  </a:lnTo>
                  <a:lnTo>
                    <a:pt x="212" y="164"/>
                  </a:lnTo>
                  <a:lnTo>
                    <a:pt x="215" y="164"/>
                  </a:lnTo>
                  <a:lnTo>
                    <a:pt x="217" y="162"/>
                  </a:lnTo>
                  <a:lnTo>
                    <a:pt x="218" y="161"/>
                  </a:lnTo>
                  <a:lnTo>
                    <a:pt x="220" y="161"/>
                  </a:lnTo>
                  <a:lnTo>
                    <a:pt x="221" y="159"/>
                  </a:lnTo>
                  <a:lnTo>
                    <a:pt x="223" y="158"/>
                  </a:lnTo>
                  <a:lnTo>
                    <a:pt x="225" y="154"/>
                  </a:lnTo>
                  <a:lnTo>
                    <a:pt x="226" y="151"/>
                  </a:lnTo>
                  <a:lnTo>
                    <a:pt x="228" y="150"/>
                  </a:lnTo>
                  <a:lnTo>
                    <a:pt x="229" y="146"/>
                  </a:lnTo>
                  <a:lnTo>
                    <a:pt x="231" y="145"/>
                  </a:lnTo>
                  <a:lnTo>
                    <a:pt x="233" y="142"/>
                  </a:lnTo>
                  <a:lnTo>
                    <a:pt x="233" y="138"/>
                  </a:lnTo>
                  <a:lnTo>
                    <a:pt x="229" y="129"/>
                  </a:lnTo>
                  <a:lnTo>
                    <a:pt x="228" y="121"/>
                  </a:lnTo>
                  <a:lnTo>
                    <a:pt x="226" y="111"/>
                  </a:lnTo>
                  <a:lnTo>
                    <a:pt x="226" y="102"/>
                  </a:lnTo>
                  <a:lnTo>
                    <a:pt x="225" y="92"/>
                  </a:lnTo>
                  <a:lnTo>
                    <a:pt x="221" y="84"/>
                  </a:lnTo>
                  <a:lnTo>
                    <a:pt x="217" y="75"/>
                  </a:lnTo>
                  <a:lnTo>
                    <a:pt x="210" y="67"/>
                  </a:lnTo>
                  <a:lnTo>
                    <a:pt x="209" y="65"/>
                  </a:lnTo>
                  <a:lnTo>
                    <a:pt x="209" y="64"/>
                  </a:lnTo>
                  <a:lnTo>
                    <a:pt x="207" y="62"/>
                  </a:lnTo>
                  <a:lnTo>
                    <a:pt x="206" y="60"/>
                  </a:lnTo>
                  <a:lnTo>
                    <a:pt x="204" y="60"/>
                  </a:lnTo>
                  <a:lnTo>
                    <a:pt x="202" y="59"/>
                  </a:lnTo>
                  <a:lnTo>
                    <a:pt x="199" y="57"/>
                  </a:lnTo>
                  <a:lnTo>
                    <a:pt x="198" y="56"/>
                  </a:lnTo>
                  <a:lnTo>
                    <a:pt x="196" y="54"/>
                  </a:lnTo>
                  <a:lnTo>
                    <a:pt x="194" y="53"/>
                  </a:lnTo>
                  <a:lnTo>
                    <a:pt x="194" y="49"/>
                  </a:lnTo>
                  <a:lnTo>
                    <a:pt x="193" y="48"/>
                  </a:lnTo>
                  <a:lnTo>
                    <a:pt x="193" y="45"/>
                  </a:lnTo>
                  <a:lnTo>
                    <a:pt x="193" y="43"/>
                  </a:lnTo>
                  <a:lnTo>
                    <a:pt x="148" y="33"/>
                  </a:lnTo>
                  <a:lnTo>
                    <a:pt x="145" y="33"/>
                  </a:lnTo>
                  <a:lnTo>
                    <a:pt x="143" y="32"/>
                  </a:lnTo>
                  <a:lnTo>
                    <a:pt x="140" y="30"/>
                  </a:lnTo>
                  <a:lnTo>
                    <a:pt x="139" y="27"/>
                  </a:lnTo>
                  <a:lnTo>
                    <a:pt x="137" y="25"/>
                  </a:lnTo>
                  <a:lnTo>
                    <a:pt x="135" y="24"/>
                  </a:lnTo>
                  <a:lnTo>
                    <a:pt x="134" y="22"/>
                  </a:lnTo>
                  <a:lnTo>
                    <a:pt x="132" y="21"/>
                  </a:lnTo>
                  <a:lnTo>
                    <a:pt x="131" y="18"/>
                  </a:lnTo>
                  <a:lnTo>
                    <a:pt x="129" y="16"/>
                  </a:lnTo>
                  <a:lnTo>
                    <a:pt x="128" y="14"/>
                  </a:lnTo>
                  <a:lnTo>
                    <a:pt x="126" y="11"/>
                  </a:lnTo>
                  <a:lnTo>
                    <a:pt x="124" y="10"/>
                  </a:lnTo>
                  <a:lnTo>
                    <a:pt x="123" y="8"/>
                  </a:lnTo>
                  <a:lnTo>
                    <a:pt x="121" y="6"/>
                  </a:lnTo>
                  <a:lnTo>
                    <a:pt x="120" y="5"/>
                  </a:lnTo>
                  <a:lnTo>
                    <a:pt x="116" y="3"/>
                  </a:lnTo>
                  <a:lnTo>
                    <a:pt x="115" y="2"/>
                  </a:lnTo>
                  <a:lnTo>
                    <a:pt x="112" y="3"/>
                  </a:lnTo>
                  <a:lnTo>
                    <a:pt x="110" y="3"/>
                  </a:lnTo>
                  <a:lnTo>
                    <a:pt x="107" y="5"/>
                  </a:lnTo>
                  <a:lnTo>
                    <a:pt x="105" y="6"/>
                  </a:lnTo>
                  <a:lnTo>
                    <a:pt x="102" y="6"/>
                  </a:lnTo>
                  <a:lnTo>
                    <a:pt x="99" y="6"/>
                  </a:lnTo>
                  <a:lnTo>
                    <a:pt x="80" y="0"/>
                  </a:lnTo>
                  <a:lnTo>
                    <a:pt x="77" y="2"/>
                  </a:lnTo>
                  <a:lnTo>
                    <a:pt x="73" y="3"/>
                  </a:lnTo>
                  <a:lnTo>
                    <a:pt x="72" y="6"/>
                  </a:lnTo>
                  <a:lnTo>
                    <a:pt x="69" y="8"/>
                  </a:lnTo>
                  <a:lnTo>
                    <a:pt x="67" y="11"/>
                  </a:lnTo>
                  <a:lnTo>
                    <a:pt x="67" y="14"/>
                  </a:lnTo>
                  <a:lnTo>
                    <a:pt x="65" y="18"/>
                  </a:lnTo>
                  <a:lnTo>
                    <a:pt x="64" y="21"/>
                  </a:lnTo>
                  <a:lnTo>
                    <a:pt x="62" y="24"/>
                  </a:lnTo>
                  <a:lnTo>
                    <a:pt x="61" y="25"/>
                  </a:lnTo>
                  <a:lnTo>
                    <a:pt x="59" y="29"/>
                  </a:lnTo>
                  <a:lnTo>
                    <a:pt x="58" y="32"/>
                  </a:lnTo>
                  <a:lnTo>
                    <a:pt x="56" y="33"/>
                  </a:lnTo>
                  <a:lnTo>
                    <a:pt x="53" y="35"/>
                  </a:lnTo>
                  <a:lnTo>
                    <a:pt x="50" y="37"/>
                  </a:lnTo>
                  <a:lnTo>
                    <a:pt x="46" y="38"/>
                  </a:lnTo>
                  <a:lnTo>
                    <a:pt x="45" y="38"/>
                  </a:lnTo>
                  <a:lnTo>
                    <a:pt x="43" y="38"/>
                  </a:lnTo>
                  <a:lnTo>
                    <a:pt x="42" y="38"/>
                  </a:lnTo>
                  <a:lnTo>
                    <a:pt x="40" y="38"/>
                  </a:lnTo>
                  <a:lnTo>
                    <a:pt x="38" y="38"/>
                  </a:lnTo>
                  <a:lnTo>
                    <a:pt x="37" y="38"/>
                  </a:lnTo>
                  <a:lnTo>
                    <a:pt x="7" y="57"/>
                  </a:lnTo>
                  <a:lnTo>
                    <a:pt x="0" y="86"/>
                  </a:lnTo>
                  <a:lnTo>
                    <a:pt x="46" y="113"/>
                  </a:lnTo>
                  <a:lnTo>
                    <a:pt x="46" y="115"/>
                  </a:lnTo>
                  <a:lnTo>
                    <a:pt x="48" y="116"/>
                  </a:lnTo>
                  <a:lnTo>
                    <a:pt x="50" y="118"/>
                  </a:lnTo>
                  <a:lnTo>
                    <a:pt x="50" y="121"/>
                  </a:lnTo>
                  <a:lnTo>
                    <a:pt x="51" y="123"/>
                  </a:lnTo>
                  <a:lnTo>
                    <a:pt x="53" y="124"/>
                  </a:lnTo>
                  <a:lnTo>
                    <a:pt x="56" y="127"/>
                  </a:lnTo>
                  <a:lnTo>
                    <a:pt x="58" y="131"/>
                  </a:lnTo>
                  <a:lnTo>
                    <a:pt x="112" y="167"/>
                  </a:lnTo>
                  <a:lnTo>
                    <a:pt x="108" y="185"/>
                  </a:lnTo>
                  <a:lnTo>
                    <a:pt x="128" y="240"/>
                  </a:lnTo>
                  <a:lnTo>
                    <a:pt x="129" y="240"/>
                  </a:lnTo>
                  <a:lnTo>
                    <a:pt x="131" y="242"/>
                  </a:lnTo>
                  <a:lnTo>
                    <a:pt x="132" y="242"/>
                  </a:lnTo>
                  <a:lnTo>
                    <a:pt x="134" y="243"/>
                  </a:lnTo>
                  <a:close/>
                </a:path>
              </a:pathLst>
            </a:custGeom>
            <a:solidFill>
              <a:srgbClr val="996633"/>
            </a:solidFill>
            <a:ln w="9525">
              <a:noFill/>
              <a:round/>
              <a:headEnd/>
              <a:tailEnd/>
            </a:ln>
          </p:spPr>
          <p:txBody>
            <a:bodyPr/>
            <a:lstStyle/>
            <a:p>
              <a:endParaRPr lang="en-US"/>
            </a:p>
          </p:txBody>
        </p:sp>
        <p:sp>
          <p:nvSpPr>
            <p:cNvPr id="77913" name="Freeform 103"/>
            <p:cNvSpPr>
              <a:spLocks/>
            </p:cNvSpPr>
            <p:nvPr/>
          </p:nvSpPr>
          <p:spPr bwMode="auto">
            <a:xfrm>
              <a:off x="4266" y="3402"/>
              <a:ext cx="238" cy="196"/>
            </a:xfrm>
            <a:custGeom>
              <a:avLst/>
              <a:gdLst>
                <a:gd name="T0" fmla="*/ 34 w 238"/>
                <a:gd name="T1" fmla="*/ 196 h 196"/>
                <a:gd name="T2" fmla="*/ 35 w 238"/>
                <a:gd name="T3" fmla="*/ 196 h 196"/>
                <a:gd name="T4" fmla="*/ 39 w 238"/>
                <a:gd name="T5" fmla="*/ 196 h 196"/>
                <a:gd name="T6" fmla="*/ 42 w 238"/>
                <a:gd name="T7" fmla="*/ 196 h 196"/>
                <a:gd name="T8" fmla="*/ 47 w 238"/>
                <a:gd name="T9" fmla="*/ 193 h 196"/>
                <a:gd name="T10" fmla="*/ 55 w 238"/>
                <a:gd name="T11" fmla="*/ 187 h 196"/>
                <a:gd name="T12" fmla="*/ 66 w 238"/>
                <a:gd name="T13" fmla="*/ 182 h 196"/>
                <a:gd name="T14" fmla="*/ 75 w 238"/>
                <a:gd name="T15" fmla="*/ 177 h 196"/>
                <a:gd name="T16" fmla="*/ 83 w 238"/>
                <a:gd name="T17" fmla="*/ 171 h 196"/>
                <a:gd name="T18" fmla="*/ 91 w 238"/>
                <a:gd name="T19" fmla="*/ 164 h 196"/>
                <a:gd name="T20" fmla="*/ 97 w 238"/>
                <a:gd name="T21" fmla="*/ 156 h 196"/>
                <a:gd name="T22" fmla="*/ 102 w 238"/>
                <a:gd name="T23" fmla="*/ 145 h 196"/>
                <a:gd name="T24" fmla="*/ 136 w 238"/>
                <a:gd name="T25" fmla="*/ 96 h 196"/>
                <a:gd name="T26" fmla="*/ 139 w 238"/>
                <a:gd name="T27" fmla="*/ 94 h 196"/>
                <a:gd name="T28" fmla="*/ 142 w 238"/>
                <a:gd name="T29" fmla="*/ 93 h 196"/>
                <a:gd name="T30" fmla="*/ 147 w 238"/>
                <a:gd name="T31" fmla="*/ 93 h 196"/>
                <a:gd name="T32" fmla="*/ 150 w 238"/>
                <a:gd name="T33" fmla="*/ 93 h 196"/>
                <a:gd name="T34" fmla="*/ 155 w 238"/>
                <a:gd name="T35" fmla="*/ 94 h 196"/>
                <a:gd name="T36" fmla="*/ 160 w 238"/>
                <a:gd name="T37" fmla="*/ 94 h 196"/>
                <a:gd name="T38" fmla="*/ 163 w 238"/>
                <a:gd name="T39" fmla="*/ 96 h 196"/>
                <a:gd name="T40" fmla="*/ 166 w 238"/>
                <a:gd name="T41" fmla="*/ 98 h 196"/>
                <a:gd name="T42" fmla="*/ 175 w 238"/>
                <a:gd name="T43" fmla="*/ 96 h 196"/>
                <a:gd name="T44" fmla="*/ 183 w 238"/>
                <a:gd name="T45" fmla="*/ 93 h 196"/>
                <a:gd name="T46" fmla="*/ 191 w 238"/>
                <a:gd name="T47" fmla="*/ 90 h 196"/>
                <a:gd name="T48" fmla="*/ 199 w 238"/>
                <a:gd name="T49" fmla="*/ 86 h 196"/>
                <a:gd name="T50" fmla="*/ 207 w 238"/>
                <a:gd name="T51" fmla="*/ 85 h 196"/>
                <a:gd name="T52" fmla="*/ 217 w 238"/>
                <a:gd name="T53" fmla="*/ 83 h 196"/>
                <a:gd name="T54" fmla="*/ 225 w 238"/>
                <a:gd name="T55" fmla="*/ 85 h 196"/>
                <a:gd name="T56" fmla="*/ 234 w 238"/>
                <a:gd name="T57" fmla="*/ 88 h 196"/>
                <a:gd name="T58" fmla="*/ 234 w 238"/>
                <a:gd name="T59" fmla="*/ 29 h 196"/>
                <a:gd name="T60" fmla="*/ 228 w 238"/>
                <a:gd name="T61" fmla="*/ 26 h 196"/>
                <a:gd name="T62" fmla="*/ 222 w 238"/>
                <a:gd name="T63" fmla="*/ 23 h 196"/>
                <a:gd name="T64" fmla="*/ 215 w 238"/>
                <a:gd name="T65" fmla="*/ 20 h 196"/>
                <a:gd name="T66" fmla="*/ 209 w 238"/>
                <a:gd name="T67" fmla="*/ 16 h 196"/>
                <a:gd name="T68" fmla="*/ 201 w 238"/>
                <a:gd name="T69" fmla="*/ 13 h 196"/>
                <a:gd name="T70" fmla="*/ 195 w 238"/>
                <a:gd name="T71" fmla="*/ 12 h 196"/>
                <a:gd name="T72" fmla="*/ 188 w 238"/>
                <a:gd name="T73" fmla="*/ 8 h 196"/>
                <a:gd name="T74" fmla="*/ 180 w 238"/>
                <a:gd name="T75" fmla="*/ 7 h 196"/>
                <a:gd name="T76" fmla="*/ 172 w 238"/>
                <a:gd name="T77" fmla="*/ 4 h 196"/>
                <a:gd name="T78" fmla="*/ 166 w 238"/>
                <a:gd name="T79" fmla="*/ 2 h 196"/>
                <a:gd name="T80" fmla="*/ 158 w 238"/>
                <a:gd name="T81" fmla="*/ 2 h 196"/>
                <a:gd name="T82" fmla="*/ 150 w 238"/>
                <a:gd name="T83" fmla="*/ 0 h 196"/>
                <a:gd name="T84" fmla="*/ 142 w 238"/>
                <a:gd name="T85" fmla="*/ 0 h 196"/>
                <a:gd name="T86" fmla="*/ 136 w 238"/>
                <a:gd name="T87" fmla="*/ 2 h 196"/>
                <a:gd name="T88" fmla="*/ 128 w 238"/>
                <a:gd name="T89" fmla="*/ 4 h 196"/>
                <a:gd name="T90" fmla="*/ 120 w 238"/>
                <a:gd name="T91" fmla="*/ 5 h 196"/>
                <a:gd name="T92" fmla="*/ 110 w 238"/>
                <a:gd name="T93" fmla="*/ 10 h 196"/>
                <a:gd name="T94" fmla="*/ 102 w 238"/>
                <a:gd name="T95" fmla="*/ 16 h 196"/>
                <a:gd name="T96" fmla="*/ 96 w 238"/>
                <a:gd name="T97" fmla="*/ 23 h 196"/>
                <a:gd name="T98" fmla="*/ 90 w 238"/>
                <a:gd name="T99" fmla="*/ 29 h 196"/>
                <a:gd name="T100" fmla="*/ 85 w 238"/>
                <a:gd name="T101" fmla="*/ 37 h 196"/>
                <a:gd name="T102" fmla="*/ 80 w 238"/>
                <a:gd name="T103" fmla="*/ 45 h 196"/>
                <a:gd name="T104" fmla="*/ 75 w 238"/>
                <a:gd name="T105" fmla="*/ 55 h 196"/>
                <a:gd name="T106" fmla="*/ 13 w 238"/>
                <a:gd name="T107" fmla="*/ 112 h 196"/>
                <a:gd name="T108" fmla="*/ 4 w 238"/>
                <a:gd name="T109" fmla="*/ 131 h 196"/>
                <a:gd name="T110" fmla="*/ 0 w 238"/>
                <a:gd name="T111" fmla="*/ 150 h 196"/>
                <a:gd name="T112" fmla="*/ 4 w 238"/>
                <a:gd name="T113" fmla="*/ 169 h 196"/>
                <a:gd name="T114" fmla="*/ 13 w 238"/>
                <a:gd name="T115" fmla="*/ 185 h 19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38" h="196">
                  <a:moveTo>
                    <a:pt x="34" y="196"/>
                  </a:moveTo>
                  <a:lnTo>
                    <a:pt x="34" y="196"/>
                  </a:lnTo>
                  <a:lnTo>
                    <a:pt x="35" y="196"/>
                  </a:lnTo>
                  <a:lnTo>
                    <a:pt x="37" y="196"/>
                  </a:lnTo>
                  <a:lnTo>
                    <a:pt x="39" y="196"/>
                  </a:lnTo>
                  <a:lnTo>
                    <a:pt x="40" y="196"/>
                  </a:lnTo>
                  <a:lnTo>
                    <a:pt x="42" y="196"/>
                  </a:lnTo>
                  <a:lnTo>
                    <a:pt x="47" y="193"/>
                  </a:lnTo>
                  <a:lnTo>
                    <a:pt x="50" y="190"/>
                  </a:lnTo>
                  <a:lnTo>
                    <a:pt x="55" y="187"/>
                  </a:lnTo>
                  <a:lnTo>
                    <a:pt x="59" y="183"/>
                  </a:lnTo>
                  <a:lnTo>
                    <a:pt x="66" y="182"/>
                  </a:lnTo>
                  <a:lnTo>
                    <a:pt x="70" y="179"/>
                  </a:lnTo>
                  <a:lnTo>
                    <a:pt x="75" y="177"/>
                  </a:lnTo>
                  <a:lnTo>
                    <a:pt x="78" y="174"/>
                  </a:lnTo>
                  <a:lnTo>
                    <a:pt x="83" y="171"/>
                  </a:lnTo>
                  <a:lnTo>
                    <a:pt x="88" y="168"/>
                  </a:lnTo>
                  <a:lnTo>
                    <a:pt x="91" y="164"/>
                  </a:lnTo>
                  <a:lnTo>
                    <a:pt x="94" y="161"/>
                  </a:lnTo>
                  <a:lnTo>
                    <a:pt x="97" y="156"/>
                  </a:lnTo>
                  <a:lnTo>
                    <a:pt x="101" y="152"/>
                  </a:lnTo>
                  <a:lnTo>
                    <a:pt x="102" y="145"/>
                  </a:lnTo>
                  <a:lnTo>
                    <a:pt x="104" y="139"/>
                  </a:lnTo>
                  <a:lnTo>
                    <a:pt x="136" y="96"/>
                  </a:lnTo>
                  <a:lnTo>
                    <a:pt x="137" y="94"/>
                  </a:lnTo>
                  <a:lnTo>
                    <a:pt x="139" y="94"/>
                  </a:lnTo>
                  <a:lnTo>
                    <a:pt x="140" y="93"/>
                  </a:lnTo>
                  <a:lnTo>
                    <a:pt x="142" y="93"/>
                  </a:lnTo>
                  <a:lnTo>
                    <a:pt x="145" y="93"/>
                  </a:lnTo>
                  <a:lnTo>
                    <a:pt x="147" y="93"/>
                  </a:lnTo>
                  <a:lnTo>
                    <a:pt x="148" y="93"/>
                  </a:lnTo>
                  <a:lnTo>
                    <a:pt x="150" y="93"/>
                  </a:lnTo>
                  <a:lnTo>
                    <a:pt x="153" y="93"/>
                  </a:lnTo>
                  <a:lnTo>
                    <a:pt x="155" y="94"/>
                  </a:lnTo>
                  <a:lnTo>
                    <a:pt x="156" y="94"/>
                  </a:lnTo>
                  <a:lnTo>
                    <a:pt x="160" y="94"/>
                  </a:lnTo>
                  <a:lnTo>
                    <a:pt x="161" y="96"/>
                  </a:lnTo>
                  <a:lnTo>
                    <a:pt x="163" y="96"/>
                  </a:lnTo>
                  <a:lnTo>
                    <a:pt x="164" y="98"/>
                  </a:lnTo>
                  <a:lnTo>
                    <a:pt x="166" y="98"/>
                  </a:lnTo>
                  <a:lnTo>
                    <a:pt x="171" y="98"/>
                  </a:lnTo>
                  <a:lnTo>
                    <a:pt x="175" y="96"/>
                  </a:lnTo>
                  <a:lnTo>
                    <a:pt x="179" y="94"/>
                  </a:lnTo>
                  <a:lnTo>
                    <a:pt x="183" y="93"/>
                  </a:lnTo>
                  <a:lnTo>
                    <a:pt x="187" y="91"/>
                  </a:lnTo>
                  <a:lnTo>
                    <a:pt x="191" y="90"/>
                  </a:lnTo>
                  <a:lnTo>
                    <a:pt x="195" y="88"/>
                  </a:lnTo>
                  <a:lnTo>
                    <a:pt x="199" y="86"/>
                  </a:lnTo>
                  <a:lnTo>
                    <a:pt x="204" y="85"/>
                  </a:lnTo>
                  <a:lnTo>
                    <a:pt x="207" y="85"/>
                  </a:lnTo>
                  <a:lnTo>
                    <a:pt x="212" y="83"/>
                  </a:lnTo>
                  <a:lnTo>
                    <a:pt x="217" y="83"/>
                  </a:lnTo>
                  <a:lnTo>
                    <a:pt x="220" y="83"/>
                  </a:lnTo>
                  <a:lnTo>
                    <a:pt x="225" y="85"/>
                  </a:lnTo>
                  <a:lnTo>
                    <a:pt x="230" y="85"/>
                  </a:lnTo>
                  <a:lnTo>
                    <a:pt x="234" y="88"/>
                  </a:lnTo>
                  <a:lnTo>
                    <a:pt x="238" y="31"/>
                  </a:lnTo>
                  <a:lnTo>
                    <a:pt x="234" y="29"/>
                  </a:lnTo>
                  <a:lnTo>
                    <a:pt x="231" y="28"/>
                  </a:lnTo>
                  <a:lnTo>
                    <a:pt x="228" y="26"/>
                  </a:lnTo>
                  <a:lnTo>
                    <a:pt x="225" y="24"/>
                  </a:lnTo>
                  <a:lnTo>
                    <a:pt x="222" y="23"/>
                  </a:lnTo>
                  <a:lnTo>
                    <a:pt x="218" y="21"/>
                  </a:lnTo>
                  <a:lnTo>
                    <a:pt x="215" y="20"/>
                  </a:lnTo>
                  <a:lnTo>
                    <a:pt x="212" y="18"/>
                  </a:lnTo>
                  <a:lnTo>
                    <a:pt x="209" y="16"/>
                  </a:lnTo>
                  <a:lnTo>
                    <a:pt x="206" y="15"/>
                  </a:lnTo>
                  <a:lnTo>
                    <a:pt x="201" y="13"/>
                  </a:lnTo>
                  <a:lnTo>
                    <a:pt x="198" y="12"/>
                  </a:lnTo>
                  <a:lnTo>
                    <a:pt x="195" y="12"/>
                  </a:lnTo>
                  <a:lnTo>
                    <a:pt x="191" y="10"/>
                  </a:lnTo>
                  <a:lnTo>
                    <a:pt x="188" y="8"/>
                  </a:lnTo>
                  <a:lnTo>
                    <a:pt x="183" y="7"/>
                  </a:lnTo>
                  <a:lnTo>
                    <a:pt x="180" y="7"/>
                  </a:lnTo>
                  <a:lnTo>
                    <a:pt x="177" y="5"/>
                  </a:lnTo>
                  <a:lnTo>
                    <a:pt x="172" y="4"/>
                  </a:lnTo>
                  <a:lnTo>
                    <a:pt x="169" y="4"/>
                  </a:lnTo>
                  <a:lnTo>
                    <a:pt x="166" y="2"/>
                  </a:lnTo>
                  <a:lnTo>
                    <a:pt x="161" y="2"/>
                  </a:lnTo>
                  <a:lnTo>
                    <a:pt x="158" y="2"/>
                  </a:lnTo>
                  <a:lnTo>
                    <a:pt x="153" y="2"/>
                  </a:lnTo>
                  <a:lnTo>
                    <a:pt x="150" y="0"/>
                  </a:lnTo>
                  <a:lnTo>
                    <a:pt x="147" y="0"/>
                  </a:lnTo>
                  <a:lnTo>
                    <a:pt x="142" y="0"/>
                  </a:lnTo>
                  <a:lnTo>
                    <a:pt x="139" y="2"/>
                  </a:lnTo>
                  <a:lnTo>
                    <a:pt x="136" y="2"/>
                  </a:lnTo>
                  <a:lnTo>
                    <a:pt x="131" y="2"/>
                  </a:lnTo>
                  <a:lnTo>
                    <a:pt x="128" y="4"/>
                  </a:lnTo>
                  <a:lnTo>
                    <a:pt x="125" y="4"/>
                  </a:lnTo>
                  <a:lnTo>
                    <a:pt x="120" y="5"/>
                  </a:lnTo>
                  <a:lnTo>
                    <a:pt x="115" y="8"/>
                  </a:lnTo>
                  <a:lnTo>
                    <a:pt x="110" y="10"/>
                  </a:lnTo>
                  <a:lnTo>
                    <a:pt x="107" y="13"/>
                  </a:lnTo>
                  <a:lnTo>
                    <a:pt x="102" y="16"/>
                  </a:lnTo>
                  <a:lnTo>
                    <a:pt x="99" y="20"/>
                  </a:lnTo>
                  <a:lnTo>
                    <a:pt x="96" y="23"/>
                  </a:lnTo>
                  <a:lnTo>
                    <a:pt x="93" y="26"/>
                  </a:lnTo>
                  <a:lnTo>
                    <a:pt x="90" y="29"/>
                  </a:lnTo>
                  <a:lnTo>
                    <a:pt x="88" y="34"/>
                  </a:lnTo>
                  <a:lnTo>
                    <a:pt x="85" y="37"/>
                  </a:lnTo>
                  <a:lnTo>
                    <a:pt x="82" y="42"/>
                  </a:lnTo>
                  <a:lnTo>
                    <a:pt x="80" y="45"/>
                  </a:lnTo>
                  <a:lnTo>
                    <a:pt x="77" y="50"/>
                  </a:lnTo>
                  <a:lnTo>
                    <a:pt x="75" y="55"/>
                  </a:lnTo>
                  <a:lnTo>
                    <a:pt x="72" y="58"/>
                  </a:lnTo>
                  <a:lnTo>
                    <a:pt x="13" y="112"/>
                  </a:lnTo>
                  <a:lnTo>
                    <a:pt x="8" y="121"/>
                  </a:lnTo>
                  <a:lnTo>
                    <a:pt x="4" y="131"/>
                  </a:lnTo>
                  <a:lnTo>
                    <a:pt x="2" y="140"/>
                  </a:lnTo>
                  <a:lnTo>
                    <a:pt x="0" y="150"/>
                  </a:lnTo>
                  <a:lnTo>
                    <a:pt x="2" y="160"/>
                  </a:lnTo>
                  <a:lnTo>
                    <a:pt x="4" y="169"/>
                  </a:lnTo>
                  <a:lnTo>
                    <a:pt x="8" y="177"/>
                  </a:lnTo>
                  <a:lnTo>
                    <a:pt x="13" y="185"/>
                  </a:lnTo>
                  <a:lnTo>
                    <a:pt x="34" y="196"/>
                  </a:lnTo>
                  <a:close/>
                </a:path>
              </a:pathLst>
            </a:custGeom>
            <a:solidFill>
              <a:srgbClr val="FFCCCC"/>
            </a:solidFill>
            <a:ln w="9525">
              <a:noFill/>
              <a:round/>
              <a:headEnd/>
              <a:tailEnd/>
            </a:ln>
          </p:spPr>
          <p:txBody>
            <a:bodyPr/>
            <a:lstStyle/>
            <a:p>
              <a:endParaRPr lang="en-US"/>
            </a:p>
          </p:txBody>
        </p:sp>
        <p:sp>
          <p:nvSpPr>
            <p:cNvPr id="77914" name="Freeform 104"/>
            <p:cNvSpPr>
              <a:spLocks/>
            </p:cNvSpPr>
            <p:nvPr/>
          </p:nvSpPr>
          <p:spPr bwMode="auto">
            <a:xfrm>
              <a:off x="4424" y="3030"/>
              <a:ext cx="643" cy="490"/>
            </a:xfrm>
            <a:custGeom>
              <a:avLst/>
              <a:gdLst>
                <a:gd name="T0" fmla="*/ 213 w 643"/>
                <a:gd name="T1" fmla="*/ 471 h 490"/>
                <a:gd name="T2" fmla="*/ 229 w 643"/>
                <a:gd name="T3" fmla="*/ 460 h 490"/>
                <a:gd name="T4" fmla="*/ 253 w 643"/>
                <a:gd name="T5" fmla="*/ 455 h 490"/>
                <a:gd name="T6" fmla="*/ 277 w 643"/>
                <a:gd name="T7" fmla="*/ 462 h 490"/>
                <a:gd name="T8" fmla="*/ 296 w 643"/>
                <a:gd name="T9" fmla="*/ 470 h 490"/>
                <a:gd name="T10" fmla="*/ 323 w 643"/>
                <a:gd name="T11" fmla="*/ 465 h 490"/>
                <a:gd name="T12" fmla="*/ 352 w 643"/>
                <a:gd name="T13" fmla="*/ 465 h 490"/>
                <a:gd name="T14" fmla="*/ 382 w 643"/>
                <a:gd name="T15" fmla="*/ 462 h 490"/>
                <a:gd name="T16" fmla="*/ 409 w 643"/>
                <a:gd name="T17" fmla="*/ 454 h 490"/>
                <a:gd name="T18" fmla="*/ 436 w 643"/>
                <a:gd name="T19" fmla="*/ 442 h 490"/>
                <a:gd name="T20" fmla="*/ 465 w 643"/>
                <a:gd name="T21" fmla="*/ 446 h 490"/>
                <a:gd name="T22" fmla="*/ 493 w 643"/>
                <a:gd name="T23" fmla="*/ 452 h 490"/>
                <a:gd name="T24" fmla="*/ 522 w 643"/>
                <a:gd name="T25" fmla="*/ 460 h 490"/>
                <a:gd name="T26" fmla="*/ 552 w 643"/>
                <a:gd name="T27" fmla="*/ 462 h 490"/>
                <a:gd name="T28" fmla="*/ 573 w 643"/>
                <a:gd name="T29" fmla="*/ 474 h 490"/>
                <a:gd name="T30" fmla="*/ 586 w 643"/>
                <a:gd name="T31" fmla="*/ 481 h 490"/>
                <a:gd name="T32" fmla="*/ 595 w 643"/>
                <a:gd name="T33" fmla="*/ 474 h 490"/>
                <a:gd name="T34" fmla="*/ 611 w 643"/>
                <a:gd name="T35" fmla="*/ 465 h 490"/>
                <a:gd name="T36" fmla="*/ 635 w 643"/>
                <a:gd name="T37" fmla="*/ 450 h 490"/>
                <a:gd name="T38" fmla="*/ 574 w 643"/>
                <a:gd name="T39" fmla="*/ 341 h 490"/>
                <a:gd name="T40" fmla="*/ 501 w 643"/>
                <a:gd name="T41" fmla="*/ 304 h 490"/>
                <a:gd name="T42" fmla="*/ 493 w 643"/>
                <a:gd name="T43" fmla="*/ 261 h 490"/>
                <a:gd name="T44" fmla="*/ 458 w 643"/>
                <a:gd name="T45" fmla="*/ 216 h 490"/>
                <a:gd name="T46" fmla="*/ 414 w 643"/>
                <a:gd name="T47" fmla="*/ 193 h 490"/>
                <a:gd name="T48" fmla="*/ 372 w 643"/>
                <a:gd name="T49" fmla="*/ 183 h 490"/>
                <a:gd name="T50" fmla="*/ 336 w 643"/>
                <a:gd name="T51" fmla="*/ 170 h 490"/>
                <a:gd name="T52" fmla="*/ 331 w 643"/>
                <a:gd name="T53" fmla="*/ 175 h 490"/>
                <a:gd name="T54" fmla="*/ 372 w 643"/>
                <a:gd name="T55" fmla="*/ 213 h 490"/>
                <a:gd name="T56" fmla="*/ 393 w 643"/>
                <a:gd name="T57" fmla="*/ 220 h 490"/>
                <a:gd name="T58" fmla="*/ 403 w 643"/>
                <a:gd name="T59" fmla="*/ 236 h 490"/>
                <a:gd name="T60" fmla="*/ 390 w 643"/>
                <a:gd name="T61" fmla="*/ 290 h 490"/>
                <a:gd name="T62" fmla="*/ 377 w 643"/>
                <a:gd name="T63" fmla="*/ 315 h 490"/>
                <a:gd name="T64" fmla="*/ 344 w 643"/>
                <a:gd name="T65" fmla="*/ 302 h 490"/>
                <a:gd name="T66" fmla="*/ 382 w 643"/>
                <a:gd name="T67" fmla="*/ 264 h 490"/>
                <a:gd name="T68" fmla="*/ 382 w 643"/>
                <a:gd name="T69" fmla="*/ 236 h 490"/>
                <a:gd name="T70" fmla="*/ 371 w 643"/>
                <a:gd name="T71" fmla="*/ 228 h 490"/>
                <a:gd name="T72" fmla="*/ 212 w 643"/>
                <a:gd name="T73" fmla="*/ 269 h 490"/>
                <a:gd name="T74" fmla="*/ 177 w 643"/>
                <a:gd name="T75" fmla="*/ 236 h 490"/>
                <a:gd name="T76" fmla="*/ 146 w 643"/>
                <a:gd name="T77" fmla="*/ 194 h 490"/>
                <a:gd name="T78" fmla="*/ 161 w 643"/>
                <a:gd name="T79" fmla="*/ 107 h 490"/>
                <a:gd name="T80" fmla="*/ 137 w 643"/>
                <a:gd name="T81" fmla="*/ 91 h 490"/>
                <a:gd name="T82" fmla="*/ 116 w 643"/>
                <a:gd name="T83" fmla="*/ 72 h 490"/>
                <a:gd name="T84" fmla="*/ 95 w 643"/>
                <a:gd name="T85" fmla="*/ 51 h 490"/>
                <a:gd name="T86" fmla="*/ 81 w 643"/>
                <a:gd name="T87" fmla="*/ 24 h 490"/>
                <a:gd name="T88" fmla="*/ 60 w 643"/>
                <a:gd name="T89" fmla="*/ 0 h 490"/>
                <a:gd name="T90" fmla="*/ 51 w 643"/>
                <a:gd name="T91" fmla="*/ 13 h 490"/>
                <a:gd name="T92" fmla="*/ 33 w 643"/>
                <a:gd name="T93" fmla="*/ 22 h 490"/>
                <a:gd name="T94" fmla="*/ 27 w 643"/>
                <a:gd name="T95" fmla="*/ 16 h 490"/>
                <a:gd name="T96" fmla="*/ 17 w 643"/>
                <a:gd name="T97" fmla="*/ 16 h 490"/>
                <a:gd name="T98" fmla="*/ 5 w 643"/>
                <a:gd name="T99" fmla="*/ 26 h 490"/>
                <a:gd name="T100" fmla="*/ 6 w 643"/>
                <a:gd name="T101" fmla="*/ 62 h 490"/>
                <a:gd name="T102" fmla="*/ 30 w 643"/>
                <a:gd name="T103" fmla="*/ 132 h 490"/>
                <a:gd name="T104" fmla="*/ 51 w 643"/>
                <a:gd name="T105" fmla="*/ 202 h 490"/>
                <a:gd name="T106" fmla="*/ 84 w 643"/>
                <a:gd name="T107" fmla="*/ 261 h 490"/>
                <a:gd name="T108" fmla="*/ 137 w 643"/>
                <a:gd name="T109" fmla="*/ 301 h 490"/>
                <a:gd name="T110" fmla="*/ 140 w 643"/>
                <a:gd name="T111" fmla="*/ 317 h 490"/>
                <a:gd name="T112" fmla="*/ 116 w 643"/>
                <a:gd name="T113" fmla="*/ 312 h 490"/>
                <a:gd name="T114" fmla="*/ 95 w 643"/>
                <a:gd name="T115" fmla="*/ 299 h 490"/>
                <a:gd name="T116" fmla="*/ 102 w 643"/>
                <a:gd name="T117" fmla="*/ 439 h 490"/>
                <a:gd name="T118" fmla="*/ 108 w 643"/>
                <a:gd name="T119" fmla="*/ 470 h 490"/>
                <a:gd name="T120" fmla="*/ 119 w 643"/>
                <a:gd name="T121" fmla="*/ 468 h 490"/>
                <a:gd name="T122" fmla="*/ 132 w 643"/>
                <a:gd name="T123" fmla="*/ 465 h 4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43" h="490">
                  <a:moveTo>
                    <a:pt x="178" y="490"/>
                  </a:moveTo>
                  <a:lnTo>
                    <a:pt x="204" y="482"/>
                  </a:lnTo>
                  <a:lnTo>
                    <a:pt x="205" y="481"/>
                  </a:lnTo>
                  <a:lnTo>
                    <a:pt x="207" y="477"/>
                  </a:lnTo>
                  <a:lnTo>
                    <a:pt x="208" y="476"/>
                  </a:lnTo>
                  <a:lnTo>
                    <a:pt x="210" y="474"/>
                  </a:lnTo>
                  <a:lnTo>
                    <a:pt x="213" y="471"/>
                  </a:lnTo>
                  <a:lnTo>
                    <a:pt x="215" y="470"/>
                  </a:lnTo>
                  <a:lnTo>
                    <a:pt x="216" y="468"/>
                  </a:lnTo>
                  <a:lnTo>
                    <a:pt x="220" y="466"/>
                  </a:lnTo>
                  <a:lnTo>
                    <a:pt x="221" y="465"/>
                  </a:lnTo>
                  <a:lnTo>
                    <a:pt x="224" y="463"/>
                  </a:lnTo>
                  <a:lnTo>
                    <a:pt x="226" y="462"/>
                  </a:lnTo>
                  <a:lnTo>
                    <a:pt x="229" y="460"/>
                  </a:lnTo>
                  <a:lnTo>
                    <a:pt x="232" y="458"/>
                  </a:lnTo>
                  <a:lnTo>
                    <a:pt x="234" y="457"/>
                  </a:lnTo>
                  <a:lnTo>
                    <a:pt x="237" y="457"/>
                  </a:lnTo>
                  <a:lnTo>
                    <a:pt x="240" y="455"/>
                  </a:lnTo>
                  <a:lnTo>
                    <a:pt x="245" y="455"/>
                  </a:lnTo>
                  <a:lnTo>
                    <a:pt x="248" y="455"/>
                  </a:lnTo>
                  <a:lnTo>
                    <a:pt x="253" y="455"/>
                  </a:lnTo>
                  <a:lnTo>
                    <a:pt x="256" y="455"/>
                  </a:lnTo>
                  <a:lnTo>
                    <a:pt x="261" y="457"/>
                  </a:lnTo>
                  <a:lnTo>
                    <a:pt x="264" y="457"/>
                  </a:lnTo>
                  <a:lnTo>
                    <a:pt x="267" y="458"/>
                  </a:lnTo>
                  <a:lnTo>
                    <a:pt x="270" y="458"/>
                  </a:lnTo>
                  <a:lnTo>
                    <a:pt x="274" y="460"/>
                  </a:lnTo>
                  <a:lnTo>
                    <a:pt x="277" y="462"/>
                  </a:lnTo>
                  <a:lnTo>
                    <a:pt x="280" y="463"/>
                  </a:lnTo>
                  <a:lnTo>
                    <a:pt x="282" y="463"/>
                  </a:lnTo>
                  <a:lnTo>
                    <a:pt x="285" y="465"/>
                  </a:lnTo>
                  <a:lnTo>
                    <a:pt x="286" y="466"/>
                  </a:lnTo>
                  <a:lnTo>
                    <a:pt x="290" y="468"/>
                  </a:lnTo>
                  <a:lnTo>
                    <a:pt x="291" y="470"/>
                  </a:lnTo>
                  <a:lnTo>
                    <a:pt x="296" y="470"/>
                  </a:lnTo>
                  <a:lnTo>
                    <a:pt x="299" y="468"/>
                  </a:lnTo>
                  <a:lnTo>
                    <a:pt x="302" y="466"/>
                  </a:lnTo>
                  <a:lnTo>
                    <a:pt x="307" y="466"/>
                  </a:lnTo>
                  <a:lnTo>
                    <a:pt x="310" y="465"/>
                  </a:lnTo>
                  <a:lnTo>
                    <a:pt x="315" y="465"/>
                  </a:lnTo>
                  <a:lnTo>
                    <a:pt x="318" y="465"/>
                  </a:lnTo>
                  <a:lnTo>
                    <a:pt x="323" y="465"/>
                  </a:lnTo>
                  <a:lnTo>
                    <a:pt x="328" y="465"/>
                  </a:lnTo>
                  <a:lnTo>
                    <a:pt x="331" y="465"/>
                  </a:lnTo>
                  <a:lnTo>
                    <a:pt x="336" y="465"/>
                  </a:lnTo>
                  <a:lnTo>
                    <a:pt x="339" y="463"/>
                  </a:lnTo>
                  <a:lnTo>
                    <a:pt x="344" y="465"/>
                  </a:lnTo>
                  <a:lnTo>
                    <a:pt x="348" y="465"/>
                  </a:lnTo>
                  <a:lnTo>
                    <a:pt x="352" y="465"/>
                  </a:lnTo>
                  <a:lnTo>
                    <a:pt x="356" y="463"/>
                  </a:lnTo>
                  <a:lnTo>
                    <a:pt x="361" y="463"/>
                  </a:lnTo>
                  <a:lnTo>
                    <a:pt x="364" y="463"/>
                  </a:lnTo>
                  <a:lnTo>
                    <a:pt x="369" y="463"/>
                  </a:lnTo>
                  <a:lnTo>
                    <a:pt x="372" y="463"/>
                  </a:lnTo>
                  <a:lnTo>
                    <a:pt x="377" y="463"/>
                  </a:lnTo>
                  <a:lnTo>
                    <a:pt x="382" y="462"/>
                  </a:lnTo>
                  <a:lnTo>
                    <a:pt x="385" y="462"/>
                  </a:lnTo>
                  <a:lnTo>
                    <a:pt x="390" y="462"/>
                  </a:lnTo>
                  <a:lnTo>
                    <a:pt x="393" y="460"/>
                  </a:lnTo>
                  <a:lnTo>
                    <a:pt x="396" y="458"/>
                  </a:lnTo>
                  <a:lnTo>
                    <a:pt x="401" y="457"/>
                  </a:lnTo>
                  <a:lnTo>
                    <a:pt x="404" y="455"/>
                  </a:lnTo>
                  <a:lnTo>
                    <a:pt x="409" y="454"/>
                  </a:lnTo>
                  <a:lnTo>
                    <a:pt x="412" y="452"/>
                  </a:lnTo>
                  <a:lnTo>
                    <a:pt x="415" y="450"/>
                  </a:lnTo>
                  <a:lnTo>
                    <a:pt x="418" y="447"/>
                  </a:lnTo>
                  <a:lnTo>
                    <a:pt x="423" y="446"/>
                  </a:lnTo>
                  <a:lnTo>
                    <a:pt x="428" y="444"/>
                  </a:lnTo>
                  <a:lnTo>
                    <a:pt x="431" y="444"/>
                  </a:lnTo>
                  <a:lnTo>
                    <a:pt x="436" y="442"/>
                  </a:lnTo>
                  <a:lnTo>
                    <a:pt x="439" y="442"/>
                  </a:lnTo>
                  <a:lnTo>
                    <a:pt x="444" y="442"/>
                  </a:lnTo>
                  <a:lnTo>
                    <a:pt x="449" y="442"/>
                  </a:lnTo>
                  <a:lnTo>
                    <a:pt x="452" y="442"/>
                  </a:lnTo>
                  <a:lnTo>
                    <a:pt x="457" y="444"/>
                  </a:lnTo>
                  <a:lnTo>
                    <a:pt x="460" y="444"/>
                  </a:lnTo>
                  <a:lnTo>
                    <a:pt x="465" y="446"/>
                  </a:lnTo>
                  <a:lnTo>
                    <a:pt x="468" y="446"/>
                  </a:lnTo>
                  <a:lnTo>
                    <a:pt x="473" y="447"/>
                  </a:lnTo>
                  <a:lnTo>
                    <a:pt x="476" y="447"/>
                  </a:lnTo>
                  <a:lnTo>
                    <a:pt x="481" y="449"/>
                  </a:lnTo>
                  <a:lnTo>
                    <a:pt x="485" y="450"/>
                  </a:lnTo>
                  <a:lnTo>
                    <a:pt x="489" y="452"/>
                  </a:lnTo>
                  <a:lnTo>
                    <a:pt x="493" y="452"/>
                  </a:lnTo>
                  <a:lnTo>
                    <a:pt x="496" y="454"/>
                  </a:lnTo>
                  <a:lnTo>
                    <a:pt x="501" y="455"/>
                  </a:lnTo>
                  <a:lnTo>
                    <a:pt x="504" y="457"/>
                  </a:lnTo>
                  <a:lnTo>
                    <a:pt x="509" y="458"/>
                  </a:lnTo>
                  <a:lnTo>
                    <a:pt x="514" y="458"/>
                  </a:lnTo>
                  <a:lnTo>
                    <a:pt x="517" y="460"/>
                  </a:lnTo>
                  <a:lnTo>
                    <a:pt x="522" y="460"/>
                  </a:lnTo>
                  <a:lnTo>
                    <a:pt x="527" y="462"/>
                  </a:lnTo>
                  <a:lnTo>
                    <a:pt x="530" y="462"/>
                  </a:lnTo>
                  <a:lnTo>
                    <a:pt x="535" y="462"/>
                  </a:lnTo>
                  <a:lnTo>
                    <a:pt x="539" y="462"/>
                  </a:lnTo>
                  <a:lnTo>
                    <a:pt x="543" y="462"/>
                  </a:lnTo>
                  <a:lnTo>
                    <a:pt x="547" y="462"/>
                  </a:lnTo>
                  <a:lnTo>
                    <a:pt x="552" y="462"/>
                  </a:lnTo>
                  <a:lnTo>
                    <a:pt x="563" y="476"/>
                  </a:lnTo>
                  <a:lnTo>
                    <a:pt x="565" y="476"/>
                  </a:lnTo>
                  <a:lnTo>
                    <a:pt x="568" y="476"/>
                  </a:lnTo>
                  <a:lnTo>
                    <a:pt x="570" y="476"/>
                  </a:lnTo>
                  <a:lnTo>
                    <a:pt x="571" y="474"/>
                  </a:lnTo>
                  <a:lnTo>
                    <a:pt x="573" y="474"/>
                  </a:lnTo>
                  <a:lnTo>
                    <a:pt x="574" y="474"/>
                  </a:lnTo>
                  <a:lnTo>
                    <a:pt x="578" y="474"/>
                  </a:lnTo>
                  <a:lnTo>
                    <a:pt x="579" y="476"/>
                  </a:lnTo>
                  <a:lnTo>
                    <a:pt x="582" y="477"/>
                  </a:lnTo>
                  <a:lnTo>
                    <a:pt x="584" y="479"/>
                  </a:lnTo>
                  <a:lnTo>
                    <a:pt x="586" y="481"/>
                  </a:lnTo>
                  <a:lnTo>
                    <a:pt x="587" y="481"/>
                  </a:lnTo>
                  <a:lnTo>
                    <a:pt x="589" y="481"/>
                  </a:lnTo>
                  <a:lnTo>
                    <a:pt x="592" y="481"/>
                  </a:lnTo>
                  <a:lnTo>
                    <a:pt x="594" y="479"/>
                  </a:lnTo>
                  <a:lnTo>
                    <a:pt x="594" y="477"/>
                  </a:lnTo>
                  <a:lnTo>
                    <a:pt x="595" y="476"/>
                  </a:lnTo>
                  <a:lnTo>
                    <a:pt x="595" y="474"/>
                  </a:lnTo>
                  <a:lnTo>
                    <a:pt x="597" y="473"/>
                  </a:lnTo>
                  <a:lnTo>
                    <a:pt x="597" y="471"/>
                  </a:lnTo>
                  <a:lnTo>
                    <a:pt x="598" y="470"/>
                  </a:lnTo>
                  <a:lnTo>
                    <a:pt x="600" y="468"/>
                  </a:lnTo>
                  <a:lnTo>
                    <a:pt x="605" y="466"/>
                  </a:lnTo>
                  <a:lnTo>
                    <a:pt x="608" y="465"/>
                  </a:lnTo>
                  <a:lnTo>
                    <a:pt x="611" y="465"/>
                  </a:lnTo>
                  <a:lnTo>
                    <a:pt x="616" y="463"/>
                  </a:lnTo>
                  <a:lnTo>
                    <a:pt x="619" y="462"/>
                  </a:lnTo>
                  <a:lnTo>
                    <a:pt x="622" y="460"/>
                  </a:lnTo>
                  <a:lnTo>
                    <a:pt x="625" y="457"/>
                  </a:lnTo>
                  <a:lnTo>
                    <a:pt x="629" y="455"/>
                  </a:lnTo>
                  <a:lnTo>
                    <a:pt x="632" y="454"/>
                  </a:lnTo>
                  <a:lnTo>
                    <a:pt x="635" y="450"/>
                  </a:lnTo>
                  <a:lnTo>
                    <a:pt x="637" y="447"/>
                  </a:lnTo>
                  <a:lnTo>
                    <a:pt x="640" y="446"/>
                  </a:lnTo>
                  <a:lnTo>
                    <a:pt x="641" y="442"/>
                  </a:lnTo>
                  <a:lnTo>
                    <a:pt x="641" y="438"/>
                  </a:lnTo>
                  <a:lnTo>
                    <a:pt x="643" y="435"/>
                  </a:lnTo>
                  <a:lnTo>
                    <a:pt x="643" y="430"/>
                  </a:lnTo>
                  <a:lnTo>
                    <a:pt x="574" y="341"/>
                  </a:lnTo>
                  <a:lnTo>
                    <a:pt x="504" y="320"/>
                  </a:lnTo>
                  <a:lnTo>
                    <a:pt x="500" y="318"/>
                  </a:lnTo>
                  <a:lnTo>
                    <a:pt x="498" y="317"/>
                  </a:lnTo>
                  <a:lnTo>
                    <a:pt x="498" y="314"/>
                  </a:lnTo>
                  <a:lnTo>
                    <a:pt x="498" y="310"/>
                  </a:lnTo>
                  <a:lnTo>
                    <a:pt x="500" y="307"/>
                  </a:lnTo>
                  <a:lnTo>
                    <a:pt x="501" y="304"/>
                  </a:lnTo>
                  <a:lnTo>
                    <a:pt x="503" y="299"/>
                  </a:lnTo>
                  <a:lnTo>
                    <a:pt x="504" y="296"/>
                  </a:lnTo>
                  <a:lnTo>
                    <a:pt x="503" y="290"/>
                  </a:lnTo>
                  <a:lnTo>
                    <a:pt x="501" y="282"/>
                  </a:lnTo>
                  <a:lnTo>
                    <a:pt x="498" y="275"/>
                  </a:lnTo>
                  <a:lnTo>
                    <a:pt x="496" y="269"/>
                  </a:lnTo>
                  <a:lnTo>
                    <a:pt x="493" y="261"/>
                  </a:lnTo>
                  <a:lnTo>
                    <a:pt x="489" y="255"/>
                  </a:lnTo>
                  <a:lnTo>
                    <a:pt x="485" y="248"/>
                  </a:lnTo>
                  <a:lnTo>
                    <a:pt x="481" y="242"/>
                  </a:lnTo>
                  <a:lnTo>
                    <a:pt x="476" y="234"/>
                  </a:lnTo>
                  <a:lnTo>
                    <a:pt x="471" y="229"/>
                  </a:lnTo>
                  <a:lnTo>
                    <a:pt x="465" y="223"/>
                  </a:lnTo>
                  <a:lnTo>
                    <a:pt x="458" y="216"/>
                  </a:lnTo>
                  <a:lnTo>
                    <a:pt x="453" y="212"/>
                  </a:lnTo>
                  <a:lnTo>
                    <a:pt x="447" y="207"/>
                  </a:lnTo>
                  <a:lnTo>
                    <a:pt x="439" y="202"/>
                  </a:lnTo>
                  <a:lnTo>
                    <a:pt x="433" y="199"/>
                  </a:lnTo>
                  <a:lnTo>
                    <a:pt x="426" y="196"/>
                  </a:lnTo>
                  <a:lnTo>
                    <a:pt x="420" y="194"/>
                  </a:lnTo>
                  <a:lnTo>
                    <a:pt x="414" y="193"/>
                  </a:lnTo>
                  <a:lnTo>
                    <a:pt x="407" y="191"/>
                  </a:lnTo>
                  <a:lnTo>
                    <a:pt x="403" y="189"/>
                  </a:lnTo>
                  <a:lnTo>
                    <a:pt x="396" y="188"/>
                  </a:lnTo>
                  <a:lnTo>
                    <a:pt x="390" y="186"/>
                  </a:lnTo>
                  <a:lnTo>
                    <a:pt x="383" y="185"/>
                  </a:lnTo>
                  <a:lnTo>
                    <a:pt x="379" y="185"/>
                  </a:lnTo>
                  <a:lnTo>
                    <a:pt x="372" y="183"/>
                  </a:lnTo>
                  <a:lnTo>
                    <a:pt x="366" y="181"/>
                  </a:lnTo>
                  <a:lnTo>
                    <a:pt x="360" y="178"/>
                  </a:lnTo>
                  <a:lnTo>
                    <a:pt x="355" y="177"/>
                  </a:lnTo>
                  <a:lnTo>
                    <a:pt x="348" y="175"/>
                  </a:lnTo>
                  <a:lnTo>
                    <a:pt x="342" y="172"/>
                  </a:lnTo>
                  <a:lnTo>
                    <a:pt x="337" y="169"/>
                  </a:lnTo>
                  <a:lnTo>
                    <a:pt x="336" y="170"/>
                  </a:lnTo>
                  <a:lnTo>
                    <a:pt x="334" y="172"/>
                  </a:lnTo>
                  <a:lnTo>
                    <a:pt x="333" y="172"/>
                  </a:lnTo>
                  <a:lnTo>
                    <a:pt x="333" y="174"/>
                  </a:lnTo>
                  <a:lnTo>
                    <a:pt x="331" y="174"/>
                  </a:lnTo>
                  <a:lnTo>
                    <a:pt x="331" y="175"/>
                  </a:lnTo>
                  <a:lnTo>
                    <a:pt x="356" y="209"/>
                  </a:lnTo>
                  <a:lnTo>
                    <a:pt x="360" y="210"/>
                  </a:lnTo>
                  <a:lnTo>
                    <a:pt x="361" y="212"/>
                  </a:lnTo>
                  <a:lnTo>
                    <a:pt x="364" y="213"/>
                  </a:lnTo>
                  <a:lnTo>
                    <a:pt x="368" y="213"/>
                  </a:lnTo>
                  <a:lnTo>
                    <a:pt x="369" y="213"/>
                  </a:lnTo>
                  <a:lnTo>
                    <a:pt x="372" y="213"/>
                  </a:lnTo>
                  <a:lnTo>
                    <a:pt x="376" y="215"/>
                  </a:lnTo>
                  <a:lnTo>
                    <a:pt x="379" y="215"/>
                  </a:lnTo>
                  <a:lnTo>
                    <a:pt x="382" y="215"/>
                  </a:lnTo>
                  <a:lnTo>
                    <a:pt x="385" y="215"/>
                  </a:lnTo>
                  <a:lnTo>
                    <a:pt x="388" y="216"/>
                  </a:lnTo>
                  <a:lnTo>
                    <a:pt x="390" y="218"/>
                  </a:lnTo>
                  <a:lnTo>
                    <a:pt x="393" y="220"/>
                  </a:lnTo>
                  <a:lnTo>
                    <a:pt x="396" y="221"/>
                  </a:lnTo>
                  <a:lnTo>
                    <a:pt x="398" y="224"/>
                  </a:lnTo>
                  <a:lnTo>
                    <a:pt x="399" y="228"/>
                  </a:lnTo>
                  <a:lnTo>
                    <a:pt x="399" y="229"/>
                  </a:lnTo>
                  <a:lnTo>
                    <a:pt x="401" y="232"/>
                  </a:lnTo>
                  <a:lnTo>
                    <a:pt x="401" y="236"/>
                  </a:lnTo>
                  <a:lnTo>
                    <a:pt x="403" y="236"/>
                  </a:lnTo>
                  <a:lnTo>
                    <a:pt x="407" y="259"/>
                  </a:lnTo>
                  <a:lnTo>
                    <a:pt x="404" y="264"/>
                  </a:lnTo>
                  <a:lnTo>
                    <a:pt x="401" y="267"/>
                  </a:lnTo>
                  <a:lnTo>
                    <a:pt x="398" y="272"/>
                  </a:lnTo>
                  <a:lnTo>
                    <a:pt x="395" y="277"/>
                  </a:lnTo>
                  <a:lnTo>
                    <a:pt x="391" y="283"/>
                  </a:lnTo>
                  <a:lnTo>
                    <a:pt x="390" y="290"/>
                  </a:lnTo>
                  <a:lnTo>
                    <a:pt x="388" y="296"/>
                  </a:lnTo>
                  <a:lnTo>
                    <a:pt x="388" y="302"/>
                  </a:lnTo>
                  <a:lnTo>
                    <a:pt x="385" y="306"/>
                  </a:lnTo>
                  <a:lnTo>
                    <a:pt x="383" y="307"/>
                  </a:lnTo>
                  <a:lnTo>
                    <a:pt x="382" y="310"/>
                  </a:lnTo>
                  <a:lnTo>
                    <a:pt x="379" y="312"/>
                  </a:lnTo>
                  <a:lnTo>
                    <a:pt x="377" y="315"/>
                  </a:lnTo>
                  <a:lnTo>
                    <a:pt x="374" y="317"/>
                  </a:lnTo>
                  <a:lnTo>
                    <a:pt x="371" y="318"/>
                  </a:lnTo>
                  <a:lnTo>
                    <a:pt x="368" y="320"/>
                  </a:lnTo>
                  <a:lnTo>
                    <a:pt x="342" y="314"/>
                  </a:lnTo>
                  <a:lnTo>
                    <a:pt x="341" y="310"/>
                  </a:lnTo>
                  <a:lnTo>
                    <a:pt x="342" y="306"/>
                  </a:lnTo>
                  <a:lnTo>
                    <a:pt x="344" y="302"/>
                  </a:lnTo>
                  <a:lnTo>
                    <a:pt x="345" y="298"/>
                  </a:lnTo>
                  <a:lnTo>
                    <a:pt x="348" y="293"/>
                  </a:lnTo>
                  <a:lnTo>
                    <a:pt x="352" y="288"/>
                  </a:lnTo>
                  <a:lnTo>
                    <a:pt x="355" y="283"/>
                  </a:lnTo>
                  <a:lnTo>
                    <a:pt x="356" y="280"/>
                  </a:lnTo>
                  <a:lnTo>
                    <a:pt x="379" y="267"/>
                  </a:lnTo>
                  <a:lnTo>
                    <a:pt x="382" y="264"/>
                  </a:lnTo>
                  <a:lnTo>
                    <a:pt x="383" y="259"/>
                  </a:lnTo>
                  <a:lnTo>
                    <a:pt x="385" y="256"/>
                  </a:lnTo>
                  <a:lnTo>
                    <a:pt x="387" y="252"/>
                  </a:lnTo>
                  <a:lnTo>
                    <a:pt x="387" y="247"/>
                  </a:lnTo>
                  <a:lnTo>
                    <a:pt x="385" y="244"/>
                  </a:lnTo>
                  <a:lnTo>
                    <a:pt x="383" y="239"/>
                  </a:lnTo>
                  <a:lnTo>
                    <a:pt x="382" y="236"/>
                  </a:lnTo>
                  <a:lnTo>
                    <a:pt x="382" y="234"/>
                  </a:lnTo>
                  <a:lnTo>
                    <a:pt x="380" y="232"/>
                  </a:lnTo>
                  <a:lnTo>
                    <a:pt x="379" y="231"/>
                  </a:lnTo>
                  <a:lnTo>
                    <a:pt x="377" y="229"/>
                  </a:lnTo>
                  <a:lnTo>
                    <a:pt x="376" y="229"/>
                  </a:lnTo>
                  <a:lnTo>
                    <a:pt x="374" y="228"/>
                  </a:lnTo>
                  <a:lnTo>
                    <a:pt x="371" y="228"/>
                  </a:lnTo>
                  <a:lnTo>
                    <a:pt x="368" y="228"/>
                  </a:lnTo>
                  <a:lnTo>
                    <a:pt x="331" y="244"/>
                  </a:lnTo>
                  <a:lnTo>
                    <a:pt x="301" y="220"/>
                  </a:lnTo>
                  <a:lnTo>
                    <a:pt x="240" y="280"/>
                  </a:lnTo>
                  <a:lnTo>
                    <a:pt x="224" y="280"/>
                  </a:lnTo>
                  <a:lnTo>
                    <a:pt x="218" y="274"/>
                  </a:lnTo>
                  <a:lnTo>
                    <a:pt x="212" y="269"/>
                  </a:lnTo>
                  <a:lnTo>
                    <a:pt x="207" y="264"/>
                  </a:lnTo>
                  <a:lnTo>
                    <a:pt x="202" y="259"/>
                  </a:lnTo>
                  <a:lnTo>
                    <a:pt x="196" y="255"/>
                  </a:lnTo>
                  <a:lnTo>
                    <a:pt x="191" y="250"/>
                  </a:lnTo>
                  <a:lnTo>
                    <a:pt x="186" y="245"/>
                  </a:lnTo>
                  <a:lnTo>
                    <a:pt x="181" y="240"/>
                  </a:lnTo>
                  <a:lnTo>
                    <a:pt x="177" y="236"/>
                  </a:lnTo>
                  <a:lnTo>
                    <a:pt x="172" y="231"/>
                  </a:lnTo>
                  <a:lnTo>
                    <a:pt x="167" y="224"/>
                  </a:lnTo>
                  <a:lnTo>
                    <a:pt x="164" y="220"/>
                  </a:lnTo>
                  <a:lnTo>
                    <a:pt x="159" y="213"/>
                  </a:lnTo>
                  <a:lnTo>
                    <a:pt x="154" y="207"/>
                  </a:lnTo>
                  <a:lnTo>
                    <a:pt x="151" y="201"/>
                  </a:lnTo>
                  <a:lnTo>
                    <a:pt x="146" y="194"/>
                  </a:lnTo>
                  <a:lnTo>
                    <a:pt x="185" y="116"/>
                  </a:lnTo>
                  <a:lnTo>
                    <a:pt x="180" y="116"/>
                  </a:lnTo>
                  <a:lnTo>
                    <a:pt x="177" y="115"/>
                  </a:lnTo>
                  <a:lnTo>
                    <a:pt x="172" y="113"/>
                  </a:lnTo>
                  <a:lnTo>
                    <a:pt x="169" y="110"/>
                  </a:lnTo>
                  <a:lnTo>
                    <a:pt x="165" y="108"/>
                  </a:lnTo>
                  <a:lnTo>
                    <a:pt x="161" y="107"/>
                  </a:lnTo>
                  <a:lnTo>
                    <a:pt x="158" y="105"/>
                  </a:lnTo>
                  <a:lnTo>
                    <a:pt x="154" y="104"/>
                  </a:lnTo>
                  <a:lnTo>
                    <a:pt x="151" y="100"/>
                  </a:lnTo>
                  <a:lnTo>
                    <a:pt x="146" y="99"/>
                  </a:lnTo>
                  <a:lnTo>
                    <a:pt x="143" y="96"/>
                  </a:lnTo>
                  <a:lnTo>
                    <a:pt x="140" y="94"/>
                  </a:lnTo>
                  <a:lnTo>
                    <a:pt x="137" y="91"/>
                  </a:lnTo>
                  <a:lnTo>
                    <a:pt x="134" y="89"/>
                  </a:lnTo>
                  <a:lnTo>
                    <a:pt x="130" y="86"/>
                  </a:lnTo>
                  <a:lnTo>
                    <a:pt x="127" y="84"/>
                  </a:lnTo>
                  <a:lnTo>
                    <a:pt x="124" y="81"/>
                  </a:lnTo>
                  <a:lnTo>
                    <a:pt x="121" y="78"/>
                  </a:lnTo>
                  <a:lnTo>
                    <a:pt x="118" y="75"/>
                  </a:lnTo>
                  <a:lnTo>
                    <a:pt x="116" y="72"/>
                  </a:lnTo>
                  <a:lnTo>
                    <a:pt x="113" y="70"/>
                  </a:lnTo>
                  <a:lnTo>
                    <a:pt x="110" y="67"/>
                  </a:lnTo>
                  <a:lnTo>
                    <a:pt x="107" y="64"/>
                  </a:lnTo>
                  <a:lnTo>
                    <a:pt x="103" y="61"/>
                  </a:lnTo>
                  <a:lnTo>
                    <a:pt x="102" y="57"/>
                  </a:lnTo>
                  <a:lnTo>
                    <a:pt x="99" y="54"/>
                  </a:lnTo>
                  <a:lnTo>
                    <a:pt x="95" y="51"/>
                  </a:lnTo>
                  <a:lnTo>
                    <a:pt x="92" y="48"/>
                  </a:lnTo>
                  <a:lnTo>
                    <a:pt x="91" y="43"/>
                  </a:lnTo>
                  <a:lnTo>
                    <a:pt x="87" y="40"/>
                  </a:lnTo>
                  <a:lnTo>
                    <a:pt x="84" y="37"/>
                  </a:lnTo>
                  <a:lnTo>
                    <a:pt x="83" y="33"/>
                  </a:lnTo>
                  <a:lnTo>
                    <a:pt x="81" y="29"/>
                  </a:lnTo>
                  <a:lnTo>
                    <a:pt x="81" y="24"/>
                  </a:lnTo>
                  <a:lnTo>
                    <a:pt x="80" y="19"/>
                  </a:lnTo>
                  <a:lnTo>
                    <a:pt x="78" y="14"/>
                  </a:lnTo>
                  <a:lnTo>
                    <a:pt x="75" y="11"/>
                  </a:lnTo>
                  <a:lnTo>
                    <a:pt x="72" y="8"/>
                  </a:lnTo>
                  <a:lnTo>
                    <a:pt x="67" y="3"/>
                  </a:lnTo>
                  <a:lnTo>
                    <a:pt x="62" y="0"/>
                  </a:lnTo>
                  <a:lnTo>
                    <a:pt x="60" y="0"/>
                  </a:lnTo>
                  <a:lnTo>
                    <a:pt x="59" y="0"/>
                  </a:lnTo>
                  <a:lnTo>
                    <a:pt x="57" y="2"/>
                  </a:lnTo>
                  <a:lnTo>
                    <a:pt x="56" y="3"/>
                  </a:lnTo>
                  <a:lnTo>
                    <a:pt x="56" y="5"/>
                  </a:lnTo>
                  <a:lnTo>
                    <a:pt x="54" y="8"/>
                  </a:lnTo>
                  <a:lnTo>
                    <a:pt x="52" y="10"/>
                  </a:lnTo>
                  <a:lnTo>
                    <a:pt x="51" y="13"/>
                  </a:lnTo>
                  <a:lnTo>
                    <a:pt x="49" y="13"/>
                  </a:lnTo>
                  <a:lnTo>
                    <a:pt x="48" y="14"/>
                  </a:lnTo>
                  <a:lnTo>
                    <a:pt x="46" y="16"/>
                  </a:lnTo>
                  <a:lnTo>
                    <a:pt x="43" y="19"/>
                  </a:lnTo>
                  <a:lnTo>
                    <a:pt x="40" y="21"/>
                  </a:lnTo>
                  <a:lnTo>
                    <a:pt x="37" y="21"/>
                  </a:lnTo>
                  <a:lnTo>
                    <a:pt x="33" y="22"/>
                  </a:lnTo>
                  <a:lnTo>
                    <a:pt x="30" y="22"/>
                  </a:lnTo>
                  <a:lnTo>
                    <a:pt x="29" y="21"/>
                  </a:lnTo>
                  <a:lnTo>
                    <a:pt x="29" y="19"/>
                  </a:lnTo>
                  <a:lnTo>
                    <a:pt x="27" y="18"/>
                  </a:lnTo>
                  <a:lnTo>
                    <a:pt x="27" y="16"/>
                  </a:lnTo>
                  <a:lnTo>
                    <a:pt x="25" y="14"/>
                  </a:lnTo>
                  <a:lnTo>
                    <a:pt x="25" y="13"/>
                  </a:lnTo>
                  <a:lnTo>
                    <a:pt x="24" y="13"/>
                  </a:lnTo>
                  <a:lnTo>
                    <a:pt x="22" y="13"/>
                  </a:lnTo>
                  <a:lnTo>
                    <a:pt x="21" y="14"/>
                  </a:lnTo>
                  <a:lnTo>
                    <a:pt x="19" y="14"/>
                  </a:lnTo>
                  <a:lnTo>
                    <a:pt x="17" y="16"/>
                  </a:lnTo>
                  <a:lnTo>
                    <a:pt x="14" y="16"/>
                  </a:lnTo>
                  <a:lnTo>
                    <a:pt x="13" y="18"/>
                  </a:lnTo>
                  <a:lnTo>
                    <a:pt x="11" y="19"/>
                  </a:lnTo>
                  <a:lnTo>
                    <a:pt x="10" y="21"/>
                  </a:lnTo>
                  <a:lnTo>
                    <a:pt x="8" y="22"/>
                  </a:lnTo>
                  <a:lnTo>
                    <a:pt x="6" y="24"/>
                  </a:lnTo>
                  <a:lnTo>
                    <a:pt x="5" y="26"/>
                  </a:lnTo>
                  <a:lnTo>
                    <a:pt x="3" y="27"/>
                  </a:lnTo>
                  <a:lnTo>
                    <a:pt x="2" y="29"/>
                  </a:lnTo>
                  <a:lnTo>
                    <a:pt x="2" y="30"/>
                  </a:lnTo>
                  <a:lnTo>
                    <a:pt x="0" y="33"/>
                  </a:lnTo>
                  <a:lnTo>
                    <a:pt x="2" y="43"/>
                  </a:lnTo>
                  <a:lnTo>
                    <a:pt x="3" y="53"/>
                  </a:lnTo>
                  <a:lnTo>
                    <a:pt x="6" y="62"/>
                  </a:lnTo>
                  <a:lnTo>
                    <a:pt x="10" y="72"/>
                  </a:lnTo>
                  <a:lnTo>
                    <a:pt x="13" y="83"/>
                  </a:lnTo>
                  <a:lnTo>
                    <a:pt x="16" y="92"/>
                  </a:lnTo>
                  <a:lnTo>
                    <a:pt x="19" y="102"/>
                  </a:lnTo>
                  <a:lnTo>
                    <a:pt x="22" y="111"/>
                  </a:lnTo>
                  <a:lnTo>
                    <a:pt x="27" y="121"/>
                  </a:lnTo>
                  <a:lnTo>
                    <a:pt x="30" y="132"/>
                  </a:lnTo>
                  <a:lnTo>
                    <a:pt x="33" y="142"/>
                  </a:lnTo>
                  <a:lnTo>
                    <a:pt x="37" y="151"/>
                  </a:lnTo>
                  <a:lnTo>
                    <a:pt x="40" y="162"/>
                  </a:lnTo>
                  <a:lnTo>
                    <a:pt x="43" y="172"/>
                  </a:lnTo>
                  <a:lnTo>
                    <a:pt x="46" y="181"/>
                  </a:lnTo>
                  <a:lnTo>
                    <a:pt x="48" y="193"/>
                  </a:lnTo>
                  <a:lnTo>
                    <a:pt x="51" y="202"/>
                  </a:lnTo>
                  <a:lnTo>
                    <a:pt x="56" y="212"/>
                  </a:lnTo>
                  <a:lnTo>
                    <a:pt x="59" y="220"/>
                  </a:lnTo>
                  <a:lnTo>
                    <a:pt x="64" y="229"/>
                  </a:lnTo>
                  <a:lnTo>
                    <a:pt x="68" y="239"/>
                  </a:lnTo>
                  <a:lnTo>
                    <a:pt x="73" y="247"/>
                  </a:lnTo>
                  <a:lnTo>
                    <a:pt x="78" y="255"/>
                  </a:lnTo>
                  <a:lnTo>
                    <a:pt x="84" y="261"/>
                  </a:lnTo>
                  <a:lnTo>
                    <a:pt x="89" y="269"/>
                  </a:lnTo>
                  <a:lnTo>
                    <a:pt x="95" y="275"/>
                  </a:lnTo>
                  <a:lnTo>
                    <a:pt x="103" y="282"/>
                  </a:lnTo>
                  <a:lnTo>
                    <a:pt x="110" y="288"/>
                  </a:lnTo>
                  <a:lnTo>
                    <a:pt x="119" y="293"/>
                  </a:lnTo>
                  <a:lnTo>
                    <a:pt x="127" y="298"/>
                  </a:lnTo>
                  <a:lnTo>
                    <a:pt x="137" y="301"/>
                  </a:lnTo>
                  <a:lnTo>
                    <a:pt x="146" y="306"/>
                  </a:lnTo>
                  <a:lnTo>
                    <a:pt x="148" y="307"/>
                  </a:lnTo>
                  <a:lnTo>
                    <a:pt x="150" y="310"/>
                  </a:lnTo>
                  <a:lnTo>
                    <a:pt x="148" y="312"/>
                  </a:lnTo>
                  <a:lnTo>
                    <a:pt x="146" y="314"/>
                  </a:lnTo>
                  <a:lnTo>
                    <a:pt x="143" y="315"/>
                  </a:lnTo>
                  <a:lnTo>
                    <a:pt x="140" y="317"/>
                  </a:lnTo>
                  <a:lnTo>
                    <a:pt x="137" y="318"/>
                  </a:lnTo>
                  <a:lnTo>
                    <a:pt x="132" y="318"/>
                  </a:lnTo>
                  <a:lnTo>
                    <a:pt x="129" y="318"/>
                  </a:lnTo>
                  <a:lnTo>
                    <a:pt x="126" y="317"/>
                  </a:lnTo>
                  <a:lnTo>
                    <a:pt x="122" y="315"/>
                  </a:lnTo>
                  <a:lnTo>
                    <a:pt x="119" y="314"/>
                  </a:lnTo>
                  <a:lnTo>
                    <a:pt x="116" y="312"/>
                  </a:lnTo>
                  <a:lnTo>
                    <a:pt x="113" y="310"/>
                  </a:lnTo>
                  <a:lnTo>
                    <a:pt x="110" y="307"/>
                  </a:lnTo>
                  <a:lnTo>
                    <a:pt x="107" y="306"/>
                  </a:lnTo>
                  <a:lnTo>
                    <a:pt x="105" y="304"/>
                  </a:lnTo>
                  <a:lnTo>
                    <a:pt x="102" y="301"/>
                  </a:lnTo>
                  <a:lnTo>
                    <a:pt x="99" y="299"/>
                  </a:lnTo>
                  <a:lnTo>
                    <a:pt x="95" y="299"/>
                  </a:lnTo>
                  <a:lnTo>
                    <a:pt x="99" y="318"/>
                  </a:lnTo>
                  <a:lnTo>
                    <a:pt x="100" y="337"/>
                  </a:lnTo>
                  <a:lnTo>
                    <a:pt x="102" y="358"/>
                  </a:lnTo>
                  <a:lnTo>
                    <a:pt x="103" y="379"/>
                  </a:lnTo>
                  <a:lnTo>
                    <a:pt x="105" y="400"/>
                  </a:lnTo>
                  <a:lnTo>
                    <a:pt x="103" y="419"/>
                  </a:lnTo>
                  <a:lnTo>
                    <a:pt x="102" y="439"/>
                  </a:lnTo>
                  <a:lnTo>
                    <a:pt x="99" y="460"/>
                  </a:lnTo>
                  <a:lnTo>
                    <a:pt x="99" y="462"/>
                  </a:lnTo>
                  <a:lnTo>
                    <a:pt x="100" y="465"/>
                  </a:lnTo>
                  <a:lnTo>
                    <a:pt x="102" y="466"/>
                  </a:lnTo>
                  <a:lnTo>
                    <a:pt x="103" y="468"/>
                  </a:lnTo>
                  <a:lnTo>
                    <a:pt x="107" y="470"/>
                  </a:lnTo>
                  <a:lnTo>
                    <a:pt x="108" y="470"/>
                  </a:lnTo>
                  <a:lnTo>
                    <a:pt x="111" y="470"/>
                  </a:lnTo>
                  <a:lnTo>
                    <a:pt x="113" y="470"/>
                  </a:lnTo>
                  <a:lnTo>
                    <a:pt x="115" y="470"/>
                  </a:lnTo>
                  <a:lnTo>
                    <a:pt x="116" y="470"/>
                  </a:lnTo>
                  <a:lnTo>
                    <a:pt x="116" y="468"/>
                  </a:lnTo>
                  <a:lnTo>
                    <a:pt x="118" y="468"/>
                  </a:lnTo>
                  <a:lnTo>
                    <a:pt x="119" y="468"/>
                  </a:lnTo>
                  <a:lnTo>
                    <a:pt x="121" y="466"/>
                  </a:lnTo>
                  <a:lnTo>
                    <a:pt x="122" y="466"/>
                  </a:lnTo>
                  <a:lnTo>
                    <a:pt x="124" y="465"/>
                  </a:lnTo>
                  <a:lnTo>
                    <a:pt x="126" y="465"/>
                  </a:lnTo>
                  <a:lnTo>
                    <a:pt x="129" y="465"/>
                  </a:lnTo>
                  <a:lnTo>
                    <a:pt x="130" y="465"/>
                  </a:lnTo>
                  <a:lnTo>
                    <a:pt x="132" y="465"/>
                  </a:lnTo>
                  <a:lnTo>
                    <a:pt x="134" y="465"/>
                  </a:lnTo>
                  <a:lnTo>
                    <a:pt x="135" y="465"/>
                  </a:lnTo>
                  <a:lnTo>
                    <a:pt x="137" y="465"/>
                  </a:lnTo>
                  <a:lnTo>
                    <a:pt x="138" y="466"/>
                  </a:lnTo>
                  <a:lnTo>
                    <a:pt x="178" y="490"/>
                  </a:lnTo>
                  <a:close/>
                </a:path>
              </a:pathLst>
            </a:custGeom>
            <a:solidFill>
              <a:srgbClr val="B5B5B5"/>
            </a:solidFill>
            <a:ln w="9525">
              <a:noFill/>
              <a:round/>
              <a:headEnd/>
              <a:tailEnd/>
            </a:ln>
          </p:spPr>
          <p:txBody>
            <a:bodyPr/>
            <a:lstStyle/>
            <a:p>
              <a:endParaRPr lang="en-US"/>
            </a:p>
          </p:txBody>
        </p:sp>
        <p:sp>
          <p:nvSpPr>
            <p:cNvPr id="77915" name="Freeform 105"/>
            <p:cNvSpPr>
              <a:spLocks/>
            </p:cNvSpPr>
            <p:nvPr/>
          </p:nvSpPr>
          <p:spPr bwMode="auto">
            <a:xfrm>
              <a:off x="4268" y="3359"/>
              <a:ext cx="239" cy="126"/>
            </a:xfrm>
            <a:custGeom>
              <a:avLst/>
              <a:gdLst>
                <a:gd name="T0" fmla="*/ 21 w 239"/>
                <a:gd name="T1" fmla="*/ 125 h 126"/>
                <a:gd name="T2" fmla="*/ 22 w 239"/>
                <a:gd name="T3" fmla="*/ 123 h 126"/>
                <a:gd name="T4" fmla="*/ 24 w 239"/>
                <a:gd name="T5" fmla="*/ 121 h 126"/>
                <a:gd name="T6" fmla="*/ 29 w 239"/>
                <a:gd name="T7" fmla="*/ 120 h 126"/>
                <a:gd name="T8" fmla="*/ 110 w 239"/>
                <a:gd name="T9" fmla="*/ 28 h 126"/>
                <a:gd name="T10" fmla="*/ 119 w 239"/>
                <a:gd name="T11" fmla="*/ 26 h 126"/>
                <a:gd name="T12" fmla="*/ 127 w 239"/>
                <a:gd name="T13" fmla="*/ 24 h 126"/>
                <a:gd name="T14" fmla="*/ 135 w 239"/>
                <a:gd name="T15" fmla="*/ 24 h 126"/>
                <a:gd name="T16" fmla="*/ 143 w 239"/>
                <a:gd name="T17" fmla="*/ 24 h 126"/>
                <a:gd name="T18" fmla="*/ 151 w 239"/>
                <a:gd name="T19" fmla="*/ 26 h 126"/>
                <a:gd name="T20" fmla="*/ 159 w 239"/>
                <a:gd name="T21" fmla="*/ 28 h 126"/>
                <a:gd name="T22" fmla="*/ 167 w 239"/>
                <a:gd name="T23" fmla="*/ 29 h 126"/>
                <a:gd name="T24" fmla="*/ 175 w 239"/>
                <a:gd name="T25" fmla="*/ 31 h 126"/>
                <a:gd name="T26" fmla="*/ 183 w 239"/>
                <a:gd name="T27" fmla="*/ 34 h 126"/>
                <a:gd name="T28" fmla="*/ 191 w 239"/>
                <a:gd name="T29" fmla="*/ 35 h 126"/>
                <a:gd name="T30" fmla="*/ 199 w 239"/>
                <a:gd name="T31" fmla="*/ 39 h 126"/>
                <a:gd name="T32" fmla="*/ 207 w 239"/>
                <a:gd name="T33" fmla="*/ 40 h 126"/>
                <a:gd name="T34" fmla="*/ 215 w 239"/>
                <a:gd name="T35" fmla="*/ 43 h 126"/>
                <a:gd name="T36" fmla="*/ 223 w 239"/>
                <a:gd name="T37" fmla="*/ 45 h 126"/>
                <a:gd name="T38" fmla="*/ 229 w 239"/>
                <a:gd name="T39" fmla="*/ 48 h 126"/>
                <a:gd name="T40" fmla="*/ 239 w 239"/>
                <a:gd name="T41" fmla="*/ 48 h 126"/>
                <a:gd name="T42" fmla="*/ 186 w 239"/>
                <a:gd name="T43" fmla="*/ 12 h 126"/>
                <a:gd name="T44" fmla="*/ 173 w 239"/>
                <a:gd name="T45" fmla="*/ 7 h 126"/>
                <a:gd name="T46" fmla="*/ 161 w 239"/>
                <a:gd name="T47" fmla="*/ 4 h 126"/>
                <a:gd name="T48" fmla="*/ 148 w 239"/>
                <a:gd name="T49" fmla="*/ 2 h 126"/>
                <a:gd name="T50" fmla="*/ 135 w 239"/>
                <a:gd name="T51" fmla="*/ 0 h 126"/>
                <a:gd name="T52" fmla="*/ 123 w 239"/>
                <a:gd name="T53" fmla="*/ 2 h 126"/>
                <a:gd name="T54" fmla="*/ 111 w 239"/>
                <a:gd name="T55" fmla="*/ 4 h 126"/>
                <a:gd name="T56" fmla="*/ 100 w 239"/>
                <a:gd name="T57" fmla="*/ 8 h 126"/>
                <a:gd name="T58" fmla="*/ 89 w 239"/>
                <a:gd name="T59" fmla="*/ 12 h 126"/>
                <a:gd name="T60" fmla="*/ 78 w 239"/>
                <a:gd name="T61" fmla="*/ 16 h 126"/>
                <a:gd name="T62" fmla="*/ 67 w 239"/>
                <a:gd name="T63" fmla="*/ 23 h 126"/>
                <a:gd name="T64" fmla="*/ 56 w 239"/>
                <a:gd name="T65" fmla="*/ 29 h 126"/>
                <a:gd name="T66" fmla="*/ 46 w 239"/>
                <a:gd name="T67" fmla="*/ 35 h 126"/>
                <a:gd name="T68" fmla="*/ 37 w 239"/>
                <a:gd name="T69" fmla="*/ 43 h 126"/>
                <a:gd name="T70" fmla="*/ 29 w 239"/>
                <a:gd name="T71" fmla="*/ 51 h 126"/>
                <a:gd name="T72" fmla="*/ 19 w 239"/>
                <a:gd name="T73" fmla="*/ 58 h 126"/>
                <a:gd name="T74" fmla="*/ 11 w 239"/>
                <a:gd name="T75" fmla="*/ 66 h 126"/>
                <a:gd name="T76" fmla="*/ 2 w 239"/>
                <a:gd name="T77" fmla="*/ 78 h 126"/>
                <a:gd name="T78" fmla="*/ 0 w 239"/>
                <a:gd name="T79" fmla="*/ 91 h 126"/>
                <a:gd name="T80" fmla="*/ 0 w 239"/>
                <a:gd name="T81" fmla="*/ 106 h 126"/>
                <a:gd name="T82" fmla="*/ 3 w 239"/>
                <a:gd name="T83" fmla="*/ 118 h 126"/>
                <a:gd name="T84" fmla="*/ 5 w 239"/>
                <a:gd name="T85" fmla="*/ 121 h 126"/>
                <a:gd name="T86" fmla="*/ 6 w 239"/>
                <a:gd name="T87" fmla="*/ 123 h 126"/>
                <a:gd name="T88" fmla="*/ 10 w 239"/>
                <a:gd name="T89" fmla="*/ 125 h 126"/>
                <a:gd name="T90" fmla="*/ 14 w 239"/>
                <a:gd name="T91" fmla="*/ 126 h 126"/>
                <a:gd name="T92" fmla="*/ 14 w 239"/>
                <a:gd name="T93" fmla="*/ 126 h 126"/>
                <a:gd name="T94" fmla="*/ 18 w 239"/>
                <a:gd name="T95" fmla="*/ 125 h 126"/>
                <a:gd name="T96" fmla="*/ 19 w 239"/>
                <a:gd name="T97" fmla="*/ 125 h 126"/>
                <a:gd name="T98" fmla="*/ 19 w 239"/>
                <a:gd name="T99" fmla="*/ 125 h 12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39" h="126">
                  <a:moveTo>
                    <a:pt x="19" y="125"/>
                  </a:moveTo>
                  <a:lnTo>
                    <a:pt x="21" y="125"/>
                  </a:lnTo>
                  <a:lnTo>
                    <a:pt x="22" y="123"/>
                  </a:lnTo>
                  <a:lnTo>
                    <a:pt x="24" y="123"/>
                  </a:lnTo>
                  <a:lnTo>
                    <a:pt x="24" y="121"/>
                  </a:lnTo>
                  <a:lnTo>
                    <a:pt x="25" y="121"/>
                  </a:lnTo>
                  <a:lnTo>
                    <a:pt x="29" y="120"/>
                  </a:lnTo>
                  <a:lnTo>
                    <a:pt x="30" y="118"/>
                  </a:lnTo>
                  <a:lnTo>
                    <a:pt x="110" y="28"/>
                  </a:lnTo>
                  <a:lnTo>
                    <a:pt x="115" y="28"/>
                  </a:lnTo>
                  <a:lnTo>
                    <a:pt x="119" y="26"/>
                  </a:lnTo>
                  <a:lnTo>
                    <a:pt x="123" y="26"/>
                  </a:lnTo>
                  <a:lnTo>
                    <a:pt x="127" y="24"/>
                  </a:lnTo>
                  <a:lnTo>
                    <a:pt x="130" y="24"/>
                  </a:lnTo>
                  <a:lnTo>
                    <a:pt x="135" y="24"/>
                  </a:lnTo>
                  <a:lnTo>
                    <a:pt x="140" y="24"/>
                  </a:lnTo>
                  <a:lnTo>
                    <a:pt x="143" y="24"/>
                  </a:lnTo>
                  <a:lnTo>
                    <a:pt x="148" y="24"/>
                  </a:lnTo>
                  <a:lnTo>
                    <a:pt x="151" y="26"/>
                  </a:lnTo>
                  <a:lnTo>
                    <a:pt x="156" y="26"/>
                  </a:lnTo>
                  <a:lnTo>
                    <a:pt x="159" y="28"/>
                  </a:lnTo>
                  <a:lnTo>
                    <a:pt x="164" y="28"/>
                  </a:lnTo>
                  <a:lnTo>
                    <a:pt x="167" y="29"/>
                  </a:lnTo>
                  <a:lnTo>
                    <a:pt x="172" y="29"/>
                  </a:lnTo>
                  <a:lnTo>
                    <a:pt x="175" y="31"/>
                  </a:lnTo>
                  <a:lnTo>
                    <a:pt x="180" y="32"/>
                  </a:lnTo>
                  <a:lnTo>
                    <a:pt x="183" y="34"/>
                  </a:lnTo>
                  <a:lnTo>
                    <a:pt x="188" y="34"/>
                  </a:lnTo>
                  <a:lnTo>
                    <a:pt x="191" y="35"/>
                  </a:lnTo>
                  <a:lnTo>
                    <a:pt x="194" y="37"/>
                  </a:lnTo>
                  <a:lnTo>
                    <a:pt x="199" y="39"/>
                  </a:lnTo>
                  <a:lnTo>
                    <a:pt x="202" y="40"/>
                  </a:lnTo>
                  <a:lnTo>
                    <a:pt x="207" y="40"/>
                  </a:lnTo>
                  <a:lnTo>
                    <a:pt x="210" y="42"/>
                  </a:lnTo>
                  <a:lnTo>
                    <a:pt x="215" y="43"/>
                  </a:lnTo>
                  <a:lnTo>
                    <a:pt x="218" y="45"/>
                  </a:lnTo>
                  <a:lnTo>
                    <a:pt x="223" y="45"/>
                  </a:lnTo>
                  <a:lnTo>
                    <a:pt x="226" y="47"/>
                  </a:lnTo>
                  <a:lnTo>
                    <a:pt x="229" y="48"/>
                  </a:lnTo>
                  <a:lnTo>
                    <a:pt x="234" y="48"/>
                  </a:lnTo>
                  <a:lnTo>
                    <a:pt x="239" y="48"/>
                  </a:lnTo>
                  <a:lnTo>
                    <a:pt x="239" y="34"/>
                  </a:lnTo>
                  <a:lnTo>
                    <a:pt x="186" y="12"/>
                  </a:lnTo>
                  <a:lnTo>
                    <a:pt x="180" y="8"/>
                  </a:lnTo>
                  <a:lnTo>
                    <a:pt x="173" y="7"/>
                  </a:lnTo>
                  <a:lnTo>
                    <a:pt x="167" y="5"/>
                  </a:lnTo>
                  <a:lnTo>
                    <a:pt x="161" y="4"/>
                  </a:lnTo>
                  <a:lnTo>
                    <a:pt x="154" y="2"/>
                  </a:lnTo>
                  <a:lnTo>
                    <a:pt x="148" y="2"/>
                  </a:lnTo>
                  <a:lnTo>
                    <a:pt x="142" y="0"/>
                  </a:lnTo>
                  <a:lnTo>
                    <a:pt x="135" y="0"/>
                  </a:lnTo>
                  <a:lnTo>
                    <a:pt x="129" y="2"/>
                  </a:lnTo>
                  <a:lnTo>
                    <a:pt x="123" y="2"/>
                  </a:lnTo>
                  <a:lnTo>
                    <a:pt x="118" y="4"/>
                  </a:lnTo>
                  <a:lnTo>
                    <a:pt x="111" y="4"/>
                  </a:lnTo>
                  <a:lnTo>
                    <a:pt x="105" y="5"/>
                  </a:lnTo>
                  <a:lnTo>
                    <a:pt x="100" y="8"/>
                  </a:lnTo>
                  <a:lnTo>
                    <a:pt x="94" y="10"/>
                  </a:lnTo>
                  <a:lnTo>
                    <a:pt x="89" y="12"/>
                  </a:lnTo>
                  <a:lnTo>
                    <a:pt x="83" y="15"/>
                  </a:lnTo>
                  <a:lnTo>
                    <a:pt x="78" y="16"/>
                  </a:lnTo>
                  <a:lnTo>
                    <a:pt x="72" y="20"/>
                  </a:lnTo>
                  <a:lnTo>
                    <a:pt x="67" y="23"/>
                  </a:lnTo>
                  <a:lnTo>
                    <a:pt x="62" y="26"/>
                  </a:lnTo>
                  <a:lnTo>
                    <a:pt x="56" y="29"/>
                  </a:lnTo>
                  <a:lnTo>
                    <a:pt x="51" y="32"/>
                  </a:lnTo>
                  <a:lnTo>
                    <a:pt x="46" y="35"/>
                  </a:lnTo>
                  <a:lnTo>
                    <a:pt x="41" y="40"/>
                  </a:lnTo>
                  <a:lnTo>
                    <a:pt x="37" y="43"/>
                  </a:lnTo>
                  <a:lnTo>
                    <a:pt x="32" y="47"/>
                  </a:lnTo>
                  <a:lnTo>
                    <a:pt x="29" y="51"/>
                  </a:lnTo>
                  <a:lnTo>
                    <a:pt x="24" y="55"/>
                  </a:lnTo>
                  <a:lnTo>
                    <a:pt x="19" y="58"/>
                  </a:lnTo>
                  <a:lnTo>
                    <a:pt x="16" y="63"/>
                  </a:lnTo>
                  <a:lnTo>
                    <a:pt x="11" y="66"/>
                  </a:lnTo>
                  <a:lnTo>
                    <a:pt x="6" y="72"/>
                  </a:lnTo>
                  <a:lnTo>
                    <a:pt x="2" y="78"/>
                  </a:lnTo>
                  <a:lnTo>
                    <a:pt x="0" y="85"/>
                  </a:lnTo>
                  <a:lnTo>
                    <a:pt x="0" y="91"/>
                  </a:lnTo>
                  <a:lnTo>
                    <a:pt x="0" y="98"/>
                  </a:lnTo>
                  <a:lnTo>
                    <a:pt x="0" y="106"/>
                  </a:lnTo>
                  <a:lnTo>
                    <a:pt x="2" y="112"/>
                  </a:lnTo>
                  <a:lnTo>
                    <a:pt x="3" y="118"/>
                  </a:lnTo>
                  <a:lnTo>
                    <a:pt x="3" y="120"/>
                  </a:lnTo>
                  <a:lnTo>
                    <a:pt x="5" y="121"/>
                  </a:lnTo>
                  <a:lnTo>
                    <a:pt x="6" y="123"/>
                  </a:lnTo>
                  <a:lnTo>
                    <a:pt x="8" y="125"/>
                  </a:lnTo>
                  <a:lnTo>
                    <a:pt x="10" y="125"/>
                  </a:lnTo>
                  <a:lnTo>
                    <a:pt x="11" y="126"/>
                  </a:lnTo>
                  <a:lnTo>
                    <a:pt x="14" y="126"/>
                  </a:lnTo>
                  <a:lnTo>
                    <a:pt x="16" y="126"/>
                  </a:lnTo>
                  <a:lnTo>
                    <a:pt x="18" y="125"/>
                  </a:lnTo>
                  <a:lnTo>
                    <a:pt x="19" y="125"/>
                  </a:lnTo>
                  <a:close/>
                </a:path>
              </a:pathLst>
            </a:custGeom>
            <a:solidFill>
              <a:srgbClr val="FFCCCC"/>
            </a:solidFill>
            <a:ln w="9525">
              <a:noFill/>
              <a:round/>
              <a:headEnd/>
              <a:tailEnd/>
            </a:ln>
          </p:spPr>
          <p:txBody>
            <a:bodyPr/>
            <a:lstStyle/>
            <a:p>
              <a:endParaRPr lang="en-US"/>
            </a:p>
          </p:txBody>
        </p:sp>
        <p:sp>
          <p:nvSpPr>
            <p:cNvPr id="77916" name="Freeform 106"/>
            <p:cNvSpPr>
              <a:spLocks/>
            </p:cNvSpPr>
            <p:nvPr/>
          </p:nvSpPr>
          <p:spPr bwMode="auto">
            <a:xfrm>
              <a:off x="5046" y="3324"/>
              <a:ext cx="204" cy="142"/>
            </a:xfrm>
            <a:custGeom>
              <a:avLst/>
              <a:gdLst>
                <a:gd name="T0" fmla="*/ 188 w 204"/>
                <a:gd name="T1" fmla="*/ 141 h 142"/>
                <a:gd name="T2" fmla="*/ 191 w 204"/>
                <a:gd name="T3" fmla="*/ 139 h 142"/>
                <a:gd name="T4" fmla="*/ 193 w 204"/>
                <a:gd name="T5" fmla="*/ 137 h 142"/>
                <a:gd name="T6" fmla="*/ 196 w 204"/>
                <a:gd name="T7" fmla="*/ 137 h 142"/>
                <a:gd name="T8" fmla="*/ 198 w 204"/>
                <a:gd name="T9" fmla="*/ 136 h 142"/>
                <a:gd name="T10" fmla="*/ 199 w 204"/>
                <a:gd name="T11" fmla="*/ 136 h 142"/>
                <a:gd name="T12" fmla="*/ 201 w 204"/>
                <a:gd name="T13" fmla="*/ 134 h 142"/>
                <a:gd name="T14" fmla="*/ 202 w 204"/>
                <a:gd name="T15" fmla="*/ 131 h 142"/>
                <a:gd name="T16" fmla="*/ 204 w 204"/>
                <a:gd name="T17" fmla="*/ 126 h 142"/>
                <a:gd name="T18" fmla="*/ 204 w 204"/>
                <a:gd name="T19" fmla="*/ 118 h 142"/>
                <a:gd name="T20" fmla="*/ 202 w 204"/>
                <a:gd name="T21" fmla="*/ 109 h 142"/>
                <a:gd name="T22" fmla="*/ 199 w 204"/>
                <a:gd name="T23" fmla="*/ 99 h 142"/>
                <a:gd name="T24" fmla="*/ 196 w 204"/>
                <a:gd name="T25" fmla="*/ 94 h 142"/>
                <a:gd name="T26" fmla="*/ 193 w 204"/>
                <a:gd name="T27" fmla="*/ 94 h 142"/>
                <a:gd name="T28" fmla="*/ 191 w 204"/>
                <a:gd name="T29" fmla="*/ 94 h 142"/>
                <a:gd name="T30" fmla="*/ 188 w 204"/>
                <a:gd name="T31" fmla="*/ 93 h 142"/>
                <a:gd name="T32" fmla="*/ 183 w 204"/>
                <a:gd name="T33" fmla="*/ 88 h 142"/>
                <a:gd name="T34" fmla="*/ 180 w 204"/>
                <a:gd name="T35" fmla="*/ 78 h 142"/>
                <a:gd name="T36" fmla="*/ 175 w 204"/>
                <a:gd name="T37" fmla="*/ 67 h 142"/>
                <a:gd name="T38" fmla="*/ 172 w 204"/>
                <a:gd name="T39" fmla="*/ 58 h 142"/>
                <a:gd name="T40" fmla="*/ 167 w 204"/>
                <a:gd name="T41" fmla="*/ 48 h 142"/>
                <a:gd name="T42" fmla="*/ 163 w 204"/>
                <a:gd name="T43" fmla="*/ 39 h 142"/>
                <a:gd name="T44" fmla="*/ 155 w 204"/>
                <a:gd name="T45" fmla="*/ 31 h 142"/>
                <a:gd name="T46" fmla="*/ 145 w 204"/>
                <a:gd name="T47" fmla="*/ 26 h 142"/>
                <a:gd name="T48" fmla="*/ 137 w 204"/>
                <a:gd name="T49" fmla="*/ 21 h 142"/>
                <a:gd name="T50" fmla="*/ 132 w 204"/>
                <a:gd name="T51" fmla="*/ 16 h 142"/>
                <a:gd name="T52" fmla="*/ 129 w 204"/>
                <a:gd name="T53" fmla="*/ 10 h 142"/>
                <a:gd name="T54" fmla="*/ 124 w 204"/>
                <a:gd name="T55" fmla="*/ 4 h 142"/>
                <a:gd name="T56" fmla="*/ 32 w 204"/>
                <a:gd name="T57" fmla="*/ 29 h 142"/>
                <a:gd name="T58" fmla="*/ 27 w 204"/>
                <a:gd name="T59" fmla="*/ 34 h 142"/>
                <a:gd name="T60" fmla="*/ 24 w 204"/>
                <a:gd name="T61" fmla="*/ 39 h 142"/>
                <a:gd name="T62" fmla="*/ 19 w 204"/>
                <a:gd name="T63" fmla="*/ 43 h 142"/>
                <a:gd name="T64" fmla="*/ 16 w 204"/>
                <a:gd name="T65" fmla="*/ 48 h 142"/>
                <a:gd name="T66" fmla="*/ 11 w 204"/>
                <a:gd name="T67" fmla="*/ 53 h 142"/>
                <a:gd name="T68" fmla="*/ 8 w 204"/>
                <a:gd name="T69" fmla="*/ 58 h 142"/>
                <a:gd name="T70" fmla="*/ 5 w 204"/>
                <a:gd name="T71" fmla="*/ 64 h 142"/>
                <a:gd name="T72" fmla="*/ 0 w 204"/>
                <a:gd name="T73" fmla="*/ 69 h 142"/>
                <a:gd name="T74" fmla="*/ 46 w 204"/>
                <a:gd name="T75" fmla="*/ 121 h 142"/>
                <a:gd name="T76" fmla="*/ 50 w 204"/>
                <a:gd name="T77" fmla="*/ 120 h 142"/>
                <a:gd name="T78" fmla="*/ 53 w 204"/>
                <a:gd name="T79" fmla="*/ 118 h 142"/>
                <a:gd name="T80" fmla="*/ 54 w 204"/>
                <a:gd name="T81" fmla="*/ 115 h 142"/>
                <a:gd name="T82" fmla="*/ 57 w 204"/>
                <a:gd name="T83" fmla="*/ 112 h 142"/>
                <a:gd name="T84" fmla="*/ 59 w 204"/>
                <a:gd name="T85" fmla="*/ 109 h 142"/>
                <a:gd name="T86" fmla="*/ 62 w 204"/>
                <a:gd name="T87" fmla="*/ 109 h 142"/>
                <a:gd name="T88" fmla="*/ 65 w 204"/>
                <a:gd name="T89" fmla="*/ 107 h 142"/>
                <a:gd name="T90" fmla="*/ 83 w 204"/>
                <a:gd name="T91" fmla="*/ 113 h 142"/>
                <a:gd name="T92" fmla="*/ 113 w 204"/>
                <a:gd name="T93" fmla="*/ 106 h 142"/>
                <a:gd name="T94" fmla="*/ 120 w 204"/>
                <a:gd name="T95" fmla="*/ 109 h 142"/>
                <a:gd name="T96" fmla="*/ 124 w 204"/>
                <a:gd name="T97" fmla="*/ 113 h 142"/>
                <a:gd name="T98" fmla="*/ 129 w 204"/>
                <a:gd name="T99" fmla="*/ 123 h 142"/>
                <a:gd name="T100" fmla="*/ 185 w 204"/>
                <a:gd name="T101" fmla="*/ 142 h 14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04" h="142">
                  <a:moveTo>
                    <a:pt x="185" y="142"/>
                  </a:moveTo>
                  <a:lnTo>
                    <a:pt x="188" y="141"/>
                  </a:lnTo>
                  <a:lnTo>
                    <a:pt x="190" y="141"/>
                  </a:lnTo>
                  <a:lnTo>
                    <a:pt x="191" y="139"/>
                  </a:lnTo>
                  <a:lnTo>
                    <a:pt x="193" y="137"/>
                  </a:lnTo>
                  <a:lnTo>
                    <a:pt x="194" y="137"/>
                  </a:lnTo>
                  <a:lnTo>
                    <a:pt x="196" y="137"/>
                  </a:lnTo>
                  <a:lnTo>
                    <a:pt x="196" y="136"/>
                  </a:lnTo>
                  <a:lnTo>
                    <a:pt x="198" y="136"/>
                  </a:lnTo>
                  <a:lnTo>
                    <a:pt x="199" y="136"/>
                  </a:lnTo>
                  <a:lnTo>
                    <a:pt x="199" y="134"/>
                  </a:lnTo>
                  <a:lnTo>
                    <a:pt x="201" y="134"/>
                  </a:lnTo>
                  <a:lnTo>
                    <a:pt x="201" y="133"/>
                  </a:lnTo>
                  <a:lnTo>
                    <a:pt x="202" y="131"/>
                  </a:lnTo>
                  <a:lnTo>
                    <a:pt x="202" y="129"/>
                  </a:lnTo>
                  <a:lnTo>
                    <a:pt x="204" y="126"/>
                  </a:lnTo>
                  <a:lnTo>
                    <a:pt x="204" y="123"/>
                  </a:lnTo>
                  <a:lnTo>
                    <a:pt x="204" y="118"/>
                  </a:lnTo>
                  <a:lnTo>
                    <a:pt x="204" y="113"/>
                  </a:lnTo>
                  <a:lnTo>
                    <a:pt x="202" y="109"/>
                  </a:lnTo>
                  <a:lnTo>
                    <a:pt x="202" y="104"/>
                  </a:lnTo>
                  <a:lnTo>
                    <a:pt x="199" y="99"/>
                  </a:lnTo>
                  <a:lnTo>
                    <a:pt x="196" y="94"/>
                  </a:lnTo>
                  <a:lnTo>
                    <a:pt x="194" y="94"/>
                  </a:lnTo>
                  <a:lnTo>
                    <a:pt x="193" y="94"/>
                  </a:lnTo>
                  <a:lnTo>
                    <a:pt x="191" y="94"/>
                  </a:lnTo>
                  <a:lnTo>
                    <a:pt x="190" y="94"/>
                  </a:lnTo>
                  <a:lnTo>
                    <a:pt x="188" y="93"/>
                  </a:lnTo>
                  <a:lnTo>
                    <a:pt x="185" y="93"/>
                  </a:lnTo>
                  <a:lnTo>
                    <a:pt x="183" y="88"/>
                  </a:lnTo>
                  <a:lnTo>
                    <a:pt x="182" y="83"/>
                  </a:lnTo>
                  <a:lnTo>
                    <a:pt x="180" y="78"/>
                  </a:lnTo>
                  <a:lnTo>
                    <a:pt x="178" y="74"/>
                  </a:lnTo>
                  <a:lnTo>
                    <a:pt x="175" y="67"/>
                  </a:lnTo>
                  <a:lnTo>
                    <a:pt x="174" y="63"/>
                  </a:lnTo>
                  <a:lnTo>
                    <a:pt x="172" y="58"/>
                  </a:lnTo>
                  <a:lnTo>
                    <a:pt x="170" y="53"/>
                  </a:lnTo>
                  <a:lnTo>
                    <a:pt x="167" y="48"/>
                  </a:lnTo>
                  <a:lnTo>
                    <a:pt x="166" y="43"/>
                  </a:lnTo>
                  <a:lnTo>
                    <a:pt x="163" y="39"/>
                  </a:lnTo>
                  <a:lnTo>
                    <a:pt x="159" y="34"/>
                  </a:lnTo>
                  <a:lnTo>
                    <a:pt x="155" y="31"/>
                  </a:lnTo>
                  <a:lnTo>
                    <a:pt x="150" y="28"/>
                  </a:lnTo>
                  <a:lnTo>
                    <a:pt x="145" y="26"/>
                  </a:lnTo>
                  <a:lnTo>
                    <a:pt x="140" y="23"/>
                  </a:lnTo>
                  <a:lnTo>
                    <a:pt x="137" y="21"/>
                  </a:lnTo>
                  <a:lnTo>
                    <a:pt x="135" y="20"/>
                  </a:lnTo>
                  <a:lnTo>
                    <a:pt x="132" y="16"/>
                  </a:lnTo>
                  <a:lnTo>
                    <a:pt x="131" y="13"/>
                  </a:lnTo>
                  <a:lnTo>
                    <a:pt x="129" y="10"/>
                  </a:lnTo>
                  <a:lnTo>
                    <a:pt x="126" y="7"/>
                  </a:lnTo>
                  <a:lnTo>
                    <a:pt x="124" y="4"/>
                  </a:lnTo>
                  <a:lnTo>
                    <a:pt x="120" y="0"/>
                  </a:lnTo>
                  <a:lnTo>
                    <a:pt x="32" y="29"/>
                  </a:lnTo>
                  <a:lnTo>
                    <a:pt x="30" y="32"/>
                  </a:lnTo>
                  <a:lnTo>
                    <a:pt x="27" y="34"/>
                  </a:lnTo>
                  <a:lnTo>
                    <a:pt x="26" y="35"/>
                  </a:lnTo>
                  <a:lnTo>
                    <a:pt x="24" y="39"/>
                  </a:lnTo>
                  <a:lnTo>
                    <a:pt x="21" y="40"/>
                  </a:lnTo>
                  <a:lnTo>
                    <a:pt x="19" y="43"/>
                  </a:lnTo>
                  <a:lnTo>
                    <a:pt x="18" y="45"/>
                  </a:lnTo>
                  <a:lnTo>
                    <a:pt x="16" y="48"/>
                  </a:lnTo>
                  <a:lnTo>
                    <a:pt x="13" y="50"/>
                  </a:lnTo>
                  <a:lnTo>
                    <a:pt x="11" y="53"/>
                  </a:lnTo>
                  <a:lnTo>
                    <a:pt x="10" y="56"/>
                  </a:lnTo>
                  <a:lnTo>
                    <a:pt x="8" y="58"/>
                  </a:lnTo>
                  <a:lnTo>
                    <a:pt x="7" y="61"/>
                  </a:lnTo>
                  <a:lnTo>
                    <a:pt x="5" y="64"/>
                  </a:lnTo>
                  <a:lnTo>
                    <a:pt x="2" y="67"/>
                  </a:lnTo>
                  <a:lnTo>
                    <a:pt x="0" y="69"/>
                  </a:lnTo>
                  <a:lnTo>
                    <a:pt x="43" y="121"/>
                  </a:lnTo>
                  <a:lnTo>
                    <a:pt x="46" y="121"/>
                  </a:lnTo>
                  <a:lnTo>
                    <a:pt x="48" y="121"/>
                  </a:lnTo>
                  <a:lnTo>
                    <a:pt x="50" y="120"/>
                  </a:lnTo>
                  <a:lnTo>
                    <a:pt x="51" y="120"/>
                  </a:lnTo>
                  <a:lnTo>
                    <a:pt x="53" y="118"/>
                  </a:lnTo>
                  <a:lnTo>
                    <a:pt x="53" y="117"/>
                  </a:lnTo>
                  <a:lnTo>
                    <a:pt x="54" y="115"/>
                  </a:lnTo>
                  <a:lnTo>
                    <a:pt x="54" y="113"/>
                  </a:lnTo>
                  <a:lnTo>
                    <a:pt x="57" y="112"/>
                  </a:lnTo>
                  <a:lnTo>
                    <a:pt x="59" y="110"/>
                  </a:lnTo>
                  <a:lnTo>
                    <a:pt x="59" y="109"/>
                  </a:lnTo>
                  <a:lnTo>
                    <a:pt x="61" y="109"/>
                  </a:lnTo>
                  <a:lnTo>
                    <a:pt x="62" y="109"/>
                  </a:lnTo>
                  <a:lnTo>
                    <a:pt x="64" y="107"/>
                  </a:lnTo>
                  <a:lnTo>
                    <a:pt x="65" y="107"/>
                  </a:lnTo>
                  <a:lnTo>
                    <a:pt x="69" y="107"/>
                  </a:lnTo>
                  <a:lnTo>
                    <a:pt x="83" y="113"/>
                  </a:lnTo>
                  <a:lnTo>
                    <a:pt x="108" y="106"/>
                  </a:lnTo>
                  <a:lnTo>
                    <a:pt x="113" y="106"/>
                  </a:lnTo>
                  <a:lnTo>
                    <a:pt x="116" y="107"/>
                  </a:lnTo>
                  <a:lnTo>
                    <a:pt x="120" y="109"/>
                  </a:lnTo>
                  <a:lnTo>
                    <a:pt x="123" y="110"/>
                  </a:lnTo>
                  <a:lnTo>
                    <a:pt x="124" y="113"/>
                  </a:lnTo>
                  <a:lnTo>
                    <a:pt x="127" y="118"/>
                  </a:lnTo>
                  <a:lnTo>
                    <a:pt x="129" y="123"/>
                  </a:lnTo>
                  <a:lnTo>
                    <a:pt x="131" y="128"/>
                  </a:lnTo>
                  <a:lnTo>
                    <a:pt x="185" y="142"/>
                  </a:lnTo>
                  <a:close/>
                </a:path>
              </a:pathLst>
            </a:custGeom>
            <a:solidFill>
              <a:srgbClr val="996633"/>
            </a:solidFill>
            <a:ln w="9525">
              <a:noFill/>
              <a:round/>
              <a:headEnd/>
              <a:tailEnd/>
            </a:ln>
          </p:spPr>
          <p:txBody>
            <a:bodyPr/>
            <a:lstStyle/>
            <a:p>
              <a:endParaRPr lang="en-US"/>
            </a:p>
          </p:txBody>
        </p:sp>
        <p:sp>
          <p:nvSpPr>
            <p:cNvPr id="77917" name="Freeform 107"/>
            <p:cNvSpPr>
              <a:spLocks/>
            </p:cNvSpPr>
            <p:nvPr/>
          </p:nvSpPr>
          <p:spPr bwMode="auto">
            <a:xfrm>
              <a:off x="4311" y="3305"/>
              <a:ext cx="189" cy="72"/>
            </a:xfrm>
            <a:custGeom>
              <a:avLst/>
              <a:gdLst>
                <a:gd name="T0" fmla="*/ 11 w 189"/>
                <a:gd name="T1" fmla="*/ 66 h 72"/>
                <a:gd name="T2" fmla="*/ 16 w 189"/>
                <a:gd name="T3" fmla="*/ 61 h 72"/>
                <a:gd name="T4" fmla="*/ 21 w 189"/>
                <a:gd name="T5" fmla="*/ 58 h 72"/>
                <a:gd name="T6" fmla="*/ 27 w 189"/>
                <a:gd name="T7" fmla="*/ 54 h 72"/>
                <a:gd name="T8" fmla="*/ 33 w 189"/>
                <a:gd name="T9" fmla="*/ 51 h 72"/>
                <a:gd name="T10" fmla="*/ 40 w 189"/>
                <a:gd name="T11" fmla="*/ 48 h 72"/>
                <a:gd name="T12" fmla="*/ 48 w 189"/>
                <a:gd name="T13" fmla="*/ 47 h 72"/>
                <a:gd name="T14" fmla="*/ 54 w 189"/>
                <a:gd name="T15" fmla="*/ 45 h 72"/>
                <a:gd name="T16" fmla="*/ 62 w 189"/>
                <a:gd name="T17" fmla="*/ 43 h 72"/>
                <a:gd name="T18" fmla="*/ 70 w 189"/>
                <a:gd name="T19" fmla="*/ 42 h 72"/>
                <a:gd name="T20" fmla="*/ 78 w 189"/>
                <a:gd name="T21" fmla="*/ 40 h 72"/>
                <a:gd name="T22" fmla="*/ 86 w 189"/>
                <a:gd name="T23" fmla="*/ 40 h 72"/>
                <a:gd name="T24" fmla="*/ 94 w 189"/>
                <a:gd name="T25" fmla="*/ 40 h 72"/>
                <a:gd name="T26" fmla="*/ 102 w 189"/>
                <a:gd name="T27" fmla="*/ 42 h 72"/>
                <a:gd name="T28" fmla="*/ 110 w 189"/>
                <a:gd name="T29" fmla="*/ 42 h 72"/>
                <a:gd name="T30" fmla="*/ 118 w 189"/>
                <a:gd name="T31" fmla="*/ 43 h 72"/>
                <a:gd name="T32" fmla="*/ 126 w 189"/>
                <a:gd name="T33" fmla="*/ 45 h 72"/>
                <a:gd name="T34" fmla="*/ 135 w 189"/>
                <a:gd name="T35" fmla="*/ 48 h 72"/>
                <a:gd name="T36" fmla="*/ 145 w 189"/>
                <a:gd name="T37" fmla="*/ 50 h 72"/>
                <a:gd name="T38" fmla="*/ 153 w 189"/>
                <a:gd name="T39" fmla="*/ 53 h 72"/>
                <a:gd name="T40" fmla="*/ 161 w 189"/>
                <a:gd name="T41" fmla="*/ 54 h 72"/>
                <a:gd name="T42" fmla="*/ 169 w 189"/>
                <a:gd name="T43" fmla="*/ 58 h 72"/>
                <a:gd name="T44" fmla="*/ 177 w 189"/>
                <a:gd name="T45" fmla="*/ 59 h 72"/>
                <a:gd name="T46" fmla="*/ 185 w 189"/>
                <a:gd name="T47" fmla="*/ 61 h 72"/>
                <a:gd name="T48" fmla="*/ 185 w 189"/>
                <a:gd name="T49" fmla="*/ 58 h 72"/>
                <a:gd name="T50" fmla="*/ 177 w 189"/>
                <a:gd name="T51" fmla="*/ 48 h 72"/>
                <a:gd name="T52" fmla="*/ 165 w 189"/>
                <a:gd name="T53" fmla="*/ 42 h 72"/>
                <a:gd name="T54" fmla="*/ 154 w 189"/>
                <a:gd name="T55" fmla="*/ 34 h 72"/>
                <a:gd name="T56" fmla="*/ 143 w 189"/>
                <a:gd name="T57" fmla="*/ 26 h 72"/>
                <a:gd name="T58" fmla="*/ 132 w 189"/>
                <a:gd name="T59" fmla="*/ 19 h 72"/>
                <a:gd name="T60" fmla="*/ 119 w 189"/>
                <a:gd name="T61" fmla="*/ 12 h 72"/>
                <a:gd name="T62" fmla="*/ 110 w 189"/>
                <a:gd name="T63" fmla="*/ 5 h 72"/>
                <a:gd name="T64" fmla="*/ 102 w 189"/>
                <a:gd name="T65" fmla="*/ 0 h 72"/>
                <a:gd name="T66" fmla="*/ 97 w 189"/>
                <a:gd name="T67" fmla="*/ 0 h 72"/>
                <a:gd name="T68" fmla="*/ 92 w 189"/>
                <a:gd name="T69" fmla="*/ 0 h 72"/>
                <a:gd name="T70" fmla="*/ 89 w 189"/>
                <a:gd name="T71" fmla="*/ 2 h 72"/>
                <a:gd name="T72" fmla="*/ 84 w 189"/>
                <a:gd name="T73" fmla="*/ 4 h 72"/>
                <a:gd name="T74" fmla="*/ 81 w 189"/>
                <a:gd name="T75" fmla="*/ 5 h 72"/>
                <a:gd name="T76" fmla="*/ 78 w 189"/>
                <a:gd name="T77" fmla="*/ 5 h 72"/>
                <a:gd name="T78" fmla="*/ 75 w 189"/>
                <a:gd name="T79" fmla="*/ 5 h 72"/>
                <a:gd name="T80" fmla="*/ 8 w 189"/>
                <a:gd name="T81" fmla="*/ 45 h 72"/>
                <a:gd name="T82" fmla="*/ 3 w 189"/>
                <a:gd name="T83" fmla="*/ 50 h 72"/>
                <a:gd name="T84" fmla="*/ 2 w 189"/>
                <a:gd name="T85" fmla="*/ 56 h 72"/>
                <a:gd name="T86" fmla="*/ 0 w 189"/>
                <a:gd name="T87" fmla="*/ 64 h 72"/>
                <a:gd name="T88" fmla="*/ 2 w 189"/>
                <a:gd name="T89" fmla="*/ 72 h 72"/>
                <a:gd name="T90" fmla="*/ 3 w 189"/>
                <a:gd name="T91" fmla="*/ 70 h 72"/>
                <a:gd name="T92" fmla="*/ 5 w 189"/>
                <a:gd name="T93" fmla="*/ 69 h 72"/>
                <a:gd name="T94" fmla="*/ 6 w 189"/>
                <a:gd name="T95" fmla="*/ 69 h 72"/>
                <a:gd name="T96" fmla="*/ 8 w 189"/>
                <a:gd name="T97" fmla="*/ 67 h 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89" h="72">
                  <a:moveTo>
                    <a:pt x="8" y="67"/>
                  </a:moveTo>
                  <a:lnTo>
                    <a:pt x="11" y="66"/>
                  </a:lnTo>
                  <a:lnTo>
                    <a:pt x="13" y="62"/>
                  </a:lnTo>
                  <a:lnTo>
                    <a:pt x="16" y="61"/>
                  </a:lnTo>
                  <a:lnTo>
                    <a:pt x="19" y="59"/>
                  </a:lnTo>
                  <a:lnTo>
                    <a:pt x="21" y="58"/>
                  </a:lnTo>
                  <a:lnTo>
                    <a:pt x="24" y="56"/>
                  </a:lnTo>
                  <a:lnTo>
                    <a:pt x="27" y="54"/>
                  </a:lnTo>
                  <a:lnTo>
                    <a:pt x="30" y="53"/>
                  </a:lnTo>
                  <a:lnTo>
                    <a:pt x="33" y="51"/>
                  </a:lnTo>
                  <a:lnTo>
                    <a:pt x="37" y="50"/>
                  </a:lnTo>
                  <a:lnTo>
                    <a:pt x="40" y="48"/>
                  </a:lnTo>
                  <a:lnTo>
                    <a:pt x="43" y="47"/>
                  </a:lnTo>
                  <a:lnTo>
                    <a:pt x="48" y="47"/>
                  </a:lnTo>
                  <a:lnTo>
                    <a:pt x="51" y="45"/>
                  </a:lnTo>
                  <a:lnTo>
                    <a:pt x="54" y="45"/>
                  </a:lnTo>
                  <a:lnTo>
                    <a:pt x="59" y="43"/>
                  </a:lnTo>
                  <a:lnTo>
                    <a:pt x="62" y="43"/>
                  </a:lnTo>
                  <a:lnTo>
                    <a:pt x="65" y="42"/>
                  </a:lnTo>
                  <a:lnTo>
                    <a:pt x="70" y="42"/>
                  </a:lnTo>
                  <a:lnTo>
                    <a:pt x="73" y="42"/>
                  </a:lnTo>
                  <a:lnTo>
                    <a:pt x="78" y="40"/>
                  </a:lnTo>
                  <a:lnTo>
                    <a:pt x="81" y="40"/>
                  </a:lnTo>
                  <a:lnTo>
                    <a:pt x="86" y="40"/>
                  </a:lnTo>
                  <a:lnTo>
                    <a:pt x="89" y="40"/>
                  </a:lnTo>
                  <a:lnTo>
                    <a:pt x="94" y="40"/>
                  </a:lnTo>
                  <a:lnTo>
                    <a:pt x="97" y="40"/>
                  </a:lnTo>
                  <a:lnTo>
                    <a:pt x="102" y="42"/>
                  </a:lnTo>
                  <a:lnTo>
                    <a:pt x="105" y="42"/>
                  </a:lnTo>
                  <a:lnTo>
                    <a:pt x="110" y="42"/>
                  </a:lnTo>
                  <a:lnTo>
                    <a:pt x="113" y="43"/>
                  </a:lnTo>
                  <a:lnTo>
                    <a:pt x="118" y="43"/>
                  </a:lnTo>
                  <a:lnTo>
                    <a:pt x="121" y="45"/>
                  </a:lnTo>
                  <a:lnTo>
                    <a:pt x="126" y="45"/>
                  </a:lnTo>
                  <a:lnTo>
                    <a:pt x="132" y="47"/>
                  </a:lnTo>
                  <a:lnTo>
                    <a:pt x="135" y="48"/>
                  </a:lnTo>
                  <a:lnTo>
                    <a:pt x="140" y="48"/>
                  </a:lnTo>
                  <a:lnTo>
                    <a:pt x="145" y="50"/>
                  </a:lnTo>
                  <a:lnTo>
                    <a:pt x="148" y="51"/>
                  </a:lnTo>
                  <a:lnTo>
                    <a:pt x="153" y="53"/>
                  </a:lnTo>
                  <a:lnTo>
                    <a:pt x="156" y="53"/>
                  </a:lnTo>
                  <a:lnTo>
                    <a:pt x="161" y="54"/>
                  </a:lnTo>
                  <a:lnTo>
                    <a:pt x="164" y="56"/>
                  </a:lnTo>
                  <a:lnTo>
                    <a:pt x="169" y="58"/>
                  </a:lnTo>
                  <a:lnTo>
                    <a:pt x="172" y="58"/>
                  </a:lnTo>
                  <a:lnTo>
                    <a:pt x="177" y="59"/>
                  </a:lnTo>
                  <a:lnTo>
                    <a:pt x="180" y="61"/>
                  </a:lnTo>
                  <a:lnTo>
                    <a:pt x="185" y="61"/>
                  </a:lnTo>
                  <a:lnTo>
                    <a:pt x="189" y="61"/>
                  </a:lnTo>
                  <a:lnTo>
                    <a:pt x="185" y="58"/>
                  </a:lnTo>
                  <a:lnTo>
                    <a:pt x="181" y="53"/>
                  </a:lnTo>
                  <a:lnTo>
                    <a:pt x="177" y="48"/>
                  </a:lnTo>
                  <a:lnTo>
                    <a:pt x="172" y="45"/>
                  </a:lnTo>
                  <a:lnTo>
                    <a:pt x="165" y="42"/>
                  </a:lnTo>
                  <a:lnTo>
                    <a:pt x="161" y="37"/>
                  </a:lnTo>
                  <a:lnTo>
                    <a:pt x="154" y="34"/>
                  </a:lnTo>
                  <a:lnTo>
                    <a:pt x="150" y="31"/>
                  </a:lnTo>
                  <a:lnTo>
                    <a:pt x="143" y="26"/>
                  </a:lnTo>
                  <a:lnTo>
                    <a:pt x="137" y="23"/>
                  </a:lnTo>
                  <a:lnTo>
                    <a:pt x="132" y="19"/>
                  </a:lnTo>
                  <a:lnTo>
                    <a:pt x="126" y="16"/>
                  </a:lnTo>
                  <a:lnTo>
                    <a:pt x="119" y="12"/>
                  </a:lnTo>
                  <a:lnTo>
                    <a:pt x="115" y="8"/>
                  </a:lnTo>
                  <a:lnTo>
                    <a:pt x="110" y="5"/>
                  </a:lnTo>
                  <a:lnTo>
                    <a:pt x="103" y="0"/>
                  </a:lnTo>
                  <a:lnTo>
                    <a:pt x="102" y="0"/>
                  </a:lnTo>
                  <a:lnTo>
                    <a:pt x="99" y="0"/>
                  </a:lnTo>
                  <a:lnTo>
                    <a:pt x="97" y="0"/>
                  </a:lnTo>
                  <a:lnTo>
                    <a:pt x="94" y="0"/>
                  </a:lnTo>
                  <a:lnTo>
                    <a:pt x="92" y="0"/>
                  </a:lnTo>
                  <a:lnTo>
                    <a:pt x="91" y="2"/>
                  </a:lnTo>
                  <a:lnTo>
                    <a:pt x="89" y="2"/>
                  </a:lnTo>
                  <a:lnTo>
                    <a:pt x="86" y="2"/>
                  </a:lnTo>
                  <a:lnTo>
                    <a:pt x="84" y="4"/>
                  </a:lnTo>
                  <a:lnTo>
                    <a:pt x="83" y="4"/>
                  </a:lnTo>
                  <a:lnTo>
                    <a:pt x="81" y="5"/>
                  </a:lnTo>
                  <a:lnTo>
                    <a:pt x="80" y="5"/>
                  </a:lnTo>
                  <a:lnTo>
                    <a:pt x="78" y="5"/>
                  </a:lnTo>
                  <a:lnTo>
                    <a:pt x="76" y="5"/>
                  </a:lnTo>
                  <a:lnTo>
                    <a:pt x="75" y="5"/>
                  </a:lnTo>
                  <a:lnTo>
                    <a:pt x="73" y="5"/>
                  </a:lnTo>
                  <a:lnTo>
                    <a:pt x="8" y="45"/>
                  </a:lnTo>
                  <a:lnTo>
                    <a:pt x="6" y="47"/>
                  </a:lnTo>
                  <a:lnTo>
                    <a:pt x="3" y="50"/>
                  </a:lnTo>
                  <a:lnTo>
                    <a:pt x="2" y="53"/>
                  </a:lnTo>
                  <a:lnTo>
                    <a:pt x="2" y="56"/>
                  </a:lnTo>
                  <a:lnTo>
                    <a:pt x="0" y="61"/>
                  </a:lnTo>
                  <a:lnTo>
                    <a:pt x="0" y="64"/>
                  </a:lnTo>
                  <a:lnTo>
                    <a:pt x="0" y="67"/>
                  </a:lnTo>
                  <a:lnTo>
                    <a:pt x="2" y="72"/>
                  </a:lnTo>
                  <a:lnTo>
                    <a:pt x="3" y="72"/>
                  </a:lnTo>
                  <a:lnTo>
                    <a:pt x="3" y="70"/>
                  </a:lnTo>
                  <a:lnTo>
                    <a:pt x="5" y="69"/>
                  </a:lnTo>
                  <a:lnTo>
                    <a:pt x="6" y="69"/>
                  </a:lnTo>
                  <a:lnTo>
                    <a:pt x="8" y="67"/>
                  </a:lnTo>
                  <a:close/>
                </a:path>
              </a:pathLst>
            </a:custGeom>
            <a:solidFill>
              <a:srgbClr val="FFCCCC"/>
            </a:solidFill>
            <a:ln w="9525">
              <a:noFill/>
              <a:round/>
              <a:headEnd/>
              <a:tailEnd/>
            </a:ln>
          </p:spPr>
          <p:txBody>
            <a:bodyPr/>
            <a:lstStyle/>
            <a:p>
              <a:endParaRPr lang="en-US"/>
            </a:p>
          </p:txBody>
        </p:sp>
        <p:sp>
          <p:nvSpPr>
            <p:cNvPr id="77918" name="Freeform 108"/>
            <p:cNvSpPr>
              <a:spLocks/>
            </p:cNvSpPr>
            <p:nvPr/>
          </p:nvSpPr>
          <p:spPr bwMode="auto">
            <a:xfrm>
              <a:off x="4944" y="3259"/>
              <a:ext cx="185" cy="118"/>
            </a:xfrm>
            <a:custGeom>
              <a:avLst/>
              <a:gdLst>
                <a:gd name="T0" fmla="*/ 94 w 185"/>
                <a:gd name="T1" fmla="*/ 118 h 118"/>
                <a:gd name="T2" fmla="*/ 94 w 185"/>
                <a:gd name="T3" fmla="*/ 118 h 118"/>
                <a:gd name="T4" fmla="*/ 96 w 185"/>
                <a:gd name="T5" fmla="*/ 118 h 118"/>
                <a:gd name="T6" fmla="*/ 96 w 185"/>
                <a:gd name="T7" fmla="*/ 118 h 118"/>
                <a:gd name="T8" fmla="*/ 97 w 185"/>
                <a:gd name="T9" fmla="*/ 118 h 118"/>
                <a:gd name="T10" fmla="*/ 99 w 185"/>
                <a:gd name="T11" fmla="*/ 116 h 118"/>
                <a:gd name="T12" fmla="*/ 101 w 185"/>
                <a:gd name="T13" fmla="*/ 116 h 118"/>
                <a:gd name="T14" fmla="*/ 102 w 185"/>
                <a:gd name="T15" fmla="*/ 115 h 118"/>
                <a:gd name="T16" fmla="*/ 102 w 185"/>
                <a:gd name="T17" fmla="*/ 113 h 118"/>
                <a:gd name="T18" fmla="*/ 115 w 185"/>
                <a:gd name="T19" fmla="*/ 85 h 118"/>
                <a:gd name="T20" fmla="*/ 152 w 185"/>
                <a:gd name="T21" fmla="*/ 77 h 118"/>
                <a:gd name="T22" fmla="*/ 182 w 185"/>
                <a:gd name="T23" fmla="*/ 54 h 118"/>
                <a:gd name="T24" fmla="*/ 183 w 185"/>
                <a:gd name="T25" fmla="*/ 54 h 118"/>
                <a:gd name="T26" fmla="*/ 185 w 185"/>
                <a:gd name="T27" fmla="*/ 54 h 118"/>
                <a:gd name="T28" fmla="*/ 185 w 185"/>
                <a:gd name="T29" fmla="*/ 54 h 118"/>
                <a:gd name="T30" fmla="*/ 185 w 185"/>
                <a:gd name="T31" fmla="*/ 53 h 118"/>
                <a:gd name="T32" fmla="*/ 185 w 185"/>
                <a:gd name="T33" fmla="*/ 53 h 118"/>
                <a:gd name="T34" fmla="*/ 183 w 185"/>
                <a:gd name="T35" fmla="*/ 51 h 118"/>
                <a:gd name="T36" fmla="*/ 182 w 185"/>
                <a:gd name="T37" fmla="*/ 51 h 118"/>
                <a:gd name="T38" fmla="*/ 180 w 185"/>
                <a:gd name="T39" fmla="*/ 50 h 118"/>
                <a:gd name="T40" fmla="*/ 179 w 185"/>
                <a:gd name="T41" fmla="*/ 48 h 118"/>
                <a:gd name="T42" fmla="*/ 175 w 185"/>
                <a:gd name="T43" fmla="*/ 48 h 118"/>
                <a:gd name="T44" fmla="*/ 174 w 185"/>
                <a:gd name="T45" fmla="*/ 46 h 118"/>
                <a:gd name="T46" fmla="*/ 172 w 185"/>
                <a:gd name="T47" fmla="*/ 45 h 118"/>
                <a:gd name="T48" fmla="*/ 171 w 185"/>
                <a:gd name="T49" fmla="*/ 45 h 118"/>
                <a:gd name="T50" fmla="*/ 167 w 185"/>
                <a:gd name="T51" fmla="*/ 43 h 118"/>
                <a:gd name="T52" fmla="*/ 166 w 185"/>
                <a:gd name="T53" fmla="*/ 43 h 118"/>
                <a:gd name="T54" fmla="*/ 166 w 185"/>
                <a:gd name="T55" fmla="*/ 42 h 118"/>
                <a:gd name="T56" fmla="*/ 21 w 185"/>
                <a:gd name="T57" fmla="*/ 0 h 118"/>
                <a:gd name="T58" fmla="*/ 16 w 185"/>
                <a:gd name="T59" fmla="*/ 2 h 118"/>
                <a:gd name="T60" fmla="*/ 13 w 185"/>
                <a:gd name="T61" fmla="*/ 2 h 118"/>
                <a:gd name="T62" fmla="*/ 10 w 185"/>
                <a:gd name="T63" fmla="*/ 3 h 118"/>
                <a:gd name="T64" fmla="*/ 8 w 185"/>
                <a:gd name="T65" fmla="*/ 7 h 118"/>
                <a:gd name="T66" fmla="*/ 5 w 185"/>
                <a:gd name="T67" fmla="*/ 8 h 118"/>
                <a:gd name="T68" fmla="*/ 4 w 185"/>
                <a:gd name="T69" fmla="*/ 11 h 118"/>
                <a:gd name="T70" fmla="*/ 2 w 185"/>
                <a:gd name="T71" fmla="*/ 15 h 118"/>
                <a:gd name="T72" fmla="*/ 0 w 185"/>
                <a:gd name="T73" fmla="*/ 18 h 118"/>
                <a:gd name="T74" fmla="*/ 2 w 185"/>
                <a:gd name="T75" fmla="*/ 24 h 118"/>
                <a:gd name="T76" fmla="*/ 2 w 185"/>
                <a:gd name="T77" fmla="*/ 32 h 118"/>
                <a:gd name="T78" fmla="*/ 4 w 185"/>
                <a:gd name="T79" fmla="*/ 38 h 118"/>
                <a:gd name="T80" fmla="*/ 7 w 185"/>
                <a:gd name="T81" fmla="*/ 45 h 118"/>
                <a:gd name="T82" fmla="*/ 8 w 185"/>
                <a:gd name="T83" fmla="*/ 51 h 118"/>
                <a:gd name="T84" fmla="*/ 10 w 185"/>
                <a:gd name="T85" fmla="*/ 56 h 118"/>
                <a:gd name="T86" fmla="*/ 13 w 185"/>
                <a:gd name="T87" fmla="*/ 62 h 118"/>
                <a:gd name="T88" fmla="*/ 15 w 185"/>
                <a:gd name="T89" fmla="*/ 67 h 118"/>
                <a:gd name="T90" fmla="*/ 91 w 185"/>
                <a:gd name="T91" fmla="*/ 118 h 118"/>
                <a:gd name="T92" fmla="*/ 93 w 185"/>
                <a:gd name="T93" fmla="*/ 118 h 118"/>
                <a:gd name="T94" fmla="*/ 93 w 185"/>
                <a:gd name="T95" fmla="*/ 118 h 118"/>
                <a:gd name="T96" fmla="*/ 94 w 185"/>
                <a:gd name="T97" fmla="*/ 118 h 118"/>
                <a:gd name="T98" fmla="*/ 94 w 185"/>
                <a:gd name="T99" fmla="*/ 118 h 11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5" h="118">
                  <a:moveTo>
                    <a:pt x="94" y="118"/>
                  </a:moveTo>
                  <a:lnTo>
                    <a:pt x="94" y="118"/>
                  </a:lnTo>
                  <a:lnTo>
                    <a:pt x="96" y="118"/>
                  </a:lnTo>
                  <a:lnTo>
                    <a:pt x="97" y="118"/>
                  </a:lnTo>
                  <a:lnTo>
                    <a:pt x="99" y="116"/>
                  </a:lnTo>
                  <a:lnTo>
                    <a:pt x="101" y="116"/>
                  </a:lnTo>
                  <a:lnTo>
                    <a:pt x="102" y="115"/>
                  </a:lnTo>
                  <a:lnTo>
                    <a:pt x="102" y="113"/>
                  </a:lnTo>
                  <a:lnTo>
                    <a:pt x="115" y="85"/>
                  </a:lnTo>
                  <a:lnTo>
                    <a:pt x="152" y="77"/>
                  </a:lnTo>
                  <a:lnTo>
                    <a:pt x="182" y="54"/>
                  </a:lnTo>
                  <a:lnTo>
                    <a:pt x="183" y="54"/>
                  </a:lnTo>
                  <a:lnTo>
                    <a:pt x="185" y="54"/>
                  </a:lnTo>
                  <a:lnTo>
                    <a:pt x="185" y="53"/>
                  </a:lnTo>
                  <a:lnTo>
                    <a:pt x="183" y="51"/>
                  </a:lnTo>
                  <a:lnTo>
                    <a:pt x="182" y="51"/>
                  </a:lnTo>
                  <a:lnTo>
                    <a:pt x="180" y="50"/>
                  </a:lnTo>
                  <a:lnTo>
                    <a:pt x="179" y="48"/>
                  </a:lnTo>
                  <a:lnTo>
                    <a:pt x="175" y="48"/>
                  </a:lnTo>
                  <a:lnTo>
                    <a:pt x="174" y="46"/>
                  </a:lnTo>
                  <a:lnTo>
                    <a:pt x="172" y="45"/>
                  </a:lnTo>
                  <a:lnTo>
                    <a:pt x="171" y="45"/>
                  </a:lnTo>
                  <a:lnTo>
                    <a:pt x="167" y="43"/>
                  </a:lnTo>
                  <a:lnTo>
                    <a:pt x="166" y="43"/>
                  </a:lnTo>
                  <a:lnTo>
                    <a:pt x="166" y="42"/>
                  </a:lnTo>
                  <a:lnTo>
                    <a:pt x="21" y="0"/>
                  </a:lnTo>
                  <a:lnTo>
                    <a:pt x="16" y="2"/>
                  </a:lnTo>
                  <a:lnTo>
                    <a:pt x="13" y="2"/>
                  </a:lnTo>
                  <a:lnTo>
                    <a:pt x="10" y="3"/>
                  </a:lnTo>
                  <a:lnTo>
                    <a:pt x="8" y="7"/>
                  </a:lnTo>
                  <a:lnTo>
                    <a:pt x="5" y="8"/>
                  </a:lnTo>
                  <a:lnTo>
                    <a:pt x="4" y="11"/>
                  </a:lnTo>
                  <a:lnTo>
                    <a:pt x="2" y="15"/>
                  </a:lnTo>
                  <a:lnTo>
                    <a:pt x="0" y="18"/>
                  </a:lnTo>
                  <a:lnTo>
                    <a:pt x="2" y="24"/>
                  </a:lnTo>
                  <a:lnTo>
                    <a:pt x="2" y="32"/>
                  </a:lnTo>
                  <a:lnTo>
                    <a:pt x="4" y="38"/>
                  </a:lnTo>
                  <a:lnTo>
                    <a:pt x="7" y="45"/>
                  </a:lnTo>
                  <a:lnTo>
                    <a:pt x="8" y="51"/>
                  </a:lnTo>
                  <a:lnTo>
                    <a:pt x="10" y="56"/>
                  </a:lnTo>
                  <a:lnTo>
                    <a:pt x="13" y="62"/>
                  </a:lnTo>
                  <a:lnTo>
                    <a:pt x="15" y="67"/>
                  </a:lnTo>
                  <a:lnTo>
                    <a:pt x="91" y="118"/>
                  </a:lnTo>
                  <a:lnTo>
                    <a:pt x="93" y="118"/>
                  </a:lnTo>
                  <a:lnTo>
                    <a:pt x="94" y="118"/>
                  </a:lnTo>
                  <a:close/>
                </a:path>
              </a:pathLst>
            </a:custGeom>
            <a:solidFill>
              <a:srgbClr val="996633"/>
            </a:solidFill>
            <a:ln w="9525">
              <a:noFill/>
              <a:round/>
              <a:headEnd/>
              <a:tailEnd/>
            </a:ln>
          </p:spPr>
          <p:txBody>
            <a:bodyPr/>
            <a:lstStyle/>
            <a:p>
              <a:endParaRPr lang="en-US"/>
            </a:p>
          </p:txBody>
        </p:sp>
        <p:sp>
          <p:nvSpPr>
            <p:cNvPr id="77919" name="Freeform 109"/>
            <p:cNvSpPr>
              <a:spLocks/>
            </p:cNvSpPr>
            <p:nvPr/>
          </p:nvSpPr>
          <p:spPr bwMode="auto">
            <a:xfrm>
              <a:off x="4325" y="3269"/>
              <a:ext cx="169" cy="60"/>
            </a:xfrm>
            <a:custGeom>
              <a:avLst/>
              <a:gdLst>
                <a:gd name="T0" fmla="*/ 163 w 169"/>
                <a:gd name="T1" fmla="*/ 60 h 60"/>
                <a:gd name="T2" fmla="*/ 166 w 169"/>
                <a:gd name="T3" fmla="*/ 59 h 60"/>
                <a:gd name="T4" fmla="*/ 167 w 169"/>
                <a:gd name="T5" fmla="*/ 55 h 60"/>
                <a:gd name="T6" fmla="*/ 169 w 169"/>
                <a:gd name="T7" fmla="*/ 51 h 60"/>
                <a:gd name="T8" fmla="*/ 142 w 169"/>
                <a:gd name="T9" fmla="*/ 0 h 60"/>
                <a:gd name="T10" fmla="*/ 132 w 169"/>
                <a:gd name="T11" fmla="*/ 0 h 60"/>
                <a:gd name="T12" fmla="*/ 123 w 169"/>
                <a:gd name="T13" fmla="*/ 3 h 60"/>
                <a:gd name="T14" fmla="*/ 112 w 169"/>
                <a:gd name="T15" fmla="*/ 8 h 60"/>
                <a:gd name="T16" fmla="*/ 101 w 169"/>
                <a:gd name="T17" fmla="*/ 11 h 60"/>
                <a:gd name="T18" fmla="*/ 89 w 169"/>
                <a:gd name="T19" fmla="*/ 14 h 60"/>
                <a:gd name="T20" fmla="*/ 77 w 169"/>
                <a:gd name="T21" fmla="*/ 14 h 60"/>
                <a:gd name="T22" fmla="*/ 66 w 169"/>
                <a:gd name="T23" fmla="*/ 11 h 60"/>
                <a:gd name="T24" fmla="*/ 53 w 169"/>
                <a:gd name="T25" fmla="*/ 5 h 60"/>
                <a:gd name="T26" fmla="*/ 0 w 169"/>
                <a:gd name="T27" fmla="*/ 43 h 60"/>
                <a:gd name="T28" fmla="*/ 2 w 169"/>
                <a:gd name="T29" fmla="*/ 46 h 60"/>
                <a:gd name="T30" fmla="*/ 3 w 169"/>
                <a:gd name="T31" fmla="*/ 48 h 60"/>
                <a:gd name="T32" fmla="*/ 7 w 169"/>
                <a:gd name="T33" fmla="*/ 49 h 60"/>
                <a:gd name="T34" fmla="*/ 15 w 169"/>
                <a:gd name="T35" fmla="*/ 48 h 60"/>
                <a:gd name="T36" fmla="*/ 27 w 169"/>
                <a:gd name="T37" fmla="*/ 44 h 60"/>
                <a:gd name="T38" fmla="*/ 37 w 169"/>
                <a:gd name="T39" fmla="*/ 38 h 60"/>
                <a:gd name="T40" fmla="*/ 48 w 169"/>
                <a:gd name="T41" fmla="*/ 32 h 60"/>
                <a:gd name="T42" fmla="*/ 58 w 169"/>
                <a:gd name="T43" fmla="*/ 25 h 60"/>
                <a:gd name="T44" fmla="*/ 67 w 169"/>
                <a:gd name="T45" fmla="*/ 22 h 60"/>
                <a:gd name="T46" fmla="*/ 78 w 169"/>
                <a:gd name="T47" fmla="*/ 20 h 60"/>
                <a:gd name="T48" fmla="*/ 91 w 169"/>
                <a:gd name="T49" fmla="*/ 22 h 60"/>
                <a:gd name="T50" fmla="*/ 104 w 169"/>
                <a:gd name="T51" fmla="*/ 28 h 60"/>
                <a:gd name="T52" fmla="*/ 112 w 169"/>
                <a:gd name="T53" fmla="*/ 32 h 60"/>
                <a:gd name="T54" fmla="*/ 120 w 169"/>
                <a:gd name="T55" fmla="*/ 38 h 60"/>
                <a:gd name="T56" fmla="*/ 128 w 169"/>
                <a:gd name="T57" fmla="*/ 43 h 60"/>
                <a:gd name="T58" fmla="*/ 134 w 169"/>
                <a:gd name="T59" fmla="*/ 49 h 60"/>
                <a:gd name="T60" fmla="*/ 142 w 169"/>
                <a:gd name="T61" fmla="*/ 54 h 60"/>
                <a:gd name="T62" fmla="*/ 150 w 169"/>
                <a:gd name="T63" fmla="*/ 57 h 60"/>
                <a:gd name="T64" fmla="*/ 156 w 169"/>
                <a:gd name="T65" fmla="*/ 59 h 6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9" h="60">
                  <a:moveTo>
                    <a:pt x="161" y="60"/>
                  </a:moveTo>
                  <a:lnTo>
                    <a:pt x="163" y="60"/>
                  </a:lnTo>
                  <a:lnTo>
                    <a:pt x="164" y="59"/>
                  </a:lnTo>
                  <a:lnTo>
                    <a:pt x="166" y="59"/>
                  </a:lnTo>
                  <a:lnTo>
                    <a:pt x="166" y="57"/>
                  </a:lnTo>
                  <a:lnTo>
                    <a:pt x="167" y="55"/>
                  </a:lnTo>
                  <a:lnTo>
                    <a:pt x="167" y="54"/>
                  </a:lnTo>
                  <a:lnTo>
                    <a:pt x="169" y="51"/>
                  </a:lnTo>
                  <a:lnTo>
                    <a:pt x="169" y="49"/>
                  </a:lnTo>
                  <a:lnTo>
                    <a:pt x="142" y="0"/>
                  </a:lnTo>
                  <a:lnTo>
                    <a:pt x="137" y="0"/>
                  </a:lnTo>
                  <a:lnTo>
                    <a:pt x="132" y="0"/>
                  </a:lnTo>
                  <a:lnTo>
                    <a:pt x="128" y="1"/>
                  </a:lnTo>
                  <a:lnTo>
                    <a:pt x="123" y="3"/>
                  </a:lnTo>
                  <a:lnTo>
                    <a:pt x="116" y="5"/>
                  </a:lnTo>
                  <a:lnTo>
                    <a:pt x="112" y="8"/>
                  </a:lnTo>
                  <a:lnTo>
                    <a:pt x="107" y="9"/>
                  </a:lnTo>
                  <a:lnTo>
                    <a:pt x="101" y="11"/>
                  </a:lnTo>
                  <a:lnTo>
                    <a:pt x="94" y="13"/>
                  </a:lnTo>
                  <a:lnTo>
                    <a:pt x="89" y="14"/>
                  </a:lnTo>
                  <a:lnTo>
                    <a:pt x="83" y="14"/>
                  </a:lnTo>
                  <a:lnTo>
                    <a:pt x="77" y="14"/>
                  </a:lnTo>
                  <a:lnTo>
                    <a:pt x="72" y="13"/>
                  </a:lnTo>
                  <a:lnTo>
                    <a:pt x="66" y="11"/>
                  </a:lnTo>
                  <a:lnTo>
                    <a:pt x="59" y="9"/>
                  </a:lnTo>
                  <a:lnTo>
                    <a:pt x="53" y="5"/>
                  </a:lnTo>
                  <a:lnTo>
                    <a:pt x="0" y="41"/>
                  </a:lnTo>
                  <a:lnTo>
                    <a:pt x="0" y="43"/>
                  </a:lnTo>
                  <a:lnTo>
                    <a:pt x="0" y="44"/>
                  </a:lnTo>
                  <a:lnTo>
                    <a:pt x="2" y="46"/>
                  </a:lnTo>
                  <a:lnTo>
                    <a:pt x="3" y="46"/>
                  </a:lnTo>
                  <a:lnTo>
                    <a:pt x="3" y="48"/>
                  </a:lnTo>
                  <a:lnTo>
                    <a:pt x="5" y="49"/>
                  </a:lnTo>
                  <a:lnTo>
                    <a:pt x="7" y="49"/>
                  </a:lnTo>
                  <a:lnTo>
                    <a:pt x="8" y="49"/>
                  </a:lnTo>
                  <a:lnTo>
                    <a:pt x="15" y="48"/>
                  </a:lnTo>
                  <a:lnTo>
                    <a:pt x="21" y="46"/>
                  </a:lnTo>
                  <a:lnTo>
                    <a:pt x="27" y="44"/>
                  </a:lnTo>
                  <a:lnTo>
                    <a:pt x="32" y="41"/>
                  </a:lnTo>
                  <a:lnTo>
                    <a:pt x="37" y="38"/>
                  </a:lnTo>
                  <a:lnTo>
                    <a:pt x="43" y="35"/>
                  </a:lnTo>
                  <a:lnTo>
                    <a:pt x="48" y="32"/>
                  </a:lnTo>
                  <a:lnTo>
                    <a:pt x="53" y="28"/>
                  </a:lnTo>
                  <a:lnTo>
                    <a:pt x="58" y="25"/>
                  </a:lnTo>
                  <a:lnTo>
                    <a:pt x="62" y="24"/>
                  </a:lnTo>
                  <a:lnTo>
                    <a:pt x="67" y="22"/>
                  </a:lnTo>
                  <a:lnTo>
                    <a:pt x="73" y="20"/>
                  </a:lnTo>
                  <a:lnTo>
                    <a:pt x="78" y="20"/>
                  </a:lnTo>
                  <a:lnTo>
                    <a:pt x="85" y="20"/>
                  </a:lnTo>
                  <a:lnTo>
                    <a:pt x="91" y="22"/>
                  </a:lnTo>
                  <a:lnTo>
                    <a:pt x="99" y="27"/>
                  </a:lnTo>
                  <a:lnTo>
                    <a:pt x="104" y="28"/>
                  </a:lnTo>
                  <a:lnTo>
                    <a:pt x="109" y="30"/>
                  </a:lnTo>
                  <a:lnTo>
                    <a:pt x="112" y="32"/>
                  </a:lnTo>
                  <a:lnTo>
                    <a:pt x="116" y="35"/>
                  </a:lnTo>
                  <a:lnTo>
                    <a:pt x="120" y="38"/>
                  </a:lnTo>
                  <a:lnTo>
                    <a:pt x="124" y="41"/>
                  </a:lnTo>
                  <a:lnTo>
                    <a:pt x="128" y="43"/>
                  </a:lnTo>
                  <a:lnTo>
                    <a:pt x="131" y="46"/>
                  </a:lnTo>
                  <a:lnTo>
                    <a:pt x="134" y="49"/>
                  </a:lnTo>
                  <a:lnTo>
                    <a:pt x="139" y="51"/>
                  </a:lnTo>
                  <a:lnTo>
                    <a:pt x="142" y="54"/>
                  </a:lnTo>
                  <a:lnTo>
                    <a:pt x="145" y="55"/>
                  </a:lnTo>
                  <a:lnTo>
                    <a:pt x="150" y="57"/>
                  </a:lnTo>
                  <a:lnTo>
                    <a:pt x="153" y="59"/>
                  </a:lnTo>
                  <a:lnTo>
                    <a:pt x="156" y="59"/>
                  </a:lnTo>
                  <a:lnTo>
                    <a:pt x="161" y="60"/>
                  </a:lnTo>
                  <a:close/>
                </a:path>
              </a:pathLst>
            </a:custGeom>
            <a:solidFill>
              <a:srgbClr val="996633"/>
            </a:solidFill>
            <a:ln w="9525">
              <a:noFill/>
              <a:round/>
              <a:headEnd/>
              <a:tailEnd/>
            </a:ln>
          </p:spPr>
          <p:txBody>
            <a:bodyPr/>
            <a:lstStyle/>
            <a:p>
              <a:endParaRPr lang="en-US"/>
            </a:p>
          </p:txBody>
        </p:sp>
        <p:sp>
          <p:nvSpPr>
            <p:cNvPr id="77920" name="Freeform 110"/>
            <p:cNvSpPr>
              <a:spLocks/>
            </p:cNvSpPr>
            <p:nvPr/>
          </p:nvSpPr>
          <p:spPr bwMode="auto">
            <a:xfrm>
              <a:off x="4169" y="3251"/>
              <a:ext cx="11" cy="18"/>
            </a:xfrm>
            <a:custGeom>
              <a:avLst/>
              <a:gdLst>
                <a:gd name="T0" fmla="*/ 11 w 11"/>
                <a:gd name="T1" fmla="*/ 15 h 18"/>
                <a:gd name="T2" fmla="*/ 11 w 11"/>
                <a:gd name="T3" fmla="*/ 13 h 18"/>
                <a:gd name="T4" fmla="*/ 11 w 11"/>
                <a:gd name="T5" fmla="*/ 10 h 18"/>
                <a:gd name="T6" fmla="*/ 11 w 11"/>
                <a:gd name="T7" fmla="*/ 8 h 18"/>
                <a:gd name="T8" fmla="*/ 11 w 11"/>
                <a:gd name="T9" fmla="*/ 7 h 18"/>
                <a:gd name="T10" fmla="*/ 11 w 11"/>
                <a:gd name="T11" fmla="*/ 7 h 18"/>
                <a:gd name="T12" fmla="*/ 10 w 11"/>
                <a:gd name="T13" fmla="*/ 7 h 18"/>
                <a:gd name="T14" fmla="*/ 10 w 11"/>
                <a:gd name="T15" fmla="*/ 5 h 18"/>
                <a:gd name="T16" fmla="*/ 8 w 11"/>
                <a:gd name="T17" fmla="*/ 5 h 18"/>
                <a:gd name="T18" fmla="*/ 8 w 11"/>
                <a:gd name="T19" fmla="*/ 3 h 18"/>
                <a:gd name="T20" fmla="*/ 7 w 11"/>
                <a:gd name="T21" fmla="*/ 2 h 18"/>
                <a:gd name="T22" fmla="*/ 5 w 11"/>
                <a:gd name="T23" fmla="*/ 2 h 18"/>
                <a:gd name="T24" fmla="*/ 2 w 11"/>
                <a:gd name="T25" fmla="*/ 0 h 18"/>
                <a:gd name="T26" fmla="*/ 2 w 11"/>
                <a:gd name="T27" fmla="*/ 2 h 18"/>
                <a:gd name="T28" fmla="*/ 2 w 11"/>
                <a:gd name="T29" fmla="*/ 3 h 18"/>
                <a:gd name="T30" fmla="*/ 0 w 11"/>
                <a:gd name="T31" fmla="*/ 3 h 18"/>
                <a:gd name="T32" fmla="*/ 0 w 11"/>
                <a:gd name="T33" fmla="*/ 7 h 18"/>
                <a:gd name="T34" fmla="*/ 0 w 11"/>
                <a:gd name="T35" fmla="*/ 8 h 18"/>
                <a:gd name="T36" fmla="*/ 0 w 11"/>
                <a:gd name="T37" fmla="*/ 8 h 18"/>
                <a:gd name="T38" fmla="*/ 0 w 11"/>
                <a:gd name="T39" fmla="*/ 10 h 18"/>
                <a:gd name="T40" fmla="*/ 2 w 11"/>
                <a:gd name="T41" fmla="*/ 10 h 18"/>
                <a:gd name="T42" fmla="*/ 4 w 11"/>
                <a:gd name="T43" fmla="*/ 11 h 18"/>
                <a:gd name="T44" fmla="*/ 5 w 11"/>
                <a:gd name="T45" fmla="*/ 13 h 18"/>
                <a:gd name="T46" fmla="*/ 7 w 11"/>
                <a:gd name="T47" fmla="*/ 15 h 18"/>
                <a:gd name="T48" fmla="*/ 8 w 11"/>
                <a:gd name="T49" fmla="*/ 18 h 18"/>
                <a:gd name="T50" fmla="*/ 8 w 11"/>
                <a:gd name="T51" fmla="*/ 16 h 18"/>
                <a:gd name="T52" fmla="*/ 10 w 11"/>
                <a:gd name="T53" fmla="*/ 16 h 18"/>
                <a:gd name="T54" fmla="*/ 10 w 11"/>
                <a:gd name="T55" fmla="*/ 15 h 18"/>
                <a:gd name="T56" fmla="*/ 11 w 11"/>
                <a:gd name="T57" fmla="*/ 15 h 1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 h="18">
                  <a:moveTo>
                    <a:pt x="11" y="15"/>
                  </a:moveTo>
                  <a:lnTo>
                    <a:pt x="11" y="13"/>
                  </a:lnTo>
                  <a:lnTo>
                    <a:pt x="11" y="10"/>
                  </a:lnTo>
                  <a:lnTo>
                    <a:pt x="11" y="8"/>
                  </a:lnTo>
                  <a:lnTo>
                    <a:pt x="11" y="7"/>
                  </a:lnTo>
                  <a:lnTo>
                    <a:pt x="10" y="7"/>
                  </a:lnTo>
                  <a:lnTo>
                    <a:pt x="10" y="5"/>
                  </a:lnTo>
                  <a:lnTo>
                    <a:pt x="8" y="5"/>
                  </a:lnTo>
                  <a:lnTo>
                    <a:pt x="8" y="3"/>
                  </a:lnTo>
                  <a:lnTo>
                    <a:pt x="7" y="2"/>
                  </a:lnTo>
                  <a:lnTo>
                    <a:pt x="5" y="2"/>
                  </a:lnTo>
                  <a:lnTo>
                    <a:pt x="2" y="0"/>
                  </a:lnTo>
                  <a:lnTo>
                    <a:pt x="2" y="2"/>
                  </a:lnTo>
                  <a:lnTo>
                    <a:pt x="2" y="3"/>
                  </a:lnTo>
                  <a:lnTo>
                    <a:pt x="0" y="3"/>
                  </a:lnTo>
                  <a:lnTo>
                    <a:pt x="0" y="7"/>
                  </a:lnTo>
                  <a:lnTo>
                    <a:pt x="0" y="8"/>
                  </a:lnTo>
                  <a:lnTo>
                    <a:pt x="0" y="10"/>
                  </a:lnTo>
                  <a:lnTo>
                    <a:pt x="2" y="10"/>
                  </a:lnTo>
                  <a:lnTo>
                    <a:pt x="4" y="11"/>
                  </a:lnTo>
                  <a:lnTo>
                    <a:pt x="5" y="13"/>
                  </a:lnTo>
                  <a:lnTo>
                    <a:pt x="7" y="15"/>
                  </a:lnTo>
                  <a:lnTo>
                    <a:pt x="8" y="18"/>
                  </a:lnTo>
                  <a:lnTo>
                    <a:pt x="8" y="16"/>
                  </a:lnTo>
                  <a:lnTo>
                    <a:pt x="10" y="16"/>
                  </a:lnTo>
                  <a:lnTo>
                    <a:pt x="10" y="15"/>
                  </a:lnTo>
                  <a:lnTo>
                    <a:pt x="11" y="15"/>
                  </a:lnTo>
                  <a:close/>
                </a:path>
              </a:pathLst>
            </a:custGeom>
            <a:solidFill>
              <a:srgbClr val="000000"/>
            </a:solidFill>
            <a:ln w="9525">
              <a:noFill/>
              <a:round/>
              <a:headEnd/>
              <a:tailEnd/>
            </a:ln>
          </p:spPr>
          <p:txBody>
            <a:bodyPr/>
            <a:lstStyle/>
            <a:p>
              <a:endParaRPr lang="en-US"/>
            </a:p>
          </p:txBody>
        </p:sp>
        <p:sp>
          <p:nvSpPr>
            <p:cNvPr id="77921" name="Freeform 111"/>
            <p:cNvSpPr>
              <a:spLocks/>
            </p:cNvSpPr>
            <p:nvPr/>
          </p:nvSpPr>
          <p:spPr bwMode="auto">
            <a:xfrm>
              <a:off x="4196" y="3248"/>
              <a:ext cx="24" cy="14"/>
            </a:xfrm>
            <a:custGeom>
              <a:avLst/>
              <a:gdLst>
                <a:gd name="T0" fmla="*/ 7 w 24"/>
                <a:gd name="T1" fmla="*/ 11 h 14"/>
                <a:gd name="T2" fmla="*/ 7 w 24"/>
                <a:gd name="T3" fmla="*/ 10 h 14"/>
                <a:gd name="T4" fmla="*/ 8 w 24"/>
                <a:gd name="T5" fmla="*/ 8 h 14"/>
                <a:gd name="T6" fmla="*/ 10 w 24"/>
                <a:gd name="T7" fmla="*/ 6 h 14"/>
                <a:gd name="T8" fmla="*/ 12 w 24"/>
                <a:gd name="T9" fmla="*/ 6 h 14"/>
                <a:gd name="T10" fmla="*/ 15 w 24"/>
                <a:gd name="T11" fmla="*/ 5 h 14"/>
                <a:gd name="T12" fmla="*/ 18 w 24"/>
                <a:gd name="T13" fmla="*/ 3 h 14"/>
                <a:gd name="T14" fmla="*/ 21 w 24"/>
                <a:gd name="T15" fmla="*/ 3 h 14"/>
                <a:gd name="T16" fmla="*/ 24 w 24"/>
                <a:gd name="T17" fmla="*/ 2 h 14"/>
                <a:gd name="T18" fmla="*/ 21 w 24"/>
                <a:gd name="T19" fmla="*/ 0 h 14"/>
                <a:gd name="T20" fmla="*/ 18 w 24"/>
                <a:gd name="T21" fmla="*/ 0 h 14"/>
                <a:gd name="T22" fmla="*/ 15 w 24"/>
                <a:gd name="T23" fmla="*/ 0 h 14"/>
                <a:gd name="T24" fmla="*/ 12 w 24"/>
                <a:gd name="T25" fmla="*/ 2 h 14"/>
                <a:gd name="T26" fmla="*/ 8 w 24"/>
                <a:gd name="T27" fmla="*/ 3 h 14"/>
                <a:gd name="T28" fmla="*/ 5 w 24"/>
                <a:gd name="T29" fmla="*/ 6 h 14"/>
                <a:gd name="T30" fmla="*/ 4 w 24"/>
                <a:gd name="T31" fmla="*/ 8 h 14"/>
                <a:gd name="T32" fmla="*/ 0 w 24"/>
                <a:gd name="T33" fmla="*/ 10 h 14"/>
                <a:gd name="T34" fmla="*/ 0 w 24"/>
                <a:gd name="T35" fmla="*/ 10 h 14"/>
                <a:gd name="T36" fmla="*/ 2 w 24"/>
                <a:gd name="T37" fmla="*/ 11 h 14"/>
                <a:gd name="T38" fmla="*/ 2 w 24"/>
                <a:gd name="T39" fmla="*/ 13 h 14"/>
                <a:gd name="T40" fmla="*/ 2 w 24"/>
                <a:gd name="T41" fmla="*/ 14 h 14"/>
                <a:gd name="T42" fmla="*/ 4 w 24"/>
                <a:gd name="T43" fmla="*/ 14 h 14"/>
                <a:gd name="T44" fmla="*/ 5 w 24"/>
                <a:gd name="T45" fmla="*/ 14 h 14"/>
                <a:gd name="T46" fmla="*/ 5 w 24"/>
                <a:gd name="T47" fmla="*/ 14 h 14"/>
                <a:gd name="T48" fmla="*/ 7 w 24"/>
                <a:gd name="T49" fmla="*/ 11 h 1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4" h="14">
                  <a:moveTo>
                    <a:pt x="7" y="11"/>
                  </a:moveTo>
                  <a:lnTo>
                    <a:pt x="7" y="10"/>
                  </a:lnTo>
                  <a:lnTo>
                    <a:pt x="8" y="8"/>
                  </a:lnTo>
                  <a:lnTo>
                    <a:pt x="10" y="6"/>
                  </a:lnTo>
                  <a:lnTo>
                    <a:pt x="12" y="6"/>
                  </a:lnTo>
                  <a:lnTo>
                    <a:pt x="15" y="5"/>
                  </a:lnTo>
                  <a:lnTo>
                    <a:pt x="18" y="3"/>
                  </a:lnTo>
                  <a:lnTo>
                    <a:pt x="21" y="3"/>
                  </a:lnTo>
                  <a:lnTo>
                    <a:pt x="24" y="2"/>
                  </a:lnTo>
                  <a:lnTo>
                    <a:pt x="21" y="0"/>
                  </a:lnTo>
                  <a:lnTo>
                    <a:pt x="18" y="0"/>
                  </a:lnTo>
                  <a:lnTo>
                    <a:pt x="15" y="0"/>
                  </a:lnTo>
                  <a:lnTo>
                    <a:pt x="12" y="2"/>
                  </a:lnTo>
                  <a:lnTo>
                    <a:pt x="8" y="3"/>
                  </a:lnTo>
                  <a:lnTo>
                    <a:pt x="5" y="6"/>
                  </a:lnTo>
                  <a:lnTo>
                    <a:pt x="4" y="8"/>
                  </a:lnTo>
                  <a:lnTo>
                    <a:pt x="0" y="10"/>
                  </a:lnTo>
                  <a:lnTo>
                    <a:pt x="2" y="11"/>
                  </a:lnTo>
                  <a:lnTo>
                    <a:pt x="2" y="13"/>
                  </a:lnTo>
                  <a:lnTo>
                    <a:pt x="2" y="14"/>
                  </a:lnTo>
                  <a:lnTo>
                    <a:pt x="4" y="14"/>
                  </a:lnTo>
                  <a:lnTo>
                    <a:pt x="5" y="14"/>
                  </a:lnTo>
                  <a:lnTo>
                    <a:pt x="7" y="11"/>
                  </a:lnTo>
                  <a:close/>
                </a:path>
              </a:pathLst>
            </a:custGeom>
            <a:solidFill>
              <a:srgbClr val="000000"/>
            </a:solidFill>
            <a:ln w="9525">
              <a:noFill/>
              <a:round/>
              <a:headEnd/>
              <a:tailEnd/>
            </a:ln>
          </p:spPr>
          <p:txBody>
            <a:bodyPr/>
            <a:lstStyle/>
            <a:p>
              <a:endParaRPr lang="en-US"/>
            </a:p>
          </p:txBody>
        </p:sp>
        <p:sp>
          <p:nvSpPr>
            <p:cNvPr id="77922" name="Freeform 112"/>
            <p:cNvSpPr>
              <a:spLocks/>
            </p:cNvSpPr>
            <p:nvPr/>
          </p:nvSpPr>
          <p:spPr bwMode="auto">
            <a:xfrm>
              <a:off x="4273" y="3250"/>
              <a:ext cx="20" cy="16"/>
            </a:xfrm>
            <a:custGeom>
              <a:avLst/>
              <a:gdLst>
                <a:gd name="T0" fmla="*/ 17 w 20"/>
                <a:gd name="T1" fmla="*/ 16 h 16"/>
                <a:gd name="T2" fmla="*/ 17 w 20"/>
                <a:gd name="T3" fmla="*/ 16 h 16"/>
                <a:gd name="T4" fmla="*/ 17 w 20"/>
                <a:gd name="T5" fmla="*/ 14 h 16"/>
                <a:gd name="T6" fmla="*/ 17 w 20"/>
                <a:gd name="T7" fmla="*/ 12 h 16"/>
                <a:gd name="T8" fmla="*/ 17 w 20"/>
                <a:gd name="T9" fmla="*/ 12 h 16"/>
                <a:gd name="T10" fmla="*/ 19 w 20"/>
                <a:gd name="T11" fmla="*/ 11 h 16"/>
                <a:gd name="T12" fmla="*/ 20 w 20"/>
                <a:gd name="T13" fmla="*/ 9 h 16"/>
                <a:gd name="T14" fmla="*/ 19 w 20"/>
                <a:gd name="T15" fmla="*/ 6 h 16"/>
                <a:gd name="T16" fmla="*/ 17 w 20"/>
                <a:gd name="T17" fmla="*/ 3 h 16"/>
                <a:gd name="T18" fmla="*/ 0 w 20"/>
                <a:gd name="T19" fmla="*/ 0 h 16"/>
                <a:gd name="T20" fmla="*/ 1 w 20"/>
                <a:gd name="T21" fmla="*/ 3 h 16"/>
                <a:gd name="T22" fmla="*/ 1 w 20"/>
                <a:gd name="T23" fmla="*/ 4 h 16"/>
                <a:gd name="T24" fmla="*/ 3 w 20"/>
                <a:gd name="T25" fmla="*/ 6 h 16"/>
                <a:gd name="T26" fmla="*/ 5 w 20"/>
                <a:gd name="T27" fmla="*/ 9 h 16"/>
                <a:gd name="T28" fmla="*/ 6 w 20"/>
                <a:gd name="T29" fmla="*/ 11 h 16"/>
                <a:gd name="T30" fmla="*/ 9 w 20"/>
                <a:gd name="T31" fmla="*/ 12 h 16"/>
                <a:gd name="T32" fmla="*/ 11 w 20"/>
                <a:gd name="T33" fmla="*/ 14 h 16"/>
                <a:gd name="T34" fmla="*/ 14 w 20"/>
                <a:gd name="T35" fmla="*/ 16 h 16"/>
                <a:gd name="T36" fmla="*/ 16 w 20"/>
                <a:gd name="T37" fmla="*/ 16 h 16"/>
                <a:gd name="T38" fmla="*/ 16 w 20"/>
                <a:gd name="T39" fmla="*/ 16 h 16"/>
                <a:gd name="T40" fmla="*/ 17 w 20"/>
                <a:gd name="T41" fmla="*/ 16 h 16"/>
                <a:gd name="T42" fmla="*/ 17 w 20"/>
                <a:gd name="T43" fmla="*/ 16 h 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 h="16">
                  <a:moveTo>
                    <a:pt x="17" y="16"/>
                  </a:moveTo>
                  <a:lnTo>
                    <a:pt x="17" y="16"/>
                  </a:lnTo>
                  <a:lnTo>
                    <a:pt x="17" y="14"/>
                  </a:lnTo>
                  <a:lnTo>
                    <a:pt x="17" y="12"/>
                  </a:lnTo>
                  <a:lnTo>
                    <a:pt x="19" y="11"/>
                  </a:lnTo>
                  <a:lnTo>
                    <a:pt x="20" y="9"/>
                  </a:lnTo>
                  <a:lnTo>
                    <a:pt x="19" y="6"/>
                  </a:lnTo>
                  <a:lnTo>
                    <a:pt x="17" y="3"/>
                  </a:lnTo>
                  <a:lnTo>
                    <a:pt x="0" y="0"/>
                  </a:lnTo>
                  <a:lnTo>
                    <a:pt x="1" y="3"/>
                  </a:lnTo>
                  <a:lnTo>
                    <a:pt x="1" y="4"/>
                  </a:lnTo>
                  <a:lnTo>
                    <a:pt x="3" y="6"/>
                  </a:lnTo>
                  <a:lnTo>
                    <a:pt x="5" y="9"/>
                  </a:lnTo>
                  <a:lnTo>
                    <a:pt x="6" y="11"/>
                  </a:lnTo>
                  <a:lnTo>
                    <a:pt x="9" y="12"/>
                  </a:lnTo>
                  <a:lnTo>
                    <a:pt x="11" y="14"/>
                  </a:lnTo>
                  <a:lnTo>
                    <a:pt x="14" y="16"/>
                  </a:lnTo>
                  <a:lnTo>
                    <a:pt x="16" y="16"/>
                  </a:lnTo>
                  <a:lnTo>
                    <a:pt x="17" y="16"/>
                  </a:lnTo>
                  <a:close/>
                </a:path>
              </a:pathLst>
            </a:custGeom>
            <a:solidFill>
              <a:srgbClr val="000000"/>
            </a:solidFill>
            <a:ln w="9525">
              <a:noFill/>
              <a:round/>
              <a:headEnd/>
              <a:tailEnd/>
            </a:ln>
          </p:spPr>
          <p:txBody>
            <a:bodyPr/>
            <a:lstStyle/>
            <a:p>
              <a:endParaRPr lang="en-US"/>
            </a:p>
          </p:txBody>
        </p:sp>
        <p:sp>
          <p:nvSpPr>
            <p:cNvPr id="77923" name="Freeform 113"/>
            <p:cNvSpPr>
              <a:spLocks/>
            </p:cNvSpPr>
            <p:nvPr/>
          </p:nvSpPr>
          <p:spPr bwMode="auto">
            <a:xfrm>
              <a:off x="4236" y="3239"/>
              <a:ext cx="26" cy="20"/>
            </a:xfrm>
            <a:custGeom>
              <a:avLst/>
              <a:gdLst>
                <a:gd name="T0" fmla="*/ 18 w 26"/>
                <a:gd name="T1" fmla="*/ 20 h 20"/>
                <a:gd name="T2" fmla="*/ 19 w 26"/>
                <a:gd name="T3" fmla="*/ 20 h 20"/>
                <a:gd name="T4" fmla="*/ 21 w 26"/>
                <a:gd name="T5" fmla="*/ 19 h 20"/>
                <a:gd name="T6" fmla="*/ 22 w 26"/>
                <a:gd name="T7" fmla="*/ 17 h 20"/>
                <a:gd name="T8" fmla="*/ 24 w 26"/>
                <a:gd name="T9" fmla="*/ 15 h 20"/>
                <a:gd name="T10" fmla="*/ 26 w 26"/>
                <a:gd name="T11" fmla="*/ 14 h 20"/>
                <a:gd name="T12" fmla="*/ 26 w 26"/>
                <a:gd name="T13" fmla="*/ 12 h 20"/>
                <a:gd name="T14" fmla="*/ 26 w 26"/>
                <a:gd name="T15" fmla="*/ 11 h 20"/>
                <a:gd name="T16" fmla="*/ 26 w 26"/>
                <a:gd name="T17" fmla="*/ 11 h 20"/>
                <a:gd name="T18" fmla="*/ 24 w 26"/>
                <a:gd name="T19" fmla="*/ 9 h 20"/>
                <a:gd name="T20" fmla="*/ 22 w 26"/>
                <a:gd name="T21" fmla="*/ 9 h 20"/>
                <a:gd name="T22" fmla="*/ 21 w 26"/>
                <a:gd name="T23" fmla="*/ 7 h 20"/>
                <a:gd name="T24" fmla="*/ 21 w 26"/>
                <a:gd name="T25" fmla="*/ 6 h 20"/>
                <a:gd name="T26" fmla="*/ 19 w 26"/>
                <a:gd name="T27" fmla="*/ 6 h 20"/>
                <a:gd name="T28" fmla="*/ 18 w 26"/>
                <a:gd name="T29" fmla="*/ 4 h 20"/>
                <a:gd name="T30" fmla="*/ 16 w 26"/>
                <a:gd name="T31" fmla="*/ 4 h 20"/>
                <a:gd name="T32" fmla="*/ 14 w 26"/>
                <a:gd name="T33" fmla="*/ 3 h 20"/>
                <a:gd name="T34" fmla="*/ 13 w 26"/>
                <a:gd name="T35" fmla="*/ 3 h 20"/>
                <a:gd name="T36" fmla="*/ 11 w 26"/>
                <a:gd name="T37" fmla="*/ 1 h 20"/>
                <a:gd name="T38" fmla="*/ 10 w 26"/>
                <a:gd name="T39" fmla="*/ 1 h 20"/>
                <a:gd name="T40" fmla="*/ 8 w 26"/>
                <a:gd name="T41" fmla="*/ 0 h 20"/>
                <a:gd name="T42" fmla="*/ 7 w 26"/>
                <a:gd name="T43" fmla="*/ 0 h 20"/>
                <a:gd name="T44" fmla="*/ 5 w 26"/>
                <a:gd name="T45" fmla="*/ 0 h 20"/>
                <a:gd name="T46" fmla="*/ 3 w 26"/>
                <a:gd name="T47" fmla="*/ 0 h 20"/>
                <a:gd name="T48" fmla="*/ 0 w 26"/>
                <a:gd name="T49" fmla="*/ 0 h 20"/>
                <a:gd name="T50" fmla="*/ 0 w 26"/>
                <a:gd name="T51" fmla="*/ 3 h 20"/>
                <a:gd name="T52" fmla="*/ 0 w 26"/>
                <a:gd name="T53" fmla="*/ 6 h 20"/>
                <a:gd name="T54" fmla="*/ 2 w 26"/>
                <a:gd name="T55" fmla="*/ 9 h 20"/>
                <a:gd name="T56" fmla="*/ 3 w 26"/>
                <a:gd name="T57" fmla="*/ 12 h 20"/>
                <a:gd name="T58" fmla="*/ 5 w 26"/>
                <a:gd name="T59" fmla="*/ 14 h 20"/>
                <a:gd name="T60" fmla="*/ 7 w 26"/>
                <a:gd name="T61" fmla="*/ 15 h 20"/>
                <a:gd name="T62" fmla="*/ 8 w 26"/>
                <a:gd name="T63" fmla="*/ 15 h 20"/>
                <a:gd name="T64" fmla="*/ 11 w 26"/>
                <a:gd name="T65" fmla="*/ 17 h 20"/>
                <a:gd name="T66" fmla="*/ 13 w 26"/>
                <a:gd name="T67" fmla="*/ 19 h 20"/>
                <a:gd name="T68" fmla="*/ 14 w 26"/>
                <a:gd name="T69" fmla="*/ 20 h 20"/>
                <a:gd name="T70" fmla="*/ 16 w 26"/>
                <a:gd name="T71" fmla="*/ 20 h 20"/>
                <a:gd name="T72" fmla="*/ 18 w 26"/>
                <a:gd name="T73" fmla="*/ 20 h 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6" h="20">
                  <a:moveTo>
                    <a:pt x="18" y="20"/>
                  </a:moveTo>
                  <a:lnTo>
                    <a:pt x="19" y="20"/>
                  </a:lnTo>
                  <a:lnTo>
                    <a:pt x="21" y="19"/>
                  </a:lnTo>
                  <a:lnTo>
                    <a:pt x="22" y="17"/>
                  </a:lnTo>
                  <a:lnTo>
                    <a:pt x="24" y="15"/>
                  </a:lnTo>
                  <a:lnTo>
                    <a:pt x="26" y="14"/>
                  </a:lnTo>
                  <a:lnTo>
                    <a:pt x="26" y="12"/>
                  </a:lnTo>
                  <a:lnTo>
                    <a:pt x="26" y="11"/>
                  </a:lnTo>
                  <a:lnTo>
                    <a:pt x="24" y="9"/>
                  </a:lnTo>
                  <a:lnTo>
                    <a:pt x="22" y="9"/>
                  </a:lnTo>
                  <a:lnTo>
                    <a:pt x="21" y="7"/>
                  </a:lnTo>
                  <a:lnTo>
                    <a:pt x="21" y="6"/>
                  </a:lnTo>
                  <a:lnTo>
                    <a:pt x="19" y="6"/>
                  </a:lnTo>
                  <a:lnTo>
                    <a:pt x="18" y="4"/>
                  </a:lnTo>
                  <a:lnTo>
                    <a:pt x="16" y="4"/>
                  </a:lnTo>
                  <a:lnTo>
                    <a:pt x="14" y="3"/>
                  </a:lnTo>
                  <a:lnTo>
                    <a:pt x="13" y="3"/>
                  </a:lnTo>
                  <a:lnTo>
                    <a:pt x="11" y="1"/>
                  </a:lnTo>
                  <a:lnTo>
                    <a:pt x="10" y="1"/>
                  </a:lnTo>
                  <a:lnTo>
                    <a:pt x="8" y="0"/>
                  </a:lnTo>
                  <a:lnTo>
                    <a:pt x="7" y="0"/>
                  </a:lnTo>
                  <a:lnTo>
                    <a:pt x="5" y="0"/>
                  </a:lnTo>
                  <a:lnTo>
                    <a:pt x="3" y="0"/>
                  </a:lnTo>
                  <a:lnTo>
                    <a:pt x="0" y="0"/>
                  </a:lnTo>
                  <a:lnTo>
                    <a:pt x="0" y="3"/>
                  </a:lnTo>
                  <a:lnTo>
                    <a:pt x="0" y="6"/>
                  </a:lnTo>
                  <a:lnTo>
                    <a:pt x="2" y="9"/>
                  </a:lnTo>
                  <a:lnTo>
                    <a:pt x="3" y="12"/>
                  </a:lnTo>
                  <a:lnTo>
                    <a:pt x="5" y="14"/>
                  </a:lnTo>
                  <a:lnTo>
                    <a:pt x="7" y="15"/>
                  </a:lnTo>
                  <a:lnTo>
                    <a:pt x="8" y="15"/>
                  </a:lnTo>
                  <a:lnTo>
                    <a:pt x="11" y="17"/>
                  </a:lnTo>
                  <a:lnTo>
                    <a:pt x="13" y="19"/>
                  </a:lnTo>
                  <a:lnTo>
                    <a:pt x="14" y="20"/>
                  </a:lnTo>
                  <a:lnTo>
                    <a:pt x="16" y="20"/>
                  </a:lnTo>
                  <a:lnTo>
                    <a:pt x="18" y="20"/>
                  </a:lnTo>
                  <a:close/>
                </a:path>
              </a:pathLst>
            </a:custGeom>
            <a:solidFill>
              <a:srgbClr val="000000"/>
            </a:solidFill>
            <a:ln w="9525">
              <a:noFill/>
              <a:round/>
              <a:headEnd/>
              <a:tailEnd/>
            </a:ln>
          </p:spPr>
          <p:txBody>
            <a:bodyPr/>
            <a:lstStyle/>
            <a:p>
              <a:endParaRPr lang="en-US"/>
            </a:p>
          </p:txBody>
        </p:sp>
        <p:sp>
          <p:nvSpPr>
            <p:cNvPr id="77924" name="Freeform 114"/>
            <p:cNvSpPr>
              <a:spLocks/>
            </p:cNvSpPr>
            <p:nvPr/>
          </p:nvSpPr>
          <p:spPr bwMode="auto">
            <a:xfrm>
              <a:off x="4617" y="3121"/>
              <a:ext cx="119" cy="122"/>
            </a:xfrm>
            <a:custGeom>
              <a:avLst/>
              <a:gdLst>
                <a:gd name="T0" fmla="*/ 36 w 119"/>
                <a:gd name="T1" fmla="*/ 122 h 122"/>
                <a:gd name="T2" fmla="*/ 119 w 119"/>
                <a:gd name="T3" fmla="*/ 25 h 122"/>
                <a:gd name="T4" fmla="*/ 119 w 119"/>
                <a:gd name="T5" fmla="*/ 24 h 122"/>
                <a:gd name="T6" fmla="*/ 119 w 119"/>
                <a:gd name="T7" fmla="*/ 22 h 122"/>
                <a:gd name="T8" fmla="*/ 119 w 119"/>
                <a:gd name="T9" fmla="*/ 19 h 122"/>
                <a:gd name="T10" fmla="*/ 119 w 119"/>
                <a:gd name="T11" fmla="*/ 17 h 122"/>
                <a:gd name="T12" fmla="*/ 116 w 119"/>
                <a:gd name="T13" fmla="*/ 16 h 122"/>
                <a:gd name="T14" fmla="*/ 114 w 119"/>
                <a:gd name="T15" fmla="*/ 13 h 122"/>
                <a:gd name="T16" fmla="*/ 111 w 119"/>
                <a:gd name="T17" fmla="*/ 11 h 122"/>
                <a:gd name="T18" fmla="*/ 108 w 119"/>
                <a:gd name="T19" fmla="*/ 9 h 122"/>
                <a:gd name="T20" fmla="*/ 106 w 119"/>
                <a:gd name="T21" fmla="*/ 8 h 122"/>
                <a:gd name="T22" fmla="*/ 103 w 119"/>
                <a:gd name="T23" fmla="*/ 5 h 122"/>
                <a:gd name="T24" fmla="*/ 100 w 119"/>
                <a:gd name="T25" fmla="*/ 3 h 122"/>
                <a:gd name="T26" fmla="*/ 97 w 119"/>
                <a:gd name="T27" fmla="*/ 3 h 122"/>
                <a:gd name="T28" fmla="*/ 93 w 119"/>
                <a:gd name="T29" fmla="*/ 1 h 122"/>
                <a:gd name="T30" fmla="*/ 90 w 119"/>
                <a:gd name="T31" fmla="*/ 0 h 122"/>
                <a:gd name="T32" fmla="*/ 87 w 119"/>
                <a:gd name="T33" fmla="*/ 0 h 122"/>
                <a:gd name="T34" fmla="*/ 84 w 119"/>
                <a:gd name="T35" fmla="*/ 0 h 122"/>
                <a:gd name="T36" fmla="*/ 81 w 119"/>
                <a:gd name="T37" fmla="*/ 0 h 122"/>
                <a:gd name="T38" fmla="*/ 77 w 119"/>
                <a:gd name="T39" fmla="*/ 1 h 122"/>
                <a:gd name="T40" fmla="*/ 74 w 119"/>
                <a:gd name="T41" fmla="*/ 1 h 122"/>
                <a:gd name="T42" fmla="*/ 71 w 119"/>
                <a:gd name="T43" fmla="*/ 3 h 122"/>
                <a:gd name="T44" fmla="*/ 0 w 119"/>
                <a:gd name="T45" fmla="*/ 86 h 122"/>
                <a:gd name="T46" fmla="*/ 0 w 119"/>
                <a:gd name="T47" fmla="*/ 89 h 122"/>
                <a:gd name="T48" fmla="*/ 1 w 119"/>
                <a:gd name="T49" fmla="*/ 92 h 122"/>
                <a:gd name="T50" fmla="*/ 1 w 119"/>
                <a:gd name="T51" fmla="*/ 95 h 122"/>
                <a:gd name="T52" fmla="*/ 3 w 119"/>
                <a:gd name="T53" fmla="*/ 98 h 122"/>
                <a:gd name="T54" fmla="*/ 4 w 119"/>
                <a:gd name="T55" fmla="*/ 100 h 122"/>
                <a:gd name="T56" fmla="*/ 6 w 119"/>
                <a:gd name="T57" fmla="*/ 103 h 122"/>
                <a:gd name="T58" fmla="*/ 7 w 119"/>
                <a:gd name="T59" fmla="*/ 105 h 122"/>
                <a:gd name="T60" fmla="*/ 9 w 119"/>
                <a:gd name="T61" fmla="*/ 108 h 122"/>
                <a:gd name="T62" fmla="*/ 12 w 119"/>
                <a:gd name="T63" fmla="*/ 110 h 122"/>
                <a:gd name="T64" fmla="*/ 14 w 119"/>
                <a:gd name="T65" fmla="*/ 111 h 122"/>
                <a:gd name="T66" fmla="*/ 17 w 119"/>
                <a:gd name="T67" fmla="*/ 113 h 122"/>
                <a:gd name="T68" fmla="*/ 19 w 119"/>
                <a:gd name="T69" fmla="*/ 116 h 122"/>
                <a:gd name="T70" fmla="*/ 22 w 119"/>
                <a:gd name="T71" fmla="*/ 118 h 122"/>
                <a:gd name="T72" fmla="*/ 23 w 119"/>
                <a:gd name="T73" fmla="*/ 119 h 122"/>
                <a:gd name="T74" fmla="*/ 25 w 119"/>
                <a:gd name="T75" fmla="*/ 121 h 122"/>
                <a:gd name="T76" fmla="*/ 28 w 119"/>
                <a:gd name="T77" fmla="*/ 122 h 122"/>
                <a:gd name="T78" fmla="*/ 30 w 119"/>
                <a:gd name="T79" fmla="*/ 122 h 122"/>
                <a:gd name="T80" fmla="*/ 30 w 119"/>
                <a:gd name="T81" fmla="*/ 122 h 122"/>
                <a:gd name="T82" fmla="*/ 31 w 119"/>
                <a:gd name="T83" fmla="*/ 122 h 122"/>
                <a:gd name="T84" fmla="*/ 33 w 119"/>
                <a:gd name="T85" fmla="*/ 122 h 122"/>
                <a:gd name="T86" fmla="*/ 35 w 119"/>
                <a:gd name="T87" fmla="*/ 122 h 122"/>
                <a:gd name="T88" fmla="*/ 36 w 119"/>
                <a:gd name="T89" fmla="*/ 122 h 122"/>
                <a:gd name="T90" fmla="*/ 36 w 119"/>
                <a:gd name="T91" fmla="*/ 122 h 122"/>
                <a:gd name="T92" fmla="*/ 36 w 119"/>
                <a:gd name="T93" fmla="*/ 122 h 12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19" h="122">
                  <a:moveTo>
                    <a:pt x="36" y="122"/>
                  </a:moveTo>
                  <a:lnTo>
                    <a:pt x="119" y="25"/>
                  </a:lnTo>
                  <a:lnTo>
                    <a:pt x="119" y="24"/>
                  </a:lnTo>
                  <a:lnTo>
                    <a:pt x="119" y="22"/>
                  </a:lnTo>
                  <a:lnTo>
                    <a:pt x="119" y="19"/>
                  </a:lnTo>
                  <a:lnTo>
                    <a:pt x="119" y="17"/>
                  </a:lnTo>
                  <a:lnTo>
                    <a:pt x="116" y="16"/>
                  </a:lnTo>
                  <a:lnTo>
                    <a:pt x="114" y="13"/>
                  </a:lnTo>
                  <a:lnTo>
                    <a:pt x="111" y="11"/>
                  </a:lnTo>
                  <a:lnTo>
                    <a:pt x="108" y="9"/>
                  </a:lnTo>
                  <a:lnTo>
                    <a:pt x="106" y="8"/>
                  </a:lnTo>
                  <a:lnTo>
                    <a:pt x="103" y="5"/>
                  </a:lnTo>
                  <a:lnTo>
                    <a:pt x="100" y="3"/>
                  </a:lnTo>
                  <a:lnTo>
                    <a:pt x="97" y="3"/>
                  </a:lnTo>
                  <a:lnTo>
                    <a:pt x="93" y="1"/>
                  </a:lnTo>
                  <a:lnTo>
                    <a:pt x="90" y="0"/>
                  </a:lnTo>
                  <a:lnTo>
                    <a:pt x="87" y="0"/>
                  </a:lnTo>
                  <a:lnTo>
                    <a:pt x="84" y="0"/>
                  </a:lnTo>
                  <a:lnTo>
                    <a:pt x="81" y="0"/>
                  </a:lnTo>
                  <a:lnTo>
                    <a:pt x="77" y="1"/>
                  </a:lnTo>
                  <a:lnTo>
                    <a:pt x="74" y="1"/>
                  </a:lnTo>
                  <a:lnTo>
                    <a:pt x="71" y="3"/>
                  </a:lnTo>
                  <a:lnTo>
                    <a:pt x="0" y="86"/>
                  </a:lnTo>
                  <a:lnTo>
                    <a:pt x="0" y="89"/>
                  </a:lnTo>
                  <a:lnTo>
                    <a:pt x="1" y="92"/>
                  </a:lnTo>
                  <a:lnTo>
                    <a:pt x="1" y="95"/>
                  </a:lnTo>
                  <a:lnTo>
                    <a:pt x="3" y="98"/>
                  </a:lnTo>
                  <a:lnTo>
                    <a:pt x="4" y="100"/>
                  </a:lnTo>
                  <a:lnTo>
                    <a:pt x="6" y="103"/>
                  </a:lnTo>
                  <a:lnTo>
                    <a:pt x="7" y="105"/>
                  </a:lnTo>
                  <a:lnTo>
                    <a:pt x="9" y="108"/>
                  </a:lnTo>
                  <a:lnTo>
                    <a:pt x="12" y="110"/>
                  </a:lnTo>
                  <a:lnTo>
                    <a:pt x="14" y="111"/>
                  </a:lnTo>
                  <a:lnTo>
                    <a:pt x="17" y="113"/>
                  </a:lnTo>
                  <a:lnTo>
                    <a:pt x="19" y="116"/>
                  </a:lnTo>
                  <a:lnTo>
                    <a:pt x="22" y="118"/>
                  </a:lnTo>
                  <a:lnTo>
                    <a:pt x="23" y="119"/>
                  </a:lnTo>
                  <a:lnTo>
                    <a:pt x="25" y="121"/>
                  </a:lnTo>
                  <a:lnTo>
                    <a:pt x="28" y="122"/>
                  </a:lnTo>
                  <a:lnTo>
                    <a:pt x="30" y="122"/>
                  </a:lnTo>
                  <a:lnTo>
                    <a:pt x="31" y="122"/>
                  </a:lnTo>
                  <a:lnTo>
                    <a:pt x="33" y="122"/>
                  </a:lnTo>
                  <a:lnTo>
                    <a:pt x="35" y="122"/>
                  </a:lnTo>
                  <a:lnTo>
                    <a:pt x="36" y="122"/>
                  </a:lnTo>
                  <a:close/>
                </a:path>
              </a:pathLst>
            </a:custGeom>
            <a:solidFill>
              <a:srgbClr val="FFFFFF"/>
            </a:solidFill>
            <a:ln w="9525">
              <a:noFill/>
              <a:round/>
              <a:headEnd/>
              <a:tailEnd/>
            </a:ln>
          </p:spPr>
          <p:txBody>
            <a:bodyPr/>
            <a:lstStyle/>
            <a:p>
              <a:endParaRPr lang="en-US"/>
            </a:p>
          </p:txBody>
        </p:sp>
        <p:sp>
          <p:nvSpPr>
            <p:cNvPr id="77925" name="Freeform 115"/>
            <p:cNvSpPr>
              <a:spLocks/>
            </p:cNvSpPr>
            <p:nvPr/>
          </p:nvSpPr>
          <p:spPr bwMode="auto">
            <a:xfrm>
              <a:off x="4316" y="3216"/>
              <a:ext cx="17" cy="19"/>
            </a:xfrm>
            <a:custGeom>
              <a:avLst/>
              <a:gdLst>
                <a:gd name="T0" fmla="*/ 6 w 17"/>
                <a:gd name="T1" fmla="*/ 19 h 19"/>
                <a:gd name="T2" fmla="*/ 8 w 17"/>
                <a:gd name="T3" fmla="*/ 18 h 19"/>
                <a:gd name="T4" fmla="*/ 8 w 17"/>
                <a:gd name="T5" fmla="*/ 18 h 19"/>
                <a:gd name="T6" fmla="*/ 9 w 17"/>
                <a:gd name="T7" fmla="*/ 16 h 19"/>
                <a:gd name="T8" fmla="*/ 11 w 17"/>
                <a:gd name="T9" fmla="*/ 16 h 19"/>
                <a:gd name="T10" fmla="*/ 12 w 17"/>
                <a:gd name="T11" fmla="*/ 15 h 19"/>
                <a:gd name="T12" fmla="*/ 14 w 17"/>
                <a:gd name="T13" fmla="*/ 13 h 19"/>
                <a:gd name="T14" fmla="*/ 16 w 17"/>
                <a:gd name="T15" fmla="*/ 10 h 19"/>
                <a:gd name="T16" fmla="*/ 17 w 17"/>
                <a:gd name="T17" fmla="*/ 8 h 19"/>
                <a:gd name="T18" fmla="*/ 17 w 17"/>
                <a:gd name="T19" fmla="*/ 8 h 19"/>
                <a:gd name="T20" fmla="*/ 17 w 17"/>
                <a:gd name="T21" fmla="*/ 7 h 19"/>
                <a:gd name="T22" fmla="*/ 17 w 17"/>
                <a:gd name="T23" fmla="*/ 5 h 19"/>
                <a:gd name="T24" fmla="*/ 17 w 17"/>
                <a:gd name="T25" fmla="*/ 3 h 19"/>
                <a:gd name="T26" fmla="*/ 16 w 17"/>
                <a:gd name="T27" fmla="*/ 2 h 19"/>
                <a:gd name="T28" fmla="*/ 14 w 17"/>
                <a:gd name="T29" fmla="*/ 2 h 19"/>
                <a:gd name="T30" fmla="*/ 12 w 17"/>
                <a:gd name="T31" fmla="*/ 0 h 19"/>
                <a:gd name="T32" fmla="*/ 11 w 17"/>
                <a:gd name="T33" fmla="*/ 0 h 19"/>
                <a:gd name="T34" fmla="*/ 9 w 17"/>
                <a:gd name="T35" fmla="*/ 0 h 19"/>
                <a:gd name="T36" fmla="*/ 8 w 17"/>
                <a:gd name="T37" fmla="*/ 2 h 19"/>
                <a:gd name="T38" fmla="*/ 8 w 17"/>
                <a:gd name="T39" fmla="*/ 2 h 19"/>
                <a:gd name="T40" fmla="*/ 6 w 17"/>
                <a:gd name="T41" fmla="*/ 3 h 19"/>
                <a:gd name="T42" fmla="*/ 5 w 17"/>
                <a:gd name="T43" fmla="*/ 5 h 19"/>
                <a:gd name="T44" fmla="*/ 3 w 17"/>
                <a:gd name="T45" fmla="*/ 7 h 19"/>
                <a:gd name="T46" fmla="*/ 1 w 17"/>
                <a:gd name="T47" fmla="*/ 8 h 19"/>
                <a:gd name="T48" fmla="*/ 1 w 17"/>
                <a:gd name="T49" fmla="*/ 10 h 19"/>
                <a:gd name="T50" fmla="*/ 0 w 17"/>
                <a:gd name="T51" fmla="*/ 11 h 19"/>
                <a:gd name="T52" fmla="*/ 0 w 17"/>
                <a:gd name="T53" fmla="*/ 15 h 19"/>
                <a:gd name="T54" fmla="*/ 1 w 17"/>
                <a:gd name="T55" fmla="*/ 16 h 19"/>
                <a:gd name="T56" fmla="*/ 3 w 17"/>
                <a:gd name="T57" fmla="*/ 19 h 19"/>
                <a:gd name="T58" fmla="*/ 3 w 17"/>
                <a:gd name="T59" fmla="*/ 19 h 19"/>
                <a:gd name="T60" fmla="*/ 5 w 17"/>
                <a:gd name="T61" fmla="*/ 19 h 19"/>
                <a:gd name="T62" fmla="*/ 5 w 17"/>
                <a:gd name="T63" fmla="*/ 19 h 19"/>
                <a:gd name="T64" fmla="*/ 6 w 17"/>
                <a:gd name="T65" fmla="*/ 19 h 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7" h="19">
                  <a:moveTo>
                    <a:pt x="6" y="19"/>
                  </a:moveTo>
                  <a:lnTo>
                    <a:pt x="8" y="18"/>
                  </a:lnTo>
                  <a:lnTo>
                    <a:pt x="9" y="16"/>
                  </a:lnTo>
                  <a:lnTo>
                    <a:pt x="11" y="16"/>
                  </a:lnTo>
                  <a:lnTo>
                    <a:pt x="12" y="15"/>
                  </a:lnTo>
                  <a:lnTo>
                    <a:pt x="14" y="13"/>
                  </a:lnTo>
                  <a:lnTo>
                    <a:pt x="16" y="10"/>
                  </a:lnTo>
                  <a:lnTo>
                    <a:pt x="17" y="8"/>
                  </a:lnTo>
                  <a:lnTo>
                    <a:pt x="17" y="7"/>
                  </a:lnTo>
                  <a:lnTo>
                    <a:pt x="17" y="5"/>
                  </a:lnTo>
                  <a:lnTo>
                    <a:pt x="17" y="3"/>
                  </a:lnTo>
                  <a:lnTo>
                    <a:pt x="16" y="2"/>
                  </a:lnTo>
                  <a:lnTo>
                    <a:pt x="14" y="2"/>
                  </a:lnTo>
                  <a:lnTo>
                    <a:pt x="12" y="0"/>
                  </a:lnTo>
                  <a:lnTo>
                    <a:pt x="11" y="0"/>
                  </a:lnTo>
                  <a:lnTo>
                    <a:pt x="9" y="0"/>
                  </a:lnTo>
                  <a:lnTo>
                    <a:pt x="8" y="2"/>
                  </a:lnTo>
                  <a:lnTo>
                    <a:pt x="6" y="3"/>
                  </a:lnTo>
                  <a:lnTo>
                    <a:pt x="5" y="5"/>
                  </a:lnTo>
                  <a:lnTo>
                    <a:pt x="3" y="7"/>
                  </a:lnTo>
                  <a:lnTo>
                    <a:pt x="1" y="8"/>
                  </a:lnTo>
                  <a:lnTo>
                    <a:pt x="1" y="10"/>
                  </a:lnTo>
                  <a:lnTo>
                    <a:pt x="0" y="11"/>
                  </a:lnTo>
                  <a:lnTo>
                    <a:pt x="0" y="15"/>
                  </a:lnTo>
                  <a:lnTo>
                    <a:pt x="1" y="16"/>
                  </a:lnTo>
                  <a:lnTo>
                    <a:pt x="3" y="19"/>
                  </a:lnTo>
                  <a:lnTo>
                    <a:pt x="5" y="19"/>
                  </a:lnTo>
                  <a:lnTo>
                    <a:pt x="6" y="19"/>
                  </a:lnTo>
                  <a:close/>
                </a:path>
              </a:pathLst>
            </a:custGeom>
            <a:solidFill>
              <a:srgbClr val="000000"/>
            </a:solidFill>
            <a:ln w="9525">
              <a:noFill/>
              <a:round/>
              <a:headEnd/>
              <a:tailEnd/>
            </a:ln>
          </p:spPr>
          <p:txBody>
            <a:bodyPr/>
            <a:lstStyle/>
            <a:p>
              <a:endParaRPr lang="en-US"/>
            </a:p>
          </p:txBody>
        </p:sp>
        <p:sp>
          <p:nvSpPr>
            <p:cNvPr id="77926" name="Freeform 116"/>
            <p:cNvSpPr>
              <a:spLocks/>
            </p:cNvSpPr>
            <p:nvPr/>
          </p:nvSpPr>
          <p:spPr bwMode="auto">
            <a:xfrm>
              <a:off x="5113" y="3219"/>
              <a:ext cx="5" cy="10"/>
            </a:xfrm>
            <a:custGeom>
              <a:avLst/>
              <a:gdLst>
                <a:gd name="T0" fmla="*/ 5 w 5"/>
                <a:gd name="T1" fmla="*/ 10 h 10"/>
                <a:gd name="T2" fmla="*/ 5 w 5"/>
                <a:gd name="T3" fmla="*/ 7 h 10"/>
                <a:gd name="T4" fmla="*/ 5 w 5"/>
                <a:gd name="T5" fmla="*/ 4 h 10"/>
                <a:gd name="T6" fmla="*/ 5 w 5"/>
                <a:gd name="T7" fmla="*/ 2 h 10"/>
                <a:gd name="T8" fmla="*/ 5 w 5"/>
                <a:gd name="T9" fmla="*/ 0 h 10"/>
                <a:gd name="T10" fmla="*/ 3 w 5"/>
                <a:gd name="T11" fmla="*/ 2 h 10"/>
                <a:gd name="T12" fmla="*/ 2 w 5"/>
                <a:gd name="T13" fmla="*/ 2 h 10"/>
                <a:gd name="T14" fmla="*/ 0 w 5"/>
                <a:gd name="T15" fmla="*/ 4 h 10"/>
                <a:gd name="T16" fmla="*/ 0 w 5"/>
                <a:gd name="T17" fmla="*/ 5 h 10"/>
                <a:gd name="T18" fmla="*/ 2 w 5"/>
                <a:gd name="T19" fmla="*/ 7 h 10"/>
                <a:gd name="T20" fmla="*/ 3 w 5"/>
                <a:gd name="T21" fmla="*/ 8 h 10"/>
                <a:gd name="T22" fmla="*/ 3 w 5"/>
                <a:gd name="T23" fmla="*/ 10 h 10"/>
                <a:gd name="T24" fmla="*/ 5 w 5"/>
                <a:gd name="T25" fmla="*/ 10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 h="10">
                  <a:moveTo>
                    <a:pt x="5" y="10"/>
                  </a:moveTo>
                  <a:lnTo>
                    <a:pt x="5" y="7"/>
                  </a:lnTo>
                  <a:lnTo>
                    <a:pt x="5" y="4"/>
                  </a:lnTo>
                  <a:lnTo>
                    <a:pt x="5" y="2"/>
                  </a:lnTo>
                  <a:lnTo>
                    <a:pt x="5" y="0"/>
                  </a:lnTo>
                  <a:lnTo>
                    <a:pt x="3" y="2"/>
                  </a:lnTo>
                  <a:lnTo>
                    <a:pt x="2" y="2"/>
                  </a:lnTo>
                  <a:lnTo>
                    <a:pt x="0" y="4"/>
                  </a:lnTo>
                  <a:lnTo>
                    <a:pt x="0" y="5"/>
                  </a:lnTo>
                  <a:lnTo>
                    <a:pt x="2" y="7"/>
                  </a:lnTo>
                  <a:lnTo>
                    <a:pt x="3" y="8"/>
                  </a:lnTo>
                  <a:lnTo>
                    <a:pt x="3" y="10"/>
                  </a:lnTo>
                  <a:lnTo>
                    <a:pt x="5" y="10"/>
                  </a:lnTo>
                  <a:close/>
                </a:path>
              </a:pathLst>
            </a:custGeom>
            <a:solidFill>
              <a:srgbClr val="000000"/>
            </a:solidFill>
            <a:ln w="9525">
              <a:noFill/>
              <a:round/>
              <a:headEnd/>
              <a:tailEnd/>
            </a:ln>
          </p:spPr>
          <p:txBody>
            <a:bodyPr/>
            <a:lstStyle/>
            <a:p>
              <a:endParaRPr lang="en-US"/>
            </a:p>
          </p:txBody>
        </p:sp>
        <p:sp>
          <p:nvSpPr>
            <p:cNvPr id="77927" name="Freeform 117"/>
            <p:cNvSpPr>
              <a:spLocks/>
            </p:cNvSpPr>
            <p:nvPr/>
          </p:nvSpPr>
          <p:spPr bwMode="auto">
            <a:xfrm>
              <a:off x="4352" y="3213"/>
              <a:ext cx="18" cy="10"/>
            </a:xfrm>
            <a:custGeom>
              <a:avLst/>
              <a:gdLst>
                <a:gd name="T0" fmla="*/ 7 w 18"/>
                <a:gd name="T1" fmla="*/ 10 h 10"/>
                <a:gd name="T2" fmla="*/ 8 w 18"/>
                <a:gd name="T3" fmla="*/ 10 h 10"/>
                <a:gd name="T4" fmla="*/ 8 w 18"/>
                <a:gd name="T5" fmla="*/ 10 h 10"/>
                <a:gd name="T6" fmla="*/ 10 w 18"/>
                <a:gd name="T7" fmla="*/ 10 h 10"/>
                <a:gd name="T8" fmla="*/ 11 w 18"/>
                <a:gd name="T9" fmla="*/ 8 h 10"/>
                <a:gd name="T10" fmla="*/ 13 w 18"/>
                <a:gd name="T11" fmla="*/ 8 h 10"/>
                <a:gd name="T12" fmla="*/ 15 w 18"/>
                <a:gd name="T13" fmla="*/ 8 h 10"/>
                <a:gd name="T14" fmla="*/ 16 w 18"/>
                <a:gd name="T15" fmla="*/ 8 h 10"/>
                <a:gd name="T16" fmla="*/ 18 w 18"/>
                <a:gd name="T17" fmla="*/ 6 h 10"/>
                <a:gd name="T18" fmla="*/ 16 w 18"/>
                <a:gd name="T19" fmla="*/ 5 h 10"/>
                <a:gd name="T20" fmla="*/ 13 w 18"/>
                <a:gd name="T21" fmla="*/ 5 h 10"/>
                <a:gd name="T22" fmla="*/ 11 w 18"/>
                <a:gd name="T23" fmla="*/ 3 h 10"/>
                <a:gd name="T24" fmla="*/ 10 w 18"/>
                <a:gd name="T25" fmla="*/ 2 h 10"/>
                <a:gd name="T26" fmla="*/ 7 w 18"/>
                <a:gd name="T27" fmla="*/ 2 h 10"/>
                <a:gd name="T28" fmla="*/ 5 w 18"/>
                <a:gd name="T29" fmla="*/ 2 h 10"/>
                <a:gd name="T30" fmla="*/ 4 w 18"/>
                <a:gd name="T31" fmla="*/ 2 h 10"/>
                <a:gd name="T32" fmla="*/ 0 w 18"/>
                <a:gd name="T33" fmla="*/ 0 h 10"/>
                <a:gd name="T34" fmla="*/ 0 w 18"/>
                <a:gd name="T35" fmla="*/ 2 h 10"/>
                <a:gd name="T36" fmla="*/ 0 w 18"/>
                <a:gd name="T37" fmla="*/ 3 h 10"/>
                <a:gd name="T38" fmla="*/ 0 w 18"/>
                <a:gd name="T39" fmla="*/ 5 h 10"/>
                <a:gd name="T40" fmla="*/ 0 w 18"/>
                <a:gd name="T41" fmla="*/ 5 h 10"/>
                <a:gd name="T42" fmla="*/ 2 w 18"/>
                <a:gd name="T43" fmla="*/ 6 h 10"/>
                <a:gd name="T44" fmla="*/ 4 w 18"/>
                <a:gd name="T45" fmla="*/ 8 h 10"/>
                <a:gd name="T46" fmla="*/ 5 w 18"/>
                <a:gd name="T47" fmla="*/ 8 h 10"/>
                <a:gd name="T48" fmla="*/ 7 w 18"/>
                <a:gd name="T49" fmla="*/ 10 h 1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 h="10">
                  <a:moveTo>
                    <a:pt x="7" y="10"/>
                  </a:moveTo>
                  <a:lnTo>
                    <a:pt x="8" y="10"/>
                  </a:lnTo>
                  <a:lnTo>
                    <a:pt x="10" y="10"/>
                  </a:lnTo>
                  <a:lnTo>
                    <a:pt x="11" y="8"/>
                  </a:lnTo>
                  <a:lnTo>
                    <a:pt x="13" y="8"/>
                  </a:lnTo>
                  <a:lnTo>
                    <a:pt x="15" y="8"/>
                  </a:lnTo>
                  <a:lnTo>
                    <a:pt x="16" y="8"/>
                  </a:lnTo>
                  <a:lnTo>
                    <a:pt x="18" y="6"/>
                  </a:lnTo>
                  <a:lnTo>
                    <a:pt x="16" y="5"/>
                  </a:lnTo>
                  <a:lnTo>
                    <a:pt x="13" y="5"/>
                  </a:lnTo>
                  <a:lnTo>
                    <a:pt x="11" y="3"/>
                  </a:lnTo>
                  <a:lnTo>
                    <a:pt x="10" y="2"/>
                  </a:lnTo>
                  <a:lnTo>
                    <a:pt x="7" y="2"/>
                  </a:lnTo>
                  <a:lnTo>
                    <a:pt x="5" y="2"/>
                  </a:lnTo>
                  <a:lnTo>
                    <a:pt x="4" y="2"/>
                  </a:lnTo>
                  <a:lnTo>
                    <a:pt x="0" y="0"/>
                  </a:lnTo>
                  <a:lnTo>
                    <a:pt x="0" y="2"/>
                  </a:lnTo>
                  <a:lnTo>
                    <a:pt x="0" y="3"/>
                  </a:lnTo>
                  <a:lnTo>
                    <a:pt x="0" y="5"/>
                  </a:lnTo>
                  <a:lnTo>
                    <a:pt x="2" y="6"/>
                  </a:lnTo>
                  <a:lnTo>
                    <a:pt x="4" y="8"/>
                  </a:lnTo>
                  <a:lnTo>
                    <a:pt x="5" y="8"/>
                  </a:lnTo>
                  <a:lnTo>
                    <a:pt x="7" y="10"/>
                  </a:lnTo>
                  <a:close/>
                </a:path>
              </a:pathLst>
            </a:custGeom>
            <a:solidFill>
              <a:srgbClr val="000000"/>
            </a:solidFill>
            <a:ln w="9525">
              <a:noFill/>
              <a:round/>
              <a:headEnd/>
              <a:tailEnd/>
            </a:ln>
          </p:spPr>
          <p:txBody>
            <a:bodyPr/>
            <a:lstStyle/>
            <a:p>
              <a:endParaRPr lang="en-US"/>
            </a:p>
          </p:txBody>
        </p:sp>
        <p:sp>
          <p:nvSpPr>
            <p:cNvPr id="77928" name="Freeform 118"/>
            <p:cNvSpPr>
              <a:spLocks/>
            </p:cNvSpPr>
            <p:nvPr/>
          </p:nvSpPr>
          <p:spPr bwMode="auto">
            <a:xfrm>
              <a:off x="5140" y="3210"/>
              <a:ext cx="32" cy="13"/>
            </a:xfrm>
            <a:custGeom>
              <a:avLst/>
              <a:gdLst>
                <a:gd name="T0" fmla="*/ 6 w 32"/>
                <a:gd name="T1" fmla="*/ 9 h 13"/>
                <a:gd name="T2" fmla="*/ 32 w 32"/>
                <a:gd name="T3" fmla="*/ 9 h 13"/>
                <a:gd name="T4" fmla="*/ 30 w 32"/>
                <a:gd name="T5" fmla="*/ 8 h 13"/>
                <a:gd name="T6" fmla="*/ 30 w 32"/>
                <a:gd name="T7" fmla="*/ 6 h 13"/>
                <a:gd name="T8" fmla="*/ 29 w 32"/>
                <a:gd name="T9" fmla="*/ 5 h 13"/>
                <a:gd name="T10" fmla="*/ 27 w 32"/>
                <a:gd name="T11" fmla="*/ 3 h 13"/>
                <a:gd name="T12" fmla="*/ 26 w 32"/>
                <a:gd name="T13" fmla="*/ 3 h 13"/>
                <a:gd name="T14" fmla="*/ 22 w 32"/>
                <a:gd name="T15" fmla="*/ 3 h 13"/>
                <a:gd name="T16" fmla="*/ 21 w 32"/>
                <a:gd name="T17" fmla="*/ 3 h 13"/>
                <a:gd name="T18" fmla="*/ 18 w 32"/>
                <a:gd name="T19" fmla="*/ 3 h 13"/>
                <a:gd name="T20" fmla="*/ 16 w 32"/>
                <a:gd name="T21" fmla="*/ 3 h 13"/>
                <a:gd name="T22" fmla="*/ 14 w 32"/>
                <a:gd name="T23" fmla="*/ 3 h 13"/>
                <a:gd name="T24" fmla="*/ 13 w 32"/>
                <a:gd name="T25" fmla="*/ 3 h 13"/>
                <a:gd name="T26" fmla="*/ 11 w 32"/>
                <a:gd name="T27" fmla="*/ 3 h 13"/>
                <a:gd name="T28" fmla="*/ 10 w 32"/>
                <a:gd name="T29" fmla="*/ 3 h 13"/>
                <a:gd name="T30" fmla="*/ 8 w 32"/>
                <a:gd name="T31" fmla="*/ 1 h 13"/>
                <a:gd name="T32" fmla="*/ 8 w 32"/>
                <a:gd name="T33" fmla="*/ 1 h 13"/>
                <a:gd name="T34" fmla="*/ 6 w 32"/>
                <a:gd name="T35" fmla="*/ 0 h 13"/>
                <a:gd name="T36" fmla="*/ 3 w 32"/>
                <a:gd name="T37" fmla="*/ 0 h 13"/>
                <a:gd name="T38" fmla="*/ 2 w 32"/>
                <a:gd name="T39" fmla="*/ 0 h 13"/>
                <a:gd name="T40" fmla="*/ 0 w 32"/>
                <a:gd name="T41" fmla="*/ 1 h 13"/>
                <a:gd name="T42" fmla="*/ 0 w 32"/>
                <a:gd name="T43" fmla="*/ 3 h 13"/>
                <a:gd name="T44" fmla="*/ 0 w 32"/>
                <a:gd name="T45" fmla="*/ 5 h 13"/>
                <a:gd name="T46" fmla="*/ 0 w 32"/>
                <a:gd name="T47" fmla="*/ 8 h 13"/>
                <a:gd name="T48" fmla="*/ 0 w 32"/>
                <a:gd name="T49" fmla="*/ 9 h 13"/>
                <a:gd name="T50" fmla="*/ 0 w 32"/>
                <a:gd name="T51" fmla="*/ 13 h 13"/>
                <a:gd name="T52" fmla="*/ 2 w 32"/>
                <a:gd name="T53" fmla="*/ 13 h 13"/>
                <a:gd name="T54" fmla="*/ 2 w 32"/>
                <a:gd name="T55" fmla="*/ 11 h 13"/>
                <a:gd name="T56" fmla="*/ 2 w 32"/>
                <a:gd name="T57" fmla="*/ 11 h 13"/>
                <a:gd name="T58" fmla="*/ 3 w 32"/>
                <a:gd name="T59" fmla="*/ 11 h 13"/>
                <a:gd name="T60" fmla="*/ 5 w 32"/>
                <a:gd name="T61" fmla="*/ 11 h 13"/>
                <a:gd name="T62" fmla="*/ 5 w 32"/>
                <a:gd name="T63" fmla="*/ 11 h 13"/>
                <a:gd name="T64" fmla="*/ 6 w 32"/>
                <a:gd name="T65" fmla="*/ 9 h 13"/>
                <a:gd name="T66" fmla="*/ 6 w 32"/>
                <a:gd name="T67" fmla="*/ 9 h 1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 h="13">
                  <a:moveTo>
                    <a:pt x="6" y="9"/>
                  </a:moveTo>
                  <a:lnTo>
                    <a:pt x="32" y="9"/>
                  </a:lnTo>
                  <a:lnTo>
                    <a:pt x="30" y="8"/>
                  </a:lnTo>
                  <a:lnTo>
                    <a:pt x="30" y="6"/>
                  </a:lnTo>
                  <a:lnTo>
                    <a:pt x="29" y="5"/>
                  </a:lnTo>
                  <a:lnTo>
                    <a:pt x="27" y="3"/>
                  </a:lnTo>
                  <a:lnTo>
                    <a:pt x="26" y="3"/>
                  </a:lnTo>
                  <a:lnTo>
                    <a:pt x="22" y="3"/>
                  </a:lnTo>
                  <a:lnTo>
                    <a:pt x="21" y="3"/>
                  </a:lnTo>
                  <a:lnTo>
                    <a:pt x="18" y="3"/>
                  </a:lnTo>
                  <a:lnTo>
                    <a:pt x="16" y="3"/>
                  </a:lnTo>
                  <a:lnTo>
                    <a:pt x="14" y="3"/>
                  </a:lnTo>
                  <a:lnTo>
                    <a:pt x="13" y="3"/>
                  </a:lnTo>
                  <a:lnTo>
                    <a:pt x="11" y="3"/>
                  </a:lnTo>
                  <a:lnTo>
                    <a:pt x="10" y="3"/>
                  </a:lnTo>
                  <a:lnTo>
                    <a:pt x="8" y="1"/>
                  </a:lnTo>
                  <a:lnTo>
                    <a:pt x="6" y="0"/>
                  </a:lnTo>
                  <a:lnTo>
                    <a:pt x="3" y="0"/>
                  </a:lnTo>
                  <a:lnTo>
                    <a:pt x="2" y="0"/>
                  </a:lnTo>
                  <a:lnTo>
                    <a:pt x="0" y="1"/>
                  </a:lnTo>
                  <a:lnTo>
                    <a:pt x="0" y="3"/>
                  </a:lnTo>
                  <a:lnTo>
                    <a:pt x="0" y="5"/>
                  </a:lnTo>
                  <a:lnTo>
                    <a:pt x="0" y="8"/>
                  </a:lnTo>
                  <a:lnTo>
                    <a:pt x="0" y="9"/>
                  </a:lnTo>
                  <a:lnTo>
                    <a:pt x="0" y="13"/>
                  </a:lnTo>
                  <a:lnTo>
                    <a:pt x="2" y="13"/>
                  </a:lnTo>
                  <a:lnTo>
                    <a:pt x="2" y="11"/>
                  </a:lnTo>
                  <a:lnTo>
                    <a:pt x="3" y="11"/>
                  </a:lnTo>
                  <a:lnTo>
                    <a:pt x="5" y="11"/>
                  </a:lnTo>
                  <a:lnTo>
                    <a:pt x="6" y="9"/>
                  </a:lnTo>
                  <a:close/>
                </a:path>
              </a:pathLst>
            </a:custGeom>
            <a:solidFill>
              <a:srgbClr val="000000"/>
            </a:solidFill>
            <a:ln w="9525">
              <a:noFill/>
              <a:round/>
              <a:headEnd/>
              <a:tailEnd/>
            </a:ln>
          </p:spPr>
          <p:txBody>
            <a:bodyPr/>
            <a:lstStyle/>
            <a:p>
              <a:endParaRPr lang="en-US"/>
            </a:p>
          </p:txBody>
        </p:sp>
        <p:sp>
          <p:nvSpPr>
            <p:cNvPr id="77929" name="Freeform 119"/>
            <p:cNvSpPr>
              <a:spLocks/>
            </p:cNvSpPr>
            <p:nvPr/>
          </p:nvSpPr>
          <p:spPr bwMode="auto">
            <a:xfrm>
              <a:off x="4659" y="3181"/>
              <a:ext cx="26" cy="26"/>
            </a:xfrm>
            <a:custGeom>
              <a:avLst/>
              <a:gdLst>
                <a:gd name="T0" fmla="*/ 8 w 26"/>
                <a:gd name="T1" fmla="*/ 24 h 26"/>
                <a:gd name="T2" fmla="*/ 10 w 26"/>
                <a:gd name="T3" fmla="*/ 23 h 26"/>
                <a:gd name="T4" fmla="*/ 12 w 26"/>
                <a:gd name="T5" fmla="*/ 21 h 26"/>
                <a:gd name="T6" fmla="*/ 12 w 26"/>
                <a:gd name="T7" fmla="*/ 19 h 26"/>
                <a:gd name="T8" fmla="*/ 12 w 26"/>
                <a:gd name="T9" fmla="*/ 16 h 26"/>
                <a:gd name="T10" fmla="*/ 12 w 26"/>
                <a:gd name="T11" fmla="*/ 16 h 26"/>
                <a:gd name="T12" fmla="*/ 12 w 26"/>
                <a:gd name="T13" fmla="*/ 15 h 26"/>
                <a:gd name="T14" fmla="*/ 13 w 26"/>
                <a:gd name="T15" fmla="*/ 11 h 26"/>
                <a:gd name="T16" fmla="*/ 15 w 26"/>
                <a:gd name="T17" fmla="*/ 10 h 26"/>
                <a:gd name="T18" fmla="*/ 15 w 26"/>
                <a:gd name="T19" fmla="*/ 8 h 26"/>
                <a:gd name="T20" fmla="*/ 15 w 26"/>
                <a:gd name="T21" fmla="*/ 7 h 26"/>
                <a:gd name="T22" fmla="*/ 16 w 26"/>
                <a:gd name="T23" fmla="*/ 7 h 26"/>
                <a:gd name="T24" fmla="*/ 18 w 26"/>
                <a:gd name="T25" fmla="*/ 7 h 26"/>
                <a:gd name="T26" fmla="*/ 20 w 26"/>
                <a:gd name="T27" fmla="*/ 7 h 26"/>
                <a:gd name="T28" fmla="*/ 21 w 26"/>
                <a:gd name="T29" fmla="*/ 7 h 26"/>
                <a:gd name="T30" fmla="*/ 23 w 26"/>
                <a:gd name="T31" fmla="*/ 5 h 26"/>
                <a:gd name="T32" fmla="*/ 26 w 26"/>
                <a:gd name="T33" fmla="*/ 3 h 26"/>
                <a:gd name="T34" fmla="*/ 23 w 26"/>
                <a:gd name="T35" fmla="*/ 2 h 26"/>
                <a:gd name="T36" fmla="*/ 20 w 26"/>
                <a:gd name="T37" fmla="*/ 0 h 26"/>
                <a:gd name="T38" fmla="*/ 18 w 26"/>
                <a:gd name="T39" fmla="*/ 0 h 26"/>
                <a:gd name="T40" fmla="*/ 15 w 26"/>
                <a:gd name="T41" fmla="*/ 0 h 26"/>
                <a:gd name="T42" fmla="*/ 12 w 26"/>
                <a:gd name="T43" fmla="*/ 2 h 26"/>
                <a:gd name="T44" fmla="*/ 8 w 26"/>
                <a:gd name="T45" fmla="*/ 2 h 26"/>
                <a:gd name="T46" fmla="*/ 5 w 26"/>
                <a:gd name="T47" fmla="*/ 2 h 26"/>
                <a:gd name="T48" fmla="*/ 2 w 26"/>
                <a:gd name="T49" fmla="*/ 2 h 26"/>
                <a:gd name="T50" fmla="*/ 0 w 26"/>
                <a:gd name="T51" fmla="*/ 3 h 26"/>
                <a:gd name="T52" fmla="*/ 0 w 26"/>
                <a:gd name="T53" fmla="*/ 7 h 26"/>
                <a:gd name="T54" fmla="*/ 0 w 26"/>
                <a:gd name="T55" fmla="*/ 8 h 26"/>
                <a:gd name="T56" fmla="*/ 0 w 26"/>
                <a:gd name="T57" fmla="*/ 13 h 26"/>
                <a:gd name="T58" fmla="*/ 2 w 26"/>
                <a:gd name="T59" fmla="*/ 16 h 26"/>
                <a:gd name="T60" fmla="*/ 4 w 26"/>
                <a:gd name="T61" fmla="*/ 19 h 26"/>
                <a:gd name="T62" fmla="*/ 5 w 26"/>
                <a:gd name="T63" fmla="*/ 23 h 26"/>
                <a:gd name="T64" fmla="*/ 5 w 26"/>
                <a:gd name="T65" fmla="*/ 26 h 26"/>
                <a:gd name="T66" fmla="*/ 7 w 26"/>
                <a:gd name="T67" fmla="*/ 26 h 26"/>
                <a:gd name="T68" fmla="*/ 7 w 26"/>
                <a:gd name="T69" fmla="*/ 26 h 26"/>
                <a:gd name="T70" fmla="*/ 8 w 26"/>
                <a:gd name="T71" fmla="*/ 24 h 26"/>
                <a:gd name="T72" fmla="*/ 8 w 26"/>
                <a:gd name="T73" fmla="*/ 24 h 2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6" h="26">
                  <a:moveTo>
                    <a:pt x="8" y="24"/>
                  </a:moveTo>
                  <a:lnTo>
                    <a:pt x="10" y="23"/>
                  </a:lnTo>
                  <a:lnTo>
                    <a:pt x="12" y="21"/>
                  </a:lnTo>
                  <a:lnTo>
                    <a:pt x="12" y="19"/>
                  </a:lnTo>
                  <a:lnTo>
                    <a:pt x="12" y="16"/>
                  </a:lnTo>
                  <a:lnTo>
                    <a:pt x="12" y="15"/>
                  </a:lnTo>
                  <a:lnTo>
                    <a:pt x="13" y="11"/>
                  </a:lnTo>
                  <a:lnTo>
                    <a:pt x="15" y="10"/>
                  </a:lnTo>
                  <a:lnTo>
                    <a:pt x="15" y="8"/>
                  </a:lnTo>
                  <a:lnTo>
                    <a:pt x="15" y="7"/>
                  </a:lnTo>
                  <a:lnTo>
                    <a:pt x="16" y="7"/>
                  </a:lnTo>
                  <a:lnTo>
                    <a:pt x="18" y="7"/>
                  </a:lnTo>
                  <a:lnTo>
                    <a:pt x="20" y="7"/>
                  </a:lnTo>
                  <a:lnTo>
                    <a:pt x="21" y="7"/>
                  </a:lnTo>
                  <a:lnTo>
                    <a:pt x="23" y="5"/>
                  </a:lnTo>
                  <a:lnTo>
                    <a:pt x="26" y="3"/>
                  </a:lnTo>
                  <a:lnTo>
                    <a:pt x="23" y="2"/>
                  </a:lnTo>
                  <a:lnTo>
                    <a:pt x="20" y="0"/>
                  </a:lnTo>
                  <a:lnTo>
                    <a:pt x="18" y="0"/>
                  </a:lnTo>
                  <a:lnTo>
                    <a:pt x="15" y="0"/>
                  </a:lnTo>
                  <a:lnTo>
                    <a:pt x="12" y="2"/>
                  </a:lnTo>
                  <a:lnTo>
                    <a:pt x="8" y="2"/>
                  </a:lnTo>
                  <a:lnTo>
                    <a:pt x="5" y="2"/>
                  </a:lnTo>
                  <a:lnTo>
                    <a:pt x="2" y="2"/>
                  </a:lnTo>
                  <a:lnTo>
                    <a:pt x="0" y="3"/>
                  </a:lnTo>
                  <a:lnTo>
                    <a:pt x="0" y="7"/>
                  </a:lnTo>
                  <a:lnTo>
                    <a:pt x="0" y="8"/>
                  </a:lnTo>
                  <a:lnTo>
                    <a:pt x="0" y="13"/>
                  </a:lnTo>
                  <a:lnTo>
                    <a:pt x="2" y="16"/>
                  </a:lnTo>
                  <a:lnTo>
                    <a:pt x="4" y="19"/>
                  </a:lnTo>
                  <a:lnTo>
                    <a:pt x="5" y="23"/>
                  </a:lnTo>
                  <a:lnTo>
                    <a:pt x="5" y="26"/>
                  </a:lnTo>
                  <a:lnTo>
                    <a:pt x="7" y="26"/>
                  </a:lnTo>
                  <a:lnTo>
                    <a:pt x="8" y="24"/>
                  </a:lnTo>
                  <a:close/>
                </a:path>
              </a:pathLst>
            </a:custGeom>
            <a:solidFill>
              <a:srgbClr val="000000"/>
            </a:solidFill>
            <a:ln w="9525">
              <a:noFill/>
              <a:round/>
              <a:headEnd/>
              <a:tailEnd/>
            </a:ln>
          </p:spPr>
          <p:txBody>
            <a:bodyPr/>
            <a:lstStyle/>
            <a:p>
              <a:endParaRPr lang="en-US"/>
            </a:p>
          </p:txBody>
        </p:sp>
        <p:sp>
          <p:nvSpPr>
            <p:cNvPr id="77930" name="Freeform 120"/>
            <p:cNvSpPr>
              <a:spLocks/>
            </p:cNvSpPr>
            <p:nvPr/>
          </p:nvSpPr>
          <p:spPr bwMode="auto">
            <a:xfrm>
              <a:off x="4975" y="3197"/>
              <a:ext cx="3" cy="10"/>
            </a:xfrm>
            <a:custGeom>
              <a:avLst/>
              <a:gdLst>
                <a:gd name="T0" fmla="*/ 1 w 3"/>
                <a:gd name="T1" fmla="*/ 10 h 10"/>
                <a:gd name="T2" fmla="*/ 3 w 3"/>
                <a:gd name="T3" fmla="*/ 8 h 10"/>
                <a:gd name="T4" fmla="*/ 3 w 3"/>
                <a:gd name="T5" fmla="*/ 7 h 10"/>
                <a:gd name="T6" fmla="*/ 3 w 3"/>
                <a:gd name="T7" fmla="*/ 3 h 10"/>
                <a:gd name="T8" fmla="*/ 1 w 3"/>
                <a:gd name="T9" fmla="*/ 0 h 10"/>
                <a:gd name="T10" fmla="*/ 0 w 3"/>
                <a:gd name="T11" fmla="*/ 2 h 10"/>
                <a:gd name="T12" fmla="*/ 0 w 3"/>
                <a:gd name="T13" fmla="*/ 7 h 10"/>
                <a:gd name="T14" fmla="*/ 1 w 3"/>
                <a:gd name="T15" fmla="*/ 10 h 10"/>
                <a:gd name="T16" fmla="*/ 1 w 3"/>
                <a:gd name="T17" fmla="*/ 1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10">
                  <a:moveTo>
                    <a:pt x="1" y="10"/>
                  </a:moveTo>
                  <a:lnTo>
                    <a:pt x="3" y="8"/>
                  </a:lnTo>
                  <a:lnTo>
                    <a:pt x="3" y="7"/>
                  </a:lnTo>
                  <a:lnTo>
                    <a:pt x="3" y="3"/>
                  </a:lnTo>
                  <a:lnTo>
                    <a:pt x="1" y="0"/>
                  </a:lnTo>
                  <a:lnTo>
                    <a:pt x="0" y="2"/>
                  </a:lnTo>
                  <a:lnTo>
                    <a:pt x="0" y="7"/>
                  </a:lnTo>
                  <a:lnTo>
                    <a:pt x="1" y="10"/>
                  </a:lnTo>
                  <a:close/>
                </a:path>
              </a:pathLst>
            </a:custGeom>
            <a:solidFill>
              <a:srgbClr val="000000"/>
            </a:solidFill>
            <a:ln w="9525">
              <a:noFill/>
              <a:round/>
              <a:headEnd/>
              <a:tailEnd/>
            </a:ln>
          </p:spPr>
          <p:txBody>
            <a:bodyPr/>
            <a:lstStyle/>
            <a:p>
              <a:endParaRPr lang="en-US"/>
            </a:p>
          </p:txBody>
        </p:sp>
        <p:sp>
          <p:nvSpPr>
            <p:cNvPr id="77931" name="Freeform 121"/>
            <p:cNvSpPr>
              <a:spLocks/>
            </p:cNvSpPr>
            <p:nvPr/>
          </p:nvSpPr>
          <p:spPr bwMode="auto">
            <a:xfrm>
              <a:off x="4992" y="3186"/>
              <a:ext cx="10" cy="14"/>
            </a:xfrm>
            <a:custGeom>
              <a:avLst/>
              <a:gdLst>
                <a:gd name="T0" fmla="*/ 6 w 10"/>
                <a:gd name="T1" fmla="*/ 13 h 14"/>
                <a:gd name="T2" fmla="*/ 8 w 10"/>
                <a:gd name="T3" fmla="*/ 13 h 14"/>
                <a:gd name="T4" fmla="*/ 10 w 10"/>
                <a:gd name="T5" fmla="*/ 11 h 14"/>
                <a:gd name="T6" fmla="*/ 10 w 10"/>
                <a:gd name="T7" fmla="*/ 10 h 14"/>
                <a:gd name="T8" fmla="*/ 8 w 10"/>
                <a:gd name="T9" fmla="*/ 8 h 14"/>
                <a:gd name="T10" fmla="*/ 8 w 10"/>
                <a:gd name="T11" fmla="*/ 6 h 14"/>
                <a:gd name="T12" fmla="*/ 6 w 10"/>
                <a:gd name="T13" fmla="*/ 3 h 14"/>
                <a:gd name="T14" fmla="*/ 5 w 10"/>
                <a:gd name="T15" fmla="*/ 2 h 14"/>
                <a:gd name="T16" fmla="*/ 3 w 10"/>
                <a:gd name="T17" fmla="*/ 0 h 14"/>
                <a:gd name="T18" fmla="*/ 2 w 10"/>
                <a:gd name="T19" fmla="*/ 2 h 14"/>
                <a:gd name="T20" fmla="*/ 0 w 10"/>
                <a:gd name="T21" fmla="*/ 2 h 14"/>
                <a:gd name="T22" fmla="*/ 0 w 10"/>
                <a:gd name="T23" fmla="*/ 5 h 14"/>
                <a:gd name="T24" fmla="*/ 2 w 10"/>
                <a:gd name="T25" fmla="*/ 6 h 14"/>
                <a:gd name="T26" fmla="*/ 2 w 10"/>
                <a:gd name="T27" fmla="*/ 8 h 14"/>
                <a:gd name="T28" fmla="*/ 3 w 10"/>
                <a:gd name="T29" fmla="*/ 11 h 14"/>
                <a:gd name="T30" fmla="*/ 3 w 10"/>
                <a:gd name="T31" fmla="*/ 13 h 14"/>
                <a:gd name="T32" fmla="*/ 3 w 10"/>
                <a:gd name="T33" fmla="*/ 14 h 14"/>
                <a:gd name="T34" fmla="*/ 5 w 10"/>
                <a:gd name="T35" fmla="*/ 14 h 14"/>
                <a:gd name="T36" fmla="*/ 5 w 10"/>
                <a:gd name="T37" fmla="*/ 14 h 14"/>
                <a:gd name="T38" fmla="*/ 6 w 10"/>
                <a:gd name="T39" fmla="*/ 13 h 14"/>
                <a:gd name="T40" fmla="*/ 6 w 10"/>
                <a:gd name="T41" fmla="*/ 13 h 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 h="14">
                  <a:moveTo>
                    <a:pt x="6" y="13"/>
                  </a:moveTo>
                  <a:lnTo>
                    <a:pt x="8" y="13"/>
                  </a:lnTo>
                  <a:lnTo>
                    <a:pt x="10" y="11"/>
                  </a:lnTo>
                  <a:lnTo>
                    <a:pt x="10" y="10"/>
                  </a:lnTo>
                  <a:lnTo>
                    <a:pt x="8" y="8"/>
                  </a:lnTo>
                  <a:lnTo>
                    <a:pt x="8" y="6"/>
                  </a:lnTo>
                  <a:lnTo>
                    <a:pt x="6" y="3"/>
                  </a:lnTo>
                  <a:lnTo>
                    <a:pt x="5" y="2"/>
                  </a:lnTo>
                  <a:lnTo>
                    <a:pt x="3" y="0"/>
                  </a:lnTo>
                  <a:lnTo>
                    <a:pt x="2" y="2"/>
                  </a:lnTo>
                  <a:lnTo>
                    <a:pt x="0" y="2"/>
                  </a:lnTo>
                  <a:lnTo>
                    <a:pt x="0" y="5"/>
                  </a:lnTo>
                  <a:lnTo>
                    <a:pt x="2" y="6"/>
                  </a:lnTo>
                  <a:lnTo>
                    <a:pt x="2" y="8"/>
                  </a:lnTo>
                  <a:lnTo>
                    <a:pt x="3" y="11"/>
                  </a:lnTo>
                  <a:lnTo>
                    <a:pt x="3" y="13"/>
                  </a:lnTo>
                  <a:lnTo>
                    <a:pt x="3" y="14"/>
                  </a:lnTo>
                  <a:lnTo>
                    <a:pt x="5" y="14"/>
                  </a:lnTo>
                  <a:lnTo>
                    <a:pt x="6" y="13"/>
                  </a:lnTo>
                  <a:close/>
                </a:path>
              </a:pathLst>
            </a:custGeom>
            <a:solidFill>
              <a:srgbClr val="000000"/>
            </a:solidFill>
            <a:ln w="9525">
              <a:noFill/>
              <a:round/>
              <a:headEnd/>
              <a:tailEnd/>
            </a:ln>
          </p:spPr>
          <p:txBody>
            <a:bodyPr/>
            <a:lstStyle/>
            <a:p>
              <a:endParaRPr lang="en-US"/>
            </a:p>
          </p:txBody>
        </p:sp>
        <p:sp>
          <p:nvSpPr>
            <p:cNvPr id="77932" name="Freeform 122"/>
            <p:cNvSpPr>
              <a:spLocks/>
            </p:cNvSpPr>
            <p:nvPr/>
          </p:nvSpPr>
          <p:spPr bwMode="auto">
            <a:xfrm>
              <a:off x="5016" y="3186"/>
              <a:ext cx="3" cy="13"/>
            </a:xfrm>
            <a:custGeom>
              <a:avLst/>
              <a:gdLst>
                <a:gd name="T0" fmla="*/ 3 w 3"/>
                <a:gd name="T1" fmla="*/ 13 h 13"/>
                <a:gd name="T2" fmla="*/ 3 w 3"/>
                <a:gd name="T3" fmla="*/ 11 h 13"/>
                <a:gd name="T4" fmla="*/ 3 w 3"/>
                <a:gd name="T5" fmla="*/ 8 h 13"/>
                <a:gd name="T6" fmla="*/ 3 w 3"/>
                <a:gd name="T7" fmla="*/ 5 h 13"/>
                <a:gd name="T8" fmla="*/ 3 w 3"/>
                <a:gd name="T9" fmla="*/ 0 h 13"/>
                <a:gd name="T10" fmla="*/ 2 w 3"/>
                <a:gd name="T11" fmla="*/ 2 h 13"/>
                <a:gd name="T12" fmla="*/ 0 w 3"/>
                <a:gd name="T13" fmla="*/ 3 h 13"/>
                <a:gd name="T14" fmla="*/ 0 w 3"/>
                <a:gd name="T15" fmla="*/ 5 h 13"/>
                <a:gd name="T16" fmla="*/ 0 w 3"/>
                <a:gd name="T17" fmla="*/ 8 h 13"/>
                <a:gd name="T18" fmla="*/ 0 w 3"/>
                <a:gd name="T19" fmla="*/ 10 h 13"/>
                <a:gd name="T20" fmla="*/ 0 w 3"/>
                <a:gd name="T21" fmla="*/ 11 h 13"/>
                <a:gd name="T22" fmla="*/ 2 w 3"/>
                <a:gd name="T23" fmla="*/ 13 h 13"/>
                <a:gd name="T24" fmla="*/ 3 w 3"/>
                <a:gd name="T25" fmla="*/ 13 h 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13">
                  <a:moveTo>
                    <a:pt x="3" y="13"/>
                  </a:moveTo>
                  <a:lnTo>
                    <a:pt x="3" y="11"/>
                  </a:lnTo>
                  <a:lnTo>
                    <a:pt x="3" y="8"/>
                  </a:lnTo>
                  <a:lnTo>
                    <a:pt x="3" y="5"/>
                  </a:lnTo>
                  <a:lnTo>
                    <a:pt x="3" y="0"/>
                  </a:lnTo>
                  <a:lnTo>
                    <a:pt x="2" y="2"/>
                  </a:lnTo>
                  <a:lnTo>
                    <a:pt x="0" y="3"/>
                  </a:lnTo>
                  <a:lnTo>
                    <a:pt x="0" y="5"/>
                  </a:lnTo>
                  <a:lnTo>
                    <a:pt x="0" y="8"/>
                  </a:lnTo>
                  <a:lnTo>
                    <a:pt x="0" y="10"/>
                  </a:lnTo>
                  <a:lnTo>
                    <a:pt x="0" y="11"/>
                  </a:lnTo>
                  <a:lnTo>
                    <a:pt x="2" y="13"/>
                  </a:lnTo>
                  <a:lnTo>
                    <a:pt x="3" y="13"/>
                  </a:lnTo>
                  <a:close/>
                </a:path>
              </a:pathLst>
            </a:custGeom>
            <a:solidFill>
              <a:srgbClr val="000000"/>
            </a:solidFill>
            <a:ln w="9525">
              <a:noFill/>
              <a:round/>
              <a:headEnd/>
              <a:tailEnd/>
            </a:ln>
          </p:spPr>
          <p:txBody>
            <a:bodyPr/>
            <a:lstStyle/>
            <a:p>
              <a:endParaRPr lang="en-US"/>
            </a:p>
          </p:txBody>
        </p:sp>
        <p:sp>
          <p:nvSpPr>
            <p:cNvPr id="77933" name="Freeform 123"/>
            <p:cNvSpPr>
              <a:spLocks/>
            </p:cNvSpPr>
            <p:nvPr/>
          </p:nvSpPr>
          <p:spPr bwMode="auto">
            <a:xfrm>
              <a:off x="5029" y="3191"/>
              <a:ext cx="8" cy="8"/>
            </a:xfrm>
            <a:custGeom>
              <a:avLst/>
              <a:gdLst>
                <a:gd name="T0" fmla="*/ 1 w 8"/>
                <a:gd name="T1" fmla="*/ 8 h 8"/>
                <a:gd name="T2" fmla="*/ 1 w 8"/>
                <a:gd name="T3" fmla="*/ 8 h 8"/>
                <a:gd name="T4" fmla="*/ 1 w 8"/>
                <a:gd name="T5" fmla="*/ 8 h 8"/>
                <a:gd name="T6" fmla="*/ 3 w 8"/>
                <a:gd name="T7" fmla="*/ 8 h 8"/>
                <a:gd name="T8" fmla="*/ 4 w 8"/>
                <a:gd name="T9" fmla="*/ 8 h 8"/>
                <a:gd name="T10" fmla="*/ 4 w 8"/>
                <a:gd name="T11" fmla="*/ 8 h 8"/>
                <a:gd name="T12" fmla="*/ 6 w 8"/>
                <a:gd name="T13" fmla="*/ 8 h 8"/>
                <a:gd name="T14" fmla="*/ 6 w 8"/>
                <a:gd name="T15" fmla="*/ 8 h 8"/>
                <a:gd name="T16" fmla="*/ 6 w 8"/>
                <a:gd name="T17" fmla="*/ 8 h 8"/>
                <a:gd name="T18" fmla="*/ 8 w 8"/>
                <a:gd name="T19" fmla="*/ 8 h 8"/>
                <a:gd name="T20" fmla="*/ 8 w 8"/>
                <a:gd name="T21" fmla="*/ 6 h 8"/>
                <a:gd name="T22" fmla="*/ 8 w 8"/>
                <a:gd name="T23" fmla="*/ 5 h 8"/>
                <a:gd name="T24" fmla="*/ 8 w 8"/>
                <a:gd name="T25" fmla="*/ 3 h 8"/>
                <a:gd name="T26" fmla="*/ 6 w 8"/>
                <a:gd name="T27" fmla="*/ 1 h 8"/>
                <a:gd name="T28" fmla="*/ 4 w 8"/>
                <a:gd name="T29" fmla="*/ 1 h 8"/>
                <a:gd name="T30" fmla="*/ 3 w 8"/>
                <a:gd name="T31" fmla="*/ 0 h 8"/>
                <a:gd name="T32" fmla="*/ 1 w 8"/>
                <a:gd name="T33" fmla="*/ 0 h 8"/>
                <a:gd name="T34" fmla="*/ 0 w 8"/>
                <a:gd name="T35" fmla="*/ 1 h 8"/>
                <a:gd name="T36" fmla="*/ 0 w 8"/>
                <a:gd name="T37" fmla="*/ 3 h 8"/>
                <a:gd name="T38" fmla="*/ 0 w 8"/>
                <a:gd name="T39" fmla="*/ 6 h 8"/>
                <a:gd name="T40" fmla="*/ 1 w 8"/>
                <a:gd name="T41" fmla="*/ 8 h 8"/>
                <a:gd name="T42" fmla="*/ 1 w 8"/>
                <a:gd name="T43" fmla="*/ 8 h 8"/>
                <a:gd name="T44" fmla="*/ 1 w 8"/>
                <a:gd name="T45" fmla="*/ 8 h 8"/>
                <a:gd name="T46" fmla="*/ 1 w 8"/>
                <a:gd name="T47" fmla="*/ 8 h 8"/>
                <a:gd name="T48" fmla="*/ 1 w 8"/>
                <a:gd name="T49" fmla="*/ 8 h 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 h="8">
                  <a:moveTo>
                    <a:pt x="1" y="8"/>
                  </a:moveTo>
                  <a:lnTo>
                    <a:pt x="1" y="8"/>
                  </a:lnTo>
                  <a:lnTo>
                    <a:pt x="3" y="8"/>
                  </a:lnTo>
                  <a:lnTo>
                    <a:pt x="4" y="8"/>
                  </a:lnTo>
                  <a:lnTo>
                    <a:pt x="6" y="8"/>
                  </a:lnTo>
                  <a:lnTo>
                    <a:pt x="8" y="8"/>
                  </a:lnTo>
                  <a:lnTo>
                    <a:pt x="8" y="6"/>
                  </a:lnTo>
                  <a:lnTo>
                    <a:pt x="8" y="5"/>
                  </a:lnTo>
                  <a:lnTo>
                    <a:pt x="8" y="3"/>
                  </a:lnTo>
                  <a:lnTo>
                    <a:pt x="6" y="1"/>
                  </a:lnTo>
                  <a:lnTo>
                    <a:pt x="4" y="1"/>
                  </a:lnTo>
                  <a:lnTo>
                    <a:pt x="3" y="0"/>
                  </a:lnTo>
                  <a:lnTo>
                    <a:pt x="1" y="0"/>
                  </a:lnTo>
                  <a:lnTo>
                    <a:pt x="0" y="1"/>
                  </a:lnTo>
                  <a:lnTo>
                    <a:pt x="0" y="3"/>
                  </a:lnTo>
                  <a:lnTo>
                    <a:pt x="0" y="6"/>
                  </a:lnTo>
                  <a:lnTo>
                    <a:pt x="1" y="8"/>
                  </a:lnTo>
                  <a:close/>
                </a:path>
              </a:pathLst>
            </a:custGeom>
            <a:solidFill>
              <a:srgbClr val="000000"/>
            </a:solidFill>
            <a:ln w="9525">
              <a:noFill/>
              <a:round/>
              <a:headEnd/>
              <a:tailEnd/>
            </a:ln>
          </p:spPr>
          <p:txBody>
            <a:bodyPr/>
            <a:lstStyle/>
            <a:p>
              <a:endParaRPr lang="en-US"/>
            </a:p>
          </p:txBody>
        </p:sp>
        <p:sp>
          <p:nvSpPr>
            <p:cNvPr id="77934" name="Freeform 124"/>
            <p:cNvSpPr>
              <a:spLocks/>
            </p:cNvSpPr>
            <p:nvPr/>
          </p:nvSpPr>
          <p:spPr bwMode="auto">
            <a:xfrm>
              <a:off x="4204" y="3130"/>
              <a:ext cx="7" cy="10"/>
            </a:xfrm>
            <a:custGeom>
              <a:avLst/>
              <a:gdLst>
                <a:gd name="T0" fmla="*/ 5 w 7"/>
                <a:gd name="T1" fmla="*/ 10 h 10"/>
                <a:gd name="T2" fmla="*/ 5 w 7"/>
                <a:gd name="T3" fmla="*/ 10 h 10"/>
                <a:gd name="T4" fmla="*/ 5 w 7"/>
                <a:gd name="T5" fmla="*/ 10 h 10"/>
                <a:gd name="T6" fmla="*/ 7 w 7"/>
                <a:gd name="T7" fmla="*/ 8 h 10"/>
                <a:gd name="T8" fmla="*/ 7 w 7"/>
                <a:gd name="T9" fmla="*/ 8 h 10"/>
                <a:gd name="T10" fmla="*/ 7 w 7"/>
                <a:gd name="T11" fmla="*/ 5 h 10"/>
                <a:gd name="T12" fmla="*/ 7 w 7"/>
                <a:gd name="T13" fmla="*/ 4 h 10"/>
                <a:gd name="T14" fmla="*/ 7 w 7"/>
                <a:gd name="T15" fmla="*/ 2 h 10"/>
                <a:gd name="T16" fmla="*/ 5 w 7"/>
                <a:gd name="T17" fmla="*/ 0 h 10"/>
                <a:gd name="T18" fmla="*/ 2 w 7"/>
                <a:gd name="T19" fmla="*/ 0 h 10"/>
                <a:gd name="T20" fmla="*/ 2 w 7"/>
                <a:gd name="T21" fmla="*/ 2 h 10"/>
                <a:gd name="T22" fmla="*/ 0 w 7"/>
                <a:gd name="T23" fmla="*/ 4 h 10"/>
                <a:gd name="T24" fmla="*/ 0 w 7"/>
                <a:gd name="T25" fmla="*/ 5 h 10"/>
                <a:gd name="T26" fmla="*/ 0 w 7"/>
                <a:gd name="T27" fmla="*/ 7 h 10"/>
                <a:gd name="T28" fmla="*/ 2 w 7"/>
                <a:gd name="T29" fmla="*/ 8 h 10"/>
                <a:gd name="T30" fmla="*/ 2 w 7"/>
                <a:gd name="T31" fmla="*/ 10 h 10"/>
                <a:gd name="T32" fmla="*/ 5 w 7"/>
                <a:gd name="T33" fmla="*/ 10 h 10"/>
                <a:gd name="T34" fmla="*/ 5 w 7"/>
                <a:gd name="T35" fmla="*/ 10 h 10"/>
                <a:gd name="T36" fmla="*/ 5 w 7"/>
                <a:gd name="T37" fmla="*/ 10 h 10"/>
                <a:gd name="T38" fmla="*/ 5 w 7"/>
                <a:gd name="T39" fmla="*/ 10 h 10"/>
                <a:gd name="T40" fmla="*/ 5 w 7"/>
                <a:gd name="T41" fmla="*/ 10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 h="10">
                  <a:moveTo>
                    <a:pt x="5" y="10"/>
                  </a:moveTo>
                  <a:lnTo>
                    <a:pt x="5" y="10"/>
                  </a:lnTo>
                  <a:lnTo>
                    <a:pt x="7" y="8"/>
                  </a:lnTo>
                  <a:lnTo>
                    <a:pt x="7" y="5"/>
                  </a:lnTo>
                  <a:lnTo>
                    <a:pt x="7" y="4"/>
                  </a:lnTo>
                  <a:lnTo>
                    <a:pt x="7" y="2"/>
                  </a:lnTo>
                  <a:lnTo>
                    <a:pt x="5" y="0"/>
                  </a:lnTo>
                  <a:lnTo>
                    <a:pt x="2" y="0"/>
                  </a:lnTo>
                  <a:lnTo>
                    <a:pt x="2" y="2"/>
                  </a:lnTo>
                  <a:lnTo>
                    <a:pt x="0" y="4"/>
                  </a:lnTo>
                  <a:lnTo>
                    <a:pt x="0" y="5"/>
                  </a:lnTo>
                  <a:lnTo>
                    <a:pt x="0" y="7"/>
                  </a:lnTo>
                  <a:lnTo>
                    <a:pt x="2" y="8"/>
                  </a:lnTo>
                  <a:lnTo>
                    <a:pt x="2" y="10"/>
                  </a:lnTo>
                  <a:lnTo>
                    <a:pt x="5" y="10"/>
                  </a:lnTo>
                  <a:close/>
                </a:path>
              </a:pathLst>
            </a:custGeom>
            <a:solidFill>
              <a:srgbClr val="000000"/>
            </a:solidFill>
            <a:ln w="9525">
              <a:noFill/>
              <a:round/>
              <a:headEnd/>
              <a:tailEnd/>
            </a:ln>
          </p:spPr>
          <p:txBody>
            <a:bodyPr/>
            <a:lstStyle/>
            <a:p>
              <a:endParaRPr lang="en-US"/>
            </a:p>
          </p:txBody>
        </p:sp>
        <p:sp>
          <p:nvSpPr>
            <p:cNvPr id="77935" name="Freeform 125"/>
            <p:cNvSpPr>
              <a:spLocks/>
            </p:cNvSpPr>
            <p:nvPr/>
          </p:nvSpPr>
          <p:spPr bwMode="auto">
            <a:xfrm>
              <a:off x="4704" y="3092"/>
              <a:ext cx="68" cy="40"/>
            </a:xfrm>
            <a:custGeom>
              <a:avLst/>
              <a:gdLst>
                <a:gd name="T0" fmla="*/ 68 w 68"/>
                <a:gd name="T1" fmla="*/ 40 h 40"/>
                <a:gd name="T2" fmla="*/ 0 w 68"/>
                <a:gd name="T3" fmla="*/ 0 h 40"/>
                <a:gd name="T4" fmla="*/ 68 w 68"/>
                <a:gd name="T5" fmla="*/ 40 h 40"/>
                <a:gd name="T6" fmla="*/ 0 60000 65536"/>
                <a:gd name="T7" fmla="*/ 0 60000 65536"/>
                <a:gd name="T8" fmla="*/ 0 60000 65536"/>
              </a:gdLst>
              <a:ahLst/>
              <a:cxnLst>
                <a:cxn ang="T6">
                  <a:pos x="T0" y="T1"/>
                </a:cxn>
                <a:cxn ang="T7">
                  <a:pos x="T2" y="T3"/>
                </a:cxn>
                <a:cxn ang="T8">
                  <a:pos x="T4" y="T5"/>
                </a:cxn>
              </a:cxnLst>
              <a:rect l="0" t="0" r="r" b="b"/>
              <a:pathLst>
                <a:path w="68" h="40">
                  <a:moveTo>
                    <a:pt x="68" y="40"/>
                  </a:moveTo>
                  <a:lnTo>
                    <a:pt x="0" y="0"/>
                  </a:lnTo>
                  <a:lnTo>
                    <a:pt x="68" y="40"/>
                  </a:lnTo>
                  <a:close/>
                </a:path>
              </a:pathLst>
            </a:custGeom>
            <a:solidFill>
              <a:srgbClr val="FFFFFF"/>
            </a:solidFill>
            <a:ln w="9525">
              <a:noFill/>
              <a:round/>
              <a:headEnd/>
              <a:tailEnd/>
            </a:ln>
          </p:spPr>
          <p:txBody>
            <a:bodyPr/>
            <a:lstStyle/>
            <a:p>
              <a:endParaRPr lang="en-US"/>
            </a:p>
          </p:txBody>
        </p:sp>
        <p:sp>
          <p:nvSpPr>
            <p:cNvPr id="77936" name="Freeform 126"/>
            <p:cNvSpPr>
              <a:spLocks/>
            </p:cNvSpPr>
            <p:nvPr/>
          </p:nvSpPr>
          <p:spPr bwMode="auto">
            <a:xfrm>
              <a:off x="5094" y="3119"/>
              <a:ext cx="5" cy="13"/>
            </a:xfrm>
            <a:custGeom>
              <a:avLst/>
              <a:gdLst>
                <a:gd name="T0" fmla="*/ 5 w 5"/>
                <a:gd name="T1" fmla="*/ 13 h 13"/>
                <a:gd name="T2" fmla="*/ 5 w 5"/>
                <a:gd name="T3" fmla="*/ 11 h 13"/>
                <a:gd name="T4" fmla="*/ 5 w 5"/>
                <a:gd name="T5" fmla="*/ 8 h 13"/>
                <a:gd name="T6" fmla="*/ 5 w 5"/>
                <a:gd name="T7" fmla="*/ 3 h 13"/>
                <a:gd name="T8" fmla="*/ 5 w 5"/>
                <a:gd name="T9" fmla="*/ 0 h 13"/>
                <a:gd name="T10" fmla="*/ 2 w 5"/>
                <a:gd name="T11" fmla="*/ 0 h 13"/>
                <a:gd name="T12" fmla="*/ 0 w 5"/>
                <a:gd name="T13" fmla="*/ 0 h 13"/>
                <a:gd name="T14" fmla="*/ 0 w 5"/>
                <a:gd name="T15" fmla="*/ 2 h 13"/>
                <a:gd name="T16" fmla="*/ 0 w 5"/>
                <a:gd name="T17" fmla="*/ 3 h 13"/>
                <a:gd name="T18" fmla="*/ 0 w 5"/>
                <a:gd name="T19" fmla="*/ 7 h 13"/>
                <a:gd name="T20" fmla="*/ 0 w 5"/>
                <a:gd name="T21" fmla="*/ 8 h 13"/>
                <a:gd name="T22" fmla="*/ 2 w 5"/>
                <a:gd name="T23" fmla="*/ 11 h 13"/>
                <a:gd name="T24" fmla="*/ 2 w 5"/>
                <a:gd name="T25" fmla="*/ 13 h 13"/>
                <a:gd name="T26" fmla="*/ 2 w 5"/>
                <a:gd name="T27" fmla="*/ 13 h 13"/>
                <a:gd name="T28" fmla="*/ 3 w 5"/>
                <a:gd name="T29" fmla="*/ 13 h 13"/>
                <a:gd name="T30" fmla="*/ 3 w 5"/>
                <a:gd name="T31" fmla="*/ 13 h 13"/>
                <a:gd name="T32" fmla="*/ 5 w 5"/>
                <a:gd name="T33" fmla="*/ 13 h 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 h="13">
                  <a:moveTo>
                    <a:pt x="5" y="13"/>
                  </a:moveTo>
                  <a:lnTo>
                    <a:pt x="5" y="11"/>
                  </a:lnTo>
                  <a:lnTo>
                    <a:pt x="5" y="8"/>
                  </a:lnTo>
                  <a:lnTo>
                    <a:pt x="5" y="3"/>
                  </a:lnTo>
                  <a:lnTo>
                    <a:pt x="5" y="0"/>
                  </a:lnTo>
                  <a:lnTo>
                    <a:pt x="2" y="0"/>
                  </a:lnTo>
                  <a:lnTo>
                    <a:pt x="0" y="0"/>
                  </a:lnTo>
                  <a:lnTo>
                    <a:pt x="0" y="2"/>
                  </a:lnTo>
                  <a:lnTo>
                    <a:pt x="0" y="3"/>
                  </a:lnTo>
                  <a:lnTo>
                    <a:pt x="0" y="7"/>
                  </a:lnTo>
                  <a:lnTo>
                    <a:pt x="0" y="8"/>
                  </a:lnTo>
                  <a:lnTo>
                    <a:pt x="2" y="11"/>
                  </a:lnTo>
                  <a:lnTo>
                    <a:pt x="2" y="13"/>
                  </a:lnTo>
                  <a:lnTo>
                    <a:pt x="3" y="13"/>
                  </a:lnTo>
                  <a:lnTo>
                    <a:pt x="5" y="13"/>
                  </a:lnTo>
                  <a:close/>
                </a:path>
              </a:pathLst>
            </a:custGeom>
            <a:solidFill>
              <a:srgbClr val="000000"/>
            </a:solidFill>
            <a:ln w="9525">
              <a:noFill/>
              <a:round/>
              <a:headEnd/>
              <a:tailEnd/>
            </a:ln>
          </p:spPr>
          <p:txBody>
            <a:bodyPr/>
            <a:lstStyle/>
            <a:p>
              <a:endParaRPr lang="en-US"/>
            </a:p>
          </p:txBody>
        </p:sp>
        <p:sp>
          <p:nvSpPr>
            <p:cNvPr id="77937" name="Freeform 127"/>
            <p:cNvSpPr>
              <a:spLocks/>
            </p:cNvSpPr>
            <p:nvPr/>
          </p:nvSpPr>
          <p:spPr bwMode="auto">
            <a:xfrm>
              <a:off x="5145" y="3119"/>
              <a:ext cx="5" cy="13"/>
            </a:xfrm>
            <a:custGeom>
              <a:avLst/>
              <a:gdLst>
                <a:gd name="T0" fmla="*/ 5 w 5"/>
                <a:gd name="T1" fmla="*/ 13 h 13"/>
                <a:gd name="T2" fmla="*/ 5 w 5"/>
                <a:gd name="T3" fmla="*/ 11 h 13"/>
                <a:gd name="T4" fmla="*/ 5 w 5"/>
                <a:gd name="T5" fmla="*/ 8 h 13"/>
                <a:gd name="T6" fmla="*/ 5 w 5"/>
                <a:gd name="T7" fmla="*/ 5 h 13"/>
                <a:gd name="T8" fmla="*/ 5 w 5"/>
                <a:gd name="T9" fmla="*/ 0 h 13"/>
                <a:gd name="T10" fmla="*/ 1 w 5"/>
                <a:gd name="T11" fmla="*/ 2 h 13"/>
                <a:gd name="T12" fmla="*/ 0 w 5"/>
                <a:gd name="T13" fmla="*/ 3 h 13"/>
                <a:gd name="T14" fmla="*/ 0 w 5"/>
                <a:gd name="T15" fmla="*/ 5 h 13"/>
                <a:gd name="T16" fmla="*/ 0 w 5"/>
                <a:gd name="T17" fmla="*/ 8 h 13"/>
                <a:gd name="T18" fmla="*/ 1 w 5"/>
                <a:gd name="T19" fmla="*/ 10 h 13"/>
                <a:gd name="T20" fmla="*/ 1 w 5"/>
                <a:gd name="T21" fmla="*/ 11 h 13"/>
                <a:gd name="T22" fmla="*/ 3 w 5"/>
                <a:gd name="T23" fmla="*/ 13 h 13"/>
                <a:gd name="T24" fmla="*/ 5 w 5"/>
                <a:gd name="T25" fmla="*/ 13 h 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 h="13">
                  <a:moveTo>
                    <a:pt x="5" y="13"/>
                  </a:moveTo>
                  <a:lnTo>
                    <a:pt x="5" y="11"/>
                  </a:lnTo>
                  <a:lnTo>
                    <a:pt x="5" y="8"/>
                  </a:lnTo>
                  <a:lnTo>
                    <a:pt x="5" y="5"/>
                  </a:lnTo>
                  <a:lnTo>
                    <a:pt x="5" y="0"/>
                  </a:lnTo>
                  <a:lnTo>
                    <a:pt x="1" y="2"/>
                  </a:lnTo>
                  <a:lnTo>
                    <a:pt x="0" y="3"/>
                  </a:lnTo>
                  <a:lnTo>
                    <a:pt x="0" y="5"/>
                  </a:lnTo>
                  <a:lnTo>
                    <a:pt x="0" y="8"/>
                  </a:lnTo>
                  <a:lnTo>
                    <a:pt x="1" y="10"/>
                  </a:lnTo>
                  <a:lnTo>
                    <a:pt x="1" y="11"/>
                  </a:lnTo>
                  <a:lnTo>
                    <a:pt x="3" y="13"/>
                  </a:lnTo>
                  <a:lnTo>
                    <a:pt x="5" y="13"/>
                  </a:lnTo>
                  <a:close/>
                </a:path>
              </a:pathLst>
            </a:custGeom>
            <a:solidFill>
              <a:srgbClr val="000000"/>
            </a:solidFill>
            <a:ln w="9525">
              <a:noFill/>
              <a:round/>
              <a:headEnd/>
              <a:tailEnd/>
            </a:ln>
          </p:spPr>
          <p:txBody>
            <a:bodyPr/>
            <a:lstStyle/>
            <a:p>
              <a:endParaRPr lang="en-US"/>
            </a:p>
          </p:txBody>
        </p:sp>
        <p:sp>
          <p:nvSpPr>
            <p:cNvPr id="77938" name="Freeform 128"/>
            <p:cNvSpPr>
              <a:spLocks/>
            </p:cNvSpPr>
            <p:nvPr/>
          </p:nvSpPr>
          <p:spPr bwMode="auto">
            <a:xfrm>
              <a:off x="4597" y="3098"/>
              <a:ext cx="27" cy="26"/>
            </a:xfrm>
            <a:custGeom>
              <a:avLst/>
              <a:gdLst>
                <a:gd name="T0" fmla="*/ 5 w 27"/>
                <a:gd name="T1" fmla="*/ 26 h 26"/>
                <a:gd name="T2" fmla="*/ 5 w 27"/>
                <a:gd name="T3" fmla="*/ 26 h 26"/>
                <a:gd name="T4" fmla="*/ 7 w 27"/>
                <a:gd name="T5" fmla="*/ 26 h 26"/>
                <a:gd name="T6" fmla="*/ 8 w 27"/>
                <a:gd name="T7" fmla="*/ 26 h 26"/>
                <a:gd name="T8" fmla="*/ 8 w 27"/>
                <a:gd name="T9" fmla="*/ 26 h 26"/>
                <a:gd name="T10" fmla="*/ 12 w 27"/>
                <a:gd name="T11" fmla="*/ 26 h 26"/>
                <a:gd name="T12" fmla="*/ 15 w 27"/>
                <a:gd name="T13" fmla="*/ 24 h 26"/>
                <a:gd name="T14" fmla="*/ 18 w 27"/>
                <a:gd name="T15" fmla="*/ 23 h 26"/>
                <a:gd name="T16" fmla="*/ 20 w 27"/>
                <a:gd name="T17" fmla="*/ 21 h 26"/>
                <a:gd name="T18" fmla="*/ 23 w 27"/>
                <a:gd name="T19" fmla="*/ 18 h 26"/>
                <a:gd name="T20" fmla="*/ 24 w 27"/>
                <a:gd name="T21" fmla="*/ 15 h 26"/>
                <a:gd name="T22" fmla="*/ 27 w 27"/>
                <a:gd name="T23" fmla="*/ 12 h 26"/>
                <a:gd name="T24" fmla="*/ 27 w 27"/>
                <a:gd name="T25" fmla="*/ 7 h 26"/>
                <a:gd name="T26" fmla="*/ 27 w 27"/>
                <a:gd name="T27" fmla="*/ 5 h 26"/>
                <a:gd name="T28" fmla="*/ 27 w 27"/>
                <a:gd name="T29" fmla="*/ 4 h 26"/>
                <a:gd name="T30" fmla="*/ 27 w 27"/>
                <a:gd name="T31" fmla="*/ 4 h 26"/>
                <a:gd name="T32" fmla="*/ 26 w 27"/>
                <a:gd name="T33" fmla="*/ 4 h 26"/>
                <a:gd name="T34" fmla="*/ 23 w 27"/>
                <a:gd name="T35" fmla="*/ 2 h 26"/>
                <a:gd name="T36" fmla="*/ 21 w 27"/>
                <a:gd name="T37" fmla="*/ 0 h 26"/>
                <a:gd name="T38" fmla="*/ 20 w 27"/>
                <a:gd name="T39" fmla="*/ 0 h 26"/>
                <a:gd name="T40" fmla="*/ 18 w 27"/>
                <a:gd name="T41" fmla="*/ 0 h 26"/>
                <a:gd name="T42" fmla="*/ 16 w 27"/>
                <a:gd name="T43" fmla="*/ 0 h 26"/>
                <a:gd name="T44" fmla="*/ 13 w 27"/>
                <a:gd name="T45" fmla="*/ 0 h 26"/>
                <a:gd name="T46" fmla="*/ 12 w 27"/>
                <a:gd name="T47" fmla="*/ 2 h 26"/>
                <a:gd name="T48" fmla="*/ 8 w 27"/>
                <a:gd name="T49" fmla="*/ 4 h 26"/>
                <a:gd name="T50" fmla="*/ 7 w 27"/>
                <a:gd name="T51" fmla="*/ 4 h 26"/>
                <a:gd name="T52" fmla="*/ 5 w 27"/>
                <a:gd name="T53" fmla="*/ 7 h 26"/>
                <a:gd name="T54" fmla="*/ 4 w 27"/>
                <a:gd name="T55" fmla="*/ 8 h 26"/>
                <a:gd name="T56" fmla="*/ 2 w 27"/>
                <a:gd name="T57" fmla="*/ 12 h 26"/>
                <a:gd name="T58" fmla="*/ 2 w 27"/>
                <a:gd name="T59" fmla="*/ 15 h 26"/>
                <a:gd name="T60" fmla="*/ 0 w 27"/>
                <a:gd name="T61" fmla="*/ 20 h 26"/>
                <a:gd name="T62" fmla="*/ 0 w 27"/>
                <a:gd name="T63" fmla="*/ 23 h 26"/>
                <a:gd name="T64" fmla="*/ 0 w 27"/>
                <a:gd name="T65" fmla="*/ 26 h 26"/>
                <a:gd name="T66" fmla="*/ 0 w 27"/>
                <a:gd name="T67" fmla="*/ 26 h 26"/>
                <a:gd name="T68" fmla="*/ 0 w 27"/>
                <a:gd name="T69" fmla="*/ 26 h 26"/>
                <a:gd name="T70" fmla="*/ 2 w 27"/>
                <a:gd name="T71" fmla="*/ 26 h 26"/>
                <a:gd name="T72" fmla="*/ 2 w 27"/>
                <a:gd name="T73" fmla="*/ 26 h 26"/>
                <a:gd name="T74" fmla="*/ 4 w 27"/>
                <a:gd name="T75" fmla="*/ 26 h 26"/>
                <a:gd name="T76" fmla="*/ 4 w 27"/>
                <a:gd name="T77" fmla="*/ 26 h 26"/>
                <a:gd name="T78" fmla="*/ 5 w 27"/>
                <a:gd name="T79" fmla="*/ 26 h 26"/>
                <a:gd name="T80" fmla="*/ 5 w 27"/>
                <a:gd name="T81" fmla="*/ 26 h 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7" h="26">
                  <a:moveTo>
                    <a:pt x="5" y="26"/>
                  </a:moveTo>
                  <a:lnTo>
                    <a:pt x="5" y="26"/>
                  </a:lnTo>
                  <a:lnTo>
                    <a:pt x="7" y="26"/>
                  </a:lnTo>
                  <a:lnTo>
                    <a:pt x="8" y="26"/>
                  </a:lnTo>
                  <a:lnTo>
                    <a:pt x="12" y="26"/>
                  </a:lnTo>
                  <a:lnTo>
                    <a:pt x="15" y="24"/>
                  </a:lnTo>
                  <a:lnTo>
                    <a:pt x="18" y="23"/>
                  </a:lnTo>
                  <a:lnTo>
                    <a:pt x="20" y="21"/>
                  </a:lnTo>
                  <a:lnTo>
                    <a:pt x="23" y="18"/>
                  </a:lnTo>
                  <a:lnTo>
                    <a:pt x="24" y="15"/>
                  </a:lnTo>
                  <a:lnTo>
                    <a:pt x="27" y="12"/>
                  </a:lnTo>
                  <a:lnTo>
                    <a:pt x="27" y="7"/>
                  </a:lnTo>
                  <a:lnTo>
                    <a:pt x="27" y="5"/>
                  </a:lnTo>
                  <a:lnTo>
                    <a:pt x="27" y="4"/>
                  </a:lnTo>
                  <a:lnTo>
                    <a:pt x="26" y="4"/>
                  </a:lnTo>
                  <a:lnTo>
                    <a:pt x="23" y="2"/>
                  </a:lnTo>
                  <a:lnTo>
                    <a:pt x="21" y="0"/>
                  </a:lnTo>
                  <a:lnTo>
                    <a:pt x="20" y="0"/>
                  </a:lnTo>
                  <a:lnTo>
                    <a:pt x="18" y="0"/>
                  </a:lnTo>
                  <a:lnTo>
                    <a:pt x="16" y="0"/>
                  </a:lnTo>
                  <a:lnTo>
                    <a:pt x="13" y="0"/>
                  </a:lnTo>
                  <a:lnTo>
                    <a:pt x="12" y="2"/>
                  </a:lnTo>
                  <a:lnTo>
                    <a:pt x="8" y="4"/>
                  </a:lnTo>
                  <a:lnTo>
                    <a:pt x="7" y="4"/>
                  </a:lnTo>
                  <a:lnTo>
                    <a:pt x="5" y="7"/>
                  </a:lnTo>
                  <a:lnTo>
                    <a:pt x="4" y="8"/>
                  </a:lnTo>
                  <a:lnTo>
                    <a:pt x="2" y="12"/>
                  </a:lnTo>
                  <a:lnTo>
                    <a:pt x="2" y="15"/>
                  </a:lnTo>
                  <a:lnTo>
                    <a:pt x="0" y="20"/>
                  </a:lnTo>
                  <a:lnTo>
                    <a:pt x="0" y="23"/>
                  </a:lnTo>
                  <a:lnTo>
                    <a:pt x="0" y="26"/>
                  </a:lnTo>
                  <a:lnTo>
                    <a:pt x="2" y="26"/>
                  </a:lnTo>
                  <a:lnTo>
                    <a:pt x="4" y="26"/>
                  </a:lnTo>
                  <a:lnTo>
                    <a:pt x="5" y="26"/>
                  </a:lnTo>
                  <a:close/>
                </a:path>
              </a:pathLst>
            </a:custGeom>
            <a:solidFill>
              <a:srgbClr val="FFFFFF"/>
            </a:solidFill>
            <a:ln w="9525">
              <a:noFill/>
              <a:round/>
              <a:headEnd/>
              <a:tailEnd/>
            </a:ln>
          </p:spPr>
          <p:txBody>
            <a:bodyPr/>
            <a:lstStyle/>
            <a:p>
              <a:endParaRPr lang="en-US"/>
            </a:p>
          </p:txBody>
        </p:sp>
        <p:sp>
          <p:nvSpPr>
            <p:cNvPr id="77939" name="Freeform 129"/>
            <p:cNvSpPr>
              <a:spLocks/>
            </p:cNvSpPr>
            <p:nvPr/>
          </p:nvSpPr>
          <p:spPr bwMode="auto">
            <a:xfrm>
              <a:off x="4895" y="3105"/>
              <a:ext cx="8" cy="14"/>
            </a:xfrm>
            <a:custGeom>
              <a:avLst/>
              <a:gdLst>
                <a:gd name="T0" fmla="*/ 2 w 8"/>
                <a:gd name="T1" fmla="*/ 14 h 14"/>
                <a:gd name="T2" fmla="*/ 2 w 8"/>
                <a:gd name="T3" fmla="*/ 14 h 14"/>
                <a:gd name="T4" fmla="*/ 3 w 8"/>
                <a:gd name="T5" fmla="*/ 14 h 14"/>
                <a:gd name="T6" fmla="*/ 3 w 8"/>
                <a:gd name="T7" fmla="*/ 14 h 14"/>
                <a:gd name="T8" fmla="*/ 5 w 8"/>
                <a:gd name="T9" fmla="*/ 14 h 14"/>
                <a:gd name="T10" fmla="*/ 6 w 8"/>
                <a:gd name="T11" fmla="*/ 13 h 14"/>
                <a:gd name="T12" fmla="*/ 6 w 8"/>
                <a:gd name="T13" fmla="*/ 13 h 14"/>
                <a:gd name="T14" fmla="*/ 8 w 8"/>
                <a:gd name="T15" fmla="*/ 13 h 14"/>
                <a:gd name="T16" fmla="*/ 8 w 8"/>
                <a:gd name="T17" fmla="*/ 13 h 14"/>
                <a:gd name="T18" fmla="*/ 8 w 8"/>
                <a:gd name="T19" fmla="*/ 11 h 14"/>
                <a:gd name="T20" fmla="*/ 8 w 8"/>
                <a:gd name="T21" fmla="*/ 11 h 14"/>
                <a:gd name="T22" fmla="*/ 8 w 8"/>
                <a:gd name="T23" fmla="*/ 9 h 14"/>
                <a:gd name="T24" fmla="*/ 8 w 8"/>
                <a:gd name="T25" fmla="*/ 6 h 14"/>
                <a:gd name="T26" fmla="*/ 6 w 8"/>
                <a:gd name="T27" fmla="*/ 5 h 14"/>
                <a:gd name="T28" fmla="*/ 5 w 8"/>
                <a:gd name="T29" fmla="*/ 3 h 14"/>
                <a:gd name="T30" fmla="*/ 3 w 8"/>
                <a:gd name="T31" fmla="*/ 1 h 14"/>
                <a:gd name="T32" fmla="*/ 2 w 8"/>
                <a:gd name="T33" fmla="*/ 0 h 14"/>
                <a:gd name="T34" fmla="*/ 0 w 8"/>
                <a:gd name="T35" fmla="*/ 3 h 14"/>
                <a:gd name="T36" fmla="*/ 0 w 8"/>
                <a:gd name="T37" fmla="*/ 8 h 14"/>
                <a:gd name="T38" fmla="*/ 0 w 8"/>
                <a:gd name="T39" fmla="*/ 11 h 14"/>
                <a:gd name="T40" fmla="*/ 2 w 8"/>
                <a:gd name="T41" fmla="*/ 14 h 14"/>
                <a:gd name="T42" fmla="*/ 2 w 8"/>
                <a:gd name="T43" fmla="*/ 14 h 14"/>
                <a:gd name="T44" fmla="*/ 2 w 8"/>
                <a:gd name="T45" fmla="*/ 14 h 14"/>
                <a:gd name="T46" fmla="*/ 2 w 8"/>
                <a:gd name="T47" fmla="*/ 14 h 14"/>
                <a:gd name="T48" fmla="*/ 2 w 8"/>
                <a:gd name="T49" fmla="*/ 14 h 1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 h="14">
                  <a:moveTo>
                    <a:pt x="2" y="14"/>
                  </a:moveTo>
                  <a:lnTo>
                    <a:pt x="2" y="14"/>
                  </a:lnTo>
                  <a:lnTo>
                    <a:pt x="3" y="14"/>
                  </a:lnTo>
                  <a:lnTo>
                    <a:pt x="5" y="14"/>
                  </a:lnTo>
                  <a:lnTo>
                    <a:pt x="6" y="13"/>
                  </a:lnTo>
                  <a:lnTo>
                    <a:pt x="8" y="13"/>
                  </a:lnTo>
                  <a:lnTo>
                    <a:pt x="8" y="11"/>
                  </a:lnTo>
                  <a:lnTo>
                    <a:pt x="8" y="9"/>
                  </a:lnTo>
                  <a:lnTo>
                    <a:pt x="8" y="6"/>
                  </a:lnTo>
                  <a:lnTo>
                    <a:pt x="6" y="5"/>
                  </a:lnTo>
                  <a:lnTo>
                    <a:pt x="5" y="3"/>
                  </a:lnTo>
                  <a:lnTo>
                    <a:pt x="3" y="1"/>
                  </a:lnTo>
                  <a:lnTo>
                    <a:pt x="2" y="0"/>
                  </a:lnTo>
                  <a:lnTo>
                    <a:pt x="0" y="3"/>
                  </a:lnTo>
                  <a:lnTo>
                    <a:pt x="0" y="8"/>
                  </a:lnTo>
                  <a:lnTo>
                    <a:pt x="0" y="11"/>
                  </a:lnTo>
                  <a:lnTo>
                    <a:pt x="2" y="14"/>
                  </a:lnTo>
                  <a:close/>
                </a:path>
              </a:pathLst>
            </a:custGeom>
            <a:solidFill>
              <a:srgbClr val="000000"/>
            </a:solidFill>
            <a:ln w="9525">
              <a:noFill/>
              <a:round/>
              <a:headEnd/>
              <a:tailEnd/>
            </a:ln>
          </p:spPr>
          <p:txBody>
            <a:bodyPr/>
            <a:lstStyle/>
            <a:p>
              <a:endParaRPr lang="en-US"/>
            </a:p>
          </p:txBody>
        </p:sp>
        <p:sp>
          <p:nvSpPr>
            <p:cNvPr id="77940" name="Freeform 130"/>
            <p:cNvSpPr>
              <a:spLocks/>
            </p:cNvSpPr>
            <p:nvPr/>
          </p:nvSpPr>
          <p:spPr bwMode="auto">
            <a:xfrm>
              <a:off x="4916" y="3103"/>
              <a:ext cx="9" cy="13"/>
            </a:xfrm>
            <a:custGeom>
              <a:avLst/>
              <a:gdLst>
                <a:gd name="T0" fmla="*/ 9 w 9"/>
                <a:gd name="T1" fmla="*/ 8 h 13"/>
                <a:gd name="T2" fmla="*/ 9 w 9"/>
                <a:gd name="T3" fmla="*/ 7 h 13"/>
                <a:gd name="T4" fmla="*/ 9 w 9"/>
                <a:gd name="T5" fmla="*/ 3 h 13"/>
                <a:gd name="T6" fmla="*/ 9 w 9"/>
                <a:gd name="T7" fmla="*/ 2 h 13"/>
                <a:gd name="T8" fmla="*/ 9 w 9"/>
                <a:gd name="T9" fmla="*/ 0 h 13"/>
                <a:gd name="T10" fmla="*/ 8 w 9"/>
                <a:gd name="T11" fmla="*/ 0 h 13"/>
                <a:gd name="T12" fmla="*/ 8 w 9"/>
                <a:gd name="T13" fmla="*/ 0 h 13"/>
                <a:gd name="T14" fmla="*/ 6 w 9"/>
                <a:gd name="T15" fmla="*/ 0 h 13"/>
                <a:gd name="T16" fmla="*/ 6 w 9"/>
                <a:gd name="T17" fmla="*/ 0 h 13"/>
                <a:gd name="T18" fmla="*/ 4 w 9"/>
                <a:gd name="T19" fmla="*/ 0 h 13"/>
                <a:gd name="T20" fmla="*/ 4 w 9"/>
                <a:gd name="T21" fmla="*/ 0 h 13"/>
                <a:gd name="T22" fmla="*/ 3 w 9"/>
                <a:gd name="T23" fmla="*/ 0 h 13"/>
                <a:gd name="T24" fmla="*/ 1 w 9"/>
                <a:gd name="T25" fmla="*/ 0 h 13"/>
                <a:gd name="T26" fmla="*/ 0 w 9"/>
                <a:gd name="T27" fmla="*/ 0 h 13"/>
                <a:gd name="T28" fmla="*/ 0 w 9"/>
                <a:gd name="T29" fmla="*/ 2 h 13"/>
                <a:gd name="T30" fmla="*/ 0 w 9"/>
                <a:gd name="T31" fmla="*/ 3 h 13"/>
                <a:gd name="T32" fmla="*/ 0 w 9"/>
                <a:gd name="T33" fmla="*/ 5 h 13"/>
                <a:gd name="T34" fmla="*/ 1 w 9"/>
                <a:gd name="T35" fmla="*/ 7 h 13"/>
                <a:gd name="T36" fmla="*/ 3 w 9"/>
                <a:gd name="T37" fmla="*/ 8 h 13"/>
                <a:gd name="T38" fmla="*/ 4 w 9"/>
                <a:gd name="T39" fmla="*/ 10 h 13"/>
                <a:gd name="T40" fmla="*/ 6 w 9"/>
                <a:gd name="T41" fmla="*/ 13 h 13"/>
                <a:gd name="T42" fmla="*/ 6 w 9"/>
                <a:gd name="T43" fmla="*/ 11 h 13"/>
                <a:gd name="T44" fmla="*/ 8 w 9"/>
                <a:gd name="T45" fmla="*/ 10 h 13"/>
                <a:gd name="T46" fmla="*/ 9 w 9"/>
                <a:gd name="T47" fmla="*/ 8 h 13"/>
                <a:gd name="T48" fmla="*/ 9 w 9"/>
                <a:gd name="T49" fmla="*/ 8 h 1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9" h="13">
                  <a:moveTo>
                    <a:pt x="9" y="8"/>
                  </a:moveTo>
                  <a:lnTo>
                    <a:pt x="9" y="7"/>
                  </a:lnTo>
                  <a:lnTo>
                    <a:pt x="9" y="3"/>
                  </a:lnTo>
                  <a:lnTo>
                    <a:pt x="9" y="2"/>
                  </a:lnTo>
                  <a:lnTo>
                    <a:pt x="9" y="0"/>
                  </a:lnTo>
                  <a:lnTo>
                    <a:pt x="8" y="0"/>
                  </a:lnTo>
                  <a:lnTo>
                    <a:pt x="6" y="0"/>
                  </a:lnTo>
                  <a:lnTo>
                    <a:pt x="4" y="0"/>
                  </a:lnTo>
                  <a:lnTo>
                    <a:pt x="3" y="0"/>
                  </a:lnTo>
                  <a:lnTo>
                    <a:pt x="1" y="0"/>
                  </a:lnTo>
                  <a:lnTo>
                    <a:pt x="0" y="0"/>
                  </a:lnTo>
                  <a:lnTo>
                    <a:pt x="0" y="2"/>
                  </a:lnTo>
                  <a:lnTo>
                    <a:pt x="0" y="3"/>
                  </a:lnTo>
                  <a:lnTo>
                    <a:pt x="0" y="5"/>
                  </a:lnTo>
                  <a:lnTo>
                    <a:pt x="1" y="7"/>
                  </a:lnTo>
                  <a:lnTo>
                    <a:pt x="3" y="8"/>
                  </a:lnTo>
                  <a:lnTo>
                    <a:pt x="4" y="10"/>
                  </a:lnTo>
                  <a:lnTo>
                    <a:pt x="6" y="13"/>
                  </a:lnTo>
                  <a:lnTo>
                    <a:pt x="6" y="11"/>
                  </a:lnTo>
                  <a:lnTo>
                    <a:pt x="8" y="10"/>
                  </a:lnTo>
                  <a:lnTo>
                    <a:pt x="9" y="8"/>
                  </a:lnTo>
                  <a:close/>
                </a:path>
              </a:pathLst>
            </a:custGeom>
            <a:solidFill>
              <a:srgbClr val="000000"/>
            </a:solidFill>
            <a:ln w="9525">
              <a:noFill/>
              <a:round/>
              <a:headEnd/>
              <a:tailEnd/>
            </a:ln>
          </p:spPr>
          <p:txBody>
            <a:bodyPr/>
            <a:lstStyle/>
            <a:p>
              <a:endParaRPr lang="en-US"/>
            </a:p>
          </p:txBody>
        </p:sp>
        <p:sp>
          <p:nvSpPr>
            <p:cNvPr id="77941" name="Freeform 131"/>
            <p:cNvSpPr>
              <a:spLocks/>
            </p:cNvSpPr>
            <p:nvPr/>
          </p:nvSpPr>
          <p:spPr bwMode="auto">
            <a:xfrm>
              <a:off x="4944" y="3106"/>
              <a:ext cx="15" cy="5"/>
            </a:xfrm>
            <a:custGeom>
              <a:avLst/>
              <a:gdLst>
                <a:gd name="T0" fmla="*/ 4 w 15"/>
                <a:gd name="T1" fmla="*/ 5 h 5"/>
                <a:gd name="T2" fmla="*/ 5 w 15"/>
                <a:gd name="T3" fmla="*/ 5 h 5"/>
                <a:gd name="T4" fmla="*/ 8 w 15"/>
                <a:gd name="T5" fmla="*/ 5 h 5"/>
                <a:gd name="T6" fmla="*/ 8 w 15"/>
                <a:gd name="T7" fmla="*/ 5 h 5"/>
                <a:gd name="T8" fmla="*/ 10 w 15"/>
                <a:gd name="T9" fmla="*/ 5 h 5"/>
                <a:gd name="T10" fmla="*/ 11 w 15"/>
                <a:gd name="T11" fmla="*/ 5 h 5"/>
                <a:gd name="T12" fmla="*/ 13 w 15"/>
                <a:gd name="T13" fmla="*/ 5 h 5"/>
                <a:gd name="T14" fmla="*/ 15 w 15"/>
                <a:gd name="T15" fmla="*/ 4 h 5"/>
                <a:gd name="T16" fmla="*/ 15 w 15"/>
                <a:gd name="T17" fmla="*/ 4 h 5"/>
                <a:gd name="T18" fmla="*/ 15 w 15"/>
                <a:gd name="T19" fmla="*/ 2 h 5"/>
                <a:gd name="T20" fmla="*/ 13 w 15"/>
                <a:gd name="T21" fmla="*/ 0 h 5"/>
                <a:gd name="T22" fmla="*/ 11 w 15"/>
                <a:gd name="T23" fmla="*/ 0 h 5"/>
                <a:gd name="T24" fmla="*/ 10 w 15"/>
                <a:gd name="T25" fmla="*/ 0 h 5"/>
                <a:gd name="T26" fmla="*/ 8 w 15"/>
                <a:gd name="T27" fmla="*/ 0 h 5"/>
                <a:gd name="T28" fmla="*/ 7 w 15"/>
                <a:gd name="T29" fmla="*/ 0 h 5"/>
                <a:gd name="T30" fmla="*/ 4 w 15"/>
                <a:gd name="T31" fmla="*/ 2 h 5"/>
                <a:gd name="T32" fmla="*/ 0 w 15"/>
                <a:gd name="T33" fmla="*/ 4 h 5"/>
                <a:gd name="T34" fmla="*/ 2 w 15"/>
                <a:gd name="T35" fmla="*/ 4 h 5"/>
                <a:gd name="T36" fmla="*/ 2 w 15"/>
                <a:gd name="T37" fmla="*/ 4 h 5"/>
                <a:gd name="T38" fmla="*/ 4 w 15"/>
                <a:gd name="T39" fmla="*/ 5 h 5"/>
                <a:gd name="T40" fmla="*/ 4 w 15"/>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5" h="5">
                  <a:moveTo>
                    <a:pt x="4" y="5"/>
                  </a:moveTo>
                  <a:lnTo>
                    <a:pt x="5" y="5"/>
                  </a:lnTo>
                  <a:lnTo>
                    <a:pt x="8" y="5"/>
                  </a:lnTo>
                  <a:lnTo>
                    <a:pt x="10" y="5"/>
                  </a:lnTo>
                  <a:lnTo>
                    <a:pt x="11" y="5"/>
                  </a:lnTo>
                  <a:lnTo>
                    <a:pt x="13" y="5"/>
                  </a:lnTo>
                  <a:lnTo>
                    <a:pt x="15" y="4"/>
                  </a:lnTo>
                  <a:lnTo>
                    <a:pt x="15" y="2"/>
                  </a:lnTo>
                  <a:lnTo>
                    <a:pt x="13" y="0"/>
                  </a:lnTo>
                  <a:lnTo>
                    <a:pt x="11" y="0"/>
                  </a:lnTo>
                  <a:lnTo>
                    <a:pt x="10" y="0"/>
                  </a:lnTo>
                  <a:lnTo>
                    <a:pt x="8" y="0"/>
                  </a:lnTo>
                  <a:lnTo>
                    <a:pt x="7" y="0"/>
                  </a:lnTo>
                  <a:lnTo>
                    <a:pt x="4" y="2"/>
                  </a:lnTo>
                  <a:lnTo>
                    <a:pt x="0" y="4"/>
                  </a:lnTo>
                  <a:lnTo>
                    <a:pt x="2" y="4"/>
                  </a:lnTo>
                  <a:lnTo>
                    <a:pt x="4" y="5"/>
                  </a:lnTo>
                  <a:close/>
                </a:path>
              </a:pathLst>
            </a:custGeom>
            <a:solidFill>
              <a:srgbClr val="000000"/>
            </a:solidFill>
            <a:ln w="9525">
              <a:noFill/>
              <a:round/>
              <a:headEnd/>
              <a:tailEnd/>
            </a:ln>
          </p:spPr>
          <p:txBody>
            <a:bodyPr/>
            <a:lstStyle/>
            <a:p>
              <a:endParaRPr lang="en-US"/>
            </a:p>
          </p:txBody>
        </p:sp>
        <p:sp>
          <p:nvSpPr>
            <p:cNvPr id="77942" name="Freeform 132"/>
            <p:cNvSpPr>
              <a:spLocks/>
            </p:cNvSpPr>
            <p:nvPr/>
          </p:nvSpPr>
          <p:spPr bwMode="auto">
            <a:xfrm>
              <a:off x="4328" y="3070"/>
              <a:ext cx="24" cy="9"/>
            </a:xfrm>
            <a:custGeom>
              <a:avLst/>
              <a:gdLst>
                <a:gd name="T0" fmla="*/ 5 w 24"/>
                <a:gd name="T1" fmla="*/ 8 h 9"/>
                <a:gd name="T2" fmla="*/ 24 w 24"/>
                <a:gd name="T3" fmla="*/ 3 h 9"/>
                <a:gd name="T4" fmla="*/ 24 w 24"/>
                <a:gd name="T5" fmla="*/ 1 h 9"/>
                <a:gd name="T6" fmla="*/ 23 w 24"/>
                <a:gd name="T7" fmla="*/ 0 h 9"/>
                <a:gd name="T8" fmla="*/ 20 w 24"/>
                <a:gd name="T9" fmla="*/ 0 h 9"/>
                <a:gd name="T10" fmla="*/ 16 w 24"/>
                <a:gd name="T11" fmla="*/ 0 h 9"/>
                <a:gd name="T12" fmla="*/ 13 w 24"/>
                <a:gd name="T13" fmla="*/ 1 h 9"/>
                <a:gd name="T14" fmla="*/ 10 w 24"/>
                <a:gd name="T15" fmla="*/ 1 h 9"/>
                <a:gd name="T16" fmla="*/ 5 w 24"/>
                <a:gd name="T17" fmla="*/ 1 h 9"/>
                <a:gd name="T18" fmla="*/ 2 w 24"/>
                <a:gd name="T19" fmla="*/ 1 h 9"/>
                <a:gd name="T20" fmla="*/ 2 w 24"/>
                <a:gd name="T21" fmla="*/ 1 h 9"/>
                <a:gd name="T22" fmla="*/ 2 w 24"/>
                <a:gd name="T23" fmla="*/ 3 h 9"/>
                <a:gd name="T24" fmla="*/ 2 w 24"/>
                <a:gd name="T25" fmla="*/ 5 h 9"/>
                <a:gd name="T26" fmla="*/ 0 w 24"/>
                <a:gd name="T27" fmla="*/ 6 h 9"/>
                <a:gd name="T28" fmla="*/ 0 w 24"/>
                <a:gd name="T29" fmla="*/ 8 h 9"/>
                <a:gd name="T30" fmla="*/ 0 w 24"/>
                <a:gd name="T31" fmla="*/ 9 h 9"/>
                <a:gd name="T32" fmla="*/ 2 w 24"/>
                <a:gd name="T33" fmla="*/ 9 h 9"/>
                <a:gd name="T34" fmla="*/ 5 w 24"/>
                <a:gd name="T35" fmla="*/ 8 h 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 h="9">
                  <a:moveTo>
                    <a:pt x="5" y="8"/>
                  </a:moveTo>
                  <a:lnTo>
                    <a:pt x="24" y="3"/>
                  </a:lnTo>
                  <a:lnTo>
                    <a:pt x="24" y="1"/>
                  </a:lnTo>
                  <a:lnTo>
                    <a:pt x="23" y="0"/>
                  </a:lnTo>
                  <a:lnTo>
                    <a:pt x="20" y="0"/>
                  </a:lnTo>
                  <a:lnTo>
                    <a:pt x="16" y="0"/>
                  </a:lnTo>
                  <a:lnTo>
                    <a:pt x="13" y="1"/>
                  </a:lnTo>
                  <a:lnTo>
                    <a:pt x="10" y="1"/>
                  </a:lnTo>
                  <a:lnTo>
                    <a:pt x="5" y="1"/>
                  </a:lnTo>
                  <a:lnTo>
                    <a:pt x="2" y="1"/>
                  </a:lnTo>
                  <a:lnTo>
                    <a:pt x="2" y="3"/>
                  </a:lnTo>
                  <a:lnTo>
                    <a:pt x="2" y="5"/>
                  </a:lnTo>
                  <a:lnTo>
                    <a:pt x="0" y="6"/>
                  </a:lnTo>
                  <a:lnTo>
                    <a:pt x="0" y="8"/>
                  </a:lnTo>
                  <a:lnTo>
                    <a:pt x="0" y="9"/>
                  </a:lnTo>
                  <a:lnTo>
                    <a:pt x="2" y="9"/>
                  </a:lnTo>
                  <a:lnTo>
                    <a:pt x="5" y="8"/>
                  </a:lnTo>
                  <a:close/>
                </a:path>
              </a:pathLst>
            </a:custGeom>
            <a:solidFill>
              <a:srgbClr val="000000"/>
            </a:solidFill>
            <a:ln w="9525">
              <a:noFill/>
              <a:round/>
              <a:headEnd/>
              <a:tailEnd/>
            </a:ln>
          </p:spPr>
          <p:txBody>
            <a:bodyPr/>
            <a:lstStyle/>
            <a:p>
              <a:endParaRPr lang="en-US"/>
            </a:p>
          </p:txBody>
        </p:sp>
        <p:sp>
          <p:nvSpPr>
            <p:cNvPr id="77943" name="Freeform 133"/>
            <p:cNvSpPr>
              <a:spLocks/>
            </p:cNvSpPr>
            <p:nvPr/>
          </p:nvSpPr>
          <p:spPr bwMode="auto">
            <a:xfrm>
              <a:off x="5073" y="3044"/>
              <a:ext cx="11" cy="8"/>
            </a:xfrm>
            <a:custGeom>
              <a:avLst/>
              <a:gdLst>
                <a:gd name="T0" fmla="*/ 5 w 11"/>
                <a:gd name="T1" fmla="*/ 8 h 8"/>
                <a:gd name="T2" fmla="*/ 5 w 11"/>
                <a:gd name="T3" fmla="*/ 8 h 8"/>
                <a:gd name="T4" fmla="*/ 7 w 11"/>
                <a:gd name="T5" fmla="*/ 8 h 8"/>
                <a:gd name="T6" fmla="*/ 7 w 11"/>
                <a:gd name="T7" fmla="*/ 8 h 8"/>
                <a:gd name="T8" fmla="*/ 8 w 11"/>
                <a:gd name="T9" fmla="*/ 8 h 8"/>
                <a:gd name="T10" fmla="*/ 10 w 11"/>
                <a:gd name="T11" fmla="*/ 7 h 8"/>
                <a:gd name="T12" fmla="*/ 10 w 11"/>
                <a:gd name="T13" fmla="*/ 7 h 8"/>
                <a:gd name="T14" fmla="*/ 10 w 11"/>
                <a:gd name="T15" fmla="*/ 7 h 8"/>
                <a:gd name="T16" fmla="*/ 11 w 11"/>
                <a:gd name="T17" fmla="*/ 7 h 8"/>
                <a:gd name="T18" fmla="*/ 10 w 11"/>
                <a:gd name="T19" fmla="*/ 7 h 8"/>
                <a:gd name="T20" fmla="*/ 10 w 11"/>
                <a:gd name="T21" fmla="*/ 5 h 8"/>
                <a:gd name="T22" fmla="*/ 10 w 11"/>
                <a:gd name="T23" fmla="*/ 5 h 8"/>
                <a:gd name="T24" fmla="*/ 8 w 11"/>
                <a:gd name="T25" fmla="*/ 4 h 8"/>
                <a:gd name="T26" fmla="*/ 7 w 11"/>
                <a:gd name="T27" fmla="*/ 4 h 8"/>
                <a:gd name="T28" fmla="*/ 7 w 11"/>
                <a:gd name="T29" fmla="*/ 4 h 8"/>
                <a:gd name="T30" fmla="*/ 5 w 11"/>
                <a:gd name="T31" fmla="*/ 2 h 8"/>
                <a:gd name="T32" fmla="*/ 5 w 11"/>
                <a:gd name="T33" fmla="*/ 0 h 8"/>
                <a:gd name="T34" fmla="*/ 3 w 11"/>
                <a:gd name="T35" fmla="*/ 0 h 8"/>
                <a:gd name="T36" fmla="*/ 3 w 11"/>
                <a:gd name="T37" fmla="*/ 2 h 8"/>
                <a:gd name="T38" fmla="*/ 2 w 11"/>
                <a:gd name="T39" fmla="*/ 2 h 8"/>
                <a:gd name="T40" fmla="*/ 0 w 11"/>
                <a:gd name="T41" fmla="*/ 4 h 8"/>
                <a:gd name="T42" fmla="*/ 0 w 11"/>
                <a:gd name="T43" fmla="*/ 5 h 8"/>
                <a:gd name="T44" fmla="*/ 0 w 11"/>
                <a:gd name="T45" fmla="*/ 7 h 8"/>
                <a:gd name="T46" fmla="*/ 0 w 11"/>
                <a:gd name="T47" fmla="*/ 8 h 8"/>
                <a:gd name="T48" fmla="*/ 2 w 11"/>
                <a:gd name="T49" fmla="*/ 8 h 8"/>
                <a:gd name="T50" fmla="*/ 3 w 11"/>
                <a:gd name="T51" fmla="*/ 8 h 8"/>
                <a:gd name="T52" fmla="*/ 3 w 11"/>
                <a:gd name="T53" fmla="*/ 8 h 8"/>
                <a:gd name="T54" fmla="*/ 5 w 11"/>
                <a:gd name="T55" fmla="*/ 8 h 8"/>
                <a:gd name="T56" fmla="*/ 5 w 11"/>
                <a:gd name="T57" fmla="*/ 8 h 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 h="8">
                  <a:moveTo>
                    <a:pt x="5" y="8"/>
                  </a:moveTo>
                  <a:lnTo>
                    <a:pt x="5" y="8"/>
                  </a:lnTo>
                  <a:lnTo>
                    <a:pt x="7" y="8"/>
                  </a:lnTo>
                  <a:lnTo>
                    <a:pt x="8" y="8"/>
                  </a:lnTo>
                  <a:lnTo>
                    <a:pt x="10" y="7"/>
                  </a:lnTo>
                  <a:lnTo>
                    <a:pt x="11" y="7"/>
                  </a:lnTo>
                  <a:lnTo>
                    <a:pt x="10" y="7"/>
                  </a:lnTo>
                  <a:lnTo>
                    <a:pt x="10" y="5"/>
                  </a:lnTo>
                  <a:lnTo>
                    <a:pt x="8" y="4"/>
                  </a:lnTo>
                  <a:lnTo>
                    <a:pt x="7" y="4"/>
                  </a:lnTo>
                  <a:lnTo>
                    <a:pt x="5" y="2"/>
                  </a:lnTo>
                  <a:lnTo>
                    <a:pt x="5" y="0"/>
                  </a:lnTo>
                  <a:lnTo>
                    <a:pt x="3" y="0"/>
                  </a:lnTo>
                  <a:lnTo>
                    <a:pt x="3" y="2"/>
                  </a:lnTo>
                  <a:lnTo>
                    <a:pt x="2" y="2"/>
                  </a:lnTo>
                  <a:lnTo>
                    <a:pt x="0" y="4"/>
                  </a:lnTo>
                  <a:lnTo>
                    <a:pt x="0" y="5"/>
                  </a:lnTo>
                  <a:lnTo>
                    <a:pt x="0" y="7"/>
                  </a:lnTo>
                  <a:lnTo>
                    <a:pt x="0" y="8"/>
                  </a:lnTo>
                  <a:lnTo>
                    <a:pt x="2" y="8"/>
                  </a:lnTo>
                  <a:lnTo>
                    <a:pt x="3" y="8"/>
                  </a:lnTo>
                  <a:lnTo>
                    <a:pt x="5" y="8"/>
                  </a:lnTo>
                  <a:close/>
                </a:path>
              </a:pathLst>
            </a:custGeom>
            <a:solidFill>
              <a:srgbClr val="000000"/>
            </a:solidFill>
            <a:ln w="9525">
              <a:noFill/>
              <a:round/>
              <a:headEnd/>
              <a:tailEnd/>
            </a:ln>
          </p:spPr>
          <p:txBody>
            <a:bodyPr/>
            <a:lstStyle/>
            <a:p>
              <a:endParaRPr lang="en-US"/>
            </a:p>
          </p:txBody>
        </p:sp>
        <p:sp>
          <p:nvSpPr>
            <p:cNvPr id="77944" name="Freeform 134"/>
            <p:cNvSpPr>
              <a:spLocks/>
            </p:cNvSpPr>
            <p:nvPr/>
          </p:nvSpPr>
          <p:spPr bwMode="auto">
            <a:xfrm>
              <a:off x="5096" y="3043"/>
              <a:ext cx="14" cy="3"/>
            </a:xfrm>
            <a:custGeom>
              <a:avLst/>
              <a:gdLst>
                <a:gd name="T0" fmla="*/ 0 w 14"/>
                <a:gd name="T1" fmla="*/ 1 h 3"/>
                <a:gd name="T2" fmla="*/ 0 w 14"/>
                <a:gd name="T3" fmla="*/ 1 h 3"/>
                <a:gd name="T4" fmla="*/ 1 w 14"/>
                <a:gd name="T5" fmla="*/ 1 h 3"/>
                <a:gd name="T6" fmla="*/ 3 w 14"/>
                <a:gd name="T7" fmla="*/ 1 h 3"/>
                <a:gd name="T8" fmla="*/ 4 w 14"/>
                <a:gd name="T9" fmla="*/ 1 h 3"/>
                <a:gd name="T10" fmla="*/ 6 w 14"/>
                <a:gd name="T11" fmla="*/ 1 h 3"/>
                <a:gd name="T12" fmla="*/ 7 w 14"/>
                <a:gd name="T13" fmla="*/ 1 h 3"/>
                <a:gd name="T14" fmla="*/ 11 w 14"/>
                <a:gd name="T15" fmla="*/ 1 h 3"/>
                <a:gd name="T16" fmla="*/ 14 w 14"/>
                <a:gd name="T17" fmla="*/ 1 h 3"/>
                <a:gd name="T18" fmla="*/ 12 w 14"/>
                <a:gd name="T19" fmla="*/ 3 h 3"/>
                <a:gd name="T20" fmla="*/ 11 w 14"/>
                <a:gd name="T21" fmla="*/ 3 h 3"/>
                <a:gd name="T22" fmla="*/ 9 w 14"/>
                <a:gd name="T23" fmla="*/ 1 h 3"/>
                <a:gd name="T24" fmla="*/ 6 w 14"/>
                <a:gd name="T25" fmla="*/ 1 h 3"/>
                <a:gd name="T26" fmla="*/ 4 w 14"/>
                <a:gd name="T27" fmla="*/ 0 h 3"/>
                <a:gd name="T28" fmla="*/ 3 w 14"/>
                <a:gd name="T29" fmla="*/ 0 h 3"/>
                <a:gd name="T30" fmla="*/ 1 w 14"/>
                <a:gd name="T31" fmla="*/ 0 h 3"/>
                <a:gd name="T32" fmla="*/ 0 w 14"/>
                <a:gd name="T33" fmla="*/ 0 h 3"/>
                <a:gd name="T34" fmla="*/ 0 w 14"/>
                <a:gd name="T35" fmla="*/ 0 h 3"/>
                <a:gd name="T36" fmla="*/ 0 w 14"/>
                <a:gd name="T37" fmla="*/ 0 h 3"/>
                <a:gd name="T38" fmla="*/ 0 w 14"/>
                <a:gd name="T39" fmla="*/ 1 h 3"/>
                <a:gd name="T40" fmla="*/ 0 w 14"/>
                <a:gd name="T41" fmla="*/ 1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 h="3">
                  <a:moveTo>
                    <a:pt x="0" y="1"/>
                  </a:moveTo>
                  <a:lnTo>
                    <a:pt x="0" y="1"/>
                  </a:lnTo>
                  <a:lnTo>
                    <a:pt x="1" y="1"/>
                  </a:lnTo>
                  <a:lnTo>
                    <a:pt x="3" y="1"/>
                  </a:lnTo>
                  <a:lnTo>
                    <a:pt x="4" y="1"/>
                  </a:lnTo>
                  <a:lnTo>
                    <a:pt x="6" y="1"/>
                  </a:lnTo>
                  <a:lnTo>
                    <a:pt x="7" y="1"/>
                  </a:lnTo>
                  <a:lnTo>
                    <a:pt x="11" y="1"/>
                  </a:lnTo>
                  <a:lnTo>
                    <a:pt x="14" y="1"/>
                  </a:lnTo>
                  <a:lnTo>
                    <a:pt x="12" y="3"/>
                  </a:lnTo>
                  <a:lnTo>
                    <a:pt x="11" y="3"/>
                  </a:lnTo>
                  <a:lnTo>
                    <a:pt x="9" y="1"/>
                  </a:lnTo>
                  <a:lnTo>
                    <a:pt x="6" y="1"/>
                  </a:lnTo>
                  <a:lnTo>
                    <a:pt x="4" y="0"/>
                  </a:lnTo>
                  <a:lnTo>
                    <a:pt x="3" y="0"/>
                  </a:lnTo>
                  <a:lnTo>
                    <a:pt x="1" y="0"/>
                  </a:lnTo>
                  <a:lnTo>
                    <a:pt x="0" y="0"/>
                  </a:lnTo>
                  <a:lnTo>
                    <a:pt x="0" y="1"/>
                  </a:lnTo>
                  <a:close/>
                </a:path>
              </a:pathLst>
            </a:custGeom>
            <a:solidFill>
              <a:srgbClr val="000000"/>
            </a:solidFill>
            <a:ln w="9525">
              <a:noFill/>
              <a:round/>
              <a:headEnd/>
              <a:tailEnd/>
            </a:ln>
          </p:spPr>
          <p:txBody>
            <a:bodyPr/>
            <a:lstStyle/>
            <a:p>
              <a:endParaRPr lang="en-US"/>
            </a:p>
          </p:txBody>
        </p:sp>
        <p:sp>
          <p:nvSpPr>
            <p:cNvPr id="77945" name="Freeform 135"/>
            <p:cNvSpPr>
              <a:spLocks/>
            </p:cNvSpPr>
            <p:nvPr/>
          </p:nvSpPr>
          <p:spPr bwMode="auto">
            <a:xfrm>
              <a:off x="4250" y="3028"/>
              <a:ext cx="43" cy="15"/>
            </a:xfrm>
            <a:custGeom>
              <a:avLst/>
              <a:gdLst>
                <a:gd name="T0" fmla="*/ 4 w 43"/>
                <a:gd name="T1" fmla="*/ 15 h 15"/>
                <a:gd name="T2" fmla="*/ 37 w 43"/>
                <a:gd name="T3" fmla="*/ 8 h 15"/>
                <a:gd name="T4" fmla="*/ 39 w 43"/>
                <a:gd name="T5" fmla="*/ 8 h 15"/>
                <a:gd name="T6" fmla="*/ 39 w 43"/>
                <a:gd name="T7" fmla="*/ 7 h 15"/>
                <a:gd name="T8" fmla="*/ 40 w 43"/>
                <a:gd name="T9" fmla="*/ 7 h 15"/>
                <a:gd name="T10" fmla="*/ 42 w 43"/>
                <a:gd name="T11" fmla="*/ 7 h 15"/>
                <a:gd name="T12" fmla="*/ 43 w 43"/>
                <a:gd name="T13" fmla="*/ 5 h 15"/>
                <a:gd name="T14" fmla="*/ 43 w 43"/>
                <a:gd name="T15" fmla="*/ 4 h 15"/>
                <a:gd name="T16" fmla="*/ 43 w 43"/>
                <a:gd name="T17" fmla="*/ 2 h 15"/>
                <a:gd name="T18" fmla="*/ 40 w 43"/>
                <a:gd name="T19" fmla="*/ 0 h 15"/>
                <a:gd name="T20" fmla="*/ 0 w 43"/>
                <a:gd name="T21" fmla="*/ 7 h 15"/>
                <a:gd name="T22" fmla="*/ 0 w 43"/>
                <a:gd name="T23" fmla="*/ 7 h 15"/>
                <a:gd name="T24" fmla="*/ 0 w 43"/>
                <a:gd name="T25" fmla="*/ 8 h 15"/>
                <a:gd name="T26" fmla="*/ 0 w 43"/>
                <a:gd name="T27" fmla="*/ 10 h 15"/>
                <a:gd name="T28" fmla="*/ 0 w 43"/>
                <a:gd name="T29" fmla="*/ 12 h 15"/>
                <a:gd name="T30" fmla="*/ 0 w 43"/>
                <a:gd name="T31" fmla="*/ 12 h 15"/>
                <a:gd name="T32" fmla="*/ 2 w 43"/>
                <a:gd name="T33" fmla="*/ 13 h 15"/>
                <a:gd name="T34" fmla="*/ 2 w 43"/>
                <a:gd name="T35" fmla="*/ 15 h 15"/>
                <a:gd name="T36" fmla="*/ 4 w 43"/>
                <a:gd name="T37" fmla="*/ 15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3" h="15">
                  <a:moveTo>
                    <a:pt x="4" y="15"/>
                  </a:moveTo>
                  <a:lnTo>
                    <a:pt x="37" y="8"/>
                  </a:lnTo>
                  <a:lnTo>
                    <a:pt x="39" y="8"/>
                  </a:lnTo>
                  <a:lnTo>
                    <a:pt x="39" y="7"/>
                  </a:lnTo>
                  <a:lnTo>
                    <a:pt x="40" y="7"/>
                  </a:lnTo>
                  <a:lnTo>
                    <a:pt x="42" y="7"/>
                  </a:lnTo>
                  <a:lnTo>
                    <a:pt x="43" y="5"/>
                  </a:lnTo>
                  <a:lnTo>
                    <a:pt x="43" y="4"/>
                  </a:lnTo>
                  <a:lnTo>
                    <a:pt x="43" y="2"/>
                  </a:lnTo>
                  <a:lnTo>
                    <a:pt x="40" y="0"/>
                  </a:lnTo>
                  <a:lnTo>
                    <a:pt x="0" y="7"/>
                  </a:lnTo>
                  <a:lnTo>
                    <a:pt x="0" y="8"/>
                  </a:lnTo>
                  <a:lnTo>
                    <a:pt x="0" y="10"/>
                  </a:lnTo>
                  <a:lnTo>
                    <a:pt x="0" y="12"/>
                  </a:lnTo>
                  <a:lnTo>
                    <a:pt x="2" y="13"/>
                  </a:lnTo>
                  <a:lnTo>
                    <a:pt x="2" y="15"/>
                  </a:lnTo>
                  <a:lnTo>
                    <a:pt x="4" y="15"/>
                  </a:lnTo>
                  <a:close/>
                </a:path>
              </a:pathLst>
            </a:custGeom>
            <a:solidFill>
              <a:srgbClr val="000000"/>
            </a:solidFill>
            <a:ln w="9525">
              <a:noFill/>
              <a:round/>
              <a:headEnd/>
              <a:tailEnd/>
            </a:ln>
          </p:spPr>
          <p:txBody>
            <a:bodyPr/>
            <a:lstStyle/>
            <a:p>
              <a:endParaRPr lang="en-US"/>
            </a:p>
          </p:txBody>
        </p:sp>
        <p:sp>
          <p:nvSpPr>
            <p:cNvPr id="77946" name="Freeform 136"/>
            <p:cNvSpPr>
              <a:spLocks/>
            </p:cNvSpPr>
            <p:nvPr/>
          </p:nvSpPr>
          <p:spPr bwMode="auto">
            <a:xfrm>
              <a:off x="4962" y="3021"/>
              <a:ext cx="14" cy="7"/>
            </a:xfrm>
            <a:custGeom>
              <a:avLst/>
              <a:gdLst>
                <a:gd name="T0" fmla="*/ 6 w 14"/>
                <a:gd name="T1" fmla="*/ 7 h 7"/>
                <a:gd name="T2" fmla="*/ 8 w 14"/>
                <a:gd name="T3" fmla="*/ 6 h 7"/>
                <a:gd name="T4" fmla="*/ 9 w 14"/>
                <a:gd name="T5" fmla="*/ 6 h 7"/>
                <a:gd name="T6" fmla="*/ 11 w 14"/>
                <a:gd name="T7" fmla="*/ 6 h 7"/>
                <a:gd name="T8" fmla="*/ 13 w 14"/>
                <a:gd name="T9" fmla="*/ 6 h 7"/>
                <a:gd name="T10" fmla="*/ 13 w 14"/>
                <a:gd name="T11" fmla="*/ 4 h 7"/>
                <a:gd name="T12" fmla="*/ 14 w 14"/>
                <a:gd name="T13" fmla="*/ 3 h 7"/>
                <a:gd name="T14" fmla="*/ 14 w 14"/>
                <a:gd name="T15" fmla="*/ 3 h 7"/>
                <a:gd name="T16" fmla="*/ 14 w 14"/>
                <a:gd name="T17" fmla="*/ 1 h 7"/>
                <a:gd name="T18" fmla="*/ 14 w 14"/>
                <a:gd name="T19" fmla="*/ 0 h 7"/>
                <a:gd name="T20" fmla="*/ 13 w 14"/>
                <a:gd name="T21" fmla="*/ 0 h 7"/>
                <a:gd name="T22" fmla="*/ 11 w 14"/>
                <a:gd name="T23" fmla="*/ 0 h 7"/>
                <a:gd name="T24" fmla="*/ 9 w 14"/>
                <a:gd name="T25" fmla="*/ 0 h 7"/>
                <a:gd name="T26" fmla="*/ 8 w 14"/>
                <a:gd name="T27" fmla="*/ 0 h 7"/>
                <a:gd name="T28" fmla="*/ 6 w 14"/>
                <a:gd name="T29" fmla="*/ 0 h 7"/>
                <a:gd name="T30" fmla="*/ 5 w 14"/>
                <a:gd name="T31" fmla="*/ 0 h 7"/>
                <a:gd name="T32" fmla="*/ 3 w 14"/>
                <a:gd name="T33" fmla="*/ 1 h 7"/>
                <a:gd name="T34" fmla="*/ 1 w 14"/>
                <a:gd name="T35" fmla="*/ 3 h 7"/>
                <a:gd name="T36" fmla="*/ 0 w 14"/>
                <a:gd name="T37" fmla="*/ 4 h 7"/>
                <a:gd name="T38" fmla="*/ 0 w 14"/>
                <a:gd name="T39" fmla="*/ 4 h 7"/>
                <a:gd name="T40" fmla="*/ 1 w 14"/>
                <a:gd name="T41" fmla="*/ 6 h 7"/>
                <a:gd name="T42" fmla="*/ 1 w 14"/>
                <a:gd name="T43" fmla="*/ 7 h 7"/>
                <a:gd name="T44" fmla="*/ 3 w 14"/>
                <a:gd name="T45" fmla="*/ 7 h 7"/>
                <a:gd name="T46" fmla="*/ 5 w 14"/>
                <a:gd name="T47" fmla="*/ 7 h 7"/>
                <a:gd name="T48" fmla="*/ 6 w 14"/>
                <a:gd name="T49" fmla="*/ 7 h 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4" h="7">
                  <a:moveTo>
                    <a:pt x="6" y="7"/>
                  </a:moveTo>
                  <a:lnTo>
                    <a:pt x="8" y="6"/>
                  </a:lnTo>
                  <a:lnTo>
                    <a:pt x="9" y="6"/>
                  </a:lnTo>
                  <a:lnTo>
                    <a:pt x="11" y="6"/>
                  </a:lnTo>
                  <a:lnTo>
                    <a:pt x="13" y="6"/>
                  </a:lnTo>
                  <a:lnTo>
                    <a:pt x="13" y="4"/>
                  </a:lnTo>
                  <a:lnTo>
                    <a:pt x="14" y="3"/>
                  </a:lnTo>
                  <a:lnTo>
                    <a:pt x="14" y="1"/>
                  </a:lnTo>
                  <a:lnTo>
                    <a:pt x="14" y="0"/>
                  </a:lnTo>
                  <a:lnTo>
                    <a:pt x="13" y="0"/>
                  </a:lnTo>
                  <a:lnTo>
                    <a:pt x="11" y="0"/>
                  </a:lnTo>
                  <a:lnTo>
                    <a:pt x="9" y="0"/>
                  </a:lnTo>
                  <a:lnTo>
                    <a:pt x="8" y="0"/>
                  </a:lnTo>
                  <a:lnTo>
                    <a:pt x="6" y="0"/>
                  </a:lnTo>
                  <a:lnTo>
                    <a:pt x="5" y="0"/>
                  </a:lnTo>
                  <a:lnTo>
                    <a:pt x="3" y="1"/>
                  </a:lnTo>
                  <a:lnTo>
                    <a:pt x="1" y="3"/>
                  </a:lnTo>
                  <a:lnTo>
                    <a:pt x="0" y="4"/>
                  </a:lnTo>
                  <a:lnTo>
                    <a:pt x="1" y="6"/>
                  </a:lnTo>
                  <a:lnTo>
                    <a:pt x="1" y="7"/>
                  </a:lnTo>
                  <a:lnTo>
                    <a:pt x="3" y="7"/>
                  </a:lnTo>
                  <a:lnTo>
                    <a:pt x="5" y="7"/>
                  </a:lnTo>
                  <a:lnTo>
                    <a:pt x="6" y="7"/>
                  </a:lnTo>
                  <a:close/>
                </a:path>
              </a:pathLst>
            </a:custGeom>
            <a:solidFill>
              <a:srgbClr val="000000"/>
            </a:solidFill>
            <a:ln w="9525">
              <a:noFill/>
              <a:round/>
              <a:headEnd/>
              <a:tailEnd/>
            </a:ln>
          </p:spPr>
          <p:txBody>
            <a:bodyPr/>
            <a:lstStyle/>
            <a:p>
              <a:endParaRPr lang="en-US"/>
            </a:p>
          </p:txBody>
        </p:sp>
        <p:sp>
          <p:nvSpPr>
            <p:cNvPr id="77947" name="Freeform 137"/>
            <p:cNvSpPr>
              <a:spLocks/>
            </p:cNvSpPr>
            <p:nvPr/>
          </p:nvSpPr>
          <p:spPr bwMode="auto">
            <a:xfrm>
              <a:off x="5084" y="2984"/>
              <a:ext cx="23" cy="8"/>
            </a:xfrm>
            <a:custGeom>
              <a:avLst/>
              <a:gdLst>
                <a:gd name="T0" fmla="*/ 5 w 23"/>
                <a:gd name="T1" fmla="*/ 8 h 8"/>
                <a:gd name="T2" fmla="*/ 8 w 23"/>
                <a:gd name="T3" fmla="*/ 8 h 8"/>
                <a:gd name="T4" fmla="*/ 10 w 23"/>
                <a:gd name="T5" fmla="*/ 6 h 8"/>
                <a:gd name="T6" fmla="*/ 12 w 23"/>
                <a:gd name="T7" fmla="*/ 6 h 8"/>
                <a:gd name="T8" fmla="*/ 13 w 23"/>
                <a:gd name="T9" fmla="*/ 6 h 8"/>
                <a:gd name="T10" fmla="*/ 15 w 23"/>
                <a:gd name="T11" fmla="*/ 6 h 8"/>
                <a:gd name="T12" fmla="*/ 18 w 23"/>
                <a:gd name="T13" fmla="*/ 5 h 8"/>
                <a:gd name="T14" fmla="*/ 19 w 23"/>
                <a:gd name="T15" fmla="*/ 5 h 8"/>
                <a:gd name="T16" fmla="*/ 23 w 23"/>
                <a:gd name="T17" fmla="*/ 5 h 8"/>
                <a:gd name="T18" fmla="*/ 19 w 23"/>
                <a:gd name="T19" fmla="*/ 5 h 8"/>
                <a:gd name="T20" fmla="*/ 16 w 23"/>
                <a:gd name="T21" fmla="*/ 5 h 8"/>
                <a:gd name="T22" fmla="*/ 13 w 23"/>
                <a:gd name="T23" fmla="*/ 3 h 8"/>
                <a:gd name="T24" fmla="*/ 10 w 23"/>
                <a:gd name="T25" fmla="*/ 2 h 8"/>
                <a:gd name="T26" fmla="*/ 7 w 23"/>
                <a:gd name="T27" fmla="*/ 2 h 8"/>
                <a:gd name="T28" fmla="*/ 5 w 23"/>
                <a:gd name="T29" fmla="*/ 0 h 8"/>
                <a:gd name="T30" fmla="*/ 2 w 23"/>
                <a:gd name="T31" fmla="*/ 0 h 8"/>
                <a:gd name="T32" fmla="*/ 0 w 23"/>
                <a:gd name="T33" fmla="*/ 0 h 8"/>
                <a:gd name="T34" fmla="*/ 0 w 23"/>
                <a:gd name="T35" fmla="*/ 2 h 8"/>
                <a:gd name="T36" fmla="*/ 0 w 23"/>
                <a:gd name="T37" fmla="*/ 3 h 8"/>
                <a:gd name="T38" fmla="*/ 0 w 23"/>
                <a:gd name="T39" fmla="*/ 5 h 8"/>
                <a:gd name="T40" fmla="*/ 2 w 23"/>
                <a:gd name="T41" fmla="*/ 6 h 8"/>
                <a:gd name="T42" fmla="*/ 2 w 23"/>
                <a:gd name="T43" fmla="*/ 8 h 8"/>
                <a:gd name="T44" fmla="*/ 4 w 23"/>
                <a:gd name="T45" fmla="*/ 8 h 8"/>
                <a:gd name="T46" fmla="*/ 5 w 23"/>
                <a:gd name="T47" fmla="*/ 8 h 8"/>
                <a:gd name="T48" fmla="*/ 5 w 23"/>
                <a:gd name="T49" fmla="*/ 8 h 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3" h="8">
                  <a:moveTo>
                    <a:pt x="5" y="8"/>
                  </a:moveTo>
                  <a:lnTo>
                    <a:pt x="8" y="8"/>
                  </a:lnTo>
                  <a:lnTo>
                    <a:pt x="10" y="6"/>
                  </a:lnTo>
                  <a:lnTo>
                    <a:pt x="12" y="6"/>
                  </a:lnTo>
                  <a:lnTo>
                    <a:pt x="13" y="6"/>
                  </a:lnTo>
                  <a:lnTo>
                    <a:pt x="15" y="6"/>
                  </a:lnTo>
                  <a:lnTo>
                    <a:pt x="18" y="5"/>
                  </a:lnTo>
                  <a:lnTo>
                    <a:pt x="19" y="5"/>
                  </a:lnTo>
                  <a:lnTo>
                    <a:pt x="23" y="5"/>
                  </a:lnTo>
                  <a:lnTo>
                    <a:pt x="19" y="5"/>
                  </a:lnTo>
                  <a:lnTo>
                    <a:pt x="16" y="5"/>
                  </a:lnTo>
                  <a:lnTo>
                    <a:pt x="13" y="3"/>
                  </a:lnTo>
                  <a:lnTo>
                    <a:pt x="10" y="2"/>
                  </a:lnTo>
                  <a:lnTo>
                    <a:pt x="7" y="2"/>
                  </a:lnTo>
                  <a:lnTo>
                    <a:pt x="5" y="0"/>
                  </a:lnTo>
                  <a:lnTo>
                    <a:pt x="2" y="0"/>
                  </a:lnTo>
                  <a:lnTo>
                    <a:pt x="0" y="0"/>
                  </a:lnTo>
                  <a:lnTo>
                    <a:pt x="0" y="2"/>
                  </a:lnTo>
                  <a:lnTo>
                    <a:pt x="0" y="3"/>
                  </a:lnTo>
                  <a:lnTo>
                    <a:pt x="0" y="5"/>
                  </a:lnTo>
                  <a:lnTo>
                    <a:pt x="2" y="6"/>
                  </a:lnTo>
                  <a:lnTo>
                    <a:pt x="2" y="8"/>
                  </a:lnTo>
                  <a:lnTo>
                    <a:pt x="4" y="8"/>
                  </a:lnTo>
                  <a:lnTo>
                    <a:pt x="5" y="8"/>
                  </a:lnTo>
                  <a:close/>
                </a:path>
              </a:pathLst>
            </a:custGeom>
            <a:solidFill>
              <a:srgbClr val="000000"/>
            </a:solidFill>
            <a:ln w="9525">
              <a:noFill/>
              <a:round/>
              <a:headEnd/>
              <a:tailEnd/>
            </a:ln>
          </p:spPr>
          <p:txBody>
            <a:bodyPr/>
            <a:lstStyle/>
            <a:p>
              <a:endParaRPr lang="en-US"/>
            </a:p>
          </p:txBody>
        </p:sp>
      </p:grpSp>
      <p:pic>
        <p:nvPicPr>
          <p:cNvPr id="73744" name="Picture 16"/>
          <p:cNvPicPr>
            <a:picLocks noChangeArrowheads="1"/>
          </p:cNvPicPr>
          <p:nvPr/>
        </p:nvPicPr>
        <p:blipFill>
          <a:blip r:embed="rId4" cstate="print"/>
          <a:srcRect/>
          <a:stretch>
            <a:fillRect/>
          </a:stretch>
        </p:blipFill>
        <p:spPr bwMode="auto">
          <a:xfrm>
            <a:off x="522288" y="1490663"/>
            <a:ext cx="4635500" cy="3198812"/>
          </a:xfrm>
          <a:prstGeom prst="rect">
            <a:avLst/>
          </a:prstGeom>
          <a:noFill/>
          <a:ln w="12700">
            <a:noFill/>
            <a:miter lim="800000"/>
            <a:headEnd/>
            <a:tailEnd/>
          </a:ln>
          <a:effectLst/>
        </p:spPr>
      </p:pic>
      <p:sp>
        <p:nvSpPr>
          <p:cNvPr id="74758" name="Rectangle 17"/>
          <p:cNvSpPr>
            <a:spLocks noGrp="1" noChangeArrowheads="1"/>
          </p:cNvSpPr>
          <p:nvPr>
            <p:ph type="title"/>
          </p:nvPr>
        </p:nvSpPr>
        <p:spPr>
          <a:xfrm>
            <a:off x="5100638" y="3348038"/>
            <a:ext cx="3548062" cy="1143000"/>
          </a:xfrm>
          <a:effectLst>
            <a:outerShdw dist="63500" dir="2212194" algn="ctr" rotWithShape="0">
              <a:schemeClr val="bg2"/>
            </a:outerShdw>
          </a:effectLst>
        </p:spPr>
        <p:txBody>
          <a:bodyPr>
            <a:normAutofit fontScale="90000"/>
          </a:bodyPr>
          <a:lstStyle/>
          <a:p>
            <a:pPr fontAlgn="auto">
              <a:spcAft>
                <a:spcPts val="0"/>
              </a:spcAft>
              <a:defRPr/>
            </a:pPr>
            <a:r>
              <a:rPr lang="en-US" sz="5500">
                <a:effectLst/>
              </a:rPr>
              <a:t>Pressure Relief Devices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nodeType="clickEffect">
                                  <p:stCondLst>
                                    <p:cond delay="0"/>
                                  </p:stCondLst>
                                  <p:childTnLst>
                                    <p:set>
                                      <p:cBhvr>
                                        <p:cTn id="6" dur="1" fill="hold">
                                          <p:stCondLst>
                                            <p:cond delay="0"/>
                                          </p:stCondLst>
                                        </p:cTn>
                                        <p:tgtEl>
                                          <p:spTgt spid="73744"/>
                                        </p:tgtEl>
                                        <p:attrNameLst>
                                          <p:attrName>style.visibility</p:attrName>
                                        </p:attrNameLst>
                                      </p:cBhvr>
                                      <p:to>
                                        <p:strVal val="visible"/>
                                      </p:to>
                                    </p:set>
                                    <p:animEffect transition="in" filter="wipe(right)">
                                      <p:cBhvr>
                                        <p:cTn id="7" dur="500"/>
                                        <p:tgtEl>
                                          <p:spTgt spid="73744"/>
                                        </p:tgtEl>
                                      </p:cBhvr>
                                    </p:animEffect>
                                  </p:childTnLst>
                                  <p:subTnLst>
                                    <p:audio>
                                      <p:cMediaNode>
                                        <p:cTn display="0" masterRel="sameClick">
                                          <p:stCondLst>
                                            <p:cond evt="begin" delay="0">
                                              <p:tn val="5"/>
                                            </p:cond>
                                          </p:stCondLst>
                                          <p:endCondLst>
                                            <p:cond evt="onStopAudio" delay="0">
                                              <p:tgtEl>
                                                <p:sldTgt/>
                                              </p:tgtEl>
                                            </p:cond>
                                          </p:endCondLst>
                                        </p:cTn>
                                        <p:tgtEl>
                                          <p:sndTgt r:embed="rId3" name="corkpop.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8850" name="Rectangle 3"/>
          <p:cNvSpPr>
            <a:spLocks noChangeArrowheads="1"/>
          </p:cNvSpPr>
          <p:nvPr/>
        </p:nvSpPr>
        <p:spPr bwMode="auto">
          <a:xfrm>
            <a:off x="219075" y="2135188"/>
            <a:ext cx="2905125" cy="2249487"/>
          </a:xfrm>
          <a:prstGeom prst="rect">
            <a:avLst/>
          </a:prstGeom>
          <a:noFill/>
          <a:ln w="12700">
            <a:noFill/>
            <a:miter lim="800000"/>
            <a:headEnd/>
            <a:tailEnd/>
          </a:ln>
          <a:effectLst/>
        </p:spPr>
        <p:txBody>
          <a:bodyPr lIns="19050" tIns="26988" rIns="19050" bIns="26988">
            <a:spAutoFit/>
          </a:bodyPr>
          <a:lstStyle/>
          <a:p>
            <a:pPr algn="ctr" eaLnBrk="0" hangingPunct="0">
              <a:tabLst>
                <a:tab pos="914400" algn="l"/>
                <a:tab pos="1828800" algn="l"/>
                <a:tab pos="2743200" algn="l"/>
                <a:tab pos="3657600" algn="l"/>
                <a:tab pos="4572000" algn="l"/>
                <a:tab pos="5486400" algn="l"/>
                <a:tab pos="6400800" algn="l"/>
              </a:tabLst>
            </a:pPr>
            <a:r>
              <a:rPr lang="en-US" sz="4800" b="1" dirty="0">
                <a:solidFill>
                  <a:schemeClr val="accent5"/>
                </a:solidFill>
                <a:latin typeface="Arial" pitchFamily="34" charset="0"/>
              </a:rPr>
              <a:t>Pressure </a:t>
            </a:r>
            <a:br>
              <a:rPr lang="en-US" sz="4800" b="1" dirty="0">
                <a:solidFill>
                  <a:schemeClr val="accent5"/>
                </a:solidFill>
                <a:latin typeface="Arial" pitchFamily="34" charset="0"/>
              </a:rPr>
            </a:br>
            <a:r>
              <a:rPr lang="en-US" sz="4800" b="1" dirty="0">
                <a:solidFill>
                  <a:schemeClr val="accent5"/>
                </a:solidFill>
                <a:latin typeface="Arial" pitchFamily="34" charset="0"/>
              </a:rPr>
              <a:t>Relief Valve</a:t>
            </a:r>
          </a:p>
        </p:txBody>
      </p:sp>
      <p:pic>
        <p:nvPicPr>
          <p:cNvPr id="78851" name="Picture 18" descr="PRV"/>
          <p:cNvPicPr>
            <a:picLocks noChangeAspect="1" noChangeArrowheads="1"/>
          </p:cNvPicPr>
          <p:nvPr/>
        </p:nvPicPr>
        <p:blipFill>
          <a:blip r:embed="rId3" cstate="print"/>
          <a:srcRect l="2910" r="7155"/>
          <a:stretch>
            <a:fillRect/>
          </a:stretch>
        </p:blipFill>
        <p:spPr bwMode="auto">
          <a:xfrm>
            <a:off x="3086100" y="52388"/>
            <a:ext cx="6057900" cy="6735762"/>
          </a:xfrm>
          <a:prstGeom prst="rect">
            <a:avLst/>
          </a:prstGeom>
          <a:noFill/>
          <a:ln w="9525">
            <a:noFill/>
            <a:miter lim="800000"/>
            <a:headEnd/>
            <a:tailEnd/>
          </a:ln>
        </p:spPr>
      </p:pic>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4" name="Rectangle 3"/>
          <p:cNvSpPr>
            <a:spLocks noChangeArrowheads="1"/>
          </p:cNvSpPr>
          <p:nvPr/>
        </p:nvSpPr>
        <p:spPr bwMode="auto">
          <a:xfrm>
            <a:off x="565150" y="1079500"/>
            <a:ext cx="3476625" cy="2222500"/>
          </a:xfrm>
          <a:prstGeom prst="rect">
            <a:avLst/>
          </a:prstGeom>
          <a:noFill/>
          <a:ln w="12700">
            <a:noFill/>
            <a:miter lim="800000"/>
            <a:headEnd/>
            <a:tailEnd/>
          </a:ln>
          <a:effectLst/>
        </p:spPr>
        <p:txBody>
          <a:bodyPr wrap="none" lIns="19050" tIns="26988" rIns="19050" bIns="26988"/>
          <a:lstStyle/>
          <a:p>
            <a:pPr algn="ctr" eaLnBrk="0" hangingPunct="0">
              <a:lnSpc>
                <a:spcPts val="5200"/>
              </a:lnSpc>
              <a:tabLst>
                <a:tab pos="914400" algn="l"/>
                <a:tab pos="1828800" algn="l"/>
                <a:tab pos="2743200" algn="l"/>
                <a:tab pos="3657600" algn="l"/>
                <a:tab pos="4572000" algn="l"/>
                <a:tab pos="5486400" algn="l"/>
                <a:tab pos="6400800" algn="l"/>
              </a:tabLst>
            </a:pPr>
            <a:r>
              <a:rPr lang="en-US" sz="4000" b="1" dirty="0">
                <a:solidFill>
                  <a:srgbClr val="0070C0"/>
                </a:solidFill>
                <a:latin typeface="Arial" pitchFamily="34" charset="0"/>
              </a:rPr>
              <a:t>Spring-Loaded </a:t>
            </a:r>
            <a:br>
              <a:rPr lang="en-US" sz="4000" b="1" dirty="0">
                <a:solidFill>
                  <a:srgbClr val="0070C0"/>
                </a:solidFill>
                <a:latin typeface="Arial" pitchFamily="34" charset="0"/>
              </a:rPr>
            </a:br>
            <a:r>
              <a:rPr lang="en-US" sz="4000" b="1" dirty="0">
                <a:solidFill>
                  <a:srgbClr val="0070C0"/>
                </a:solidFill>
                <a:latin typeface="Arial" pitchFamily="34" charset="0"/>
              </a:rPr>
              <a:t>Pressure </a:t>
            </a:r>
            <a:br>
              <a:rPr lang="en-US" sz="4000" b="1" dirty="0">
                <a:solidFill>
                  <a:srgbClr val="0070C0"/>
                </a:solidFill>
                <a:latin typeface="Arial" pitchFamily="34" charset="0"/>
              </a:rPr>
            </a:br>
            <a:r>
              <a:rPr lang="en-US" sz="4000" b="1" dirty="0">
                <a:solidFill>
                  <a:srgbClr val="0070C0"/>
                </a:solidFill>
                <a:latin typeface="Arial" pitchFamily="34" charset="0"/>
              </a:rPr>
              <a:t>Relief Valve</a:t>
            </a:r>
          </a:p>
        </p:txBody>
      </p:sp>
      <p:sp>
        <p:nvSpPr>
          <p:cNvPr id="79875" name="Rectangle 7"/>
          <p:cNvSpPr>
            <a:spLocks noChangeArrowheads="1"/>
          </p:cNvSpPr>
          <p:nvPr/>
        </p:nvSpPr>
        <p:spPr bwMode="auto">
          <a:xfrm>
            <a:off x="3275013" y="4567238"/>
            <a:ext cx="1035050" cy="536575"/>
          </a:xfrm>
          <a:prstGeom prst="rect">
            <a:avLst/>
          </a:prstGeom>
          <a:solidFill>
            <a:schemeClr val="bg2"/>
          </a:solidFill>
          <a:ln w="12700">
            <a:noFill/>
            <a:miter lim="800000"/>
            <a:headEnd/>
            <a:tailEnd/>
          </a:ln>
          <a:effectLst/>
        </p:spPr>
        <p:txBody>
          <a:bodyPr wrap="none" lIns="19050" tIns="26988" rIns="19050" bIns="26988"/>
          <a:lstStyle/>
          <a:p>
            <a:pPr algn="ctr" eaLnBrk="0" hangingPunct="0">
              <a:lnSpc>
                <a:spcPts val="2800"/>
              </a:lnSpc>
              <a:tabLst>
                <a:tab pos="457200" algn="l"/>
                <a:tab pos="914400" algn="l"/>
                <a:tab pos="1371600" algn="l"/>
              </a:tabLst>
            </a:pPr>
            <a:r>
              <a:rPr lang="en-US" b="1">
                <a:latin typeface="Arial" pitchFamily="34" charset="0"/>
              </a:rPr>
              <a:t>Seat</a:t>
            </a:r>
          </a:p>
        </p:txBody>
      </p:sp>
      <p:grpSp>
        <p:nvGrpSpPr>
          <p:cNvPr id="79876" name="Group 18"/>
          <p:cNvGrpSpPr>
            <a:grpSpLocks/>
          </p:cNvGrpSpPr>
          <p:nvPr/>
        </p:nvGrpSpPr>
        <p:grpSpPr bwMode="auto">
          <a:xfrm>
            <a:off x="4367213" y="-53008"/>
            <a:ext cx="4132262" cy="6335713"/>
            <a:chOff x="2520" y="93"/>
            <a:chExt cx="2603" cy="3991"/>
          </a:xfrm>
        </p:grpSpPr>
        <p:pic>
          <p:nvPicPr>
            <p:cNvPr id="79885" name="Picture 5"/>
            <p:cNvPicPr>
              <a:picLocks noChangeArrowheads="1"/>
            </p:cNvPicPr>
            <p:nvPr/>
          </p:nvPicPr>
          <p:blipFill>
            <a:blip r:embed="rId3" cstate="print"/>
            <a:srcRect/>
            <a:stretch>
              <a:fillRect/>
            </a:stretch>
          </p:blipFill>
          <p:spPr bwMode="auto">
            <a:xfrm>
              <a:off x="2520" y="93"/>
              <a:ext cx="1928" cy="3991"/>
            </a:xfrm>
            <a:prstGeom prst="rect">
              <a:avLst/>
            </a:prstGeom>
            <a:noFill/>
            <a:ln w="12700">
              <a:noFill/>
              <a:miter lim="800000"/>
              <a:headEnd/>
              <a:tailEnd/>
            </a:ln>
            <a:effectLst/>
          </p:spPr>
        </p:pic>
        <p:sp>
          <p:nvSpPr>
            <p:cNvPr id="79886" name="Rectangle 6"/>
            <p:cNvSpPr>
              <a:spLocks noChangeArrowheads="1"/>
            </p:cNvSpPr>
            <p:nvPr/>
          </p:nvSpPr>
          <p:spPr bwMode="auto">
            <a:xfrm>
              <a:off x="4305" y="2945"/>
              <a:ext cx="653" cy="337"/>
            </a:xfrm>
            <a:prstGeom prst="rect">
              <a:avLst/>
            </a:prstGeom>
            <a:solidFill>
              <a:schemeClr val="bg2"/>
            </a:solidFill>
            <a:ln w="12700">
              <a:noFill/>
              <a:miter lim="800000"/>
              <a:headEnd/>
              <a:tailEnd/>
            </a:ln>
            <a:effectLst/>
          </p:spPr>
          <p:txBody>
            <a:bodyPr wrap="none" lIns="19050" tIns="26988" rIns="19050" bIns="26988"/>
            <a:lstStyle/>
            <a:p>
              <a:pPr algn="ctr" eaLnBrk="0" hangingPunct="0">
                <a:lnSpc>
                  <a:spcPts val="2800"/>
                </a:lnSpc>
                <a:tabLst>
                  <a:tab pos="457200" algn="l"/>
                  <a:tab pos="914400" algn="l"/>
                  <a:tab pos="1371600" algn="l"/>
                </a:tabLst>
              </a:pPr>
              <a:r>
                <a:rPr lang="en-US" b="1">
                  <a:latin typeface="Arial" pitchFamily="34" charset="0"/>
                </a:rPr>
                <a:t>Disk</a:t>
              </a:r>
            </a:p>
          </p:txBody>
        </p:sp>
        <p:sp>
          <p:nvSpPr>
            <p:cNvPr id="79887" name="Rectangle 8"/>
            <p:cNvSpPr>
              <a:spLocks noChangeArrowheads="1"/>
            </p:cNvSpPr>
            <p:nvPr/>
          </p:nvSpPr>
          <p:spPr bwMode="auto">
            <a:xfrm>
              <a:off x="4260" y="3400"/>
              <a:ext cx="818" cy="338"/>
            </a:xfrm>
            <a:prstGeom prst="rect">
              <a:avLst/>
            </a:prstGeom>
            <a:solidFill>
              <a:schemeClr val="bg2"/>
            </a:solidFill>
            <a:ln w="12700">
              <a:noFill/>
              <a:miter lim="800000"/>
              <a:headEnd/>
              <a:tailEnd/>
            </a:ln>
            <a:effectLst/>
          </p:spPr>
          <p:txBody>
            <a:bodyPr wrap="none" lIns="19050" tIns="26988" rIns="19050" bIns="26988"/>
            <a:lstStyle/>
            <a:p>
              <a:pPr algn="ctr" eaLnBrk="0" hangingPunct="0">
                <a:lnSpc>
                  <a:spcPts val="2800"/>
                </a:lnSpc>
                <a:tabLst>
                  <a:tab pos="457200" algn="l"/>
                  <a:tab pos="914400" algn="l"/>
                  <a:tab pos="1371600" algn="l"/>
                </a:tabLst>
              </a:pPr>
              <a:r>
                <a:rPr lang="en-US" b="1">
                  <a:latin typeface="Arial" pitchFamily="34" charset="0"/>
                </a:rPr>
                <a:t>Nozzle</a:t>
              </a:r>
            </a:p>
          </p:txBody>
        </p:sp>
        <p:sp>
          <p:nvSpPr>
            <p:cNvPr id="79888" name="Rectangle 9"/>
            <p:cNvSpPr>
              <a:spLocks noChangeArrowheads="1"/>
            </p:cNvSpPr>
            <p:nvPr/>
          </p:nvSpPr>
          <p:spPr bwMode="auto">
            <a:xfrm>
              <a:off x="4208" y="1485"/>
              <a:ext cx="915" cy="338"/>
            </a:xfrm>
            <a:prstGeom prst="rect">
              <a:avLst/>
            </a:prstGeom>
            <a:solidFill>
              <a:schemeClr val="bg2"/>
            </a:solidFill>
            <a:ln w="12700">
              <a:noFill/>
              <a:miter lim="800000"/>
              <a:headEnd/>
              <a:tailEnd/>
            </a:ln>
            <a:effectLst/>
          </p:spPr>
          <p:txBody>
            <a:bodyPr wrap="none" lIns="19050" tIns="26988" rIns="19050" bIns="26988"/>
            <a:lstStyle/>
            <a:p>
              <a:pPr algn="ctr" eaLnBrk="0" hangingPunct="0">
                <a:lnSpc>
                  <a:spcPts val="2800"/>
                </a:lnSpc>
                <a:tabLst>
                  <a:tab pos="457200" algn="l"/>
                  <a:tab pos="914400" algn="l"/>
                  <a:tab pos="1371600" algn="l"/>
                </a:tabLst>
              </a:pPr>
              <a:r>
                <a:rPr lang="en-US" b="1" dirty="0">
                  <a:latin typeface="Arial" pitchFamily="34" charset="0"/>
                </a:rPr>
                <a:t>Spring</a:t>
              </a:r>
            </a:p>
          </p:txBody>
        </p:sp>
      </p:grpSp>
      <p:sp>
        <p:nvSpPr>
          <p:cNvPr id="79877" name="Line 10"/>
          <p:cNvSpPr>
            <a:spLocks noChangeShapeType="1"/>
          </p:cNvSpPr>
          <p:nvPr/>
        </p:nvSpPr>
        <p:spPr bwMode="auto">
          <a:xfrm flipH="1">
            <a:off x="6191250" y="2638425"/>
            <a:ext cx="666750" cy="187325"/>
          </a:xfrm>
          <a:prstGeom prst="line">
            <a:avLst/>
          </a:prstGeom>
          <a:noFill/>
          <a:ln w="25400">
            <a:solidFill>
              <a:srgbClr val="FF0000"/>
            </a:solidFill>
            <a:round/>
            <a:headEnd/>
            <a:tailEnd/>
          </a:ln>
          <a:effectLst/>
        </p:spPr>
        <p:txBody>
          <a:bodyPr wrap="none" anchor="ctr"/>
          <a:lstStyle/>
          <a:p>
            <a:endParaRPr lang="en-US"/>
          </a:p>
        </p:txBody>
      </p:sp>
      <p:sp>
        <p:nvSpPr>
          <p:cNvPr id="79878" name="Line 11"/>
          <p:cNvSpPr>
            <a:spLocks noChangeShapeType="1"/>
          </p:cNvSpPr>
          <p:nvPr/>
        </p:nvSpPr>
        <p:spPr bwMode="auto">
          <a:xfrm flipH="1">
            <a:off x="5976938" y="4956175"/>
            <a:ext cx="1000125" cy="12700"/>
          </a:xfrm>
          <a:prstGeom prst="line">
            <a:avLst/>
          </a:prstGeom>
          <a:noFill/>
          <a:ln w="25400">
            <a:solidFill>
              <a:srgbClr val="FF0000"/>
            </a:solidFill>
            <a:round/>
            <a:headEnd/>
            <a:tailEnd/>
          </a:ln>
          <a:effectLst/>
        </p:spPr>
        <p:txBody>
          <a:bodyPr wrap="none" anchor="ctr"/>
          <a:lstStyle/>
          <a:p>
            <a:endParaRPr lang="en-US"/>
          </a:p>
        </p:txBody>
      </p:sp>
      <p:sp>
        <p:nvSpPr>
          <p:cNvPr id="79879" name="Line 12"/>
          <p:cNvSpPr>
            <a:spLocks noChangeShapeType="1"/>
          </p:cNvSpPr>
          <p:nvPr/>
        </p:nvSpPr>
        <p:spPr bwMode="auto">
          <a:xfrm flipH="1">
            <a:off x="5870575" y="5653088"/>
            <a:ext cx="987425" cy="26987"/>
          </a:xfrm>
          <a:prstGeom prst="line">
            <a:avLst/>
          </a:prstGeom>
          <a:noFill/>
          <a:ln w="25400">
            <a:solidFill>
              <a:srgbClr val="FF0000"/>
            </a:solidFill>
            <a:round/>
            <a:headEnd/>
            <a:tailEnd/>
          </a:ln>
          <a:effectLst/>
        </p:spPr>
        <p:txBody>
          <a:bodyPr wrap="none" anchor="ctr"/>
          <a:lstStyle/>
          <a:p>
            <a:endParaRPr lang="en-US"/>
          </a:p>
        </p:txBody>
      </p:sp>
      <p:sp>
        <p:nvSpPr>
          <p:cNvPr id="79880" name="Line 13"/>
          <p:cNvSpPr>
            <a:spLocks noChangeShapeType="1"/>
          </p:cNvSpPr>
          <p:nvPr/>
        </p:nvSpPr>
        <p:spPr bwMode="auto">
          <a:xfrm>
            <a:off x="4275138" y="4835525"/>
            <a:ext cx="1071562" cy="160338"/>
          </a:xfrm>
          <a:prstGeom prst="line">
            <a:avLst/>
          </a:prstGeom>
          <a:noFill/>
          <a:ln w="25400">
            <a:solidFill>
              <a:srgbClr val="FF0000"/>
            </a:solidFill>
            <a:round/>
            <a:headEnd/>
            <a:tailEnd/>
          </a:ln>
          <a:effectLst/>
        </p:spPr>
        <p:txBody>
          <a:bodyPr wrap="none" anchor="ctr"/>
          <a:lstStyle/>
          <a:p>
            <a:endParaRPr lang="en-US"/>
          </a:p>
        </p:txBody>
      </p:sp>
      <p:sp>
        <p:nvSpPr>
          <p:cNvPr id="79881" name="Line 14"/>
          <p:cNvSpPr>
            <a:spLocks noChangeShapeType="1"/>
          </p:cNvSpPr>
          <p:nvPr/>
        </p:nvSpPr>
        <p:spPr bwMode="auto">
          <a:xfrm flipH="1">
            <a:off x="5870575" y="2867025"/>
            <a:ext cx="320675" cy="79375"/>
          </a:xfrm>
          <a:prstGeom prst="line">
            <a:avLst/>
          </a:prstGeom>
          <a:noFill/>
          <a:ln w="25400">
            <a:solidFill>
              <a:srgbClr val="FF0000"/>
            </a:solidFill>
            <a:round/>
            <a:headEnd/>
            <a:tailEnd type="triangle" w="med" len="med"/>
          </a:ln>
          <a:effectLst/>
        </p:spPr>
        <p:txBody>
          <a:bodyPr wrap="none" anchor="ctr"/>
          <a:lstStyle/>
          <a:p>
            <a:endParaRPr lang="en-US"/>
          </a:p>
        </p:txBody>
      </p:sp>
      <p:sp>
        <p:nvSpPr>
          <p:cNvPr id="79882" name="Line 15"/>
          <p:cNvSpPr>
            <a:spLocks noChangeShapeType="1"/>
          </p:cNvSpPr>
          <p:nvPr/>
        </p:nvSpPr>
        <p:spPr bwMode="auto">
          <a:xfrm flipH="1">
            <a:off x="5762625" y="4983163"/>
            <a:ext cx="238125" cy="0"/>
          </a:xfrm>
          <a:prstGeom prst="line">
            <a:avLst/>
          </a:prstGeom>
          <a:noFill/>
          <a:ln w="25400">
            <a:solidFill>
              <a:srgbClr val="FF0000"/>
            </a:solidFill>
            <a:round/>
            <a:headEnd/>
            <a:tailEnd type="triangle" w="med" len="med"/>
          </a:ln>
          <a:effectLst/>
        </p:spPr>
        <p:txBody>
          <a:bodyPr wrap="none" anchor="ctr"/>
          <a:lstStyle/>
          <a:p>
            <a:endParaRPr lang="en-US"/>
          </a:p>
        </p:txBody>
      </p:sp>
      <p:sp>
        <p:nvSpPr>
          <p:cNvPr id="79883" name="Line 16"/>
          <p:cNvSpPr>
            <a:spLocks noChangeShapeType="1"/>
          </p:cNvSpPr>
          <p:nvPr/>
        </p:nvSpPr>
        <p:spPr bwMode="auto">
          <a:xfrm flipH="1">
            <a:off x="5643563" y="5705475"/>
            <a:ext cx="309562" cy="0"/>
          </a:xfrm>
          <a:prstGeom prst="line">
            <a:avLst/>
          </a:prstGeom>
          <a:noFill/>
          <a:ln w="25400">
            <a:solidFill>
              <a:srgbClr val="FF0000"/>
            </a:solidFill>
            <a:round/>
            <a:headEnd/>
            <a:tailEnd type="triangle" w="med" len="med"/>
          </a:ln>
          <a:effectLst/>
        </p:spPr>
        <p:txBody>
          <a:bodyPr wrap="none" anchor="ctr"/>
          <a:lstStyle/>
          <a:p>
            <a:endParaRPr lang="en-US"/>
          </a:p>
        </p:txBody>
      </p:sp>
      <p:sp>
        <p:nvSpPr>
          <p:cNvPr id="79884" name="Line 17"/>
          <p:cNvSpPr>
            <a:spLocks noChangeShapeType="1"/>
          </p:cNvSpPr>
          <p:nvPr/>
        </p:nvSpPr>
        <p:spPr bwMode="auto">
          <a:xfrm>
            <a:off x="5322888" y="5022850"/>
            <a:ext cx="309562" cy="14288"/>
          </a:xfrm>
          <a:prstGeom prst="line">
            <a:avLst/>
          </a:prstGeom>
          <a:noFill/>
          <a:ln w="25400">
            <a:solidFill>
              <a:srgbClr val="FF0000"/>
            </a:solidFill>
            <a:round/>
            <a:headEnd/>
            <a:tailEnd type="triangle" w="med" len="med"/>
          </a:ln>
          <a:effectLst/>
        </p:spPr>
        <p:txBody>
          <a:bodyPr wrap="none" anchor="ctr"/>
          <a:lstStyle/>
          <a:p>
            <a:endParaRPr lang="en-US"/>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0898" name="Picture 3" descr="PRVapart"/>
          <p:cNvPicPr>
            <a:picLocks noChangeAspect="1" noChangeArrowheads="1"/>
          </p:cNvPicPr>
          <p:nvPr/>
        </p:nvPicPr>
        <p:blipFill>
          <a:blip r:embed="rId3" cstate="print"/>
          <a:srcRect/>
          <a:stretch>
            <a:fillRect/>
          </a:stretch>
        </p:blipFill>
        <p:spPr bwMode="auto">
          <a:xfrm>
            <a:off x="1187450" y="-33338"/>
            <a:ext cx="6430963" cy="6900863"/>
          </a:xfrm>
          <a:prstGeom prst="rect">
            <a:avLst/>
          </a:prstGeom>
          <a:noFill/>
          <a:ln w="9525">
            <a:noFill/>
            <a:miter lim="800000"/>
            <a:headEnd/>
            <a:tailEnd/>
          </a:ln>
        </p:spPr>
      </p:pic>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2" name="Rectangle 3"/>
          <p:cNvSpPr>
            <a:spLocks noChangeArrowheads="1"/>
          </p:cNvSpPr>
          <p:nvPr/>
        </p:nvSpPr>
        <p:spPr bwMode="auto">
          <a:xfrm>
            <a:off x="6329363" y="1997075"/>
            <a:ext cx="2417762" cy="2705100"/>
          </a:xfrm>
          <a:prstGeom prst="rect">
            <a:avLst/>
          </a:prstGeom>
          <a:noFill/>
          <a:ln w="12700">
            <a:noFill/>
            <a:miter lim="800000"/>
            <a:headEnd/>
            <a:tailEnd/>
          </a:ln>
          <a:effectLst/>
        </p:spPr>
        <p:txBody>
          <a:bodyPr wrap="none" lIns="19050" tIns="26988" rIns="19050" bIns="26988"/>
          <a:lstStyle/>
          <a:p>
            <a:pPr algn="ctr" eaLnBrk="0" hangingPunct="0">
              <a:lnSpc>
                <a:spcPts val="4800"/>
              </a:lnSpc>
              <a:tabLst>
                <a:tab pos="914400" algn="l"/>
                <a:tab pos="1828800" algn="l"/>
                <a:tab pos="2743200" algn="l"/>
                <a:tab pos="3657600" algn="l"/>
                <a:tab pos="4572000" algn="l"/>
                <a:tab pos="5486400" algn="l"/>
                <a:tab pos="6400800" algn="l"/>
              </a:tabLst>
            </a:pPr>
            <a:r>
              <a:rPr lang="en-US" sz="4400" b="1" dirty="0">
                <a:solidFill>
                  <a:srgbClr val="0070C0"/>
                </a:solidFill>
                <a:latin typeface="Arial" pitchFamily="34" charset="0"/>
              </a:rPr>
              <a:t>PRV </a:t>
            </a:r>
            <a:br>
              <a:rPr lang="en-US" sz="4400" b="1" dirty="0">
                <a:solidFill>
                  <a:srgbClr val="0070C0"/>
                </a:solidFill>
                <a:latin typeface="Arial" pitchFamily="34" charset="0"/>
              </a:rPr>
            </a:br>
            <a:r>
              <a:rPr lang="en-US" sz="4400" b="1" dirty="0">
                <a:solidFill>
                  <a:srgbClr val="0070C0"/>
                </a:solidFill>
                <a:latin typeface="Arial" pitchFamily="34" charset="0"/>
              </a:rPr>
              <a:t>with </a:t>
            </a:r>
            <a:br>
              <a:rPr lang="en-US" sz="4400" b="1" dirty="0">
                <a:solidFill>
                  <a:srgbClr val="0070C0"/>
                </a:solidFill>
                <a:latin typeface="Arial" pitchFamily="34" charset="0"/>
              </a:rPr>
            </a:br>
            <a:r>
              <a:rPr lang="en-US" sz="4400" b="1" dirty="0">
                <a:solidFill>
                  <a:srgbClr val="0070C0"/>
                </a:solidFill>
                <a:latin typeface="Arial" pitchFamily="34" charset="0"/>
              </a:rPr>
              <a:t>Rupture </a:t>
            </a:r>
            <a:br>
              <a:rPr lang="en-US" sz="4400" b="1" dirty="0">
                <a:solidFill>
                  <a:srgbClr val="0070C0"/>
                </a:solidFill>
                <a:latin typeface="Arial" pitchFamily="34" charset="0"/>
              </a:rPr>
            </a:br>
            <a:r>
              <a:rPr lang="en-US" sz="4400" b="1" dirty="0">
                <a:solidFill>
                  <a:srgbClr val="0070C0"/>
                </a:solidFill>
                <a:latin typeface="Arial" pitchFamily="34" charset="0"/>
              </a:rPr>
              <a:t>Disk</a:t>
            </a:r>
          </a:p>
        </p:txBody>
      </p:sp>
      <p:pic>
        <p:nvPicPr>
          <p:cNvPr id="81923" name="Picture 5"/>
          <p:cNvPicPr>
            <a:picLocks noChangeArrowheads="1"/>
          </p:cNvPicPr>
          <p:nvPr/>
        </p:nvPicPr>
        <p:blipFill>
          <a:blip r:embed="rId3" cstate="print"/>
          <a:srcRect/>
          <a:stretch>
            <a:fillRect/>
          </a:stretch>
        </p:blipFill>
        <p:spPr bwMode="auto">
          <a:xfrm>
            <a:off x="560388" y="26988"/>
            <a:ext cx="5797550" cy="6804025"/>
          </a:xfrm>
          <a:prstGeom prst="rect">
            <a:avLst/>
          </a:prstGeom>
          <a:noFill/>
          <a:ln w="12700">
            <a:noFill/>
            <a:miter lim="800000"/>
            <a:headEnd/>
            <a:tailEnd/>
          </a:ln>
          <a:effectLst/>
        </p:spPr>
      </p:pic>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2946" name="Picture 6" descr="Brown marble"/>
          <p:cNvPicPr>
            <a:picLocks noChangeAspect="1" noChangeArrowheads="1"/>
          </p:cNvPicPr>
          <p:nvPr/>
        </p:nvPicPr>
        <p:blipFill>
          <a:blip r:embed="rId3" cstate="print"/>
          <a:srcRect l="3409" r="5682" b="8902"/>
          <a:stretch>
            <a:fillRect/>
          </a:stretch>
        </p:blipFill>
        <p:spPr bwMode="auto">
          <a:xfrm>
            <a:off x="38100" y="19050"/>
            <a:ext cx="9144000" cy="6872288"/>
          </a:xfrm>
          <a:prstGeom prst="rect">
            <a:avLst/>
          </a:prstGeom>
          <a:noFill/>
          <a:ln w="9525">
            <a:noFill/>
            <a:miter lim="800000"/>
            <a:headEnd/>
            <a:tailEnd/>
          </a:ln>
          <a:effectLst/>
        </p:spPr>
      </p:pic>
      <p:sp>
        <p:nvSpPr>
          <p:cNvPr id="82947" name="Text Box 7"/>
          <p:cNvSpPr txBox="1">
            <a:spLocks noChangeArrowheads="1"/>
          </p:cNvSpPr>
          <p:nvPr/>
        </p:nvSpPr>
        <p:spPr bwMode="auto">
          <a:xfrm>
            <a:off x="3322638" y="123825"/>
            <a:ext cx="5710237" cy="579438"/>
          </a:xfrm>
          <a:prstGeom prst="rect">
            <a:avLst/>
          </a:prstGeom>
          <a:solidFill>
            <a:schemeClr val="bg2"/>
          </a:solidFill>
          <a:ln w="9525">
            <a:noFill/>
            <a:miter lim="800000"/>
            <a:headEnd/>
            <a:tailEnd/>
          </a:ln>
          <a:effectLst/>
        </p:spPr>
        <p:txBody>
          <a:bodyPr wrap="none">
            <a:spAutoFit/>
          </a:bodyPr>
          <a:lstStyle/>
          <a:p>
            <a:pPr algn="ctr" eaLnBrk="0" hangingPunct="0"/>
            <a:r>
              <a:rPr lang="en-US" sz="3200" b="1" dirty="0">
                <a:solidFill>
                  <a:srgbClr val="0070C0"/>
                </a:solidFill>
                <a:latin typeface="Arial" pitchFamily="34" charset="0"/>
              </a:rPr>
              <a:t>Screening Non-Vented PRVs</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970" name="Rectangle 2"/>
          <p:cNvSpPr>
            <a:spLocks noChangeArrowheads="1"/>
          </p:cNvSpPr>
          <p:nvPr/>
        </p:nvSpPr>
        <p:spPr bwMode="auto">
          <a:xfrm>
            <a:off x="236538" y="2465388"/>
            <a:ext cx="3476625" cy="1388202"/>
          </a:xfrm>
          <a:prstGeom prst="rect">
            <a:avLst/>
          </a:prstGeom>
          <a:noFill/>
          <a:ln w="12700">
            <a:noFill/>
            <a:miter lim="800000"/>
            <a:headEnd/>
            <a:tailEnd/>
          </a:ln>
          <a:effectLst/>
        </p:spPr>
        <p:txBody>
          <a:bodyPr lIns="19050" tIns="26988" rIns="19050" bIns="26988">
            <a:spAutoFit/>
          </a:bodyPr>
          <a:lstStyle/>
          <a:p>
            <a:pPr algn="ctr" eaLnBrk="0" hangingPunct="0">
              <a:lnSpc>
                <a:spcPts val="5200"/>
              </a:lnSpc>
              <a:tabLst>
                <a:tab pos="914400" algn="l"/>
                <a:tab pos="1828800" algn="l"/>
                <a:tab pos="2743200" algn="l"/>
                <a:tab pos="3657600" algn="l"/>
                <a:tab pos="4572000" algn="l"/>
                <a:tab pos="5486400" algn="l"/>
                <a:tab pos="6400800" algn="l"/>
              </a:tabLst>
            </a:pPr>
            <a:r>
              <a:rPr lang="en-US" sz="4400" b="1" dirty="0">
                <a:solidFill>
                  <a:srgbClr val="0070C0"/>
                </a:solidFill>
                <a:latin typeface="Arial" pitchFamily="34" charset="0"/>
              </a:rPr>
              <a:t>Open-Ended Line</a:t>
            </a:r>
          </a:p>
        </p:txBody>
      </p:sp>
      <p:pic>
        <p:nvPicPr>
          <p:cNvPr id="83971" name="Picture 4" descr="Open-end+gauge"/>
          <p:cNvPicPr>
            <a:picLocks noChangeAspect="1" noChangeArrowheads="1"/>
          </p:cNvPicPr>
          <p:nvPr/>
        </p:nvPicPr>
        <p:blipFill>
          <a:blip r:embed="rId3" cstate="print"/>
          <a:srcRect l="20119" t="14510" r="12251" b="14444"/>
          <a:stretch>
            <a:fillRect/>
          </a:stretch>
        </p:blipFill>
        <p:spPr bwMode="auto">
          <a:xfrm>
            <a:off x="3984625" y="0"/>
            <a:ext cx="4892675" cy="6858000"/>
          </a:xfrm>
          <a:prstGeom prst="rect">
            <a:avLst/>
          </a:prstGeom>
          <a:noFill/>
          <a:ln w="9525">
            <a:noFill/>
            <a:miter lim="800000"/>
            <a:headEnd/>
            <a:tailEnd/>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6266" name="Rectangle 10"/>
          <p:cNvSpPr>
            <a:spLocks noGrp="1" noChangeArrowheads="1"/>
          </p:cNvSpPr>
          <p:nvPr>
            <p:ph type="title"/>
          </p:nvPr>
        </p:nvSpPr>
        <p:spPr>
          <a:xfrm>
            <a:off x="495300" y="105196"/>
            <a:ext cx="8534400" cy="837779"/>
          </a:xfrm>
        </p:spPr>
        <p:txBody>
          <a:bodyPr/>
          <a:lstStyle/>
          <a:p>
            <a:pPr fontAlgn="auto">
              <a:lnSpc>
                <a:spcPct val="90000"/>
              </a:lnSpc>
              <a:spcAft>
                <a:spcPts val="0"/>
              </a:spcAft>
              <a:defRPr/>
            </a:pPr>
            <a:r>
              <a:rPr lang="en-US" sz="4000" dirty="0">
                <a:effectLst>
                  <a:outerShdw blurRad="38100" dist="38100" dir="2700000" algn="tl">
                    <a:srgbClr val="FFFFFF"/>
                  </a:outerShdw>
                </a:effectLst>
              </a:rPr>
              <a:t>The Bad Guys</a:t>
            </a:r>
          </a:p>
        </p:txBody>
      </p:sp>
      <p:grpSp>
        <p:nvGrpSpPr>
          <p:cNvPr id="736267" name="Group 11"/>
          <p:cNvGrpSpPr>
            <a:grpSpLocks/>
          </p:cNvGrpSpPr>
          <p:nvPr/>
        </p:nvGrpSpPr>
        <p:grpSpPr bwMode="auto">
          <a:xfrm>
            <a:off x="1390650" y="2705100"/>
            <a:ext cx="6400800" cy="2057400"/>
            <a:chOff x="876" y="1704"/>
            <a:chExt cx="4032" cy="1296"/>
          </a:xfrm>
        </p:grpSpPr>
        <p:sp>
          <p:nvSpPr>
            <p:cNvPr id="25613" name="Cloud"/>
            <p:cNvSpPr>
              <a:spLocks noChangeAspect="1" noEditPoints="1" noChangeArrowheads="1"/>
            </p:cNvSpPr>
            <p:nvPr/>
          </p:nvSpPr>
          <p:spPr bwMode="auto">
            <a:xfrm>
              <a:off x="876" y="1704"/>
              <a:ext cx="4032" cy="129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979 w 21600"/>
                <a:gd name="T13" fmla="*/ 3267 h 21600"/>
                <a:gd name="T14" fmla="*/ 17089 w 21600"/>
                <a:gd name="T15" fmla="*/ 17333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80008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25614" name="WordArt 13" descr="Narrow vertical"/>
            <p:cNvSpPr>
              <a:spLocks noChangeArrowheads="1" noChangeShapeType="1" noTextEdit="1"/>
            </p:cNvSpPr>
            <p:nvPr/>
          </p:nvSpPr>
          <p:spPr bwMode="auto">
            <a:xfrm>
              <a:off x="1212" y="1896"/>
              <a:ext cx="3414" cy="722"/>
            </a:xfrm>
            <a:prstGeom prst="rect">
              <a:avLst/>
            </a:prstGeom>
          </p:spPr>
          <p:txBody>
            <a:bodyPr wrap="none" fromWordArt="1">
              <a:prstTxWarp prst="textCurveUp">
                <a:avLst>
                  <a:gd name="adj" fmla="val 40356"/>
                </a:avLst>
              </a:prstTxWarp>
            </a:bodyPr>
            <a:lstStyle/>
            <a:p>
              <a:pPr algn="ctr"/>
              <a:r>
                <a:rPr lang="en-US" sz="4000" kern="10" dirty="0">
                  <a:ln w="12700">
                    <a:solidFill>
                      <a:srgbClr val="000000"/>
                    </a:solidFill>
                    <a:round/>
                    <a:headEnd/>
                    <a:tailEnd/>
                  </a:ln>
                  <a:pattFill prst="dashHorz">
                    <a:fgClr>
                      <a:srgbClr val="808080"/>
                    </a:fgClr>
                    <a:bgClr>
                      <a:srgbClr val="FFFF00"/>
                    </a:bgClr>
                  </a:pattFill>
                  <a:effectLst>
                    <a:outerShdw dist="45791" dir="2021404" algn="ctr" rotWithShape="0">
                      <a:srgbClr val="808080"/>
                    </a:outerShdw>
                  </a:effectLst>
                  <a:latin typeface="Arial Black"/>
                </a:rPr>
                <a:t>Total Hydrocarbons</a:t>
              </a:r>
            </a:p>
          </p:txBody>
        </p:sp>
      </p:grpSp>
      <p:grpSp>
        <p:nvGrpSpPr>
          <p:cNvPr id="736270" name="Group 14"/>
          <p:cNvGrpSpPr>
            <a:grpSpLocks/>
          </p:cNvGrpSpPr>
          <p:nvPr/>
        </p:nvGrpSpPr>
        <p:grpSpPr bwMode="auto">
          <a:xfrm>
            <a:off x="95250" y="1028700"/>
            <a:ext cx="4343400" cy="1828800"/>
            <a:chOff x="96" y="864"/>
            <a:chExt cx="2736" cy="1152"/>
          </a:xfrm>
        </p:grpSpPr>
        <p:sp>
          <p:nvSpPr>
            <p:cNvPr id="736271" name="AutoShape 15"/>
            <p:cNvSpPr>
              <a:spLocks noChangeArrowheads="1"/>
            </p:cNvSpPr>
            <p:nvPr/>
          </p:nvSpPr>
          <p:spPr bwMode="auto">
            <a:xfrm>
              <a:off x="96" y="864"/>
              <a:ext cx="2736" cy="1152"/>
            </a:xfrm>
            <a:prstGeom prst="cloudCallout">
              <a:avLst>
                <a:gd name="adj1" fmla="val 32676"/>
                <a:gd name="adj2" fmla="val 61458"/>
              </a:avLst>
            </a:prstGeom>
            <a:gradFill rotWithShape="0">
              <a:gsLst>
                <a:gs pos="0">
                  <a:schemeClr val="bg1"/>
                </a:gs>
                <a:gs pos="100000">
                  <a:schemeClr val="tx2"/>
                </a:gs>
              </a:gsLst>
              <a:lin ang="5400000" scaled="1"/>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0" hangingPunct="0">
                <a:defRPr/>
              </a:pPr>
              <a:endParaRPr lang="en-US" sz="4400">
                <a:solidFill>
                  <a:srgbClr val="FFFFFF"/>
                </a:solidFill>
                <a:effectLst>
                  <a:outerShdw blurRad="38100" dist="38100" dir="2700000" algn="tl">
                    <a:srgbClr val="000000"/>
                  </a:outerShdw>
                </a:effectLst>
              </a:endParaRPr>
            </a:p>
          </p:txBody>
        </p:sp>
        <p:sp>
          <p:nvSpPr>
            <p:cNvPr id="736272" name="Text Box 16"/>
            <p:cNvSpPr txBox="1">
              <a:spLocks noChangeArrowheads="1"/>
            </p:cNvSpPr>
            <p:nvPr/>
          </p:nvSpPr>
          <p:spPr bwMode="auto">
            <a:xfrm>
              <a:off x="288" y="960"/>
              <a:ext cx="2400" cy="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defRPr/>
              </a:pPr>
              <a:r>
                <a:rPr lang="en-US" sz="2600" b="1" i="1" dirty="0">
                  <a:solidFill>
                    <a:srgbClr val="C00000"/>
                  </a:solidFill>
                  <a:effectLst>
                    <a:outerShdw blurRad="38100" dist="38100" dir="2700000" algn="tl">
                      <a:srgbClr val="000000"/>
                    </a:outerShdw>
                  </a:effectLst>
                  <a:latin typeface="Arial" charset="0"/>
                </a:rPr>
                <a:t>Reactive Organic Compounds</a:t>
              </a:r>
            </a:p>
            <a:p>
              <a:pPr algn="ctr" eaLnBrk="0" hangingPunct="0">
                <a:defRPr/>
              </a:pPr>
              <a:r>
                <a:rPr lang="en-US" sz="2600" b="1" i="1" dirty="0">
                  <a:solidFill>
                    <a:srgbClr val="C00000"/>
                  </a:solidFill>
                  <a:effectLst>
                    <a:outerShdw blurRad="38100" dist="38100" dir="2700000" algn="tl">
                      <a:srgbClr val="000000"/>
                    </a:outerShdw>
                  </a:effectLst>
                  <a:latin typeface="Arial" charset="0"/>
                </a:rPr>
                <a:t>(</a:t>
              </a:r>
              <a:r>
                <a:rPr lang="en-US" sz="2600" b="1" i="1" dirty="0" err="1">
                  <a:solidFill>
                    <a:srgbClr val="C00000"/>
                  </a:solidFill>
                  <a:effectLst>
                    <a:outerShdw blurRad="38100" dist="38100" dir="2700000" algn="tl">
                      <a:srgbClr val="000000"/>
                    </a:outerShdw>
                  </a:effectLst>
                  <a:latin typeface="Arial" charset="0"/>
                </a:rPr>
                <a:t>ROCs,ROGs,VOCs</a:t>
              </a:r>
              <a:r>
                <a:rPr lang="en-US" sz="2600" b="1" i="1" dirty="0">
                  <a:solidFill>
                    <a:srgbClr val="C00000"/>
                  </a:solidFill>
                  <a:effectLst>
                    <a:outerShdw blurRad="38100" dist="38100" dir="2700000" algn="tl">
                      <a:srgbClr val="000000"/>
                    </a:outerShdw>
                  </a:effectLst>
                  <a:latin typeface="Arial" charset="0"/>
                </a:rPr>
                <a:t>)</a:t>
              </a:r>
            </a:p>
          </p:txBody>
        </p:sp>
      </p:grpSp>
      <p:grpSp>
        <p:nvGrpSpPr>
          <p:cNvPr id="736273" name="Group 17"/>
          <p:cNvGrpSpPr>
            <a:grpSpLocks/>
          </p:cNvGrpSpPr>
          <p:nvPr/>
        </p:nvGrpSpPr>
        <p:grpSpPr bwMode="auto">
          <a:xfrm>
            <a:off x="5276850" y="1028700"/>
            <a:ext cx="3810000" cy="1828800"/>
            <a:chOff x="3360" y="864"/>
            <a:chExt cx="2400" cy="1152"/>
          </a:xfrm>
        </p:grpSpPr>
        <p:sp>
          <p:nvSpPr>
            <p:cNvPr id="736274" name="AutoShape 18"/>
            <p:cNvSpPr>
              <a:spLocks noChangeArrowheads="1"/>
            </p:cNvSpPr>
            <p:nvPr/>
          </p:nvSpPr>
          <p:spPr bwMode="auto">
            <a:xfrm>
              <a:off x="3360" y="864"/>
              <a:ext cx="2400" cy="1152"/>
            </a:xfrm>
            <a:prstGeom prst="cloudCallout">
              <a:avLst>
                <a:gd name="adj1" fmla="val -54333"/>
                <a:gd name="adj2" fmla="val 53907"/>
              </a:avLst>
            </a:prstGeom>
            <a:gradFill rotWithShape="0">
              <a:gsLst>
                <a:gs pos="0">
                  <a:schemeClr val="tx1"/>
                </a:gs>
                <a:gs pos="100000">
                  <a:schemeClr val="accent2"/>
                </a:gs>
              </a:gsLst>
              <a:lin ang="0" scaled="1"/>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0" hangingPunct="0">
                <a:defRPr/>
              </a:pPr>
              <a:endParaRPr lang="en-US" sz="4400">
                <a:solidFill>
                  <a:srgbClr val="FFFFFF"/>
                </a:solidFill>
                <a:effectLst>
                  <a:outerShdw blurRad="38100" dist="38100" dir="2700000" algn="tl">
                    <a:srgbClr val="000000"/>
                  </a:outerShdw>
                </a:effectLst>
              </a:endParaRPr>
            </a:p>
          </p:txBody>
        </p:sp>
        <p:sp>
          <p:nvSpPr>
            <p:cNvPr id="736275" name="Text Box 19"/>
            <p:cNvSpPr txBox="1">
              <a:spLocks noChangeArrowheads="1"/>
            </p:cNvSpPr>
            <p:nvPr/>
          </p:nvSpPr>
          <p:spPr bwMode="auto">
            <a:xfrm>
              <a:off x="3456" y="1008"/>
              <a:ext cx="2208" cy="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defRPr/>
              </a:pPr>
              <a:r>
                <a:rPr lang="en-US" sz="2600" b="1" i="1">
                  <a:solidFill>
                    <a:srgbClr val="FFFFFF"/>
                  </a:solidFill>
                  <a:effectLst>
                    <a:outerShdw blurRad="38100" dist="38100" dir="2700000" algn="tl">
                      <a:srgbClr val="000000"/>
                    </a:outerShdw>
                  </a:effectLst>
                  <a:latin typeface="Arial" charset="0"/>
                </a:rPr>
                <a:t>Non-Reactive Organic Compounds</a:t>
              </a:r>
            </a:p>
            <a:p>
              <a:pPr algn="ctr" eaLnBrk="0" hangingPunct="0">
                <a:defRPr/>
              </a:pPr>
              <a:endParaRPr lang="en-US" sz="2600" b="1" i="1">
                <a:solidFill>
                  <a:srgbClr val="FFFFFF"/>
                </a:solidFill>
                <a:effectLst>
                  <a:outerShdw blurRad="38100" dist="38100" dir="2700000" algn="tl">
                    <a:srgbClr val="000000"/>
                  </a:outerShdw>
                </a:effectLst>
                <a:latin typeface="Arial" charset="0"/>
              </a:endParaRPr>
            </a:p>
          </p:txBody>
        </p:sp>
      </p:grpSp>
      <p:grpSp>
        <p:nvGrpSpPr>
          <p:cNvPr id="736276" name="Group 20"/>
          <p:cNvGrpSpPr>
            <a:grpSpLocks/>
          </p:cNvGrpSpPr>
          <p:nvPr/>
        </p:nvGrpSpPr>
        <p:grpSpPr bwMode="auto">
          <a:xfrm>
            <a:off x="2228850" y="4762500"/>
            <a:ext cx="4191000" cy="1676400"/>
            <a:chOff x="1440" y="3216"/>
            <a:chExt cx="2640" cy="1056"/>
          </a:xfrm>
        </p:grpSpPr>
        <p:sp>
          <p:nvSpPr>
            <p:cNvPr id="736277" name="AutoShape 21"/>
            <p:cNvSpPr>
              <a:spLocks noChangeArrowheads="1"/>
            </p:cNvSpPr>
            <p:nvPr/>
          </p:nvSpPr>
          <p:spPr bwMode="auto">
            <a:xfrm>
              <a:off x="1440" y="3216"/>
              <a:ext cx="2640" cy="1056"/>
            </a:xfrm>
            <a:prstGeom prst="cloudCallout">
              <a:avLst>
                <a:gd name="adj1" fmla="val 24546"/>
                <a:gd name="adj2" fmla="val -70551"/>
              </a:avLst>
            </a:prstGeom>
            <a:gradFill rotWithShape="0">
              <a:gsLst>
                <a:gs pos="0">
                  <a:schemeClr val="tx2"/>
                </a:gs>
                <a:gs pos="100000">
                  <a:srgbClr val="FF0000"/>
                </a:gs>
              </a:gsLst>
              <a:lin ang="5400000" scaled="1"/>
            </a:gra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0" hangingPunct="0">
                <a:defRPr/>
              </a:pPr>
              <a:endParaRPr lang="en-US" sz="4400">
                <a:solidFill>
                  <a:srgbClr val="FFFFFF"/>
                </a:solidFill>
                <a:effectLst>
                  <a:outerShdw blurRad="38100" dist="38100" dir="2700000" algn="tl">
                    <a:srgbClr val="000000"/>
                  </a:outerShdw>
                </a:effectLst>
              </a:endParaRPr>
            </a:p>
          </p:txBody>
        </p:sp>
        <p:sp>
          <p:nvSpPr>
            <p:cNvPr id="736278" name="Text Box 22"/>
            <p:cNvSpPr txBox="1">
              <a:spLocks noChangeArrowheads="1"/>
            </p:cNvSpPr>
            <p:nvPr/>
          </p:nvSpPr>
          <p:spPr bwMode="auto">
            <a:xfrm>
              <a:off x="1584" y="3311"/>
              <a:ext cx="2400" cy="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defRPr/>
              </a:pPr>
              <a:r>
                <a:rPr lang="en-US" sz="2600" b="1" i="1">
                  <a:solidFill>
                    <a:srgbClr val="FFFFFF"/>
                  </a:solidFill>
                  <a:effectLst>
                    <a:outerShdw blurRad="38100" dist="38100" dir="2700000" algn="tl">
                      <a:srgbClr val="000000"/>
                    </a:outerShdw>
                  </a:effectLst>
                  <a:latin typeface="Arial" charset="0"/>
                </a:rPr>
                <a:t>Hazardous Air Pollutants</a:t>
              </a:r>
            </a:p>
            <a:p>
              <a:pPr algn="ctr" eaLnBrk="0" hangingPunct="0">
                <a:defRPr/>
              </a:pPr>
              <a:r>
                <a:rPr lang="en-US" sz="2600" b="1" i="1">
                  <a:solidFill>
                    <a:srgbClr val="FFFFFF"/>
                  </a:solidFill>
                  <a:effectLst>
                    <a:outerShdw blurRad="38100" dist="38100" dir="2700000" algn="tl">
                      <a:srgbClr val="000000"/>
                    </a:outerShdw>
                  </a:effectLst>
                  <a:latin typeface="Arial" charset="0"/>
                </a:rPr>
                <a:t>(HAPs)</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736267"/>
                                        </p:tgtEl>
                                        <p:attrNameLst>
                                          <p:attrName>style.visibility</p:attrName>
                                        </p:attrNameLst>
                                      </p:cBhvr>
                                      <p:to>
                                        <p:strVal val="visible"/>
                                      </p:to>
                                    </p:set>
                                    <p:animEffect transition="in" filter="dissolve">
                                      <p:cBhvr>
                                        <p:cTn id="7" dur="500"/>
                                        <p:tgtEl>
                                          <p:spTgt spid="7362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736270"/>
                                        </p:tgtEl>
                                        <p:attrNameLst>
                                          <p:attrName>style.visibility</p:attrName>
                                        </p:attrNameLst>
                                      </p:cBhvr>
                                      <p:to>
                                        <p:strVal val="visible"/>
                                      </p:to>
                                    </p:set>
                                    <p:animEffect transition="in" filter="dissolve">
                                      <p:cBhvr>
                                        <p:cTn id="12" dur="500"/>
                                        <p:tgtEl>
                                          <p:spTgt spid="73627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736273"/>
                                        </p:tgtEl>
                                        <p:attrNameLst>
                                          <p:attrName>style.visibility</p:attrName>
                                        </p:attrNameLst>
                                      </p:cBhvr>
                                      <p:to>
                                        <p:strVal val="visible"/>
                                      </p:to>
                                    </p:set>
                                    <p:animEffect transition="in" filter="dissolve">
                                      <p:cBhvr>
                                        <p:cTn id="17" dur="500"/>
                                        <p:tgtEl>
                                          <p:spTgt spid="73627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736276"/>
                                        </p:tgtEl>
                                        <p:attrNameLst>
                                          <p:attrName>style.visibility</p:attrName>
                                        </p:attrNameLst>
                                      </p:cBhvr>
                                      <p:to>
                                        <p:strVal val="visible"/>
                                      </p:to>
                                    </p:set>
                                    <p:animEffect transition="in" filter="dissolve">
                                      <p:cBhvr>
                                        <p:cTn id="22" dur="500"/>
                                        <p:tgtEl>
                                          <p:spTgt spid="736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4994" name="Rectangle 2"/>
          <p:cNvSpPr>
            <a:spLocks noChangeArrowheads="1"/>
          </p:cNvSpPr>
          <p:nvPr/>
        </p:nvSpPr>
        <p:spPr bwMode="auto">
          <a:xfrm>
            <a:off x="409575" y="839788"/>
            <a:ext cx="3476625" cy="721352"/>
          </a:xfrm>
          <a:prstGeom prst="rect">
            <a:avLst/>
          </a:prstGeom>
          <a:noFill/>
          <a:ln w="12700">
            <a:noFill/>
            <a:miter lim="800000"/>
            <a:headEnd/>
            <a:tailEnd/>
          </a:ln>
          <a:effectLst/>
        </p:spPr>
        <p:txBody>
          <a:bodyPr lIns="19050" tIns="26988" rIns="19050" bIns="26988">
            <a:spAutoFit/>
          </a:bodyPr>
          <a:lstStyle/>
          <a:p>
            <a:pPr algn="ctr" eaLnBrk="0" hangingPunct="0">
              <a:lnSpc>
                <a:spcPts val="5200"/>
              </a:lnSpc>
              <a:tabLst>
                <a:tab pos="914400" algn="l"/>
                <a:tab pos="1828800" algn="l"/>
                <a:tab pos="2743200" algn="l"/>
                <a:tab pos="3657600" algn="l"/>
                <a:tab pos="4572000" algn="l"/>
                <a:tab pos="5486400" algn="l"/>
                <a:tab pos="6400800" algn="l"/>
              </a:tabLst>
            </a:pPr>
            <a:r>
              <a:rPr lang="en-US" sz="4400" b="1" dirty="0">
                <a:solidFill>
                  <a:srgbClr val="0070C0"/>
                </a:solidFill>
                <a:latin typeface="Arial" pitchFamily="34" charset="0"/>
              </a:rPr>
              <a:t>Sight Glass</a:t>
            </a:r>
          </a:p>
        </p:txBody>
      </p:sp>
      <p:pic>
        <p:nvPicPr>
          <p:cNvPr id="216067" name="Picture 3" descr="sight glass-sq"/>
          <p:cNvPicPr>
            <a:picLocks noChangeAspect="1" noChangeArrowheads="1"/>
          </p:cNvPicPr>
          <p:nvPr/>
        </p:nvPicPr>
        <p:blipFill>
          <a:blip r:embed="rId3" cstate="print"/>
          <a:srcRect/>
          <a:stretch>
            <a:fillRect/>
          </a:stretch>
        </p:blipFill>
        <p:spPr bwMode="auto">
          <a:xfrm>
            <a:off x="0" y="2495550"/>
            <a:ext cx="5537200" cy="4362450"/>
          </a:xfrm>
          <a:prstGeom prst="rect">
            <a:avLst/>
          </a:prstGeom>
          <a:noFill/>
          <a:ln w="9525">
            <a:noFill/>
            <a:miter lim="800000"/>
            <a:headEnd/>
            <a:tailEnd/>
          </a:ln>
        </p:spPr>
      </p:pic>
      <p:pic>
        <p:nvPicPr>
          <p:cNvPr id="216069" name="Picture 5" descr="SightGlass&amp;OVA"/>
          <p:cNvPicPr>
            <a:picLocks noChangeAspect="1" noChangeArrowheads="1"/>
          </p:cNvPicPr>
          <p:nvPr/>
        </p:nvPicPr>
        <p:blipFill>
          <a:blip r:embed="rId4" cstate="print"/>
          <a:srcRect r="2277"/>
          <a:stretch>
            <a:fillRect/>
          </a:stretch>
        </p:blipFill>
        <p:spPr bwMode="auto">
          <a:xfrm>
            <a:off x="4467225" y="93663"/>
            <a:ext cx="4729163" cy="6729412"/>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1606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2160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US" sz="4000" dirty="0"/>
              <a:t>Connectors </a:t>
            </a:r>
          </a:p>
        </p:txBody>
      </p:sp>
      <p:sp>
        <p:nvSpPr>
          <p:cNvPr id="86019" name="Content Placeholder 2"/>
          <p:cNvSpPr>
            <a:spLocks noGrp="1"/>
          </p:cNvSpPr>
          <p:nvPr>
            <p:ph idx="1"/>
          </p:nvPr>
        </p:nvSpPr>
        <p:spPr/>
        <p:txBody>
          <a:bodyPr/>
          <a:lstStyle/>
          <a:p>
            <a:r>
              <a:rPr lang="en-US" sz="3600" dirty="0"/>
              <a:t>Flanges</a:t>
            </a:r>
          </a:p>
          <a:p>
            <a:r>
              <a:rPr lang="en-US" sz="3600" dirty="0"/>
              <a:t>Threaded</a:t>
            </a:r>
          </a:p>
          <a:p>
            <a:r>
              <a:rPr lang="en-US" sz="3600" dirty="0"/>
              <a:t>Welded</a:t>
            </a:r>
          </a:p>
          <a:p>
            <a:endParaRPr 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a:t>Flanges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9575" y="1743670"/>
            <a:ext cx="6779173" cy="4480556"/>
          </a:xfrm>
          <a:prstGeom prst="rect">
            <a:avLst/>
          </a:prstGeom>
        </p:spPr>
      </p:pic>
      <p:sp>
        <p:nvSpPr>
          <p:cNvPr id="4" name="Content Placeholder 3"/>
          <p:cNvSpPr>
            <a:spLocks noGrp="1"/>
          </p:cNvSpPr>
          <p:nvPr>
            <p:ph idx="1"/>
          </p:nvPr>
        </p:nvSpPr>
        <p:spPr/>
        <p:txBody>
          <a:bodyPr/>
          <a:lstStyle/>
          <a:p>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a:t>Threaded</a:t>
            </a:r>
          </a:p>
        </p:txBody>
      </p:sp>
      <p:pic>
        <p:nvPicPr>
          <p:cNvPr id="88067" name="Picture 2" descr="C:\Documents and Settings\Robert\My Documents\Fugitive VOC new ppt\threaded pipe connection"/>
          <p:cNvPicPr>
            <a:picLocks noGrp="1" noChangeAspect="1" noChangeArrowheads="1"/>
          </p:cNvPicPr>
          <p:nvPr>
            <p:ph idx="1"/>
          </p:nvPr>
        </p:nvPicPr>
        <p:blipFill>
          <a:blip r:embed="rId3" cstate="print"/>
          <a:stretch>
            <a:fillRect/>
          </a:stretch>
        </p:blipFill>
        <p:spPr>
          <a:xfrm>
            <a:off x="2750076" y="2179435"/>
            <a:ext cx="3478844" cy="3128210"/>
          </a:xfrm>
          <a:noFill/>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a:t>Welded</a:t>
            </a:r>
          </a:p>
        </p:txBody>
      </p:sp>
      <p:pic>
        <p:nvPicPr>
          <p:cNvPr id="89091" name="Picture 2" descr="C:\Documents and Settings\Robert\My Documents\Fugitive VOC new ppt\welded connection"/>
          <p:cNvPicPr>
            <a:picLocks noGrp="1" noChangeAspect="1" noChangeArrowheads="1"/>
          </p:cNvPicPr>
          <p:nvPr>
            <p:ph idx="1"/>
          </p:nvPr>
        </p:nvPicPr>
        <p:blipFill>
          <a:blip r:embed="rId3" cstate="print"/>
          <a:srcRect/>
          <a:stretch>
            <a:fillRect/>
          </a:stretch>
        </p:blipFill>
        <p:spPr>
          <a:xfrm>
            <a:off x="1846263" y="1916113"/>
            <a:ext cx="5205412" cy="4186237"/>
          </a:xfrm>
          <a:noFill/>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a:spLocks noGrp="1"/>
          </p:cNvSpPr>
          <p:nvPr>
            <p:ph type="title"/>
          </p:nvPr>
        </p:nvSpPr>
        <p:spPr/>
        <p:txBody>
          <a:bodyPr>
            <a:normAutofit/>
          </a:bodyPr>
          <a:lstStyle/>
          <a:p>
            <a:pPr algn="ctr"/>
            <a:r>
              <a:rPr lang="en-US" sz="4000" dirty="0"/>
              <a:t>AND NOW TO PUT IT ALL TOGETHER</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138" name="Rectangle 2"/>
          <p:cNvSpPr>
            <a:spLocks noChangeArrowheads="1"/>
          </p:cNvSpPr>
          <p:nvPr/>
        </p:nvSpPr>
        <p:spPr bwMode="auto">
          <a:xfrm>
            <a:off x="4838700" y="985838"/>
            <a:ext cx="3962400" cy="1388202"/>
          </a:xfrm>
          <a:prstGeom prst="rect">
            <a:avLst/>
          </a:prstGeom>
          <a:solidFill>
            <a:schemeClr val="bg2"/>
          </a:solidFill>
          <a:ln w="12700">
            <a:noFill/>
            <a:miter lim="800000"/>
            <a:headEnd/>
            <a:tailEnd/>
          </a:ln>
          <a:effectLst>
            <a:outerShdw dist="56796" dir="3806097" algn="ctr" rotWithShape="0">
              <a:schemeClr val="bg2"/>
            </a:outerShdw>
          </a:effectLst>
        </p:spPr>
        <p:txBody>
          <a:bodyPr lIns="19050" tIns="26988" rIns="19050" bIns="26988">
            <a:spAutoFit/>
          </a:bodyPr>
          <a:lstStyle/>
          <a:p>
            <a:pPr algn="ctr" eaLnBrk="0" hangingPunct="0">
              <a:lnSpc>
                <a:spcPts val="5200"/>
              </a:lnSpc>
              <a:tabLst>
                <a:tab pos="914400" algn="l"/>
                <a:tab pos="1828800" algn="l"/>
                <a:tab pos="2743200" algn="l"/>
                <a:tab pos="3657600" algn="l"/>
                <a:tab pos="4572000" algn="l"/>
                <a:tab pos="5486400" algn="l"/>
                <a:tab pos="6400800" algn="l"/>
              </a:tabLst>
            </a:pPr>
            <a:r>
              <a:rPr lang="en-US" sz="4400" b="1" dirty="0">
                <a:solidFill>
                  <a:schemeClr val="accent5"/>
                </a:solidFill>
                <a:latin typeface="Arial" pitchFamily="34" charset="0"/>
              </a:rPr>
              <a:t>Counting Components</a:t>
            </a:r>
          </a:p>
        </p:txBody>
      </p:sp>
      <p:grpSp>
        <p:nvGrpSpPr>
          <p:cNvPr id="91139" name="Group 28"/>
          <p:cNvGrpSpPr>
            <a:grpSpLocks/>
          </p:cNvGrpSpPr>
          <p:nvPr/>
        </p:nvGrpSpPr>
        <p:grpSpPr bwMode="auto">
          <a:xfrm>
            <a:off x="76343" y="0"/>
            <a:ext cx="5880100" cy="6392863"/>
            <a:chOff x="204" y="120"/>
            <a:chExt cx="3704" cy="4027"/>
          </a:xfrm>
        </p:grpSpPr>
        <p:pic>
          <p:nvPicPr>
            <p:cNvPr id="91140" name="Picture 5" descr="valve-flange"/>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04" y="120"/>
              <a:ext cx="3704" cy="4027"/>
            </a:xfrm>
            <a:prstGeom prst="rect">
              <a:avLst/>
            </a:prstGeom>
            <a:noFill/>
            <a:ln w="9525">
              <a:noFill/>
              <a:miter lim="800000"/>
              <a:headEnd/>
              <a:tailEnd/>
            </a:ln>
          </p:spPr>
        </p:pic>
        <p:sp>
          <p:nvSpPr>
            <p:cNvPr id="91141" name="Rectangle 6" descr="Brown marble"/>
            <p:cNvSpPr>
              <a:spLocks noChangeArrowheads="1"/>
            </p:cNvSpPr>
            <p:nvPr/>
          </p:nvSpPr>
          <p:spPr bwMode="auto">
            <a:xfrm>
              <a:off x="959" y="1002"/>
              <a:ext cx="1844" cy="1079"/>
            </a:xfrm>
            <a:prstGeom prst="rect">
              <a:avLst/>
            </a:prstGeom>
            <a:noFill/>
            <a:ln w="28575">
              <a:solidFill>
                <a:srgbClr val="FFFFFF"/>
              </a:solidFill>
              <a:miter lim="800000"/>
              <a:headEnd/>
              <a:tailEnd/>
            </a:ln>
            <a:effectLst/>
          </p:spPr>
          <p:txBody>
            <a:bodyPr wrap="none" anchor="ctr"/>
            <a:lstStyle/>
            <a:p>
              <a:pPr algn="ctr" eaLnBrk="0" hangingPunct="0"/>
              <a:endParaRPr lang="en-US"/>
            </a:p>
          </p:txBody>
        </p:sp>
        <p:sp>
          <p:nvSpPr>
            <p:cNvPr id="91142" name="Rectangle 7" descr="Brown marble"/>
            <p:cNvSpPr>
              <a:spLocks noChangeArrowheads="1"/>
            </p:cNvSpPr>
            <p:nvPr/>
          </p:nvSpPr>
          <p:spPr bwMode="auto">
            <a:xfrm>
              <a:off x="2631" y="2125"/>
              <a:ext cx="1031" cy="1842"/>
            </a:xfrm>
            <a:prstGeom prst="rect">
              <a:avLst/>
            </a:prstGeom>
            <a:noFill/>
            <a:ln w="28575">
              <a:solidFill>
                <a:srgbClr val="FFFFFF"/>
              </a:solidFill>
              <a:miter lim="800000"/>
              <a:headEnd/>
              <a:tailEnd/>
            </a:ln>
            <a:effectLst/>
          </p:spPr>
          <p:txBody>
            <a:bodyPr wrap="none" anchor="ctr"/>
            <a:lstStyle/>
            <a:p>
              <a:pPr algn="ctr" eaLnBrk="0" hangingPunct="0"/>
              <a:endParaRPr lang="en-US"/>
            </a:p>
          </p:txBody>
        </p:sp>
        <p:sp>
          <p:nvSpPr>
            <p:cNvPr id="91143" name="Rectangle 8" descr="Brown marble"/>
            <p:cNvSpPr>
              <a:spLocks noChangeArrowheads="1"/>
            </p:cNvSpPr>
            <p:nvPr/>
          </p:nvSpPr>
          <p:spPr bwMode="auto">
            <a:xfrm>
              <a:off x="740" y="2129"/>
              <a:ext cx="1114" cy="1829"/>
            </a:xfrm>
            <a:prstGeom prst="rect">
              <a:avLst/>
            </a:prstGeom>
            <a:noFill/>
            <a:ln w="28575">
              <a:solidFill>
                <a:srgbClr val="FFFFFF"/>
              </a:solidFill>
              <a:miter lim="800000"/>
              <a:headEnd/>
              <a:tailEnd/>
            </a:ln>
            <a:effectLst/>
          </p:spPr>
          <p:txBody>
            <a:bodyPr wrap="none" anchor="ctr"/>
            <a:lstStyle/>
            <a:p>
              <a:pPr algn="ctr" eaLnBrk="0" hangingPunct="0"/>
              <a:endParaRPr lang="en-US"/>
            </a:p>
          </p:txBody>
        </p:sp>
        <p:sp>
          <p:nvSpPr>
            <p:cNvPr id="91144" name="Rectangle 9"/>
            <p:cNvSpPr>
              <a:spLocks noChangeArrowheads="1"/>
            </p:cNvSpPr>
            <p:nvPr/>
          </p:nvSpPr>
          <p:spPr bwMode="auto">
            <a:xfrm>
              <a:off x="1049" y="1083"/>
              <a:ext cx="613" cy="267"/>
            </a:xfrm>
            <a:prstGeom prst="rect">
              <a:avLst/>
            </a:prstGeom>
            <a:noFill/>
            <a:ln w="12700">
              <a:noFill/>
              <a:miter lim="800000"/>
              <a:headEnd/>
              <a:tailEnd/>
            </a:ln>
            <a:effectLst>
              <a:outerShdw dist="35921" dir="2700000" algn="ctr" rotWithShape="0">
                <a:schemeClr val="bg2"/>
              </a:outerShdw>
            </a:effectLst>
          </p:spPr>
          <p:txBody>
            <a:bodyPr lIns="19050" tIns="26988" rIns="19050" bIns="26988">
              <a:spAutoFit/>
            </a:bodyPr>
            <a:lstStyle/>
            <a:p>
              <a:pPr algn="ctr" eaLnBrk="0" hangingPunct="0">
                <a:tabLst>
                  <a:tab pos="914400" algn="l"/>
                  <a:tab pos="1828800" algn="l"/>
                  <a:tab pos="2743200" algn="l"/>
                  <a:tab pos="3657600" algn="l"/>
                  <a:tab pos="4572000" algn="l"/>
                  <a:tab pos="5486400" algn="l"/>
                  <a:tab pos="6400800" algn="l"/>
                </a:tabLst>
              </a:pPr>
              <a:r>
                <a:rPr lang="en-US" b="1">
                  <a:latin typeface="Arial" pitchFamily="34" charset="0"/>
                </a:rPr>
                <a:t>Valve</a:t>
              </a:r>
            </a:p>
          </p:txBody>
        </p:sp>
        <p:sp>
          <p:nvSpPr>
            <p:cNvPr id="91145" name="Rectangle 10"/>
            <p:cNvSpPr>
              <a:spLocks noChangeArrowheads="1"/>
            </p:cNvSpPr>
            <p:nvPr/>
          </p:nvSpPr>
          <p:spPr bwMode="auto">
            <a:xfrm>
              <a:off x="801" y="3668"/>
              <a:ext cx="906" cy="267"/>
            </a:xfrm>
            <a:prstGeom prst="rect">
              <a:avLst/>
            </a:prstGeom>
            <a:noFill/>
            <a:ln w="12700">
              <a:noFill/>
              <a:miter lim="800000"/>
              <a:headEnd/>
              <a:tailEnd/>
            </a:ln>
            <a:effectLst>
              <a:outerShdw dist="35921" dir="2700000" algn="ctr" rotWithShape="0">
                <a:schemeClr val="bg2"/>
              </a:outerShdw>
            </a:effectLst>
          </p:spPr>
          <p:txBody>
            <a:bodyPr lIns="19050" tIns="26988" rIns="19050" bIns="26988">
              <a:spAutoFit/>
            </a:bodyPr>
            <a:lstStyle/>
            <a:p>
              <a:pPr algn="ctr" eaLnBrk="0" hangingPunct="0">
                <a:tabLst>
                  <a:tab pos="914400" algn="l"/>
                  <a:tab pos="1828800" algn="l"/>
                  <a:tab pos="2743200" algn="l"/>
                  <a:tab pos="3657600" algn="l"/>
                  <a:tab pos="4572000" algn="l"/>
                  <a:tab pos="5486400" algn="l"/>
                  <a:tab pos="6400800" algn="l"/>
                </a:tabLst>
              </a:pPr>
              <a:r>
                <a:rPr lang="en-US" b="1">
                  <a:latin typeface="Arial" pitchFamily="34" charset="0"/>
                </a:rPr>
                <a:t>Flange</a:t>
              </a:r>
            </a:p>
          </p:txBody>
        </p:sp>
        <p:sp>
          <p:nvSpPr>
            <p:cNvPr id="91146" name="Rectangle 12"/>
            <p:cNvSpPr>
              <a:spLocks noChangeArrowheads="1"/>
            </p:cNvSpPr>
            <p:nvPr/>
          </p:nvSpPr>
          <p:spPr bwMode="auto">
            <a:xfrm>
              <a:off x="2664" y="3661"/>
              <a:ext cx="906" cy="267"/>
            </a:xfrm>
            <a:prstGeom prst="rect">
              <a:avLst/>
            </a:prstGeom>
            <a:noFill/>
            <a:ln w="12700">
              <a:noFill/>
              <a:miter lim="800000"/>
              <a:headEnd/>
              <a:tailEnd/>
            </a:ln>
            <a:effectLst>
              <a:outerShdw dist="35921" dir="2700000" algn="ctr" rotWithShape="0">
                <a:schemeClr val="bg2"/>
              </a:outerShdw>
            </a:effectLst>
          </p:spPr>
          <p:txBody>
            <a:bodyPr lIns="19050" tIns="26988" rIns="19050" bIns="26988">
              <a:spAutoFit/>
            </a:bodyPr>
            <a:lstStyle/>
            <a:p>
              <a:pPr algn="ctr" eaLnBrk="0" hangingPunct="0">
                <a:tabLst>
                  <a:tab pos="914400" algn="l"/>
                  <a:tab pos="1828800" algn="l"/>
                  <a:tab pos="2743200" algn="l"/>
                  <a:tab pos="3657600" algn="l"/>
                  <a:tab pos="4572000" algn="l"/>
                  <a:tab pos="5486400" algn="l"/>
                  <a:tab pos="6400800" algn="l"/>
                </a:tabLst>
              </a:pPr>
              <a:r>
                <a:rPr lang="en-US" b="1">
                  <a:latin typeface="Arial" pitchFamily="34" charset="0"/>
                </a:rPr>
                <a:t>Flange</a:t>
              </a:r>
            </a:p>
          </p:txBody>
        </p:sp>
        <p:sp>
          <p:nvSpPr>
            <p:cNvPr id="91147" name="Rectangle 16"/>
            <p:cNvSpPr>
              <a:spLocks noChangeArrowheads="1"/>
            </p:cNvSpPr>
            <p:nvPr/>
          </p:nvSpPr>
          <p:spPr bwMode="auto">
            <a:xfrm>
              <a:off x="781" y="3265"/>
              <a:ext cx="648" cy="380"/>
            </a:xfrm>
            <a:prstGeom prst="rect">
              <a:avLst/>
            </a:prstGeom>
            <a:noFill/>
            <a:ln w="12700">
              <a:noFill/>
              <a:miter lim="800000"/>
              <a:headEnd/>
              <a:tailEnd/>
            </a:ln>
            <a:effectLst>
              <a:outerShdw dist="17961" dir="2700000" algn="ctr" rotWithShape="0">
                <a:schemeClr val="bg2"/>
              </a:outerShdw>
            </a:effectLst>
          </p:spPr>
          <p:txBody>
            <a:bodyPr lIns="19050" tIns="26988" rIns="19050" bIns="26988">
              <a:spAutoFit/>
            </a:bodyPr>
            <a:lstStyle/>
            <a:p>
              <a:pPr algn="ctr" eaLnBrk="0" hangingPunct="0">
                <a:tabLst>
                  <a:tab pos="914400" algn="l"/>
                  <a:tab pos="1828800" algn="l"/>
                  <a:tab pos="2743200" algn="l"/>
                  <a:tab pos="3657600" algn="l"/>
                  <a:tab pos="4572000" algn="l"/>
                  <a:tab pos="5486400" algn="l"/>
                  <a:tab pos="6400800" algn="l"/>
                </a:tabLst>
              </a:pPr>
              <a:r>
                <a:rPr lang="en-US" sz="1800" b="1">
                  <a:latin typeface="Arial" pitchFamily="34" charset="0"/>
                </a:rPr>
                <a:t>Screen here</a:t>
              </a:r>
            </a:p>
          </p:txBody>
        </p:sp>
        <p:sp>
          <p:nvSpPr>
            <p:cNvPr id="91148" name="Rectangle 18"/>
            <p:cNvSpPr>
              <a:spLocks noChangeArrowheads="1"/>
            </p:cNvSpPr>
            <p:nvPr/>
          </p:nvSpPr>
          <p:spPr bwMode="auto">
            <a:xfrm>
              <a:off x="1019" y="1417"/>
              <a:ext cx="537" cy="380"/>
            </a:xfrm>
            <a:prstGeom prst="rect">
              <a:avLst/>
            </a:prstGeom>
            <a:noFill/>
            <a:ln w="12700">
              <a:noFill/>
              <a:miter lim="800000"/>
              <a:headEnd/>
              <a:tailEnd/>
            </a:ln>
            <a:effectLst>
              <a:outerShdw dist="17961" dir="2700000" algn="ctr" rotWithShape="0">
                <a:schemeClr val="bg2"/>
              </a:outerShdw>
            </a:effectLst>
          </p:spPr>
          <p:txBody>
            <a:bodyPr lIns="19050" tIns="26988" rIns="19050" bIns="26988">
              <a:spAutoFit/>
            </a:bodyPr>
            <a:lstStyle/>
            <a:p>
              <a:pPr algn="ctr" eaLnBrk="0" hangingPunct="0">
                <a:tabLst>
                  <a:tab pos="914400" algn="l"/>
                  <a:tab pos="1828800" algn="l"/>
                  <a:tab pos="2743200" algn="l"/>
                  <a:tab pos="3657600" algn="l"/>
                  <a:tab pos="4572000" algn="l"/>
                  <a:tab pos="5486400" algn="l"/>
                  <a:tab pos="6400800" algn="l"/>
                </a:tabLst>
              </a:pPr>
              <a:r>
                <a:rPr lang="en-US" sz="1800" b="1">
                  <a:latin typeface="Arial" pitchFamily="34" charset="0"/>
                </a:rPr>
                <a:t>Screen here</a:t>
              </a:r>
            </a:p>
          </p:txBody>
        </p:sp>
        <p:sp>
          <p:nvSpPr>
            <p:cNvPr id="91149" name="Rectangle 22"/>
            <p:cNvSpPr>
              <a:spLocks noChangeArrowheads="1"/>
            </p:cNvSpPr>
            <p:nvPr/>
          </p:nvSpPr>
          <p:spPr bwMode="auto">
            <a:xfrm>
              <a:off x="3115" y="3339"/>
              <a:ext cx="537" cy="380"/>
            </a:xfrm>
            <a:prstGeom prst="rect">
              <a:avLst/>
            </a:prstGeom>
            <a:noFill/>
            <a:ln w="12700">
              <a:noFill/>
              <a:miter lim="800000"/>
              <a:headEnd/>
              <a:tailEnd/>
            </a:ln>
            <a:effectLst>
              <a:outerShdw dist="17961" dir="2700000" algn="ctr" rotWithShape="0">
                <a:schemeClr val="bg2"/>
              </a:outerShdw>
            </a:effectLst>
          </p:spPr>
          <p:txBody>
            <a:bodyPr lIns="19050" tIns="26988" rIns="19050" bIns="26988">
              <a:spAutoFit/>
            </a:bodyPr>
            <a:lstStyle/>
            <a:p>
              <a:pPr algn="ctr" eaLnBrk="0" hangingPunct="0">
                <a:tabLst>
                  <a:tab pos="914400" algn="l"/>
                  <a:tab pos="1828800" algn="l"/>
                  <a:tab pos="2743200" algn="l"/>
                  <a:tab pos="3657600" algn="l"/>
                  <a:tab pos="4572000" algn="l"/>
                  <a:tab pos="5486400" algn="l"/>
                  <a:tab pos="6400800" algn="l"/>
                </a:tabLst>
              </a:pPr>
              <a:r>
                <a:rPr lang="en-US" sz="1800" b="1">
                  <a:latin typeface="Arial" pitchFamily="34" charset="0"/>
                </a:rPr>
                <a:t>Screen here</a:t>
              </a:r>
            </a:p>
          </p:txBody>
        </p:sp>
        <p:sp useBgFill="1">
          <p:nvSpPr>
            <p:cNvPr id="91150" name="Freeform 26"/>
            <p:cNvSpPr>
              <a:spLocks/>
            </p:cNvSpPr>
            <p:nvPr/>
          </p:nvSpPr>
          <p:spPr bwMode="auto">
            <a:xfrm>
              <a:off x="2294" y="1375"/>
              <a:ext cx="116" cy="141"/>
            </a:xfrm>
            <a:custGeom>
              <a:avLst/>
              <a:gdLst>
                <a:gd name="T0" fmla="*/ 8 w 116"/>
                <a:gd name="T1" fmla="*/ 0 h 141"/>
                <a:gd name="T2" fmla="*/ 19 w 116"/>
                <a:gd name="T3" fmla="*/ 120 h 141"/>
                <a:gd name="T4" fmla="*/ 84 w 116"/>
                <a:gd name="T5" fmla="*/ 141 h 141"/>
                <a:gd name="T6" fmla="*/ 8 w 116"/>
                <a:gd name="T7" fmla="*/ 0 h 1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6" h="141">
                  <a:moveTo>
                    <a:pt x="8" y="0"/>
                  </a:moveTo>
                  <a:cubicBezTo>
                    <a:pt x="12" y="40"/>
                    <a:pt x="0" y="85"/>
                    <a:pt x="19" y="120"/>
                  </a:cubicBezTo>
                  <a:cubicBezTo>
                    <a:pt x="30" y="140"/>
                    <a:pt x="84" y="141"/>
                    <a:pt x="84" y="141"/>
                  </a:cubicBezTo>
                  <a:cubicBezTo>
                    <a:pt x="116" y="47"/>
                    <a:pt x="92" y="20"/>
                    <a:pt x="8" y="0"/>
                  </a:cubicBezTo>
                  <a:close/>
                </a:path>
              </a:pathLst>
            </a:custGeom>
            <a:ln w="9525" cap="flat" cmpd="sng">
              <a:noFill/>
              <a:prstDash val="solid"/>
              <a:round/>
              <a:headEnd/>
              <a:tailEnd/>
            </a:ln>
            <a:effectLst/>
          </p:spPr>
          <p:txBody>
            <a:bodyPr wrap="none" anchor="ctr"/>
            <a:lstStyle/>
            <a:p>
              <a:endParaRPr lang="en-US"/>
            </a:p>
          </p:txBody>
        </p:sp>
        <p:sp useBgFill="1">
          <p:nvSpPr>
            <p:cNvPr id="91151" name="Freeform 27"/>
            <p:cNvSpPr>
              <a:spLocks/>
            </p:cNvSpPr>
            <p:nvPr/>
          </p:nvSpPr>
          <p:spPr bwMode="auto">
            <a:xfrm>
              <a:off x="1958" y="1381"/>
              <a:ext cx="150" cy="123"/>
            </a:xfrm>
            <a:custGeom>
              <a:avLst/>
              <a:gdLst>
                <a:gd name="T0" fmla="*/ 18 w 150"/>
                <a:gd name="T1" fmla="*/ 11 h 123"/>
                <a:gd name="T2" fmla="*/ 98 w 150"/>
                <a:gd name="T3" fmla="*/ 19 h 123"/>
                <a:gd name="T4" fmla="*/ 66 w 150"/>
                <a:gd name="T5" fmla="*/ 91 h 123"/>
                <a:gd name="T6" fmla="*/ 26 w 150"/>
                <a:gd name="T7" fmla="*/ 123 h 123"/>
                <a:gd name="T8" fmla="*/ 2 w 150"/>
                <a:gd name="T9" fmla="*/ 115 h 123"/>
                <a:gd name="T10" fmla="*/ 18 w 150"/>
                <a:gd name="T11" fmla="*/ 11 h 1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0" h="123">
                  <a:moveTo>
                    <a:pt x="18" y="11"/>
                  </a:moveTo>
                  <a:cubicBezTo>
                    <a:pt x="45" y="14"/>
                    <a:pt x="79" y="0"/>
                    <a:pt x="98" y="19"/>
                  </a:cubicBezTo>
                  <a:cubicBezTo>
                    <a:pt x="150" y="71"/>
                    <a:pt x="86" y="84"/>
                    <a:pt x="66" y="91"/>
                  </a:cubicBezTo>
                  <a:cubicBezTo>
                    <a:pt x="54" y="109"/>
                    <a:pt x="52" y="123"/>
                    <a:pt x="26" y="123"/>
                  </a:cubicBezTo>
                  <a:cubicBezTo>
                    <a:pt x="18" y="123"/>
                    <a:pt x="3" y="123"/>
                    <a:pt x="2" y="115"/>
                  </a:cubicBezTo>
                  <a:cubicBezTo>
                    <a:pt x="0" y="80"/>
                    <a:pt x="13" y="46"/>
                    <a:pt x="18" y="11"/>
                  </a:cubicBezTo>
                  <a:close/>
                </a:path>
              </a:pathLst>
            </a:custGeom>
            <a:ln w="9525" cap="flat" cmpd="sng">
              <a:noFill/>
              <a:prstDash val="solid"/>
              <a:round/>
              <a:headEnd/>
              <a:tailEnd/>
            </a:ln>
            <a:effectLst/>
          </p:spPr>
          <p:txBody>
            <a:bodyPr wrap="none" anchor="ctr"/>
            <a:lstStyle/>
            <a:p>
              <a:endParaRPr lang="en-US"/>
            </a:p>
          </p:txBody>
        </p:sp>
        <p:sp>
          <p:nvSpPr>
            <p:cNvPr id="91152" name="Line 20"/>
            <p:cNvSpPr>
              <a:spLocks noChangeShapeType="1"/>
            </p:cNvSpPr>
            <p:nvPr/>
          </p:nvSpPr>
          <p:spPr bwMode="auto">
            <a:xfrm flipV="1">
              <a:off x="1565" y="1467"/>
              <a:ext cx="477" cy="76"/>
            </a:xfrm>
            <a:prstGeom prst="line">
              <a:avLst/>
            </a:prstGeom>
            <a:noFill/>
            <a:ln w="28575">
              <a:solidFill>
                <a:schemeClr val="hlink"/>
              </a:solidFill>
              <a:round/>
              <a:headEnd/>
              <a:tailEnd type="triangle" w="med" len="med"/>
            </a:ln>
            <a:effectLst/>
          </p:spPr>
          <p:txBody>
            <a:bodyPr wrap="none" anchor="ctr"/>
            <a:lstStyle/>
            <a:p>
              <a:endParaRPr lang="en-US"/>
            </a:p>
          </p:txBody>
        </p:sp>
        <p:sp>
          <p:nvSpPr>
            <p:cNvPr id="91153" name="Line 21"/>
            <p:cNvSpPr>
              <a:spLocks noChangeShapeType="1"/>
            </p:cNvSpPr>
            <p:nvPr/>
          </p:nvSpPr>
          <p:spPr bwMode="auto">
            <a:xfrm>
              <a:off x="1484" y="1677"/>
              <a:ext cx="217" cy="237"/>
            </a:xfrm>
            <a:prstGeom prst="line">
              <a:avLst/>
            </a:prstGeom>
            <a:noFill/>
            <a:ln w="28575">
              <a:solidFill>
                <a:schemeClr val="hlink"/>
              </a:solidFill>
              <a:round/>
              <a:headEnd/>
              <a:tailEnd type="triangle" w="med" len="med"/>
            </a:ln>
            <a:effectLst/>
          </p:spPr>
          <p:txBody>
            <a:bodyPr wrap="none" anchor="ctr"/>
            <a:lstStyle/>
            <a:p>
              <a:endParaRPr lang="en-US"/>
            </a:p>
          </p:txBody>
        </p:sp>
        <p:sp>
          <p:nvSpPr>
            <p:cNvPr id="91154" name="Line 24"/>
            <p:cNvSpPr>
              <a:spLocks noChangeShapeType="1"/>
            </p:cNvSpPr>
            <p:nvPr/>
          </p:nvSpPr>
          <p:spPr bwMode="auto">
            <a:xfrm flipV="1">
              <a:off x="1336" y="3282"/>
              <a:ext cx="206" cy="209"/>
            </a:xfrm>
            <a:prstGeom prst="line">
              <a:avLst/>
            </a:prstGeom>
            <a:noFill/>
            <a:ln w="28575">
              <a:solidFill>
                <a:schemeClr val="hlink"/>
              </a:solidFill>
              <a:round/>
              <a:headEnd/>
              <a:tailEnd type="triangle" w="med" len="med"/>
            </a:ln>
            <a:effectLst/>
          </p:spPr>
          <p:txBody>
            <a:bodyPr wrap="none" anchor="ctr"/>
            <a:lstStyle/>
            <a:p>
              <a:endParaRPr lang="en-US"/>
            </a:p>
          </p:txBody>
        </p:sp>
        <p:sp>
          <p:nvSpPr>
            <p:cNvPr id="91155" name="Line 25"/>
            <p:cNvSpPr>
              <a:spLocks noChangeShapeType="1"/>
            </p:cNvSpPr>
            <p:nvPr/>
          </p:nvSpPr>
          <p:spPr bwMode="auto">
            <a:xfrm flipH="1" flipV="1">
              <a:off x="2879" y="3256"/>
              <a:ext cx="262" cy="311"/>
            </a:xfrm>
            <a:prstGeom prst="line">
              <a:avLst/>
            </a:prstGeom>
            <a:noFill/>
            <a:ln w="28575">
              <a:solidFill>
                <a:schemeClr val="hlink"/>
              </a:solidFill>
              <a:round/>
              <a:headEnd/>
              <a:tailEnd type="triangle" w="med" len="med"/>
            </a:ln>
            <a:effectLst/>
          </p:spPr>
          <p:txBody>
            <a:bodyPr wrap="none" anchor="ctr"/>
            <a:lstStyle/>
            <a:p>
              <a:endParaRPr lang="en-US"/>
            </a:p>
          </p:txBody>
        </p:sp>
      </p:gr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62" name="Rectangle 2"/>
          <p:cNvSpPr>
            <a:spLocks noChangeArrowheads="1"/>
          </p:cNvSpPr>
          <p:nvPr/>
        </p:nvSpPr>
        <p:spPr bwMode="auto">
          <a:xfrm>
            <a:off x="1592263" y="358155"/>
            <a:ext cx="5953125" cy="671403"/>
          </a:xfrm>
          <a:prstGeom prst="rect">
            <a:avLst/>
          </a:prstGeom>
          <a:solidFill>
            <a:schemeClr val="bg2"/>
          </a:solidFill>
          <a:ln w="12700">
            <a:noFill/>
            <a:miter lim="800000"/>
            <a:headEnd/>
            <a:tailEnd/>
          </a:ln>
          <a:effectLst>
            <a:outerShdw dist="35921" dir="2700000" algn="ctr" rotWithShape="0">
              <a:schemeClr val="bg2"/>
            </a:outerShdw>
          </a:effectLst>
        </p:spPr>
        <p:txBody>
          <a:bodyPr lIns="19050" tIns="26988" rIns="19050" bIns="26988">
            <a:spAutoFit/>
          </a:bodyPr>
          <a:lstStyle/>
          <a:p>
            <a:pPr algn="ctr" eaLnBrk="0" hangingPunct="0">
              <a:lnSpc>
                <a:spcPts val="5200"/>
              </a:lnSpc>
              <a:tabLst>
                <a:tab pos="914400" algn="l"/>
                <a:tab pos="1828800" algn="l"/>
                <a:tab pos="2743200" algn="l"/>
                <a:tab pos="3657600" algn="l"/>
                <a:tab pos="4572000" algn="l"/>
                <a:tab pos="5486400" algn="l"/>
                <a:tab pos="6400800" algn="l"/>
              </a:tabLst>
            </a:pPr>
            <a:r>
              <a:rPr lang="en-US" sz="4000" b="1" dirty="0">
                <a:solidFill>
                  <a:schemeClr val="accent5"/>
                </a:solidFill>
                <a:latin typeface="Arial" pitchFamily="34" charset="0"/>
              </a:rPr>
              <a:t>Counting Components</a:t>
            </a:r>
          </a:p>
        </p:txBody>
      </p:sp>
      <p:pic>
        <p:nvPicPr>
          <p:cNvPr id="92163" name="Picture 11" descr="valve-openend"/>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55688" y="1181100"/>
            <a:ext cx="7329487" cy="5199063"/>
          </a:xfrm>
          <a:prstGeom prst="rect">
            <a:avLst/>
          </a:prstGeom>
          <a:noFill/>
          <a:ln w="9525">
            <a:noFill/>
            <a:miter lim="800000"/>
            <a:headEnd/>
            <a:tailEnd/>
          </a:ln>
        </p:spPr>
      </p:pic>
      <p:sp>
        <p:nvSpPr>
          <p:cNvPr id="92164" name="Rectangle 12"/>
          <p:cNvSpPr>
            <a:spLocks noChangeArrowheads="1"/>
          </p:cNvSpPr>
          <p:nvPr/>
        </p:nvSpPr>
        <p:spPr bwMode="auto">
          <a:xfrm>
            <a:off x="4094163" y="1560513"/>
            <a:ext cx="914400" cy="423835"/>
          </a:xfrm>
          <a:prstGeom prst="rect">
            <a:avLst/>
          </a:prstGeom>
          <a:noFill/>
          <a:ln w="12700">
            <a:noFill/>
            <a:miter lim="800000"/>
            <a:headEnd/>
            <a:tailEnd/>
          </a:ln>
          <a:effectLst>
            <a:outerShdw dist="35921" dir="2700000" algn="ctr" rotWithShape="0">
              <a:schemeClr val="bg2"/>
            </a:outerShdw>
          </a:effectLst>
        </p:spPr>
        <p:txBody>
          <a:bodyPr lIns="19050" tIns="26988" rIns="19050" bIns="26988">
            <a:spAutoFit/>
          </a:bodyPr>
          <a:lstStyle/>
          <a:p>
            <a:pPr algn="ctr" eaLnBrk="0" hangingPunct="0">
              <a:tabLst>
                <a:tab pos="914400" algn="l"/>
                <a:tab pos="1828800" algn="l"/>
                <a:tab pos="2743200" algn="l"/>
                <a:tab pos="3657600" algn="l"/>
                <a:tab pos="4572000" algn="l"/>
                <a:tab pos="5486400" algn="l"/>
                <a:tab pos="6400800" algn="l"/>
              </a:tabLst>
            </a:pPr>
            <a:r>
              <a:rPr lang="en-US" b="1">
                <a:latin typeface="Arial" pitchFamily="34" charset="0"/>
              </a:rPr>
              <a:t>Valve</a:t>
            </a:r>
          </a:p>
        </p:txBody>
      </p:sp>
      <p:sp>
        <p:nvSpPr>
          <p:cNvPr id="92165" name="Rectangle 13"/>
          <p:cNvSpPr>
            <a:spLocks noChangeArrowheads="1"/>
          </p:cNvSpPr>
          <p:nvPr/>
        </p:nvSpPr>
        <p:spPr bwMode="auto">
          <a:xfrm>
            <a:off x="1449388" y="2147888"/>
            <a:ext cx="2062162" cy="423835"/>
          </a:xfrm>
          <a:prstGeom prst="rect">
            <a:avLst/>
          </a:prstGeom>
          <a:noFill/>
          <a:ln w="12700">
            <a:noFill/>
            <a:miter lim="800000"/>
            <a:headEnd/>
            <a:tailEnd/>
          </a:ln>
          <a:effectLst>
            <a:outerShdw dist="35921" dir="2700000" algn="ctr" rotWithShape="0">
              <a:schemeClr val="bg2"/>
            </a:outerShdw>
          </a:effectLst>
        </p:spPr>
        <p:txBody>
          <a:bodyPr lIns="19050" tIns="26988" rIns="19050" bIns="26988">
            <a:spAutoFit/>
          </a:bodyPr>
          <a:lstStyle/>
          <a:p>
            <a:pPr algn="ctr" eaLnBrk="0" hangingPunct="0">
              <a:tabLst>
                <a:tab pos="914400" algn="l"/>
                <a:tab pos="1828800" algn="l"/>
                <a:tab pos="2743200" algn="l"/>
                <a:tab pos="3657600" algn="l"/>
                <a:tab pos="4572000" algn="l"/>
                <a:tab pos="5486400" algn="l"/>
                <a:tab pos="6400800" algn="l"/>
              </a:tabLst>
            </a:pPr>
            <a:r>
              <a:rPr lang="en-US" b="1">
                <a:latin typeface="Arial" pitchFamily="34" charset="0"/>
              </a:rPr>
              <a:t>Connection</a:t>
            </a:r>
          </a:p>
        </p:txBody>
      </p:sp>
      <p:sp>
        <p:nvSpPr>
          <p:cNvPr id="92166" name="Rectangle 14"/>
          <p:cNvSpPr>
            <a:spLocks noChangeArrowheads="1"/>
          </p:cNvSpPr>
          <p:nvPr/>
        </p:nvSpPr>
        <p:spPr bwMode="auto">
          <a:xfrm>
            <a:off x="7059613" y="4360863"/>
            <a:ext cx="852487" cy="580801"/>
          </a:xfrm>
          <a:prstGeom prst="rect">
            <a:avLst/>
          </a:prstGeom>
          <a:noFill/>
          <a:ln w="12700">
            <a:noFill/>
            <a:miter lim="800000"/>
            <a:headEnd/>
            <a:tailEnd/>
          </a:ln>
          <a:effectLst>
            <a:outerShdw dist="17961" dir="2700000" algn="ctr" rotWithShape="0">
              <a:schemeClr val="bg2"/>
            </a:outerShdw>
          </a:effectLst>
        </p:spPr>
        <p:txBody>
          <a:bodyPr lIns="19050" tIns="26988" rIns="19050" bIns="26988">
            <a:spAutoFit/>
          </a:bodyPr>
          <a:lstStyle/>
          <a:p>
            <a:pPr algn="ctr" eaLnBrk="0" hangingPunct="0">
              <a:lnSpc>
                <a:spcPct val="95000"/>
              </a:lnSpc>
              <a:tabLst>
                <a:tab pos="914400" algn="l"/>
                <a:tab pos="1828800" algn="l"/>
                <a:tab pos="2743200" algn="l"/>
                <a:tab pos="3657600" algn="l"/>
                <a:tab pos="4572000" algn="l"/>
                <a:tab pos="5486400" algn="l"/>
                <a:tab pos="6400800" algn="l"/>
              </a:tabLst>
            </a:pPr>
            <a:r>
              <a:rPr lang="en-US" sz="1800" b="1">
                <a:latin typeface="Arial" pitchFamily="34" charset="0"/>
              </a:rPr>
              <a:t>Screen here</a:t>
            </a:r>
          </a:p>
        </p:txBody>
      </p:sp>
      <p:sp>
        <p:nvSpPr>
          <p:cNvPr id="92167" name="Line 15"/>
          <p:cNvSpPr>
            <a:spLocks noChangeShapeType="1"/>
          </p:cNvSpPr>
          <p:nvPr/>
        </p:nvSpPr>
        <p:spPr bwMode="auto">
          <a:xfrm flipH="1" flipV="1">
            <a:off x="7202488" y="3729038"/>
            <a:ext cx="334962" cy="623887"/>
          </a:xfrm>
          <a:prstGeom prst="line">
            <a:avLst/>
          </a:prstGeom>
          <a:noFill/>
          <a:ln w="28575">
            <a:solidFill>
              <a:schemeClr val="hlink"/>
            </a:solidFill>
            <a:round/>
            <a:headEnd/>
            <a:tailEnd type="triangle" w="med" len="med"/>
          </a:ln>
          <a:effectLst/>
        </p:spPr>
        <p:txBody>
          <a:bodyPr wrap="none" anchor="ctr"/>
          <a:lstStyle/>
          <a:p>
            <a:endParaRPr lang="en-US"/>
          </a:p>
        </p:txBody>
      </p:sp>
      <p:sp>
        <p:nvSpPr>
          <p:cNvPr id="92168" name="Rectangle 16" descr="Brown marble"/>
          <p:cNvSpPr>
            <a:spLocks noChangeArrowheads="1"/>
          </p:cNvSpPr>
          <p:nvPr/>
        </p:nvSpPr>
        <p:spPr bwMode="auto">
          <a:xfrm>
            <a:off x="1485900" y="1968500"/>
            <a:ext cx="1936750" cy="3387725"/>
          </a:xfrm>
          <a:prstGeom prst="rect">
            <a:avLst/>
          </a:prstGeom>
          <a:noFill/>
          <a:ln w="44450">
            <a:solidFill>
              <a:srgbClr val="FFFFFF"/>
            </a:solidFill>
            <a:miter lim="800000"/>
            <a:headEnd/>
            <a:tailEnd/>
          </a:ln>
          <a:effectLst/>
        </p:spPr>
        <p:txBody>
          <a:bodyPr wrap="none" anchor="ctr"/>
          <a:lstStyle/>
          <a:p>
            <a:pPr algn="ctr" eaLnBrk="0" hangingPunct="0"/>
            <a:endParaRPr lang="en-US"/>
          </a:p>
        </p:txBody>
      </p:sp>
      <p:sp>
        <p:nvSpPr>
          <p:cNvPr id="92169" name="Rectangle 17" descr="Brown marble"/>
          <p:cNvSpPr>
            <a:spLocks noChangeArrowheads="1"/>
          </p:cNvSpPr>
          <p:nvPr/>
        </p:nvSpPr>
        <p:spPr bwMode="auto">
          <a:xfrm>
            <a:off x="6384925" y="2587625"/>
            <a:ext cx="1644650" cy="2646363"/>
          </a:xfrm>
          <a:prstGeom prst="rect">
            <a:avLst/>
          </a:prstGeom>
          <a:noFill/>
          <a:ln w="44450">
            <a:solidFill>
              <a:srgbClr val="FFFFFF"/>
            </a:solidFill>
            <a:miter lim="800000"/>
            <a:headEnd/>
            <a:tailEnd/>
          </a:ln>
          <a:effectLst/>
        </p:spPr>
        <p:txBody>
          <a:bodyPr wrap="none" anchor="ctr"/>
          <a:lstStyle/>
          <a:p>
            <a:pPr algn="ctr" eaLnBrk="0" hangingPunct="0"/>
            <a:endParaRPr lang="en-US"/>
          </a:p>
        </p:txBody>
      </p:sp>
      <p:sp>
        <p:nvSpPr>
          <p:cNvPr id="92170" name="Rectangle 18" descr="Brown marble"/>
          <p:cNvSpPr>
            <a:spLocks noChangeArrowheads="1"/>
          </p:cNvSpPr>
          <p:nvPr/>
        </p:nvSpPr>
        <p:spPr bwMode="auto">
          <a:xfrm>
            <a:off x="3575050" y="1460500"/>
            <a:ext cx="1936750" cy="4597400"/>
          </a:xfrm>
          <a:prstGeom prst="rect">
            <a:avLst/>
          </a:prstGeom>
          <a:noFill/>
          <a:ln w="44450">
            <a:solidFill>
              <a:srgbClr val="FFFFFF"/>
            </a:solidFill>
            <a:miter lim="800000"/>
            <a:headEnd/>
            <a:tailEnd/>
          </a:ln>
          <a:effectLst/>
        </p:spPr>
        <p:txBody>
          <a:bodyPr wrap="none" anchor="ctr"/>
          <a:lstStyle/>
          <a:p>
            <a:pPr algn="ctr" eaLnBrk="0" hangingPunct="0"/>
            <a:endParaRPr lang="en-US"/>
          </a:p>
        </p:txBody>
      </p:sp>
      <p:sp>
        <p:nvSpPr>
          <p:cNvPr id="92171" name="Rectangle 19"/>
          <p:cNvSpPr>
            <a:spLocks noChangeArrowheads="1"/>
          </p:cNvSpPr>
          <p:nvPr/>
        </p:nvSpPr>
        <p:spPr bwMode="auto">
          <a:xfrm>
            <a:off x="6189663" y="2592388"/>
            <a:ext cx="2062162" cy="793167"/>
          </a:xfrm>
          <a:prstGeom prst="rect">
            <a:avLst/>
          </a:prstGeom>
          <a:noFill/>
          <a:ln w="12700">
            <a:noFill/>
            <a:miter lim="800000"/>
            <a:headEnd/>
            <a:tailEnd/>
          </a:ln>
          <a:effectLst>
            <a:outerShdw dist="35921" dir="2700000" algn="ctr" rotWithShape="0">
              <a:schemeClr val="bg2"/>
            </a:outerShdw>
          </a:effectLst>
        </p:spPr>
        <p:txBody>
          <a:bodyPr lIns="19050" tIns="26988" rIns="19050" bIns="26988">
            <a:spAutoFit/>
          </a:bodyPr>
          <a:lstStyle/>
          <a:p>
            <a:pPr algn="ctr" eaLnBrk="0" hangingPunct="0">
              <a:tabLst>
                <a:tab pos="914400" algn="l"/>
                <a:tab pos="1828800" algn="l"/>
                <a:tab pos="2743200" algn="l"/>
                <a:tab pos="3657600" algn="l"/>
                <a:tab pos="4572000" algn="l"/>
                <a:tab pos="5486400" algn="l"/>
                <a:tab pos="6400800" algn="l"/>
              </a:tabLst>
            </a:pPr>
            <a:r>
              <a:rPr lang="en-US" b="1">
                <a:latin typeface="Arial" pitchFamily="34" charset="0"/>
              </a:rPr>
              <a:t>Open-End Line</a:t>
            </a:r>
          </a:p>
        </p:txBody>
      </p:sp>
      <p:sp>
        <p:nvSpPr>
          <p:cNvPr id="92172" name="Rectangle 20"/>
          <p:cNvSpPr>
            <a:spLocks noChangeArrowheads="1"/>
          </p:cNvSpPr>
          <p:nvPr/>
        </p:nvSpPr>
        <p:spPr bwMode="auto">
          <a:xfrm>
            <a:off x="4143375" y="5400675"/>
            <a:ext cx="852488" cy="580801"/>
          </a:xfrm>
          <a:prstGeom prst="rect">
            <a:avLst/>
          </a:prstGeom>
          <a:noFill/>
          <a:ln w="12700">
            <a:noFill/>
            <a:miter lim="800000"/>
            <a:headEnd/>
            <a:tailEnd/>
          </a:ln>
          <a:effectLst>
            <a:outerShdw dist="17961" dir="2700000" algn="ctr" rotWithShape="0">
              <a:schemeClr val="bg2"/>
            </a:outerShdw>
          </a:effectLst>
        </p:spPr>
        <p:txBody>
          <a:bodyPr lIns="19050" tIns="26988" rIns="19050" bIns="26988">
            <a:spAutoFit/>
          </a:bodyPr>
          <a:lstStyle/>
          <a:p>
            <a:pPr algn="ctr" eaLnBrk="0" hangingPunct="0">
              <a:lnSpc>
                <a:spcPct val="95000"/>
              </a:lnSpc>
              <a:tabLst>
                <a:tab pos="914400" algn="l"/>
                <a:tab pos="1828800" algn="l"/>
                <a:tab pos="2743200" algn="l"/>
                <a:tab pos="3657600" algn="l"/>
                <a:tab pos="4572000" algn="l"/>
                <a:tab pos="5486400" algn="l"/>
                <a:tab pos="6400800" algn="l"/>
              </a:tabLst>
            </a:pPr>
            <a:r>
              <a:rPr lang="en-US" sz="1800" b="1">
                <a:latin typeface="Arial" pitchFamily="34" charset="0"/>
              </a:rPr>
              <a:t>Screen here</a:t>
            </a:r>
          </a:p>
        </p:txBody>
      </p:sp>
      <p:sp>
        <p:nvSpPr>
          <p:cNvPr id="92173" name="Line 21"/>
          <p:cNvSpPr>
            <a:spLocks noChangeShapeType="1"/>
          </p:cNvSpPr>
          <p:nvPr/>
        </p:nvSpPr>
        <p:spPr bwMode="auto">
          <a:xfrm flipH="1" flipV="1">
            <a:off x="4156075" y="4913313"/>
            <a:ext cx="271463" cy="493712"/>
          </a:xfrm>
          <a:prstGeom prst="line">
            <a:avLst/>
          </a:prstGeom>
          <a:noFill/>
          <a:ln w="28575">
            <a:solidFill>
              <a:schemeClr val="hlink"/>
            </a:solidFill>
            <a:round/>
            <a:headEnd/>
            <a:tailEnd type="triangle" w="med" len="med"/>
          </a:ln>
          <a:effectLst/>
        </p:spPr>
        <p:txBody>
          <a:bodyPr wrap="none" anchor="ctr"/>
          <a:lstStyle/>
          <a:p>
            <a:endParaRPr lang="en-US"/>
          </a:p>
        </p:txBody>
      </p:sp>
      <p:sp>
        <p:nvSpPr>
          <p:cNvPr id="92174" name="Rectangle 22"/>
          <p:cNvSpPr>
            <a:spLocks noChangeArrowheads="1"/>
          </p:cNvSpPr>
          <p:nvPr/>
        </p:nvSpPr>
        <p:spPr bwMode="auto">
          <a:xfrm>
            <a:off x="1760538" y="4616450"/>
            <a:ext cx="852487" cy="580801"/>
          </a:xfrm>
          <a:prstGeom prst="rect">
            <a:avLst/>
          </a:prstGeom>
          <a:noFill/>
          <a:ln w="12700">
            <a:noFill/>
            <a:miter lim="800000"/>
            <a:headEnd/>
            <a:tailEnd/>
          </a:ln>
          <a:effectLst>
            <a:outerShdw dist="17961" dir="2700000" algn="ctr" rotWithShape="0">
              <a:schemeClr val="bg2"/>
            </a:outerShdw>
          </a:effectLst>
        </p:spPr>
        <p:txBody>
          <a:bodyPr lIns="19050" tIns="26988" rIns="19050" bIns="26988">
            <a:spAutoFit/>
          </a:bodyPr>
          <a:lstStyle/>
          <a:p>
            <a:pPr algn="ctr" eaLnBrk="0" hangingPunct="0">
              <a:lnSpc>
                <a:spcPct val="95000"/>
              </a:lnSpc>
              <a:tabLst>
                <a:tab pos="914400" algn="l"/>
                <a:tab pos="1828800" algn="l"/>
                <a:tab pos="2743200" algn="l"/>
                <a:tab pos="3657600" algn="l"/>
                <a:tab pos="4572000" algn="l"/>
                <a:tab pos="5486400" algn="l"/>
                <a:tab pos="6400800" algn="l"/>
              </a:tabLst>
            </a:pPr>
            <a:r>
              <a:rPr lang="en-US" sz="1800" b="1">
                <a:latin typeface="Arial" pitchFamily="34" charset="0"/>
              </a:rPr>
              <a:t>Screen here</a:t>
            </a:r>
          </a:p>
        </p:txBody>
      </p:sp>
      <p:sp>
        <p:nvSpPr>
          <p:cNvPr id="92175" name="Line 23"/>
          <p:cNvSpPr>
            <a:spLocks noChangeShapeType="1"/>
          </p:cNvSpPr>
          <p:nvPr/>
        </p:nvSpPr>
        <p:spPr bwMode="auto">
          <a:xfrm flipV="1">
            <a:off x="2673350" y="4291013"/>
            <a:ext cx="617538" cy="590550"/>
          </a:xfrm>
          <a:prstGeom prst="line">
            <a:avLst/>
          </a:prstGeom>
          <a:noFill/>
          <a:ln w="28575">
            <a:solidFill>
              <a:schemeClr val="hlink"/>
            </a:solidFill>
            <a:round/>
            <a:headEnd/>
            <a:tailEnd type="triangle" w="med" len="med"/>
          </a:ln>
          <a:effectLst/>
        </p:spPr>
        <p:txBody>
          <a:bodyPr wrap="none" anchor="ctr"/>
          <a:lstStyle/>
          <a:p>
            <a:endParaRPr lang="en-US"/>
          </a:p>
        </p:txBody>
      </p:sp>
      <p:sp>
        <p:nvSpPr>
          <p:cNvPr id="92176" name="Line 24"/>
          <p:cNvSpPr>
            <a:spLocks noChangeShapeType="1"/>
          </p:cNvSpPr>
          <p:nvPr/>
        </p:nvSpPr>
        <p:spPr bwMode="auto">
          <a:xfrm flipV="1">
            <a:off x="4773613" y="4905375"/>
            <a:ext cx="325437" cy="509588"/>
          </a:xfrm>
          <a:prstGeom prst="line">
            <a:avLst/>
          </a:prstGeom>
          <a:noFill/>
          <a:ln w="28575">
            <a:solidFill>
              <a:schemeClr val="hlink"/>
            </a:solidFill>
            <a:round/>
            <a:headEnd/>
            <a:tailEnd type="triangle" w="med" len="med"/>
          </a:ln>
          <a:effectLst/>
        </p:spPr>
        <p:txBody>
          <a:bodyPr wrap="none" anchor="ctr"/>
          <a:lstStyle/>
          <a:p>
            <a:endParaRPr lang="en-US"/>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3186" name="Rectangle 2050"/>
          <p:cNvSpPr>
            <a:spLocks noChangeArrowheads="1"/>
          </p:cNvSpPr>
          <p:nvPr/>
        </p:nvSpPr>
        <p:spPr bwMode="auto">
          <a:xfrm>
            <a:off x="184150" y="2465388"/>
            <a:ext cx="3476625" cy="1388202"/>
          </a:xfrm>
          <a:prstGeom prst="rect">
            <a:avLst/>
          </a:prstGeom>
          <a:noFill/>
          <a:ln w="12700">
            <a:noFill/>
            <a:miter lim="800000"/>
            <a:headEnd/>
            <a:tailEnd/>
          </a:ln>
          <a:effectLst/>
        </p:spPr>
        <p:txBody>
          <a:bodyPr lIns="19050" tIns="26988" rIns="19050" bIns="26988">
            <a:spAutoFit/>
          </a:bodyPr>
          <a:lstStyle/>
          <a:p>
            <a:pPr algn="ctr" eaLnBrk="0" hangingPunct="0">
              <a:lnSpc>
                <a:spcPts val="5200"/>
              </a:lnSpc>
              <a:tabLst>
                <a:tab pos="914400" algn="l"/>
                <a:tab pos="1828800" algn="l"/>
                <a:tab pos="2743200" algn="l"/>
                <a:tab pos="3657600" algn="l"/>
                <a:tab pos="4572000" algn="l"/>
                <a:tab pos="5486400" algn="l"/>
                <a:tab pos="6400800" algn="l"/>
              </a:tabLst>
            </a:pPr>
            <a:r>
              <a:rPr lang="en-US" sz="4400" b="1" dirty="0">
                <a:solidFill>
                  <a:schemeClr val="accent5"/>
                </a:solidFill>
                <a:latin typeface="Arial" pitchFamily="34" charset="0"/>
              </a:rPr>
              <a:t>Open-Ended Line?</a:t>
            </a:r>
          </a:p>
        </p:txBody>
      </p:sp>
      <p:pic>
        <p:nvPicPr>
          <p:cNvPr id="93187" name="Picture 2051" descr="open-ended"/>
          <p:cNvPicPr>
            <a:picLocks noChangeAspect="1" noChangeArrowheads="1"/>
          </p:cNvPicPr>
          <p:nvPr/>
        </p:nvPicPr>
        <p:blipFill>
          <a:blip r:embed="rId3" cstate="print"/>
          <a:srcRect l="10561" r="16093"/>
          <a:stretch>
            <a:fillRect/>
          </a:stretch>
        </p:blipFill>
        <p:spPr bwMode="auto">
          <a:xfrm>
            <a:off x="3773488" y="0"/>
            <a:ext cx="5292725" cy="6934200"/>
          </a:xfrm>
          <a:prstGeom prst="rect">
            <a:avLst/>
          </a:prstGeom>
          <a:noFill/>
          <a:ln w="9525">
            <a:noFill/>
            <a:miter lim="800000"/>
            <a:headEnd/>
            <a:tailEnd/>
          </a:ln>
        </p:spPr>
      </p:pic>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4210" name="Rectangle 4098"/>
          <p:cNvSpPr>
            <a:spLocks noChangeArrowheads="1"/>
          </p:cNvSpPr>
          <p:nvPr/>
        </p:nvSpPr>
        <p:spPr bwMode="auto">
          <a:xfrm>
            <a:off x="-385763" y="109538"/>
            <a:ext cx="10021888" cy="659733"/>
          </a:xfrm>
          <a:prstGeom prst="rect">
            <a:avLst/>
          </a:prstGeom>
          <a:noFill/>
          <a:ln w="12700">
            <a:noFill/>
            <a:miter lim="800000"/>
            <a:headEnd/>
            <a:tailEnd/>
          </a:ln>
          <a:effectLst/>
        </p:spPr>
        <p:txBody>
          <a:bodyPr lIns="19050" tIns="26988" rIns="19050" bIns="26988">
            <a:spAutoFit/>
          </a:bodyPr>
          <a:lstStyle/>
          <a:p>
            <a:pPr algn="ctr" eaLnBrk="0" hangingPunct="0">
              <a:lnSpc>
                <a:spcPts val="5200"/>
              </a:lnSpc>
              <a:tabLst>
                <a:tab pos="914400" algn="l"/>
                <a:tab pos="1828800" algn="l"/>
                <a:tab pos="2743200" algn="l"/>
                <a:tab pos="3657600" algn="l"/>
                <a:tab pos="4572000" algn="l"/>
                <a:tab pos="5486400" algn="l"/>
                <a:tab pos="6400800" algn="l"/>
              </a:tabLst>
            </a:pPr>
            <a:r>
              <a:rPr lang="en-US" sz="3600" b="1" dirty="0">
                <a:solidFill>
                  <a:schemeClr val="accent5"/>
                </a:solidFill>
                <a:latin typeface="Arial" pitchFamily="34" charset="0"/>
              </a:rPr>
              <a:t>How many components do you count?</a:t>
            </a:r>
          </a:p>
        </p:txBody>
      </p:sp>
      <p:pic>
        <p:nvPicPr>
          <p:cNvPr id="94211" name="Picture 4099" descr="Many components"/>
          <p:cNvPicPr>
            <a:picLocks noChangeAspect="1" noChangeArrowheads="1"/>
          </p:cNvPicPr>
          <p:nvPr/>
        </p:nvPicPr>
        <p:blipFill>
          <a:blip r:embed="rId3" cstate="print">
            <a:lum bright="-18000" contrast="6000"/>
          </a:blip>
          <a:srcRect l="14555" t="34633" r="5521" b="7124"/>
          <a:stretch>
            <a:fillRect/>
          </a:stretch>
        </p:blipFill>
        <p:spPr bwMode="auto">
          <a:xfrm>
            <a:off x="1768475" y="1101725"/>
            <a:ext cx="6159500" cy="5705475"/>
          </a:xfrm>
          <a:prstGeom prst="rect">
            <a:avLst/>
          </a:prstGeom>
          <a:noFill/>
          <a:ln w="9525">
            <a:noFill/>
            <a:miter lim="800000"/>
            <a:headEnd/>
            <a:tailEnd/>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rot="2700000">
            <a:off x="6619082" y="3147219"/>
            <a:ext cx="2566987" cy="2543175"/>
          </a:xfrm>
          <a:prstGeom prst="rect">
            <a:avLst/>
          </a:prstGeom>
          <a:noFill/>
          <a:ln w="12700">
            <a:noFill/>
            <a:miter lim="800000"/>
            <a:headEnd/>
            <a:tailEnd/>
          </a:ln>
          <a:effectLst/>
        </p:spPr>
        <p:txBody>
          <a:bodyPr wrap="none" lIns="90488" tIns="44450" rIns="90488" bIns="44450">
            <a:spAutoFit/>
          </a:bodyPr>
          <a:lstStyle/>
          <a:p>
            <a:pPr eaLnBrk="0" hangingPunct="0"/>
            <a:r>
              <a:rPr lang="en-US" sz="16100" b="1">
                <a:solidFill>
                  <a:srgbClr val="0457F7"/>
                </a:solidFill>
              </a:rPr>
              <a:t>Pb</a:t>
            </a:r>
          </a:p>
        </p:txBody>
      </p:sp>
      <p:sp>
        <p:nvSpPr>
          <p:cNvPr id="26627" name="Rectangle 3"/>
          <p:cNvSpPr>
            <a:spLocks noChangeArrowheads="1"/>
          </p:cNvSpPr>
          <p:nvPr/>
        </p:nvSpPr>
        <p:spPr bwMode="auto">
          <a:xfrm>
            <a:off x="3306763" y="246063"/>
            <a:ext cx="3810000" cy="771525"/>
          </a:xfrm>
          <a:prstGeom prst="rect">
            <a:avLst/>
          </a:prstGeom>
          <a:noFill/>
          <a:ln w="12700">
            <a:noFill/>
            <a:miter lim="800000"/>
            <a:headEnd/>
            <a:tailEnd/>
          </a:ln>
          <a:effectLst/>
        </p:spPr>
        <p:txBody>
          <a:bodyPr wrap="none" lIns="90488" tIns="44450" rIns="90488" bIns="44450">
            <a:spAutoFit/>
          </a:bodyPr>
          <a:lstStyle/>
          <a:p>
            <a:pPr eaLnBrk="0" hangingPunct="0"/>
            <a:r>
              <a:rPr lang="en-US" sz="4400" b="1">
                <a:solidFill>
                  <a:srgbClr val="0A2775"/>
                </a:solidFill>
                <a:latin typeface="Arial" pitchFamily="34" charset="0"/>
              </a:rPr>
              <a:t>Asbestos</a:t>
            </a:r>
          </a:p>
        </p:txBody>
      </p:sp>
      <p:grpSp>
        <p:nvGrpSpPr>
          <p:cNvPr id="26628" name="Group 4"/>
          <p:cNvGrpSpPr>
            <a:grpSpLocks/>
          </p:cNvGrpSpPr>
          <p:nvPr/>
        </p:nvGrpSpPr>
        <p:grpSpPr bwMode="auto">
          <a:xfrm>
            <a:off x="282575" y="187325"/>
            <a:ext cx="2892425" cy="1984375"/>
            <a:chOff x="178" y="118"/>
            <a:chExt cx="1822" cy="1250"/>
          </a:xfrm>
        </p:grpSpPr>
        <p:grpSp>
          <p:nvGrpSpPr>
            <p:cNvPr id="26677" name="Group 5"/>
            <p:cNvGrpSpPr>
              <a:grpSpLocks/>
            </p:cNvGrpSpPr>
            <p:nvPr/>
          </p:nvGrpSpPr>
          <p:grpSpPr bwMode="auto">
            <a:xfrm>
              <a:off x="488" y="480"/>
              <a:ext cx="432" cy="96"/>
              <a:chOff x="488" y="480"/>
              <a:chExt cx="432" cy="96"/>
            </a:xfrm>
          </p:grpSpPr>
          <p:sp>
            <p:nvSpPr>
              <p:cNvPr id="26688" name="Line 6"/>
              <p:cNvSpPr>
                <a:spLocks noChangeShapeType="1"/>
              </p:cNvSpPr>
              <p:nvPr/>
            </p:nvSpPr>
            <p:spPr bwMode="auto">
              <a:xfrm>
                <a:off x="488" y="480"/>
                <a:ext cx="432" cy="0"/>
              </a:xfrm>
              <a:prstGeom prst="line">
                <a:avLst/>
              </a:prstGeom>
              <a:noFill/>
              <a:ln w="76200">
                <a:solidFill>
                  <a:srgbClr val="002AAA"/>
                </a:solidFill>
                <a:round/>
                <a:headEnd/>
                <a:tailEnd/>
              </a:ln>
              <a:effectLst/>
            </p:spPr>
            <p:txBody>
              <a:bodyPr wrap="none" anchor="ctr"/>
              <a:lstStyle/>
              <a:p>
                <a:endParaRPr lang="en-US"/>
              </a:p>
            </p:txBody>
          </p:sp>
          <p:sp>
            <p:nvSpPr>
              <p:cNvPr id="26689" name="Line 7"/>
              <p:cNvSpPr>
                <a:spLocks noChangeShapeType="1"/>
              </p:cNvSpPr>
              <p:nvPr/>
            </p:nvSpPr>
            <p:spPr bwMode="auto">
              <a:xfrm>
                <a:off x="488" y="576"/>
                <a:ext cx="432" cy="0"/>
              </a:xfrm>
              <a:prstGeom prst="line">
                <a:avLst/>
              </a:prstGeom>
              <a:noFill/>
              <a:ln w="76200">
                <a:solidFill>
                  <a:srgbClr val="002AAA"/>
                </a:solidFill>
                <a:round/>
                <a:headEnd/>
                <a:tailEnd/>
              </a:ln>
              <a:effectLst/>
            </p:spPr>
            <p:txBody>
              <a:bodyPr wrap="none" anchor="ctr"/>
              <a:lstStyle/>
              <a:p>
                <a:endParaRPr lang="en-US"/>
              </a:p>
            </p:txBody>
          </p:sp>
        </p:grpSp>
        <p:grpSp>
          <p:nvGrpSpPr>
            <p:cNvPr id="26678" name="Group 8"/>
            <p:cNvGrpSpPr>
              <a:grpSpLocks/>
            </p:cNvGrpSpPr>
            <p:nvPr/>
          </p:nvGrpSpPr>
          <p:grpSpPr bwMode="auto">
            <a:xfrm>
              <a:off x="1256" y="908"/>
              <a:ext cx="432" cy="100"/>
              <a:chOff x="1256" y="908"/>
              <a:chExt cx="432" cy="100"/>
            </a:xfrm>
          </p:grpSpPr>
          <p:sp>
            <p:nvSpPr>
              <p:cNvPr id="26686" name="Line 9"/>
              <p:cNvSpPr>
                <a:spLocks noChangeShapeType="1"/>
              </p:cNvSpPr>
              <p:nvPr/>
            </p:nvSpPr>
            <p:spPr bwMode="auto">
              <a:xfrm>
                <a:off x="1256" y="908"/>
                <a:ext cx="432" cy="0"/>
              </a:xfrm>
              <a:prstGeom prst="line">
                <a:avLst/>
              </a:prstGeom>
              <a:noFill/>
              <a:ln w="76200">
                <a:solidFill>
                  <a:srgbClr val="002AAA"/>
                </a:solidFill>
                <a:round/>
                <a:headEnd/>
                <a:tailEnd/>
              </a:ln>
              <a:effectLst/>
            </p:spPr>
            <p:txBody>
              <a:bodyPr wrap="none" anchor="ctr"/>
              <a:lstStyle/>
              <a:p>
                <a:endParaRPr lang="en-US"/>
              </a:p>
            </p:txBody>
          </p:sp>
          <p:sp>
            <p:nvSpPr>
              <p:cNvPr id="26687" name="Line 10"/>
              <p:cNvSpPr>
                <a:spLocks noChangeShapeType="1"/>
              </p:cNvSpPr>
              <p:nvPr/>
            </p:nvSpPr>
            <p:spPr bwMode="auto">
              <a:xfrm>
                <a:off x="1256" y="1008"/>
                <a:ext cx="432" cy="0"/>
              </a:xfrm>
              <a:prstGeom prst="line">
                <a:avLst/>
              </a:prstGeom>
              <a:noFill/>
              <a:ln w="76200">
                <a:solidFill>
                  <a:srgbClr val="002AAA"/>
                </a:solidFill>
                <a:round/>
                <a:headEnd/>
                <a:tailEnd/>
              </a:ln>
              <a:effectLst/>
            </p:spPr>
            <p:txBody>
              <a:bodyPr wrap="none" anchor="ctr"/>
              <a:lstStyle/>
              <a:p>
                <a:endParaRPr lang="en-US"/>
              </a:p>
            </p:txBody>
          </p:sp>
        </p:grpSp>
        <p:sp>
          <p:nvSpPr>
            <p:cNvPr id="26679" name="Line 11"/>
            <p:cNvSpPr>
              <a:spLocks noChangeShapeType="1"/>
            </p:cNvSpPr>
            <p:nvPr/>
          </p:nvSpPr>
          <p:spPr bwMode="auto">
            <a:xfrm>
              <a:off x="946" y="576"/>
              <a:ext cx="288" cy="328"/>
            </a:xfrm>
            <a:prstGeom prst="line">
              <a:avLst/>
            </a:prstGeom>
            <a:noFill/>
            <a:ln w="50800">
              <a:solidFill>
                <a:srgbClr val="002AAA"/>
              </a:solidFill>
              <a:round/>
              <a:headEnd/>
              <a:tailEnd/>
            </a:ln>
            <a:effectLst/>
          </p:spPr>
          <p:txBody>
            <a:bodyPr wrap="none" anchor="ctr"/>
            <a:lstStyle/>
            <a:p>
              <a:endParaRPr lang="en-US"/>
            </a:p>
          </p:txBody>
        </p:sp>
        <p:sp>
          <p:nvSpPr>
            <p:cNvPr id="26680" name="Line 12"/>
            <p:cNvSpPr>
              <a:spLocks noChangeShapeType="1"/>
            </p:cNvSpPr>
            <p:nvPr/>
          </p:nvSpPr>
          <p:spPr bwMode="auto">
            <a:xfrm flipV="1">
              <a:off x="1707" y="540"/>
              <a:ext cx="288" cy="392"/>
            </a:xfrm>
            <a:prstGeom prst="line">
              <a:avLst/>
            </a:prstGeom>
            <a:noFill/>
            <a:ln w="50800">
              <a:solidFill>
                <a:srgbClr val="002AAA"/>
              </a:solidFill>
              <a:round/>
              <a:headEnd/>
              <a:tailEnd/>
            </a:ln>
            <a:effectLst/>
          </p:spPr>
          <p:txBody>
            <a:bodyPr wrap="none" anchor="ctr"/>
            <a:lstStyle/>
            <a:p>
              <a:endParaRPr lang="en-US"/>
            </a:p>
          </p:txBody>
        </p:sp>
        <p:sp>
          <p:nvSpPr>
            <p:cNvPr id="26681" name="Line 13"/>
            <p:cNvSpPr>
              <a:spLocks noChangeShapeType="1"/>
            </p:cNvSpPr>
            <p:nvPr/>
          </p:nvSpPr>
          <p:spPr bwMode="auto">
            <a:xfrm>
              <a:off x="1712" y="1008"/>
              <a:ext cx="288" cy="328"/>
            </a:xfrm>
            <a:prstGeom prst="line">
              <a:avLst/>
            </a:prstGeom>
            <a:noFill/>
            <a:ln w="50800">
              <a:solidFill>
                <a:srgbClr val="002AAA"/>
              </a:solidFill>
              <a:round/>
              <a:headEnd/>
              <a:tailEnd/>
            </a:ln>
            <a:effectLst/>
          </p:spPr>
          <p:txBody>
            <a:bodyPr wrap="none" anchor="ctr"/>
            <a:lstStyle/>
            <a:p>
              <a:endParaRPr lang="en-US"/>
            </a:p>
          </p:txBody>
        </p:sp>
        <p:sp>
          <p:nvSpPr>
            <p:cNvPr id="26682" name="Line 14"/>
            <p:cNvSpPr>
              <a:spLocks noChangeShapeType="1"/>
            </p:cNvSpPr>
            <p:nvPr/>
          </p:nvSpPr>
          <p:spPr bwMode="auto">
            <a:xfrm flipV="1">
              <a:off x="178" y="544"/>
              <a:ext cx="288" cy="392"/>
            </a:xfrm>
            <a:prstGeom prst="line">
              <a:avLst/>
            </a:prstGeom>
            <a:noFill/>
            <a:ln w="50800">
              <a:solidFill>
                <a:srgbClr val="002AAA"/>
              </a:solidFill>
              <a:round/>
              <a:headEnd/>
              <a:tailEnd/>
            </a:ln>
            <a:effectLst/>
          </p:spPr>
          <p:txBody>
            <a:bodyPr wrap="none" anchor="ctr"/>
            <a:lstStyle/>
            <a:p>
              <a:endParaRPr lang="en-US"/>
            </a:p>
          </p:txBody>
        </p:sp>
        <p:sp>
          <p:nvSpPr>
            <p:cNvPr id="26683" name="Line 15"/>
            <p:cNvSpPr>
              <a:spLocks noChangeShapeType="1"/>
            </p:cNvSpPr>
            <p:nvPr/>
          </p:nvSpPr>
          <p:spPr bwMode="auto">
            <a:xfrm flipV="1">
              <a:off x="942" y="976"/>
              <a:ext cx="288" cy="392"/>
            </a:xfrm>
            <a:prstGeom prst="line">
              <a:avLst/>
            </a:prstGeom>
            <a:noFill/>
            <a:ln w="50800">
              <a:solidFill>
                <a:srgbClr val="002AAA"/>
              </a:solidFill>
              <a:round/>
              <a:headEnd/>
              <a:tailEnd/>
            </a:ln>
            <a:effectLst/>
          </p:spPr>
          <p:txBody>
            <a:bodyPr wrap="none" anchor="ctr"/>
            <a:lstStyle/>
            <a:p>
              <a:endParaRPr lang="en-US"/>
            </a:p>
          </p:txBody>
        </p:sp>
        <p:sp>
          <p:nvSpPr>
            <p:cNvPr id="26684" name="Line 16"/>
            <p:cNvSpPr>
              <a:spLocks noChangeShapeType="1"/>
            </p:cNvSpPr>
            <p:nvPr/>
          </p:nvSpPr>
          <p:spPr bwMode="auto">
            <a:xfrm>
              <a:off x="183" y="150"/>
              <a:ext cx="288" cy="328"/>
            </a:xfrm>
            <a:prstGeom prst="line">
              <a:avLst/>
            </a:prstGeom>
            <a:noFill/>
            <a:ln w="50800">
              <a:solidFill>
                <a:srgbClr val="002AAA"/>
              </a:solidFill>
              <a:round/>
              <a:headEnd/>
              <a:tailEnd/>
            </a:ln>
            <a:effectLst/>
          </p:spPr>
          <p:txBody>
            <a:bodyPr wrap="none" anchor="ctr"/>
            <a:lstStyle/>
            <a:p>
              <a:endParaRPr lang="en-US"/>
            </a:p>
          </p:txBody>
        </p:sp>
        <p:sp>
          <p:nvSpPr>
            <p:cNvPr id="26685" name="Line 17"/>
            <p:cNvSpPr>
              <a:spLocks noChangeShapeType="1"/>
            </p:cNvSpPr>
            <p:nvPr/>
          </p:nvSpPr>
          <p:spPr bwMode="auto">
            <a:xfrm flipV="1">
              <a:off x="937" y="118"/>
              <a:ext cx="288" cy="392"/>
            </a:xfrm>
            <a:prstGeom prst="line">
              <a:avLst/>
            </a:prstGeom>
            <a:noFill/>
            <a:ln w="50800">
              <a:solidFill>
                <a:srgbClr val="002AAA"/>
              </a:solidFill>
              <a:round/>
              <a:headEnd/>
              <a:tailEnd/>
            </a:ln>
            <a:effectLst/>
          </p:spPr>
          <p:txBody>
            <a:bodyPr wrap="none" anchor="ctr"/>
            <a:lstStyle/>
            <a:p>
              <a:endParaRPr lang="en-US"/>
            </a:p>
          </p:txBody>
        </p:sp>
      </p:grpSp>
      <p:sp>
        <p:nvSpPr>
          <p:cNvPr id="26629" name="Rectangle 18"/>
          <p:cNvSpPr>
            <a:spLocks noChangeArrowheads="1"/>
          </p:cNvSpPr>
          <p:nvPr/>
        </p:nvSpPr>
        <p:spPr bwMode="auto">
          <a:xfrm rot="-1740000">
            <a:off x="3679825" y="522288"/>
            <a:ext cx="2720975" cy="3136900"/>
          </a:xfrm>
          <a:prstGeom prst="rect">
            <a:avLst/>
          </a:prstGeom>
          <a:noFill/>
          <a:ln w="12700">
            <a:noFill/>
            <a:miter lim="800000"/>
            <a:headEnd/>
            <a:tailEnd/>
          </a:ln>
          <a:effectLst/>
        </p:spPr>
        <p:txBody>
          <a:bodyPr wrap="none" lIns="90488" tIns="44450" rIns="90488" bIns="44450">
            <a:spAutoFit/>
          </a:bodyPr>
          <a:lstStyle/>
          <a:p>
            <a:pPr eaLnBrk="0" hangingPunct="0"/>
            <a:r>
              <a:rPr lang="en-US" sz="20000" b="1">
                <a:solidFill>
                  <a:srgbClr val="00279F"/>
                </a:solidFill>
              </a:rPr>
              <a:t>Ni</a:t>
            </a:r>
          </a:p>
        </p:txBody>
      </p:sp>
      <p:grpSp>
        <p:nvGrpSpPr>
          <p:cNvPr id="26630" name="Group 19"/>
          <p:cNvGrpSpPr>
            <a:grpSpLocks/>
          </p:cNvGrpSpPr>
          <p:nvPr/>
        </p:nvGrpSpPr>
        <p:grpSpPr bwMode="auto">
          <a:xfrm>
            <a:off x="3846513" y="4032250"/>
            <a:ext cx="3584575" cy="2620963"/>
            <a:chOff x="2423" y="2540"/>
            <a:chExt cx="2258" cy="1651"/>
          </a:xfrm>
        </p:grpSpPr>
        <p:grpSp>
          <p:nvGrpSpPr>
            <p:cNvPr id="26661" name="Group 20"/>
            <p:cNvGrpSpPr>
              <a:grpSpLocks/>
            </p:cNvGrpSpPr>
            <p:nvPr/>
          </p:nvGrpSpPr>
          <p:grpSpPr bwMode="auto">
            <a:xfrm>
              <a:off x="2581" y="2540"/>
              <a:ext cx="1951" cy="1147"/>
              <a:chOff x="2581" y="2540"/>
              <a:chExt cx="1951" cy="1147"/>
            </a:xfrm>
          </p:grpSpPr>
          <p:sp>
            <p:nvSpPr>
              <p:cNvPr id="26663" name="Rectangle 21"/>
              <p:cNvSpPr>
                <a:spLocks noChangeArrowheads="1"/>
              </p:cNvSpPr>
              <p:nvPr/>
            </p:nvSpPr>
            <p:spPr bwMode="auto">
              <a:xfrm>
                <a:off x="3408" y="2540"/>
                <a:ext cx="313" cy="363"/>
              </a:xfrm>
              <a:prstGeom prst="rect">
                <a:avLst/>
              </a:prstGeom>
              <a:noFill/>
              <a:ln w="12700">
                <a:noFill/>
                <a:miter lim="800000"/>
                <a:headEnd/>
                <a:tailEnd/>
              </a:ln>
              <a:effectLst/>
            </p:spPr>
            <p:txBody>
              <a:bodyPr wrap="none" lIns="90488" tIns="44450" rIns="90488" bIns="44450">
                <a:spAutoFit/>
              </a:bodyPr>
              <a:lstStyle/>
              <a:p>
                <a:pPr algn="ctr" eaLnBrk="0" hangingPunct="0"/>
                <a:r>
                  <a:rPr lang="en-US" sz="3200" b="1">
                    <a:solidFill>
                      <a:srgbClr val="0033CC"/>
                    </a:solidFill>
                    <a:latin typeface="Arial" pitchFamily="34" charset="0"/>
                  </a:rPr>
                  <a:t>O</a:t>
                </a:r>
              </a:p>
            </p:txBody>
          </p:sp>
          <p:grpSp>
            <p:nvGrpSpPr>
              <p:cNvPr id="26664" name="Group 22"/>
              <p:cNvGrpSpPr>
                <a:grpSpLocks/>
              </p:cNvGrpSpPr>
              <p:nvPr/>
            </p:nvGrpSpPr>
            <p:grpSpPr bwMode="auto">
              <a:xfrm>
                <a:off x="2581" y="2643"/>
                <a:ext cx="893" cy="860"/>
                <a:chOff x="2581" y="2643"/>
                <a:chExt cx="893" cy="860"/>
              </a:xfrm>
            </p:grpSpPr>
            <p:grpSp>
              <p:nvGrpSpPr>
                <p:cNvPr id="26672" name="Group 23"/>
                <p:cNvGrpSpPr>
                  <a:grpSpLocks/>
                </p:cNvGrpSpPr>
                <p:nvPr/>
              </p:nvGrpSpPr>
              <p:grpSpPr bwMode="auto">
                <a:xfrm>
                  <a:off x="2581" y="2643"/>
                  <a:ext cx="644" cy="860"/>
                  <a:chOff x="2581" y="2643"/>
                  <a:chExt cx="644" cy="860"/>
                </a:xfrm>
              </p:grpSpPr>
              <p:sp>
                <p:nvSpPr>
                  <p:cNvPr id="26675" name="AutoShape 24"/>
                  <p:cNvSpPr>
                    <a:spLocks noChangeArrowheads="1"/>
                  </p:cNvSpPr>
                  <p:nvPr/>
                </p:nvSpPr>
                <p:spPr bwMode="auto">
                  <a:xfrm rot="16200000" flipH="1">
                    <a:off x="2473" y="2751"/>
                    <a:ext cx="860" cy="644"/>
                  </a:xfrm>
                  <a:prstGeom prst="hexagon">
                    <a:avLst>
                      <a:gd name="adj" fmla="val 33379"/>
                      <a:gd name="vf" fmla="val 115470"/>
                    </a:avLst>
                  </a:prstGeom>
                  <a:noFill/>
                  <a:ln w="50800">
                    <a:solidFill>
                      <a:srgbClr val="0033CC"/>
                    </a:solidFill>
                    <a:miter lim="800000"/>
                    <a:headEnd/>
                    <a:tailEnd/>
                  </a:ln>
                  <a:effectLst/>
                </p:spPr>
                <p:txBody>
                  <a:bodyPr wrap="none" anchor="ctr"/>
                  <a:lstStyle/>
                  <a:p>
                    <a:pPr algn="ctr" eaLnBrk="0" hangingPunct="0"/>
                    <a:endParaRPr lang="en-US"/>
                  </a:p>
                </p:txBody>
              </p:sp>
              <p:sp>
                <p:nvSpPr>
                  <p:cNvPr id="26676" name="Oval 25"/>
                  <p:cNvSpPr>
                    <a:spLocks noChangeArrowheads="1"/>
                  </p:cNvSpPr>
                  <p:nvPr/>
                </p:nvSpPr>
                <p:spPr bwMode="auto">
                  <a:xfrm>
                    <a:off x="2652" y="2790"/>
                    <a:ext cx="502" cy="568"/>
                  </a:xfrm>
                  <a:prstGeom prst="ellipse">
                    <a:avLst/>
                  </a:prstGeom>
                  <a:noFill/>
                  <a:ln w="50800">
                    <a:solidFill>
                      <a:srgbClr val="0033CC"/>
                    </a:solidFill>
                    <a:round/>
                    <a:headEnd/>
                    <a:tailEnd/>
                  </a:ln>
                  <a:effectLst/>
                </p:spPr>
                <p:txBody>
                  <a:bodyPr wrap="none" anchor="ctr"/>
                  <a:lstStyle/>
                  <a:p>
                    <a:pPr algn="ctr" eaLnBrk="0" hangingPunct="0"/>
                    <a:endParaRPr lang="en-US"/>
                  </a:p>
                </p:txBody>
              </p:sp>
            </p:grpSp>
            <p:sp>
              <p:nvSpPr>
                <p:cNvPr id="26673" name="Line 26"/>
                <p:cNvSpPr>
                  <a:spLocks noChangeShapeType="1"/>
                </p:cNvSpPr>
                <p:nvPr/>
              </p:nvSpPr>
              <p:spPr bwMode="auto">
                <a:xfrm flipV="1">
                  <a:off x="3232" y="2682"/>
                  <a:ext cx="203" cy="184"/>
                </a:xfrm>
                <a:prstGeom prst="line">
                  <a:avLst/>
                </a:prstGeom>
                <a:noFill/>
                <a:ln w="50800">
                  <a:solidFill>
                    <a:srgbClr val="0033CC"/>
                  </a:solidFill>
                  <a:round/>
                  <a:headEnd/>
                  <a:tailEnd/>
                </a:ln>
                <a:effectLst/>
              </p:spPr>
              <p:txBody>
                <a:bodyPr wrap="none" anchor="ctr"/>
                <a:lstStyle/>
                <a:p>
                  <a:endParaRPr lang="en-US"/>
                </a:p>
              </p:txBody>
            </p:sp>
            <p:sp>
              <p:nvSpPr>
                <p:cNvPr id="26674" name="Line 27"/>
                <p:cNvSpPr>
                  <a:spLocks noChangeShapeType="1"/>
                </p:cNvSpPr>
                <p:nvPr/>
              </p:nvSpPr>
              <p:spPr bwMode="auto">
                <a:xfrm flipH="1" flipV="1">
                  <a:off x="3207" y="3274"/>
                  <a:ext cx="267" cy="184"/>
                </a:xfrm>
                <a:prstGeom prst="line">
                  <a:avLst/>
                </a:prstGeom>
                <a:noFill/>
                <a:ln w="50800">
                  <a:solidFill>
                    <a:srgbClr val="0033CC"/>
                  </a:solidFill>
                  <a:round/>
                  <a:headEnd/>
                  <a:tailEnd/>
                </a:ln>
                <a:effectLst/>
              </p:spPr>
              <p:txBody>
                <a:bodyPr wrap="none" anchor="ctr"/>
                <a:lstStyle/>
                <a:p>
                  <a:endParaRPr lang="en-US"/>
                </a:p>
              </p:txBody>
            </p:sp>
          </p:grpSp>
          <p:grpSp>
            <p:nvGrpSpPr>
              <p:cNvPr id="26665" name="Group 28"/>
              <p:cNvGrpSpPr>
                <a:grpSpLocks/>
              </p:cNvGrpSpPr>
              <p:nvPr/>
            </p:nvGrpSpPr>
            <p:grpSpPr bwMode="auto">
              <a:xfrm>
                <a:off x="3634" y="2644"/>
                <a:ext cx="898" cy="860"/>
                <a:chOff x="3634" y="2644"/>
                <a:chExt cx="898" cy="860"/>
              </a:xfrm>
            </p:grpSpPr>
            <p:grpSp>
              <p:nvGrpSpPr>
                <p:cNvPr id="26667" name="Group 29"/>
                <p:cNvGrpSpPr>
                  <a:grpSpLocks/>
                </p:cNvGrpSpPr>
                <p:nvPr/>
              </p:nvGrpSpPr>
              <p:grpSpPr bwMode="auto">
                <a:xfrm>
                  <a:off x="3890" y="2644"/>
                  <a:ext cx="642" cy="860"/>
                  <a:chOff x="3890" y="2644"/>
                  <a:chExt cx="642" cy="860"/>
                </a:xfrm>
              </p:grpSpPr>
              <p:sp>
                <p:nvSpPr>
                  <p:cNvPr id="26670" name="AutoShape 30"/>
                  <p:cNvSpPr>
                    <a:spLocks noChangeArrowheads="1"/>
                  </p:cNvSpPr>
                  <p:nvPr/>
                </p:nvSpPr>
                <p:spPr bwMode="auto">
                  <a:xfrm rot="16200000" flipH="1">
                    <a:off x="3781" y="2753"/>
                    <a:ext cx="860" cy="642"/>
                  </a:xfrm>
                  <a:prstGeom prst="hexagon">
                    <a:avLst>
                      <a:gd name="adj" fmla="val 33483"/>
                      <a:gd name="vf" fmla="val 115470"/>
                    </a:avLst>
                  </a:prstGeom>
                  <a:noFill/>
                  <a:ln w="50800">
                    <a:solidFill>
                      <a:srgbClr val="0033CC"/>
                    </a:solidFill>
                    <a:miter lim="800000"/>
                    <a:headEnd/>
                    <a:tailEnd/>
                  </a:ln>
                  <a:effectLst/>
                </p:spPr>
                <p:txBody>
                  <a:bodyPr wrap="none" anchor="ctr"/>
                  <a:lstStyle/>
                  <a:p>
                    <a:pPr algn="ctr" eaLnBrk="0" hangingPunct="0"/>
                    <a:endParaRPr lang="en-US"/>
                  </a:p>
                </p:txBody>
              </p:sp>
              <p:sp>
                <p:nvSpPr>
                  <p:cNvPr id="26671" name="Oval 31"/>
                  <p:cNvSpPr>
                    <a:spLocks noChangeArrowheads="1"/>
                  </p:cNvSpPr>
                  <p:nvPr/>
                </p:nvSpPr>
                <p:spPr bwMode="auto">
                  <a:xfrm>
                    <a:off x="3961" y="2790"/>
                    <a:ext cx="501" cy="568"/>
                  </a:xfrm>
                  <a:prstGeom prst="ellipse">
                    <a:avLst/>
                  </a:prstGeom>
                  <a:noFill/>
                  <a:ln w="50800">
                    <a:solidFill>
                      <a:srgbClr val="0033CC"/>
                    </a:solidFill>
                    <a:round/>
                    <a:headEnd/>
                    <a:tailEnd/>
                  </a:ln>
                  <a:effectLst/>
                </p:spPr>
                <p:txBody>
                  <a:bodyPr wrap="none" anchor="ctr"/>
                  <a:lstStyle/>
                  <a:p>
                    <a:pPr algn="ctr" eaLnBrk="0" hangingPunct="0"/>
                    <a:endParaRPr lang="en-US"/>
                  </a:p>
                </p:txBody>
              </p:sp>
            </p:grpSp>
            <p:sp>
              <p:nvSpPr>
                <p:cNvPr id="26668" name="Line 32"/>
                <p:cNvSpPr>
                  <a:spLocks noChangeShapeType="1"/>
                </p:cNvSpPr>
                <p:nvPr/>
              </p:nvSpPr>
              <p:spPr bwMode="auto">
                <a:xfrm flipH="1" flipV="1">
                  <a:off x="3634" y="2690"/>
                  <a:ext cx="266" cy="184"/>
                </a:xfrm>
                <a:prstGeom prst="line">
                  <a:avLst/>
                </a:prstGeom>
                <a:noFill/>
                <a:ln w="50800">
                  <a:solidFill>
                    <a:srgbClr val="0033CC"/>
                  </a:solidFill>
                  <a:round/>
                  <a:headEnd/>
                  <a:tailEnd/>
                </a:ln>
                <a:effectLst/>
              </p:spPr>
              <p:txBody>
                <a:bodyPr wrap="none" anchor="ctr"/>
                <a:lstStyle/>
                <a:p>
                  <a:endParaRPr lang="en-US"/>
                </a:p>
              </p:txBody>
            </p:sp>
            <p:sp>
              <p:nvSpPr>
                <p:cNvPr id="26669" name="Line 33"/>
                <p:cNvSpPr>
                  <a:spLocks noChangeShapeType="1"/>
                </p:cNvSpPr>
                <p:nvPr/>
              </p:nvSpPr>
              <p:spPr bwMode="auto">
                <a:xfrm flipV="1">
                  <a:off x="3659" y="3274"/>
                  <a:ext cx="202" cy="184"/>
                </a:xfrm>
                <a:prstGeom prst="line">
                  <a:avLst/>
                </a:prstGeom>
                <a:noFill/>
                <a:ln w="50800">
                  <a:solidFill>
                    <a:srgbClr val="0033CC"/>
                  </a:solidFill>
                  <a:round/>
                  <a:headEnd/>
                  <a:tailEnd/>
                </a:ln>
                <a:effectLst/>
              </p:spPr>
              <p:txBody>
                <a:bodyPr wrap="none" anchor="ctr"/>
                <a:lstStyle/>
                <a:p>
                  <a:endParaRPr lang="en-US"/>
                </a:p>
              </p:txBody>
            </p:sp>
          </p:grpSp>
          <p:sp>
            <p:nvSpPr>
              <p:cNvPr id="26666" name="Rectangle 34"/>
              <p:cNvSpPr>
                <a:spLocks noChangeArrowheads="1"/>
              </p:cNvSpPr>
              <p:nvPr/>
            </p:nvSpPr>
            <p:spPr bwMode="auto">
              <a:xfrm>
                <a:off x="3408" y="3324"/>
                <a:ext cx="313" cy="363"/>
              </a:xfrm>
              <a:prstGeom prst="rect">
                <a:avLst/>
              </a:prstGeom>
              <a:noFill/>
              <a:ln w="12700">
                <a:noFill/>
                <a:miter lim="800000"/>
                <a:headEnd/>
                <a:tailEnd/>
              </a:ln>
              <a:effectLst/>
            </p:spPr>
            <p:txBody>
              <a:bodyPr wrap="none" lIns="90488" tIns="44450" rIns="90488" bIns="44450">
                <a:spAutoFit/>
              </a:bodyPr>
              <a:lstStyle/>
              <a:p>
                <a:pPr algn="ctr" eaLnBrk="0" hangingPunct="0"/>
                <a:r>
                  <a:rPr lang="en-US" sz="3200" b="1">
                    <a:solidFill>
                      <a:srgbClr val="0033CC"/>
                    </a:solidFill>
                    <a:latin typeface="Arial" pitchFamily="34" charset="0"/>
                  </a:rPr>
                  <a:t>O</a:t>
                </a:r>
              </a:p>
            </p:txBody>
          </p:sp>
        </p:grpSp>
        <p:sp>
          <p:nvSpPr>
            <p:cNvPr id="26662" name="Rectangle 35"/>
            <p:cNvSpPr>
              <a:spLocks noChangeArrowheads="1"/>
            </p:cNvSpPr>
            <p:nvPr/>
          </p:nvSpPr>
          <p:spPr bwMode="auto">
            <a:xfrm>
              <a:off x="2423" y="3444"/>
              <a:ext cx="2258" cy="747"/>
            </a:xfrm>
            <a:prstGeom prst="rect">
              <a:avLst/>
            </a:prstGeom>
            <a:noFill/>
            <a:ln w="12700">
              <a:noFill/>
              <a:miter lim="800000"/>
              <a:headEnd/>
              <a:tailEnd/>
            </a:ln>
            <a:effectLst/>
          </p:spPr>
          <p:txBody>
            <a:bodyPr wrap="none" lIns="90488" tIns="44450" rIns="90488" bIns="44450">
              <a:spAutoFit/>
            </a:bodyPr>
            <a:lstStyle/>
            <a:p>
              <a:pPr algn="ctr" eaLnBrk="0" hangingPunct="0"/>
              <a:r>
                <a:rPr lang="en-US" sz="7200" b="1">
                  <a:solidFill>
                    <a:srgbClr val="0033CC"/>
                  </a:solidFill>
                </a:rPr>
                <a:t>DIOXIN</a:t>
              </a:r>
            </a:p>
          </p:txBody>
        </p:sp>
      </p:grpSp>
      <p:grpSp>
        <p:nvGrpSpPr>
          <p:cNvPr id="26631" name="Group 36"/>
          <p:cNvGrpSpPr>
            <a:grpSpLocks/>
          </p:cNvGrpSpPr>
          <p:nvPr/>
        </p:nvGrpSpPr>
        <p:grpSpPr bwMode="auto">
          <a:xfrm>
            <a:off x="6653213" y="293688"/>
            <a:ext cx="2173287" cy="2185987"/>
            <a:chOff x="4191" y="185"/>
            <a:chExt cx="1369" cy="1377"/>
          </a:xfrm>
        </p:grpSpPr>
        <p:sp>
          <p:nvSpPr>
            <p:cNvPr id="26659" name="AutoShape 37"/>
            <p:cNvSpPr>
              <a:spLocks noChangeArrowheads="1"/>
            </p:cNvSpPr>
            <p:nvPr/>
          </p:nvSpPr>
          <p:spPr bwMode="auto">
            <a:xfrm>
              <a:off x="4191" y="185"/>
              <a:ext cx="1369" cy="1377"/>
            </a:xfrm>
            <a:prstGeom prst="hexagon">
              <a:avLst>
                <a:gd name="adj" fmla="val 24995"/>
                <a:gd name="vf" fmla="val 115470"/>
              </a:avLst>
            </a:prstGeom>
            <a:noFill/>
            <a:ln w="76200">
              <a:solidFill>
                <a:srgbClr val="00279F"/>
              </a:solidFill>
              <a:miter lim="800000"/>
              <a:headEnd/>
              <a:tailEnd/>
            </a:ln>
            <a:effectLst/>
          </p:spPr>
          <p:txBody>
            <a:bodyPr wrap="none" anchor="ctr"/>
            <a:lstStyle/>
            <a:p>
              <a:pPr algn="ctr" eaLnBrk="0" hangingPunct="0"/>
              <a:endParaRPr lang="en-US"/>
            </a:p>
          </p:txBody>
        </p:sp>
        <p:sp>
          <p:nvSpPr>
            <p:cNvPr id="26660" name="Oval 38"/>
            <p:cNvSpPr>
              <a:spLocks noChangeArrowheads="1"/>
            </p:cNvSpPr>
            <p:nvPr/>
          </p:nvSpPr>
          <p:spPr bwMode="auto">
            <a:xfrm>
              <a:off x="4430" y="369"/>
              <a:ext cx="891" cy="1008"/>
            </a:xfrm>
            <a:prstGeom prst="ellipse">
              <a:avLst/>
            </a:prstGeom>
            <a:noFill/>
            <a:ln w="76200">
              <a:solidFill>
                <a:srgbClr val="00279F"/>
              </a:solidFill>
              <a:round/>
              <a:headEnd/>
              <a:tailEnd/>
            </a:ln>
            <a:effectLst/>
          </p:spPr>
          <p:txBody>
            <a:bodyPr wrap="none" anchor="ctr"/>
            <a:lstStyle/>
            <a:p>
              <a:pPr algn="ctr" eaLnBrk="0" hangingPunct="0"/>
              <a:endParaRPr lang="en-US"/>
            </a:p>
          </p:txBody>
        </p:sp>
      </p:grpSp>
      <p:sp>
        <p:nvSpPr>
          <p:cNvPr id="26632" name="Rectangle 39"/>
          <p:cNvSpPr>
            <a:spLocks noChangeArrowheads="1"/>
          </p:cNvSpPr>
          <p:nvPr/>
        </p:nvSpPr>
        <p:spPr bwMode="auto">
          <a:xfrm>
            <a:off x="6573838" y="2597150"/>
            <a:ext cx="2378075" cy="650875"/>
          </a:xfrm>
          <a:prstGeom prst="rect">
            <a:avLst/>
          </a:prstGeom>
          <a:noFill/>
          <a:ln w="12700">
            <a:noFill/>
            <a:miter lim="800000"/>
            <a:headEnd/>
            <a:tailEnd/>
          </a:ln>
          <a:effectLst/>
        </p:spPr>
        <p:txBody>
          <a:bodyPr wrap="none" lIns="90488" tIns="44450" rIns="90488" bIns="44450">
            <a:spAutoFit/>
          </a:bodyPr>
          <a:lstStyle/>
          <a:p>
            <a:pPr algn="ctr" eaLnBrk="0" hangingPunct="0"/>
            <a:r>
              <a:rPr lang="en-US" sz="3600" b="1">
                <a:solidFill>
                  <a:srgbClr val="002AAA"/>
                </a:solidFill>
                <a:latin typeface="Arial" pitchFamily="34" charset="0"/>
              </a:rPr>
              <a:t>BENZENE</a:t>
            </a:r>
          </a:p>
        </p:txBody>
      </p:sp>
      <p:grpSp>
        <p:nvGrpSpPr>
          <p:cNvPr id="26633" name="Group 40"/>
          <p:cNvGrpSpPr>
            <a:grpSpLocks/>
          </p:cNvGrpSpPr>
          <p:nvPr/>
        </p:nvGrpSpPr>
        <p:grpSpPr bwMode="auto">
          <a:xfrm>
            <a:off x="500063" y="2960688"/>
            <a:ext cx="3267075" cy="2682875"/>
            <a:chOff x="315" y="1865"/>
            <a:chExt cx="2058" cy="1690"/>
          </a:xfrm>
        </p:grpSpPr>
        <p:grpSp>
          <p:nvGrpSpPr>
            <p:cNvPr id="26637" name="Group 41"/>
            <p:cNvGrpSpPr>
              <a:grpSpLocks/>
            </p:cNvGrpSpPr>
            <p:nvPr/>
          </p:nvGrpSpPr>
          <p:grpSpPr bwMode="auto">
            <a:xfrm>
              <a:off x="489" y="1865"/>
              <a:ext cx="1699" cy="1139"/>
              <a:chOff x="489" y="1865"/>
              <a:chExt cx="1699" cy="1139"/>
            </a:xfrm>
          </p:grpSpPr>
          <p:grpSp>
            <p:nvGrpSpPr>
              <p:cNvPr id="26639" name="Group 42"/>
              <p:cNvGrpSpPr>
                <a:grpSpLocks/>
              </p:cNvGrpSpPr>
              <p:nvPr/>
            </p:nvGrpSpPr>
            <p:grpSpPr bwMode="auto">
              <a:xfrm>
                <a:off x="1458" y="2356"/>
                <a:ext cx="482" cy="648"/>
                <a:chOff x="1458" y="2356"/>
                <a:chExt cx="482" cy="648"/>
              </a:xfrm>
            </p:grpSpPr>
            <p:sp>
              <p:nvSpPr>
                <p:cNvPr id="26657" name="AutoShape 43"/>
                <p:cNvSpPr>
                  <a:spLocks noChangeArrowheads="1"/>
                </p:cNvSpPr>
                <p:nvPr/>
              </p:nvSpPr>
              <p:spPr bwMode="auto">
                <a:xfrm rot="16200000" flipH="1">
                  <a:off x="1375" y="2439"/>
                  <a:ext cx="648" cy="482"/>
                </a:xfrm>
                <a:prstGeom prst="hexagon">
                  <a:avLst>
                    <a:gd name="adj" fmla="val 33604"/>
                    <a:gd name="vf" fmla="val 115470"/>
                  </a:avLst>
                </a:prstGeom>
                <a:noFill/>
                <a:ln w="50800">
                  <a:solidFill>
                    <a:srgbClr val="3365FB"/>
                  </a:solidFill>
                  <a:miter lim="800000"/>
                  <a:headEnd/>
                  <a:tailEnd/>
                </a:ln>
                <a:effectLst/>
              </p:spPr>
              <p:txBody>
                <a:bodyPr wrap="none" anchor="ctr"/>
                <a:lstStyle/>
                <a:p>
                  <a:pPr algn="ctr" eaLnBrk="0" hangingPunct="0"/>
                  <a:endParaRPr lang="en-US"/>
                </a:p>
              </p:txBody>
            </p:sp>
            <p:sp>
              <p:nvSpPr>
                <p:cNvPr id="26658" name="Line 44"/>
                <p:cNvSpPr>
                  <a:spLocks noChangeShapeType="1"/>
                </p:cNvSpPr>
                <p:nvPr/>
              </p:nvSpPr>
              <p:spPr bwMode="auto">
                <a:xfrm flipV="1">
                  <a:off x="1721" y="2781"/>
                  <a:ext cx="142" cy="147"/>
                </a:xfrm>
                <a:prstGeom prst="line">
                  <a:avLst/>
                </a:prstGeom>
                <a:noFill/>
                <a:ln w="50800">
                  <a:solidFill>
                    <a:srgbClr val="3365FB"/>
                  </a:solidFill>
                  <a:round/>
                  <a:headEnd/>
                  <a:tailEnd/>
                </a:ln>
                <a:effectLst/>
              </p:spPr>
              <p:txBody>
                <a:bodyPr wrap="none" anchor="ctr"/>
                <a:lstStyle/>
                <a:p>
                  <a:endParaRPr lang="en-US"/>
                </a:p>
              </p:txBody>
            </p:sp>
          </p:grpSp>
          <p:grpSp>
            <p:nvGrpSpPr>
              <p:cNvPr id="26640" name="Group 45"/>
              <p:cNvGrpSpPr>
                <a:grpSpLocks/>
              </p:cNvGrpSpPr>
              <p:nvPr/>
            </p:nvGrpSpPr>
            <p:grpSpPr bwMode="auto">
              <a:xfrm>
                <a:off x="972" y="2347"/>
                <a:ext cx="482" cy="648"/>
                <a:chOff x="972" y="2347"/>
                <a:chExt cx="482" cy="648"/>
              </a:xfrm>
            </p:grpSpPr>
            <p:sp>
              <p:nvSpPr>
                <p:cNvPr id="26655" name="AutoShape 46"/>
                <p:cNvSpPr>
                  <a:spLocks noChangeArrowheads="1"/>
                </p:cNvSpPr>
                <p:nvPr/>
              </p:nvSpPr>
              <p:spPr bwMode="auto">
                <a:xfrm rot="16200000" flipH="1">
                  <a:off x="889" y="2430"/>
                  <a:ext cx="648" cy="482"/>
                </a:xfrm>
                <a:prstGeom prst="hexagon">
                  <a:avLst>
                    <a:gd name="adj" fmla="val 33604"/>
                    <a:gd name="vf" fmla="val 115470"/>
                  </a:avLst>
                </a:prstGeom>
                <a:noFill/>
                <a:ln w="50800">
                  <a:solidFill>
                    <a:srgbClr val="3365FB"/>
                  </a:solidFill>
                  <a:miter lim="800000"/>
                  <a:headEnd/>
                  <a:tailEnd/>
                </a:ln>
                <a:effectLst/>
              </p:spPr>
              <p:txBody>
                <a:bodyPr wrap="none" anchor="ctr"/>
                <a:lstStyle/>
                <a:p>
                  <a:pPr algn="ctr" eaLnBrk="0" hangingPunct="0"/>
                  <a:endParaRPr lang="en-US"/>
                </a:p>
              </p:txBody>
            </p:sp>
            <p:sp>
              <p:nvSpPr>
                <p:cNvPr id="26656" name="Line 47"/>
                <p:cNvSpPr>
                  <a:spLocks noChangeShapeType="1"/>
                </p:cNvSpPr>
                <p:nvPr/>
              </p:nvSpPr>
              <p:spPr bwMode="auto">
                <a:xfrm flipV="1">
                  <a:off x="1238" y="2767"/>
                  <a:ext cx="141" cy="147"/>
                </a:xfrm>
                <a:prstGeom prst="line">
                  <a:avLst/>
                </a:prstGeom>
                <a:noFill/>
                <a:ln w="50800">
                  <a:solidFill>
                    <a:srgbClr val="3365FB"/>
                  </a:solidFill>
                  <a:round/>
                  <a:headEnd/>
                  <a:tailEnd/>
                </a:ln>
                <a:effectLst/>
              </p:spPr>
              <p:txBody>
                <a:bodyPr wrap="none" anchor="ctr"/>
                <a:lstStyle/>
                <a:p>
                  <a:endParaRPr lang="en-US"/>
                </a:p>
              </p:txBody>
            </p:sp>
          </p:grpSp>
          <p:grpSp>
            <p:nvGrpSpPr>
              <p:cNvPr id="26641" name="Group 48"/>
              <p:cNvGrpSpPr>
                <a:grpSpLocks/>
              </p:cNvGrpSpPr>
              <p:nvPr/>
            </p:nvGrpSpPr>
            <p:grpSpPr bwMode="auto">
              <a:xfrm>
                <a:off x="1221" y="1865"/>
                <a:ext cx="480" cy="648"/>
                <a:chOff x="1221" y="1865"/>
                <a:chExt cx="480" cy="648"/>
              </a:xfrm>
            </p:grpSpPr>
            <p:sp>
              <p:nvSpPr>
                <p:cNvPr id="26652" name="AutoShape 49"/>
                <p:cNvSpPr>
                  <a:spLocks noChangeArrowheads="1"/>
                </p:cNvSpPr>
                <p:nvPr/>
              </p:nvSpPr>
              <p:spPr bwMode="auto">
                <a:xfrm rot="16200000" flipH="1">
                  <a:off x="1137" y="1949"/>
                  <a:ext cx="648" cy="480"/>
                </a:xfrm>
                <a:prstGeom prst="hexagon">
                  <a:avLst>
                    <a:gd name="adj" fmla="val 33744"/>
                    <a:gd name="vf" fmla="val 115470"/>
                  </a:avLst>
                </a:prstGeom>
                <a:noFill/>
                <a:ln w="50800">
                  <a:solidFill>
                    <a:srgbClr val="3365FB"/>
                  </a:solidFill>
                  <a:miter lim="800000"/>
                  <a:headEnd/>
                  <a:tailEnd/>
                </a:ln>
                <a:effectLst/>
              </p:spPr>
              <p:txBody>
                <a:bodyPr wrap="none" anchor="ctr"/>
                <a:lstStyle/>
                <a:p>
                  <a:pPr algn="ctr" eaLnBrk="0" hangingPunct="0"/>
                  <a:endParaRPr lang="en-US"/>
                </a:p>
              </p:txBody>
            </p:sp>
            <p:sp>
              <p:nvSpPr>
                <p:cNvPr id="26653" name="Line 50"/>
                <p:cNvSpPr>
                  <a:spLocks noChangeShapeType="1"/>
                </p:cNvSpPr>
                <p:nvPr/>
              </p:nvSpPr>
              <p:spPr bwMode="auto">
                <a:xfrm>
                  <a:off x="1318" y="2327"/>
                  <a:ext cx="131" cy="79"/>
                </a:xfrm>
                <a:prstGeom prst="line">
                  <a:avLst/>
                </a:prstGeom>
                <a:noFill/>
                <a:ln w="50800">
                  <a:solidFill>
                    <a:srgbClr val="3365FB"/>
                  </a:solidFill>
                  <a:round/>
                  <a:headEnd/>
                  <a:tailEnd/>
                </a:ln>
                <a:effectLst/>
              </p:spPr>
              <p:txBody>
                <a:bodyPr wrap="none" anchor="ctr"/>
                <a:lstStyle/>
                <a:p>
                  <a:endParaRPr lang="en-US"/>
                </a:p>
              </p:txBody>
            </p:sp>
            <p:sp>
              <p:nvSpPr>
                <p:cNvPr id="26654" name="Line 51"/>
                <p:cNvSpPr>
                  <a:spLocks noChangeShapeType="1"/>
                </p:cNvSpPr>
                <p:nvPr/>
              </p:nvSpPr>
              <p:spPr bwMode="auto">
                <a:xfrm flipV="1">
                  <a:off x="1314" y="1940"/>
                  <a:ext cx="141" cy="148"/>
                </a:xfrm>
                <a:prstGeom prst="line">
                  <a:avLst/>
                </a:prstGeom>
                <a:noFill/>
                <a:ln w="50800">
                  <a:solidFill>
                    <a:srgbClr val="3365FB"/>
                  </a:solidFill>
                  <a:round/>
                  <a:headEnd/>
                  <a:tailEnd/>
                </a:ln>
                <a:effectLst/>
              </p:spPr>
              <p:txBody>
                <a:bodyPr wrap="none" anchor="ctr"/>
                <a:lstStyle/>
                <a:p>
                  <a:endParaRPr lang="en-US"/>
                </a:p>
              </p:txBody>
            </p:sp>
          </p:grpSp>
          <p:grpSp>
            <p:nvGrpSpPr>
              <p:cNvPr id="26642" name="Group 52"/>
              <p:cNvGrpSpPr>
                <a:grpSpLocks/>
              </p:cNvGrpSpPr>
              <p:nvPr/>
            </p:nvGrpSpPr>
            <p:grpSpPr bwMode="auto">
              <a:xfrm>
                <a:off x="489" y="2340"/>
                <a:ext cx="482" cy="648"/>
                <a:chOff x="489" y="2340"/>
                <a:chExt cx="482" cy="648"/>
              </a:xfrm>
            </p:grpSpPr>
            <p:sp>
              <p:nvSpPr>
                <p:cNvPr id="26648" name="AutoShape 53"/>
                <p:cNvSpPr>
                  <a:spLocks noChangeArrowheads="1"/>
                </p:cNvSpPr>
                <p:nvPr/>
              </p:nvSpPr>
              <p:spPr bwMode="auto">
                <a:xfrm rot="16200000" flipH="1">
                  <a:off x="406" y="2423"/>
                  <a:ext cx="648" cy="482"/>
                </a:xfrm>
                <a:prstGeom prst="hexagon">
                  <a:avLst>
                    <a:gd name="adj" fmla="val 33604"/>
                    <a:gd name="vf" fmla="val 115470"/>
                  </a:avLst>
                </a:prstGeom>
                <a:noFill/>
                <a:ln w="50800">
                  <a:solidFill>
                    <a:srgbClr val="3365FB"/>
                  </a:solidFill>
                  <a:miter lim="800000"/>
                  <a:headEnd/>
                  <a:tailEnd/>
                </a:ln>
                <a:effectLst/>
              </p:spPr>
              <p:txBody>
                <a:bodyPr wrap="none" anchor="ctr"/>
                <a:lstStyle/>
                <a:p>
                  <a:pPr algn="ctr" eaLnBrk="0" hangingPunct="0"/>
                  <a:endParaRPr lang="en-US"/>
                </a:p>
              </p:txBody>
            </p:sp>
            <p:sp>
              <p:nvSpPr>
                <p:cNvPr id="26649" name="Line 54"/>
                <p:cNvSpPr>
                  <a:spLocks noChangeShapeType="1"/>
                </p:cNvSpPr>
                <p:nvPr/>
              </p:nvSpPr>
              <p:spPr bwMode="auto">
                <a:xfrm flipV="1">
                  <a:off x="583" y="2413"/>
                  <a:ext cx="141" cy="149"/>
                </a:xfrm>
                <a:prstGeom prst="line">
                  <a:avLst/>
                </a:prstGeom>
                <a:noFill/>
                <a:ln w="50800">
                  <a:solidFill>
                    <a:srgbClr val="3365FB"/>
                  </a:solidFill>
                  <a:round/>
                  <a:headEnd/>
                  <a:tailEnd/>
                </a:ln>
                <a:effectLst/>
              </p:spPr>
              <p:txBody>
                <a:bodyPr wrap="none" anchor="ctr"/>
                <a:lstStyle/>
                <a:p>
                  <a:endParaRPr lang="en-US"/>
                </a:p>
              </p:txBody>
            </p:sp>
            <p:sp>
              <p:nvSpPr>
                <p:cNvPr id="26650" name="Line 55"/>
                <p:cNvSpPr>
                  <a:spLocks noChangeShapeType="1"/>
                </p:cNvSpPr>
                <p:nvPr/>
              </p:nvSpPr>
              <p:spPr bwMode="auto">
                <a:xfrm>
                  <a:off x="577" y="2784"/>
                  <a:ext cx="144" cy="89"/>
                </a:xfrm>
                <a:prstGeom prst="line">
                  <a:avLst/>
                </a:prstGeom>
                <a:noFill/>
                <a:ln w="50800">
                  <a:solidFill>
                    <a:srgbClr val="3365FB"/>
                  </a:solidFill>
                  <a:round/>
                  <a:headEnd/>
                  <a:tailEnd/>
                </a:ln>
                <a:effectLst/>
              </p:spPr>
              <p:txBody>
                <a:bodyPr wrap="none" anchor="ctr"/>
                <a:lstStyle/>
                <a:p>
                  <a:endParaRPr lang="en-US"/>
                </a:p>
              </p:txBody>
            </p:sp>
            <p:sp>
              <p:nvSpPr>
                <p:cNvPr id="26651" name="Line 56"/>
                <p:cNvSpPr>
                  <a:spLocks noChangeShapeType="1"/>
                </p:cNvSpPr>
                <p:nvPr/>
              </p:nvSpPr>
              <p:spPr bwMode="auto">
                <a:xfrm flipV="1">
                  <a:off x="899" y="2528"/>
                  <a:ext cx="1" cy="270"/>
                </a:xfrm>
                <a:prstGeom prst="line">
                  <a:avLst/>
                </a:prstGeom>
                <a:noFill/>
                <a:ln w="50800">
                  <a:solidFill>
                    <a:srgbClr val="3365FB"/>
                  </a:solidFill>
                  <a:round/>
                  <a:headEnd/>
                  <a:tailEnd/>
                </a:ln>
                <a:effectLst/>
              </p:spPr>
              <p:txBody>
                <a:bodyPr wrap="none" anchor="ctr"/>
                <a:lstStyle/>
                <a:p>
                  <a:endParaRPr lang="en-US"/>
                </a:p>
              </p:txBody>
            </p:sp>
          </p:grpSp>
          <p:grpSp>
            <p:nvGrpSpPr>
              <p:cNvPr id="26643" name="Group 57"/>
              <p:cNvGrpSpPr>
                <a:grpSpLocks/>
              </p:cNvGrpSpPr>
              <p:nvPr/>
            </p:nvGrpSpPr>
            <p:grpSpPr bwMode="auto">
              <a:xfrm>
                <a:off x="1706" y="1870"/>
                <a:ext cx="482" cy="648"/>
                <a:chOff x="1706" y="1870"/>
                <a:chExt cx="482" cy="648"/>
              </a:xfrm>
            </p:grpSpPr>
            <p:sp>
              <p:nvSpPr>
                <p:cNvPr id="26644" name="AutoShape 58"/>
                <p:cNvSpPr>
                  <a:spLocks noChangeArrowheads="1"/>
                </p:cNvSpPr>
                <p:nvPr/>
              </p:nvSpPr>
              <p:spPr bwMode="auto">
                <a:xfrm rot="16200000" flipH="1">
                  <a:off x="1623" y="1953"/>
                  <a:ext cx="648" cy="482"/>
                </a:xfrm>
                <a:prstGeom prst="hexagon">
                  <a:avLst>
                    <a:gd name="adj" fmla="val 33604"/>
                    <a:gd name="vf" fmla="val 115470"/>
                  </a:avLst>
                </a:prstGeom>
                <a:noFill/>
                <a:ln w="50800">
                  <a:solidFill>
                    <a:srgbClr val="3365FB"/>
                  </a:solidFill>
                  <a:miter lim="800000"/>
                  <a:headEnd/>
                  <a:tailEnd/>
                </a:ln>
                <a:effectLst/>
              </p:spPr>
              <p:txBody>
                <a:bodyPr wrap="none" anchor="ctr"/>
                <a:lstStyle/>
                <a:p>
                  <a:pPr algn="ctr" eaLnBrk="0" hangingPunct="0"/>
                  <a:endParaRPr lang="en-US"/>
                </a:p>
              </p:txBody>
            </p:sp>
            <p:sp>
              <p:nvSpPr>
                <p:cNvPr id="26645" name="Line 59"/>
                <p:cNvSpPr>
                  <a:spLocks noChangeShapeType="1"/>
                </p:cNvSpPr>
                <p:nvPr/>
              </p:nvSpPr>
              <p:spPr bwMode="auto">
                <a:xfrm flipV="1">
                  <a:off x="1985" y="2293"/>
                  <a:ext cx="139" cy="147"/>
                </a:xfrm>
                <a:prstGeom prst="line">
                  <a:avLst/>
                </a:prstGeom>
                <a:noFill/>
                <a:ln w="50800">
                  <a:solidFill>
                    <a:srgbClr val="3365FB"/>
                  </a:solidFill>
                  <a:round/>
                  <a:headEnd/>
                  <a:tailEnd/>
                </a:ln>
                <a:effectLst/>
              </p:spPr>
              <p:txBody>
                <a:bodyPr wrap="none" anchor="ctr"/>
                <a:lstStyle/>
                <a:p>
                  <a:endParaRPr lang="en-US"/>
                </a:p>
              </p:txBody>
            </p:sp>
            <p:sp>
              <p:nvSpPr>
                <p:cNvPr id="26646" name="Line 60"/>
                <p:cNvSpPr>
                  <a:spLocks noChangeShapeType="1"/>
                </p:cNvSpPr>
                <p:nvPr/>
              </p:nvSpPr>
              <p:spPr bwMode="auto">
                <a:xfrm>
                  <a:off x="1966" y="1984"/>
                  <a:ext cx="136" cy="79"/>
                </a:xfrm>
                <a:prstGeom prst="line">
                  <a:avLst/>
                </a:prstGeom>
                <a:noFill/>
                <a:ln w="50800">
                  <a:solidFill>
                    <a:srgbClr val="3365FB"/>
                  </a:solidFill>
                  <a:round/>
                  <a:headEnd/>
                  <a:tailEnd/>
                </a:ln>
                <a:effectLst/>
              </p:spPr>
              <p:txBody>
                <a:bodyPr wrap="none" anchor="ctr"/>
                <a:lstStyle/>
                <a:p>
                  <a:endParaRPr lang="en-US"/>
                </a:p>
              </p:txBody>
            </p:sp>
            <p:sp>
              <p:nvSpPr>
                <p:cNvPr id="26647" name="Line 61"/>
                <p:cNvSpPr>
                  <a:spLocks noChangeShapeType="1"/>
                </p:cNvSpPr>
                <p:nvPr/>
              </p:nvSpPr>
              <p:spPr bwMode="auto">
                <a:xfrm flipH="1" flipV="1">
                  <a:off x="1755" y="2047"/>
                  <a:ext cx="33" cy="273"/>
                </a:xfrm>
                <a:prstGeom prst="line">
                  <a:avLst/>
                </a:prstGeom>
                <a:noFill/>
                <a:ln w="50800">
                  <a:solidFill>
                    <a:srgbClr val="3365FB"/>
                  </a:solidFill>
                  <a:round/>
                  <a:headEnd/>
                  <a:tailEnd/>
                </a:ln>
                <a:effectLst/>
              </p:spPr>
              <p:txBody>
                <a:bodyPr wrap="none" anchor="ctr"/>
                <a:lstStyle/>
                <a:p>
                  <a:endParaRPr lang="en-US"/>
                </a:p>
              </p:txBody>
            </p:sp>
          </p:grpSp>
        </p:grpSp>
        <p:sp>
          <p:nvSpPr>
            <p:cNvPr id="26638" name="Rectangle 62"/>
            <p:cNvSpPr>
              <a:spLocks noChangeArrowheads="1"/>
            </p:cNvSpPr>
            <p:nvPr/>
          </p:nvSpPr>
          <p:spPr bwMode="auto">
            <a:xfrm>
              <a:off x="315" y="3145"/>
              <a:ext cx="2058" cy="410"/>
            </a:xfrm>
            <a:prstGeom prst="rect">
              <a:avLst/>
            </a:prstGeom>
            <a:noFill/>
            <a:ln w="12700">
              <a:noFill/>
              <a:miter lim="800000"/>
              <a:headEnd/>
              <a:tailEnd/>
            </a:ln>
            <a:effectLst/>
          </p:spPr>
          <p:txBody>
            <a:bodyPr wrap="none" lIns="90488" tIns="44450" rIns="90488" bIns="44450">
              <a:spAutoFit/>
            </a:bodyPr>
            <a:lstStyle/>
            <a:p>
              <a:pPr algn="ctr" eaLnBrk="0" hangingPunct="0"/>
              <a:r>
                <a:rPr lang="en-US" sz="3600" b="1">
                  <a:solidFill>
                    <a:srgbClr val="3365FB"/>
                  </a:solidFill>
                </a:rPr>
                <a:t>Benzo[a]pyrene</a:t>
              </a:r>
            </a:p>
          </p:txBody>
        </p:sp>
      </p:grpSp>
      <p:sp>
        <p:nvSpPr>
          <p:cNvPr id="26634" name="Rectangle 63"/>
          <p:cNvSpPr>
            <a:spLocks noChangeArrowheads="1"/>
          </p:cNvSpPr>
          <p:nvPr/>
        </p:nvSpPr>
        <p:spPr bwMode="auto">
          <a:xfrm>
            <a:off x="258763" y="2051050"/>
            <a:ext cx="2898775" cy="650875"/>
          </a:xfrm>
          <a:prstGeom prst="rect">
            <a:avLst/>
          </a:prstGeom>
          <a:noFill/>
          <a:ln w="12700">
            <a:noFill/>
            <a:miter lim="800000"/>
            <a:headEnd/>
            <a:tailEnd/>
          </a:ln>
          <a:effectLst/>
        </p:spPr>
        <p:txBody>
          <a:bodyPr wrap="none" lIns="90488" tIns="44450" rIns="90488" bIns="44450">
            <a:spAutoFit/>
          </a:bodyPr>
          <a:lstStyle/>
          <a:p>
            <a:pPr eaLnBrk="0" hangingPunct="0"/>
            <a:r>
              <a:rPr lang="en-US" sz="3600" b="1">
                <a:solidFill>
                  <a:srgbClr val="002AAA"/>
                </a:solidFill>
              </a:rPr>
              <a:t>1,3-Butadiene</a:t>
            </a:r>
          </a:p>
        </p:txBody>
      </p:sp>
      <p:sp>
        <p:nvSpPr>
          <p:cNvPr id="26635" name="Rectangle 64"/>
          <p:cNvSpPr>
            <a:spLocks noChangeArrowheads="1"/>
          </p:cNvSpPr>
          <p:nvPr/>
        </p:nvSpPr>
        <p:spPr bwMode="auto">
          <a:xfrm>
            <a:off x="1992313" y="6080125"/>
            <a:ext cx="1489075" cy="650875"/>
          </a:xfrm>
          <a:prstGeom prst="rect">
            <a:avLst/>
          </a:prstGeom>
          <a:noFill/>
          <a:ln w="12700">
            <a:noFill/>
            <a:miter lim="800000"/>
            <a:headEnd/>
            <a:tailEnd/>
          </a:ln>
          <a:effectLst/>
        </p:spPr>
        <p:txBody>
          <a:bodyPr wrap="none" lIns="90488" tIns="44450" rIns="90488" bIns="44450">
            <a:spAutoFit/>
          </a:bodyPr>
          <a:lstStyle/>
          <a:p>
            <a:pPr eaLnBrk="0" hangingPunct="0"/>
            <a:r>
              <a:rPr lang="en-US" sz="3600" b="1">
                <a:solidFill>
                  <a:srgbClr val="618FFD"/>
                </a:solidFill>
              </a:rPr>
              <a:t>CHCl</a:t>
            </a:r>
            <a:r>
              <a:rPr lang="en-US" sz="3600" b="1" baseline="-25000">
                <a:solidFill>
                  <a:srgbClr val="618FFD"/>
                </a:solidFill>
              </a:rPr>
              <a:t>3</a:t>
            </a:r>
          </a:p>
        </p:txBody>
      </p:sp>
      <p:sp>
        <p:nvSpPr>
          <p:cNvPr id="23564" name="Rectangle 65"/>
          <p:cNvSpPr>
            <a:spLocks noGrp="1" noChangeArrowheads="1"/>
          </p:cNvSpPr>
          <p:nvPr>
            <p:ph type="title"/>
          </p:nvPr>
        </p:nvSpPr>
        <p:spPr>
          <a:xfrm>
            <a:off x="317500" y="2551113"/>
            <a:ext cx="8610600" cy="1143000"/>
          </a:xfrm>
          <a:effectLst>
            <a:outerShdw dist="35921"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noAutofit/>
          </a:bodyPr>
          <a:lstStyle/>
          <a:p>
            <a:pPr fontAlgn="auto">
              <a:spcAft>
                <a:spcPts val="0"/>
              </a:spcAft>
              <a:defRPr/>
            </a:pPr>
            <a:r>
              <a:rPr lang="en-US" sz="6000" dirty="0">
                <a:solidFill>
                  <a:srgbClr val="FF0000"/>
                </a:solidFill>
                <a:effectLst/>
              </a:rPr>
              <a:t>Hazardous Air Pollutants (HAPs)</a:t>
            </a: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5491" name="Rectangle 1027"/>
          <p:cNvSpPr>
            <a:spLocks noGrp="1" noChangeArrowheads="1"/>
          </p:cNvSpPr>
          <p:nvPr>
            <p:ph type="title"/>
          </p:nvPr>
        </p:nvSpPr>
        <p:spPr>
          <a:xfrm>
            <a:off x="209550" y="701675"/>
            <a:ext cx="8734425" cy="671513"/>
          </a:xfrm>
        </p:spPr>
        <p:txBody>
          <a:bodyPr/>
          <a:lstStyle/>
          <a:p>
            <a:pPr fontAlgn="auto">
              <a:lnSpc>
                <a:spcPct val="90000"/>
              </a:lnSpc>
              <a:spcAft>
                <a:spcPts val="0"/>
              </a:spcAft>
              <a:defRPr/>
            </a:pPr>
            <a:r>
              <a:rPr lang="en-US" sz="3800" dirty="0"/>
              <a:t>Estimating Component Emissions</a:t>
            </a:r>
          </a:p>
        </p:txBody>
      </p:sp>
      <p:sp>
        <p:nvSpPr>
          <p:cNvPr id="575492" name="Rectangle 1028"/>
          <p:cNvSpPr>
            <a:spLocks noGrp="1" noChangeArrowheads="1"/>
          </p:cNvSpPr>
          <p:nvPr>
            <p:ph idx="1"/>
          </p:nvPr>
        </p:nvSpPr>
        <p:spPr>
          <a:xfrm>
            <a:off x="685800" y="2360613"/>
            <a:ext cx="7805738" cy="4114800"/>
          </a:xfrm>
        </p:spPr>
        <p:txBody>
          <a:bodyPr/>
          <a:lstStyle/>
          <a:p>
            <a:r>
              <a:rPr lang="en-US" sz="3400"/>
              <a:t>Average Emission Factors</a:t>
            </a:r>
          </a:p>
          <a:p>
            <a:r>
              <a:rPr lang="en-US" sz="3400"/>
              <a:t>Screening Value Ranges</a:t>
            </a:r>
          </a:p>
          <a:p>
            <a:r>
              <a:rPr lang="en-US" sz="3400"/>
              <a:t>Correlation Equations</a:t>
            </a:r>
          </a:p>
          <a:p>
            <a:r>
              <a:rPr lang="en-US" sz="3400"/>
              <a:t>Unit-Specific Correlation </a:t>
            </a:r>
            <a:br>
              <a:rPr lang="en-US" sz="3400"/>
            </a:br>
            <a:r>
              <a:rPr lang="en-US" sz="3400"/>
              <a:t>Equations</a:t>
            </a:r>
          </a:p>
        </p:txBody>
      </p:sp>
      <p:sp>
        <p:nvSpPr>
          <p:cNvPr id="575490" name="Rectangle 1026"/>
          <p:cNvSpPr>
            <a:spLocks noChangeArrowheads="1"/>
          </p:cNvSpPr>
          <p:nvPr/>
        </p:nvSpPr>
        <p:spPr bwMode="auto">
          <a:xfrm>
            <a:off x="1357313" y="633413"/>
            <a:ext cx="6394450" cy="163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9050" tIns="26988" rIns="19050" bIns="26988"/>
          <a:lstStyle/>
          <a:p>
            <a:pPr algn="ctr" eaLnBrk="0" hangingPunct="0">
              <a:lnSpc>
                <a:spcPts val="5600"/>
              </a:lnSpc>
              <a:tabLst>
                <a:tab pos="914400" algn="l"/>
                <a:tab pos="1828800" algn="l"/>
                <a:tab pos="2743200" algn="l"/>
                <a:tab pos="3657600" algn="l"/>
                <a:tab pos="4572000" algn="l"/>
                <a:tab pos="5486400" algn="l"/>
                <a:tab pos="6400800" algn="l"/>
              </a:tabLst>
              <a:defRPr/>
            </a:pPr>
            <a:endParaRPr lang="en-US" sz="4700" b="1">
              <a:solidFill>
                <a:srgbClr val="00FFFF"/>
              </a:solidFill>
              <a:effectLst>
                <a:outerShdw blurRad="38100" dist="38100" dir="2700000" algn="tl">
                  <a:srgbClr val="000000"/>
                </a:outerShdw>
              </a:effectLst>
              <a:latin typeface="Arial" charset="0"/>
            </a:endParaRPr>
          </a:p>
        </p:txBody>
      </p:sp>
      <p:grpSp>
        <p:nvGrpSpPr>
          <p:cNvPr id="95238" name="Group 1029"/>
          <p:cNvGrpSpPr>
            <a:grpSpLocks/>
          </p:cNvGrpSpPr>
          <p:nvPr/>
        </p:nvGrpSpPr>
        <p:grpSpPr bwMode="auto">
          <a:xfrm rot="-2413967">
            <a:off x="6208713" y="2108200"/>
            <a:ext cx="2935287" cy="3176588"/>
            <a:chOff x="3778" y="184"/>
            <a:chExt cx="1541" cy="1657"/>
          </a:xfrm>
        </p:grpSpPr>
        <p:sp>
          <p:nvSpPr>
            <p:cNvPr id="95239" name="Freeform 1030"/>
            <p:cNvSpPr>
              <a:spLocks/>
            </p:cNvSpPr>
            <p:nvPr/>
          </p:nvSpPr>
          <p:spPr bwMode="auto">
            <a:xfrm>
              <a:off x="3788" y="184"/>
              <a:ext cx="1528" cy="1148"/>
            </a:xfrm>
            <a:custGeom>
              <a:avLst/>
              <a:gdLst>
                <a:gd name="T0" fmla="*/ 1 w 3054"/>
                <a:gd name="T1" fmla="*/ 1 h 2296"/>
                <a:gd name="T2" fmla="*/ 1 w 3054"/>
                <a:gd name="T3" fmla="*/ 1 h 2296"/>
                <a:gd name="T4" fmla="*/ 1 w 3054"/>
                <a:gd name="T5" fmla="*/ 1 h 2296"/>
                <a:gd name="T6" fmla="*/ 1 w 3054"/>
                <a:gd name="T7" fmla="*/ 1 h 2296"/>
                <a:gd name="T8" fmla="*/ 1 w 3054"/>
                <a:gd name="T9" fmla="*/ 0 h 2296"/>
                <a:gd name="T10" fmla="*/ 1 w 3054"/>
                <a:gd name="T11" fmla="*/ 1 h 2296"/>
                <a:gd name="T12" fmla="*/ 0 w 3054"/>
                <a:gd name="T13" fmla="*/ 1 h 2296"/>
                <a:gd name="T14" fmla="*/ 1 w 3054"/>
                <a:gd name="T15" fmla="*/ 1 h 2296"/>
                <a:gd name="T16" fmla="*/ 1 w 3054"/>
                <a:gd name="T17" fmla="*/ 1 h 2296"/>
                <a:gd name="T18" fmla="*/ 1 w 3054"/>
                <a:gd name="T19" fmla="*/ 1 h 2296"/>
                <a:gd name="T20" fmla="*/ 1 w 3054"/>
                <a:gd name="T21" fmla="*/ 1 h 22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054" h="2296">
                  <a:moveTo>
                    <a:pt x="3018" y="1058"/>
                  </a:moveTo>
                  <a:lnTo>
                    <a:pt x="3054" y="1005"/>
                  </a:lnTo>
                  <a:lnTo>
                    <a:pt x="3047" y="937"/>
                  </a:lnTo>
                  <a:lnTo>
                    <a:pt x="1973" y="22"/>
                  </a:lnTo>
                  <a:lnTo>
                    <a:pt x="1866" y="0"/>
                  </a:lnTo>
                  <a:lnTo>
                    <a:pt x="1810" y="32"/>
                  </a:lnTo>
                  <a:lnTo>
                    <a:pt x="0" y="2230"/>
                  </a:lnTo>
                  <a:lnTo>
                    <a:pt x="4" y="2296"/>
                  </a:lnTo>
                  <a:lnTo>
                    <a:pt x="1865" y="51"/>
                  </a:lnTo>
                  <a:lnTo>
                    <a:pt x="3018" y="1058"/>
                  </a:lnTo>
                  <a:close/>
                </a:path>
              </a:pathLst>
            </a:custGeom>
            <a:solidFill>
              <a:srgbClr val="999999"/>
            </a:solidFill>
            <a:ln w="9525">
              <a:noFill/>
              <a:round/>
              <a:headEnd/>
              <a:tailEnd/>
            </a:ln>
          </p:spPr>
          <p:txBody>
            <a:bodyPr/>
            <a:lstStyle/>
            <a:p>
              <a:endParaRPr lang="en-US"/>
            </a:p>
          </p:txBody>
        </p:sp>
        <p:sp>
          <p:nvSpPr>
            <p:cNvPr id="95240" name="Freeform 1031"/>
            <p:cNvSpPr>
              <a:spLocks/>
            </p:cNvSpPr>
            <p:nvPr/>
          </p:nvSpPr>
          <p:spPr bwMode="auto">
            <a:xfrm>
              <a:off x="3780" y="200"/>
              <a:ext cx="1512" cy="1640"/>
            </a:xfrm>
            <a:custGeom>
              <a:avLst/>
              <a:gdLst>
                <a:gd name="T0" fmla="*/ 1 w 3024"/>
                <a:gd name="T1" fmla="*/ 0 h 3280"/>
                <a:gd name="T2" fmla="*/ 1 w 3024"/>
                <a:gd name="T3" fmla="*/ 1 h 3280"/>
                <a:gd name="T4" fmla="*/ 0 w 3024"/>
                <a:gd name="T5" fmla="*/ 1 h 3280"/>
                <a:gd name="T6" fmla="*/ 1 w 3024"/>
                <a:gd name="T7" fmla="*/ 1 h 3280"/>
                <a:gd name="T8" fmla="*/ 1 w 3024"/>
                <a:gd name="T9" fmla="*/ 1 h 3280"/>
                <a:gd name="T10" fmla="*/ 1 w 3024"/>
                <a:gd name="T11" fmla="*/ 1 h 3280"/>
                <a:gd name="T12" fmla="*/ 1 w 3024"/>
                <a:gd name="T13" fmla="*/ 1 h 3280"/>
                <a:gd name="T14" fmla="*/ 1 w 3024"/>
                <a:gd name="T15" fmla="*/ 1 h 3280"/>
                <a:gd name="T16" fmla="*/ 1 w 3024"/>
                <a:gd name="T17" fmla="*/ 1 h 3280"/>
                <a:gd name="T18" fmla="*/ 1 w 3024"/>
                <a:gd name="T19" fmla="*/ 0 h 3280"/>
                <a:gd name="T20" fmla="*/ 1 w 3024"/>
                <a:gd name="T21" fmla="*/ 0 h 32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024" h="3280">
                  <a:moveTo>
                    <a:pt x="1898" y="0"/>
                  </a:moveTo>
                  <a:lnTo>
                    <a:pt x="25" y="2265"/>
                  </a:lnTo>
                  <a:lnTo>
                    <a:pt x="0" y="2330"/>
                  </a:lnTo>
                  <a:lnTo>
                    <a:pt x="126" y="2508"/>
                  </a:lnTo>
                  <a:lnTo>
                    <a:pt x="837" y="3144"/>
                  </a:lnTo>
                  <a:lnTo>
                    <a:pt x="1060" y="3280"/>
                  </a:lnTo>
                  <a:lnTo>
                    <a:pt x="1165" y="3255"/>
                  </a:lnTo>
                  <a:lnTo>
                    <a:pt x="3024" y="1012"/>
                  </a:lnTo>
                  <a:lnTo>
                    <a:pt x="3016" y="958"/>
                  </a:lnTo>
                  <a:lnTo>
                    <a:pt x="1898" y="0"/>
                  </a:lnTo>
                  <a:close/>
                </a:path>
              </a:pathLst>
            </a:custGeom>
            <a:solidFill>
              <a:srgbClr val="D1BDBD"/>
            </a:solidFill>
            <a:ln w="9525">
              <a:noFill/>
              <a:round/>
              <a:headEnd/>
              <a:tailEnd/>
            </a:ln>
          </p:spPr>
          <p:txBody>
            <a:bodyPr/>
            <a:lstStyle/>
            <a:p>
              <a:endParaRPr lang="en-US"/>
            </a:p>
          </p:txBody>
        </p:sp>
        <p:sp>
          <p:nvSpPr>
            <p:cNvPr id="95241" name="Freeform 1032"/>
            <p:cNvSpPr>
              <a:spLocks/>
            </p:cNvSpPr>
            <p:nvPr/>
          </p:nvSpPr>
          <p:spPr bwMode="auto">
            <a:xfrm>
              <a:off x="4542" y="454"/>
              <a:ext cx="533" cy="493"/>
            </a:xfrm>
            <a:custGeom>
              <a:avLst/>
              <a:gdLst>
                <a:gd name="T0" fmla="*/ 1 w 1065"/>
                <a:gd name="T1" fmla="*/ 0 h 986"/>
                <a:gd name="T2" fmla="*/ 1 w 1065"/>
                <a:gd name="T3" fmla="*/ 1 h 986"/>
                <a:gd name="T4" fmla="*/ 1 w 1065"/>
                <a:gd name="T5" fmla="*/ 1 h 986"/>
                <a:gd name="T6" fmla="*/ 0 w 1065"/>
                <a:gd name="T7" fmla="*/ 1 h 986"/>
                <a:gd name="T8" fmla="*/ 1 w 1065"/>
                <a:gd name="T9" fmla="*/ 0 h 986"/>
                <a:gd name="T10" fmla="*/ 1 w 1065"/>
                <a:gd name="T11" fmla="*/ 0 h 9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65" h="986">
                  <a:moveTo>
                    <a:pt x="173" y="0"/>
                  </a:moveTo>
                  <a:lnTo>
                    <a:pt x="1065" y="746"/>
                  </a:lnTo>
                  <a:lnTo>
                    <a:pt x="881" y="986"/>
                  </a:lnTo>
                  <a:lnTo>
                    <a:pt x="0" y="220"/>
                  </a:lnTo>
                  <a:lnTo>
                    <a:pt x="173" y="0"/>
                  </a:lnTo>
                  <a:close/>
                </a:path>
              </a:pathLst>
            </a:custGeom>
            <a:solidFill>
              <a:srgbClr val="B8CCB8"/>
            </a:solidFill>
            <a:ln w="9525">
              <a:noFill/>
              <a:round/>
              <a:headEnd/>
              <a:tailEnd/>
            </a:ln>
          </p:spPr>
          <p:txBody>
            <a:bodyPr/>
            <a:lstStyle/>
            <a:p>
              <a:endParaRPr lang="en-US"/>
            </a:p>
          </p:txBody>
        </p:sp>
        <p:sp>
          <p:nvSpPr>
            <p:cNvPr id="95242" name="Freeform 1033"/>
            <p:cNvSpPr>
              <a:spLocks/>
            </p:cNvSpPr>
            <p:nvPr/>
          </p:nvSpPr>
          <p:spPr bwMode="auto">
            <a:xfrm>
              <a:off x="4349" y="198"/>
              <a:ext cx="953" cy="1635"/>
            </a:xfrm>
            <a:custGeom>
              <a:avLst/>
              <a:gdLst>
                <a:gd name="T0" fmla="*/ 1 w 1905"/>
                <a:gd name="T1" fmla="*/ 0 h 3270"/>
                <a:gd name="T2" fmla="*/ 1 w 1905"/>
                <a:gd name="T3" fmla="*/ 1 h 3270"/>
                <a:gd name="T4" fmla="*/ 1 w 1905"/>
                <a:gd name="T5" fmla="*/ 1 h 3270"/>
                <a:gd name="T6" fmla="*/ 1 w 1905"/>
                <a:gd name="T7" fmla="*/ 1 h 3270"/>
                <a:gd name="T8" fmla="*/ 1 w 1905"/>
                <a:gd name="T9" fmla="*/ 1 h 3270"/>
                <a:gd name="T10" fmla="*/ 0 w 1905"/>
                <a:gd name="T11" fmla="*/ 1 h 3270"/>
                <a:gd name="T12" fmla="*/ 1 w 1905"/>
                <a:gd name="T13" fmla="*/ 1 h 3270"/>
                <a:gd name="T14" fmla="*/ 1 w 1905"/>
                <a:gd name="T15" fmla="*/ 1 h 3270"/>
                <a:gd name="T16" fmla="*/ 1 w 1905"/>
                <a:gd name="T17" fmla="*/ 1 h 3270"/>
                <a:gd name="T18" fmla="*/ 1 w 1905"/>
                <a:gd name="T19" fmla="*/ 0 h 3270"/>
                <a:gd name="T20" fmla="*/ 1 w 1905"/>
                <a:gd name="T21" fmla="*/ 0 h 32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05" h="3270">
                  <a:moveTo>
                    <a:pt x="768" y="0"/>
                  </a:moveTo>
                  <a:lnTo>
                    <a:pt x="1891" y="961"/>
                  </a:lnTo>
                  <a:lnTo>
                    <a:pt x="1905" y="992"/>
                  </a:lnTo>
                  <a:lnTo>
                    <a:pt x="1893" y="1050"/>
                  </a:lnTo>
                  <a:lnTo>
                    <a:pt x="73" y="3251"/>
                  </a:lnTo>
                  <a:lnTo>
                    <a:pt x="0" y="3270"/>
                  </a:lnTo>
                  <a:lnTo>
                    <a:pt x="1883" y="1019"/>
                  </a:lnTo>
                  <a:lnTo>
                    <a:pt x="1880" y="981"/>
                  </a:lnTo>
                  <a:lnTo>
                    <a:pt x="749" y="14"/>
                  </a:lnTo>
                  <a:lnTo>
                    <a:pt x="768" y="0"/>
                  </a:lnTo>
                  <a:close/>
                </a:path>
              </a:pathLst>
            </a:custGeom>
            <a:solidFill>
              <a:srgbClr val="000000"/>
            </a:solidFill>
            <a:ln w="9525">
              <a:noFill/>
              <a:round/>
              <a:headEnd/>
              <a:tailEnd/>
            </a:ln>
          </p:spPr>
          <p:txBody>
            <a:bodyPr/>
            <a:lstStyle/>
            <a:p>
              <a:endParaRPr lang="en-US"/>
            </a:p>
          </p:txBody>
        </p:sp>
        <p:sp>
          <p:nvSpPr>
            <p:cNvPr id="95243" name="Freeform 1034"/>
            <p:cNvSpPr>
              <a:spLocks/>
            </p:cNvSpPr>
            <p:nvPr/>
          </p:nvSpPr>
          <p:spPr bwMode="auto">
            <a:xfrm>
              <a:off x="4711" y="256"/>
              <a:ext cx="534" cy="473"/>
            </a:xfrm>
            <a:custGeom>
              <a:avLst/>
              <a:gdLst>
                <a:gd name="T0" fmla="*/ 1 w 1066"/>
                <a:gd name="T1" fmla="*/ 0 h 945"/>
                <a:gd name="T2" fmla="*/ 0 w 1066"/>
                <a:gd name="T3" fmla="*/ 1 h 945"/>
                <a:gd name="T4" fmla="*/ 1 w 1066"/>
                <a:gd name="T5" fmla="*/ 1 h 945"/>
                <a:gd name="T6" fmla="*/ 1 w 1066"/>
                <a:gd name="T7" fmla="*/ 1 h 945"/>
                <a:gd name="T8" fmla="*/ 1 w 1066"/>
                <a:gd name="T9" fmla="*/ 0 h 945"/>
                <a:gd name="T10" fmla="*/ 1 w 1066"/>
                <a:gd name="T11" fmla="*/ 0 h 9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66" h="945">
                  <a:moveTo>
                    <a:pt x="14" y="0"/>
                  </a:moveTo>
                  <a:lnTo>
                    <a:pt x="0" y="17"/>
                  </a:lnTo>
                  <a:lnTo>
                    <a:pt x="1066" y="945"/>
                  </a:lnTo>
                  <a:lnTo>
                    <a:pt x="1066" y="919"/>
                  </a:lnTo>
                  <a:lnTo>
                    <a:pt x="14" y="0"/>
                  </a:lnTo>
                  <a:close/>
                </a:path>
              </a:pathLst>
            </a:custGeom>
            <a:solidFill>
              <a:srgbClr val="000000"/>
            </a:solidFill>
            <a:ln w="9525">
              <a:noFill/>
              <a:round/>
              <a:headEnd/>
              <a:tailEnd/>
            </a:ln>
          </p:spPr>
          <p:txBody>
            <a:bodyPr/>
            <a:lstStyle/>
            <a:p>
              <a:endParaRPr lang="en-US"/>
            </a:p>
          </p:txBody>
        </p:sp>
        <p:sp>
          <p:nvSpPr>
            <p:cNvPr id="95244" name="Freeform 1035"/>
            <p:cNvSpPr>
              <a:spLocks/>
            </p:cNvSpPr>
            <p:nvPr/>
          </p:nvSpPr>
          <p:spPr bwMode="auto">
            <a:xfrm>
              <a:off x="4697" y="277"/>
              <a:ext cx="532" cy="474"/>
            </a:xfrm>
            <a:custGeom>
              <a:avLst/>
              <a:gdLst>
                <a:gd name="T0" fmla="*/ 1 w 1064"/>
                <a:gd name="T1" fmla="*/ 0 h 946"/>
                <a:gd name="T2" fmla="*/ 0 w 1064"/>
                <a:gd name="T3" fmla="*/ 1 h 946"/>
                <a:gd name="T4" fmla="*/ 1 w 1064"/>
                <a:gd name="T5" fmla="*/ 1 h 946"/>
                <a:gd name="T6" fmla="*/ 1 w 1064"/>
                <a:gd name="T7" fmla="*/ 1 h 946"/>
                <a:gd name="T8" fmla="*/ 1 w 1064"/>
                <a:gd name="T9" fmla="*/ 0 h 946"/>
                <a:gd name="T10" fmla="*/ 1 w 1064"/>
                <a:gd name="T11" fmla="*/ 0 h 9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64" h="946">
                  <a:moveTo>
                    <a:pt x="12" y="0"/>
                  </a:moveTo>
                  <a:lnTo>
                    <a:pt x="0" y="18"/>
                  </a:lnTo>
                  <a:lnTo>
                    <a:pt x="1063" y="946"/>
                  </a:lnTo>
                  <a:lnTo>
                    <a:pt x="1064" y="926"/>
                  </a:lnTo>
                  <a:lnTo>
                    <a:pt x="12" y="0"/>
                  </a:lnTo>
                  <a:close/>
                </a:path>
              </a:pathLst>
            </a:custGeom>
            <a:solidFill>
              <a:srgbClr val="000000"/>
            </a:solidFill>
            <a:ln w="9525">
              <a:noFill/>
              <a:round/>
              <a:headEnd/>
              <a:tailEnd/>
            </a:ln>
          </p:spPr>
          <p:txBody>
            <a:bodyPr/>
            <a:lstStyle/>
            <a:p>
              <a:endParaRPr lang="en-US"/>
            </a:p>
          </p:txBody>
        </p:sp>
        <p:sp>
          <p:nvSpPr>
            <p:cNvPr id="95245" name="Freeform 1036"/>
            <p:cNvSpPr>
              <a:spLocks/>
            </p:cNvSpPr>
            <p:nvPr/>
          </p:nvSpPr>
          <p:spPr bwMode="auto">
            <a:xfrm>
              <a:off x="4614" y="401"/>
              <a:ext cx="509" cy="623"/>
            </a:xfrm>
            <a:custGeom>
              <a:avLst/>
              <a:gdLst>
                <a:gd name="T0" fmla="*/ 0 w 1018"/>
                <a:gd name="T1" fmla="*/ 0 h 1245"/>
                <a:gd name="T2" fmla="*/ 1 w 1018"/>
                <a:gd name="T3" fmla="*/ 1 h 1245"/>
                <a:gd name="T4" fmla="*/ 1 w 1018"/>
                <a:gd name="T5" fmla="*/ 1 h 1245"/>
                <a:gd name="T6" fmla="*/ 1 w 1018"/>
                <a:gd name="T7" fmla="*/ 1 h 1245"/>
                <a:gd name="T8" fmla="*/ 1 w 1018"/>
                <a:gd name="T9" fmla="*/ 1 h 1245"/>
                <a:gd name="T10" fmla="*/ 1 w 1018"/>
                <a:gd name="T11" fmla="*/ 1 h 1245"/>
                <a:gd name="T12" fmla="*/ 1 w 1018"/>
                <a:gd name="T13" fmla="*/ 1 h 1245"/>
                <a:gd name="T14" fmla="*/ 1 w 1018"/>
                <a:gd name="T15" fmla="*/ 1 h 1245"/>
                <a:gd name="T16" fmla="*/ 0 w 1018"/>
                <a:gd name="T17" fmla="*/ 0 h 1245"/>
                <a:gd name="T18" fmla="*/ 0 w 1018"/>
                <a:gd name="T19" fmla="*/ 0 h 12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18" h="1245">
                  <a:moveTo>
                    <a:pt x="0" y="0"/>
                  </a:moveTo>
                  <a:lnTo>
                    <a:pt x="50" y="14"/>
                  </a:lnTo>
                  <a:lnTo>
                    <a:pt x="1012" y="854"/>
                  </a:lnTo>
                  <a:lnTo>
                    <a:pt x="1018" y="912"/>
                  </a:lnTo>
                  <a:lnTo>
                    <a:pt x="743" y="1245"/>
                  </a:lnTo>
                  <a:lnTo>
                    <a:pt x="743" y="1195"/>
                  </a:lnTo>
                  <a:lnTo>
                    <a:pt x="980" y="903"/>
                  </a:lnTo>
                  <a:lnTo>
                    <a:pt x="981" y="859"/>
                  </a:lnTo>
                  <a:lnTo>
                    <a:pt x="0" y="0"/>
                  </a:lnTo>
                  <a:close/>
                </a:path>
              </a:pathLst>
            </a:custGeom>
            <a:solidFill>
              <a:srgbClr val="000000"/>
            </a:solidFill>
            <a:ln w="9525">
              <a:noFill/>
              <a:round/>
              <a:headEnd/>
              <a:tailEnd/>
            </a:ln>
          </p:spPr>
          <p:txBody>
            <a:bodyPr/>
            <a:lstStyle/>
            <a:p>
              <a:endParaRPr lang="en-US"/>
            </a:p>
          </p:txBody>
        </p:sp>
        <p:sp>
          <p:nvSpPr>
            <p:cNvPr id="95246" name="Freeform 1037"/>
            <p:cNvSpPr>
              <a:spLocks/>
            </p:cNvSpPr>
            <p:nvPr/>
          </p:nvSpPr>
          <p:spPr bwMode="auto">
            <a:xfrm>
              <a:off x="4541" y="448"/>
              <a:ext cx="538" cy="500"/>
            </a:xfrm>
            <a:custGeom>
              <a:avLst/>
              <a:gdLst>
                <a:gd name="T0" fmla="*/ 1 w 1075"/>
                <a:gd name="T1" fmla="*/ 0 h 1001"/>
                <a:gd name="T2" fmla="*/ 0 w 1075"/>
                <a:gd name="T3" fmla="*/ 0 h 1001"/>
                <a:gd name="T4" fmla="*/ 1 w 1075"/>
                <a:gd name="T5" fmla="*/ 0 h 1001"/>
                <a:gd name="T6" fmla="*/ 1 w 1075"/>
                <a:gd name="T7" fmla="*/ 0 h 1001"/>
                <a:gd name="T8" fmla="*/ 1 w 1075"/>
                <a:gd name="T9" fmla="*/ 0 h 1001"/>
                <a:gd name="T10" fmla="*/ 1 w 1075"/>
                <a:gd name="T11" fmla="*/ 0 h 1001"/>
                <a:gd name="T12" fmla="*/ 1 w 1075"/>
                <a:gd name="T13" fmla="*/ 0 h 1001"/>
                <a:gd name="T14" fmla="*/ 1 w 1075"/>
                <a:gd name="T15" fmla="*/ 0 h 10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5" h="1001">
                  <a:moveTo>
                    <a:pt x="189" y="0"/>
                  </a:moveTo>
                  <a:lnTo>
                    <a:pt x="0" y="235"/>
                  </a:lnTo>
                  <a:lnTo>
                    <a:pt x="187" y="53"/>
                  </a:lnTo>
                  <a:lnTo>
                    <a:pt x="1027" y="790"/>
                  </a:lnTo>
                  <a:lnTo>
                    <a:pt x="871" y="1001"/>
                  </a:lnTo>
                  <a:lnTo>
                    <a:pt x="1075" y="759"/>
                  </a:lnTo>
                  <a:lnTo>
                    <a:pt x="189" y="0"/>
                  </a:lnTo>
                  <a:close/>
                </a:path>
              </a:pathLst>
            </a:custGeom>
            <a:solidFill>
              <a:srgbClr val="000000"/>
            </a:solidFill>
            <a:ln w="9525">
              <a:noFill/>
              <a:round/>
              <a:headEnd/>
              <a:tailEnd/>
            </a:ln>
          </p:spPr>
          <p:txBody>
            <a:bodyPr/>
            <a:lstStyle/>
            <a:p>
              <a:endParaRPr lang="en-US"/>
            </a:p>
          </p:txBody>
        </p:sp>
        <p:sp>
          <p:nvSpPr>
            <p:cNvPr id="95247" name="Freeform 1038"/>
            <p:cNvSpPr>
              <a:spLocks/>
            </p:cNvSpPr>
            <p:nvPr/>
          </p:nvSpPr>
          <p:spPr bwMode="auto">
            <a:xfrm>
              <a:off x="3787" y="198"/>
              <a:ext cx="945" cy="1150"/>
            </a:xfrm>
            <a:custGeom>
              <a:avLst/>
              <a:gdLst>
                <a:gd name="T0" fmla="*/ 1 w 1890"/>
                <a:gd name="T1" fmla="*/ 0 h 2300"/>
                <a:gd name="T2" fmla="*/ 0 w 1890"/>
                <a:gd name="T3" fmla="*/ 1 h 2300"/>
                <a:gd name="T4" fmla="*/ 1 w 1890"/>
                <a:gd name="T5" fmla="*/ 1 h 2300"/>
                <a:gd name="T6" fmla="*/ 1 w 1890"/>
                <a:gd name="T7" fmla="*/ 1 h 2300"/>
                <a:gd name="T8" fmla="*/ 1 w 1890"/>
                <a:gd name="T9" fmla="*/ 0 h 2300"/>
                <a:gd name="T10" fmla="*/ 1 w 1890"/>
                <a:gd name="T11" fmla="*/ 0 h 23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90" h="2300">
                  <a:moveTo>
                    <a:pt x="1890" y="0"/>
                  </a:moveTo>
                  <a:lnTo>
                    <a:pt x="0" y="2300"/>
                  </a:lnTo>
                  <a:lnTo>
                    <a:pt x="7" y="2231"/>
                  </a:lnTo>
                  <a:lnTo>
                    <a:pt x="1844" y="18"/>
                  </a:lnTo>
                  <a:lnTo>
                    <a:pt x="1890" y="0"/>
                  </a:lnTo>
                  <a:close/>
                </a:path>
              </a:pathLst>
            </a:custGeom>
            <a:solidFill>
              <a:srgbClr val="000000"/>
            </a:solidFill>
            <a:ln w="9525">
              <a:noFill/>
              <a:round/>
              <a:headEnd/>
              <a:tailEnd/>
            </a:ln>
          </p:spPr>
          <p:txBody>
            <a:bodyPr/>
            <a:lstStyle/>
            <a:p>
              <a:endParaRPr lang="en-US"/>
            </a:p>
          </p:txBody>
        </p:sp>
        <p:sp>
          <p:nvSpPr>
            <p:cNvPr id="95248" name="Freeform 1039"/>
            <p:cNvSpPr>
              <a:spLocks/>
            </p:cNvSpPr>
            <p:nvPr/>
          </p:nvSpPr>
          <p:spPr bwMode="auto">
            <a:xfrm>
              <a:off x="4760" y="190"/>
              <a:ext cx="559" cy="539"/>
            </a:xfrm>
            <a:custGeom>
              <a:avLst/>
              <a:gdLst>
                <a:gd name="T0" fmla="*/ 0 w 1120"/>
                <a:gd name="T1" fmla="*/ 0 h 1078"/>
                <a:gd name="T2" fmla="*/ 0 w 1120"/>
                <a:gd name="T3" fmla="*/ 1 h 1078"/>
                <a:gd name="T4" fmla="*/ 0 w 1120"/>
                <a:gd name="T5" fmla="*/ 1 h 1078"/>
                <a:gd name="T6" fmla="*/ 0 w 1120"/>
                <a:gd name="T7" fmla="*/ 1 h 1078"/>
                <a:gd name="T8" fmla="*/ 0 w 1120"/>
                <a:gd name="T9" fmla="*/ 1 h 1078"/>
                <a:gd name="T10" fmla="*/ 0 w 1120"/>
                <a:gd name="T11" fmla="*/ 1 h 1078"/>
                <a:gd name="T12" fmla="*/ 0 w 1120"/>
                <a:gd name="T13" fmla="*/ 1 h 1078"/>
                <a:gd name="T14" fmla="*/ 0 w 1120"/>
                <a:gd name="T15" fmla="*/ 1 h 1078"/>
                <a:gd name="T16" fmla="*/ 0 w 1120"/>
                <a:gd name="T17" fmla="*/ 0 h 1078"/>
                <a:gd name="T18" fmla="*/ 0 w 1120"/>
                <a:gd name="T19" fmla="*/ 0 h 10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20" h="1078">
                  <a:moveTo>
                    <a:pt x="0" y="0"/>
                  </a:moveTo>
                  <a:lnTo>
                    <a:pt x="1093" y="930"/>
                  </a:lnTo>
                  <a:lnTo>
                    <a:pt x="1099" y="987"/>
                  </a:lnTo>
                  <a:lnTo>
                    <a:pt x="1070" y="1032"/>
                  </a:lnTo>
                  <a:lnTo>
                    <a:pt x="1055" y="1078"/>
                  </a:lnTo>
                  <a:lnTo>
                    <a:pt x="1112" y="999"/>
                  </a:lnTo>
                  <a:lnTo>
                    <a:pt x="1120" y="933"/>
                  </a:lnTo>
                  <a:lnTo>
                    <a:pt x="47" y="8"/>
                  </a:lnTo>
                  <a:lnTo>
                    <a:pt x="0" y="0"/>
                  </a:lnTo>
                  <a:close/>
                </a:path>
              </a:pathLst>
            </a:custGeom>
            <a:solidFill>
              <a:srgbClr val="000000"/>
            </a:solidFill>
            <a:ln w="9525">
              <a:noFill/>
              <a:round/>
              <a:headEnd/>
              <a:tailEnd/>
            </a:ln>
          </p:spPr>
          <p:txBody>
            <a:bodyPr/>
            <a:lstStyle/>
            <a:p>
              <a:endParaRPr lang="en-US"/>
            </a:p>
          </p:txBody>
        </p:sp>
        <p:sp>
          <p:nvSpPr>
            <p:cNvPr id="95249" name="Freeform 1040"/>
            <p:cNvSpPr>
              <a:spLocks/>
            </p:cNvSpPr>
            <p:nvPr/>
          </p:nvSpPr>
          <p:spPr bwMode="auto">
            <a:xfrm>
              <a:off x="4346" y="680"/>
              <a:ext cx="132" cy="126"/>
            </a:xfrm>
            <a:custGeom>
              <a:avLst/>
              <a:gdLst>
                <a:gd name="T0" fmla="*/ 0 w 266"/>
                <a:gd name="T1" fmla="*/ 0 h 252"/>
                <a:gd name="T2" fmla="*/ 0 w 266"/>
                <a:gd name="T3" fmla="*/ 1 h 252"/>
                <a:gd name="T4" fmla="*/ 0 w 266"/>
                <a:gd name="T5" fmla="*/ 1 h 252"/>
                <a:gd name="T6" fmla="*/ 0 w 266"/>
                <a:gd name="T7" fmla="*/ 1 h 252"/>
                <a:gd name="T8" fmla="*/ 0 w 266"/>
                <a:gd name="T9" fmla="*/ 1 h 252"/>
                <a:gd name="T10" fmla="*/ 0 w 266"/>
                <a:gd name="T11" fmla="*/ 1 h 252"/>
                <a:gd name="T12" fmla="*/ 0 w 266"/>
                <a:gd name="T13" fmla="*/ 0 h 252"/>
                <a:gd name="T14" fmla="*/ 0 w 266"/>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252">
                  <a:moveTo>
                    <a:pt x="115" y="0"/>
                  </a:moveTo>
                  <a:lnTo>
                    <a:pt x="62" y="30"/>
                  </a:lnTo>
                  <a:lnTo>
                    <a:pt x="0" y="120"/>
                  </a:lnTo>
                  <a:lnTo>
                    <a:pt x="162" y="252"/>
                  </a:lnTo>
                  <a:lnTo>
                    <a:pt x="266" y="144"/>
                  </a:lnTo>
                  <a:lnTo>
                    <a:pt x="257" y="128"/>
                  </a:lnTo>
                  <a:lnTo>
                    <a:pt x="115" y="0"/>
                  </a:lnTo>
                  <a:close/>
                </a:path>
              </a:pathLst>
            </a:custGeom>
            <a:solidFill>
              <a:srgbClr val="756868"/>
            </a:solidFill>
            <a:ln w="9525">
              <a:noFill/>
              <a:round/>
              <a:headEnd/>
              <a:tailEnd/>
            </a:ln>
          </p:spPr>
          <p:txBody>
            <a:bodyPr/>
            <a:lstStyle/>
            <a:p>
              <a:endParaRPr lang="en-US"/>
            </a:p>
          </p:txBody>
        </p:sp>
        <p:sp>
          <p:nvSpPr>
            <p:cNvPr id="95250" name="Freeform 1041"/>
            <p:cNvSpPr>
              <a:spLocks/>
            </p:cNvSpPr>
            <p:nvPr/>
          </p:nvSpPr>
          <p:spPr bwMode="auto">
            <a:xfrm>
              <a:off x="4342" y="680"/>
              <a:ext cx="92" cy="130"/>
            </a:xfrm>
            <a:custGeom>
              <a:avLst/>
              <a:gdLst>
                <a:gd name="T0" fmla="*/ 1 w 183"/>
                <a:gd name="T1" fmla="*/ 0 h 261"/>
                <a:gd name="T2" fmla="*/ 1 w 183"/>
                <a:gd name="T3" fmla="*/ 0 h 261"/>
                <a:gd name="T4" fmla="*/ 0 w 183"/>
                <a:gd name="T5" fmla="*/ 0 h 261"/>
                <a:gd name="T6" fmla="*/ 0 w 183"/>
                <a:gd name="T7" fmla="*/ 0 h 261"/>
                <a:gd name="T8" fmla="*/ 1 w 183"/>
                <a:gd name="T9" fmla="*/ 0 h 261"/>
                <a:gd name="T10" fmla="*/ 1 w 183"/>
                <a:gd name="T11" fmla="*/ 0 h 261"/>
                <a:gd name="T12" fmla="*/ 1 w 183"/>
                <a:gd name="T13" fmla="*/ 0 h 261"/>
                <a:gd name="T14" fmla="*/ 1 w 183"/>
                <a:gd name="T15" fmla="*/ 0 h 261"/>
                <a:gd name="T16" fmla="*/ 1 w 183"/>
                <a:gd name="T17" fmla="*/ 0 h 261"/>
                <a:gd name="T18" fmla="*/ 1 w 183"/>
                <a:gd name="T19" fmla="*/ 0 h 261"/>
                <a:gd name="T20" fmla="*/ 1 w 183"/>
                <a:gd name="T21" fmla="*/ 0 h 261"/>
                <a:gd name="T22" fmla="*/ 1 w 183"/>
                <a:gd name="T23" fmla="*/ 0 h 261"/>
                <a:gd name="T24" fmla="*/ 1 w 183"/>
                <a:gd name="T25" fmla="*/ 0 h 2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1">
                  <a:moveTo>
                    <a:pt x="119" y="0"/>
                  </a:moveTo>
                  <a:lnTo>
                    <a:pt x="66" y="22"/>
                  </a:lnTo>
                  <a:lnTo>
                    <a:pt x="0" y="100"/>
                  </a:lnTo>
                  <a:lnTo>
                    <a:pt x="0" y="134"/>
                  </a:lnTo>
                  <a:lnTo>
                    <a:pt x="145" y="254"/>
                  </a:lnTo>
                  <a:lnTo>
                    <a:pt x="177" y="261"/>
                  </a:lnTo>
                  <a:lnTo>
                    <a:pt x="183" y="246"/>
                  </a:lnTo>
                  <a:lnTo>
                    <a:pt x="167" y="226"/>
                  </a:lnTo>
                  <a:lnTo>
                    <a:pt x="28" y="109"/>
                  </a:lnTo>
                  <a:lnTo>
                    <a:pt x="79" y="34"/>
                  </a:lnTo>
                  <a:lnTo>
                    <a:pt x="122" y="10"/>
                  </a:lnTo>
                  <a:lnTo>
                    <a:pt x="119" y="0"/>
                  </a:lnTo>
                  <a:close/>
                </a:path>
              </a:pathLst>
            </a:custGeom>
            <a:solidFill>
              <a:srgbClr val="000000"/>
            </a:solidFill>
            <a:ln w="9525">
              <a:noFill/>
              <a:round/>
              <a:headEnd/>
              <a:tailEnd/>
            </a:ln>
          </p:spPr>
          <p:txBody>
            <a:bodyPr/>
            <a:lstStyle/>
            <a:p>
              <a:endParaRPr lang="en-US"/>
            </a:p>
          </p:txBody>
        </p:sp>
        <p:sp>
          <p:nvSpPr>
            <p:cNvPr id="95251" name="Freeform 1042"/>
            <p:cNvSpPr>
              <a:spLocks/>
            </p:cNvSpPr>
            <p:nvPr/>
          </p:nvSpPr>
          <p:spPr bwMode="auto">
            <a:xfrm>
              <a:off x="4398" y="678"/>
              <a:ext cx="82" cy="131"/>
            </a:xfrm>
            <a:custGeom>
              <a:avLst/>
              <a:gdLst>
                <a:gd name="T0" fmla="*/ 1 w 163"/>
                <a:gd name="T1" fmla="*/ 0 h 263"/>
                <a:gd name="T2" fmla="*/ 1 w 163"/>
                <a:gd name="T3" fmla="*/ 0 h 263"/>
                <a:gd name="T4" fmla="*/ 1 w 163"/>
                <a:gd name="T5" fmla="*/ 0 h 263"/>
                <a:gd name="T6" fmla="*/ 1 w 163"/>
                <a:gd name="T7" fmla="*/ 0 h 263"/>
                <a:gd name="T8" fmla="*/ 1 w 163"/>
                <a:gd name="T9" fmla="*/ 0 h 263"/>
                <a:gd name="T10" fmla="*/ 1 w 163"/>
                <a:gd name="T11" fmla="*/ 0 h 263"/>
                <a:gd name="T12" fmla="*/ 1 w 163"/>
                <a:gd name="T13" fmla="*/ 0 h 263"/>
                <a:gd name="T14" fmla="*/ 1 w 163"/>
                <a:gd name="T15" fmla="*/ 0 h 263"/>
                <a:gd name="T16" fmla="*/ 0 w 163"/>
                <a:gd name="T17" fmla="*/ 0 h 263"/>
                <a:gd name="T18" fmla="*/ 1 w 163"/>
                <a:gd name="T19" fmla="*/ 0 h 263"/>
                <a:gd name="T20" fmla="*/ 1 w 163"/>
                <a:gd name="T21" fmla="*/ 0 h 2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3" h="263">
                  <a:moveTo>
                    <a:pt x="9" y="0"/>
                  </a:moveTo>
                  <a:lnTo>
                    <a:pt x="160" y="126"/>
                  </a:lnTo>
                  <a:lnTo>
                    <a:pt x="163" y="156"/>
                  </a:lnTo>
                  <a:lnTo>
                    <a:pt x="89" y="246"/>
                  </a:lnTo>
                  <a:lnTo>
                    <a:pt x="60" y="263"/>
                  </a:lnTo>
                  <a:lnTo>
                    <a:pt x="64" y="245"/>
                  </a:lnTo>
                  <a:lnTo>
                    <a:pt x="148" y="147"/>
                  </a:lnTo>
                  <a:lnTo>
                    <a:pt x="144" y="134"/>
                  </a:lnTo>
                  <a:lnTo>
                    <a:pt x="0" y="13"/>
                  </a:lnTo>
                  <a:lnTo>
                    <a:pt x="9" y="0"/>
                  </a:lnTo>
                  <a:close/>
                </a:path>
              </a:pathLst>
            </a:custGeom>
            <a:solidFill>
              <a:srgbClr val="000000"/>
            </a:solidFill>
            <a:ln w="9525">
              <a:noFill/>
              <a:round/>
              <a:headEnd/>
              <a:tailEnd/>
            </a:ln>
          </p:spPr>
          <p:txBody>
            <a:bodyPr/>
            <a:lstStyle/>
            <a:p>
              <a:endParaRPr lang="en-US"/>
            </a:p>
          </p:txBody>
        </p:sp>
        <p:sp>
          <p:nvSpPr>
            <p:cNvPr id="95252" name="Freeform 1043"/>
            <p:cNvSpPr>
              <a:spLocks/>
            </p:cNvSpPr>
            <p:nvPr/>
          </p:nvSpPr>
          <p:spPr bwMode="auto">
            <a:xfrm>
              <a:off x="4395" y="690"/>
              <a:ext cx="70" cy="105"/>
            </a:xfrm>
            <a:custGeom>
              <a:avLst/>
              <a:gdLst>
                <a:gd name="T0" fmla="*/ 1 w 140"/>
                <a:gd name="T1" fmla="*/ 0 h 209"/>
                <a:gd name="T2" fmla="*/ 1 w 140"/>
                <a:gd name="T3" fmla="*/ 1 h 209"/>
                <a:gd name="T4" fmla="*/ 1 w 140"/>
                <a:gd name="T5" fmla="*/ 1 h 209"/>
                <a:gd name="T6" fmla="*/ 1 w 140"/>
                <a:gd name="T7" fmla="*/ 1 h 209"/>
                <a:gd name="T8" fmla="*/ 1 w 140"/>
                <a:gd name="T9" fmla="*/ 1 h 209"/>
                <a:gd name="T10" fmla="*/ 1 w 140"/>
                <a:gd name="T11" fmla="*/ 1 h 209"/>
                <a:gd name="T12" fmla="*/ 0 w 140"/>
                <a:gd name="T13" fmla="*/ 1 h 209"/>
                <a:gd name="T14" fmla="*/ 1 w 140"/>
                <a:gd name="T15" fmla="*/ 0 h 209"/>
                <a:gd name="T16" fmla="*/ 1 w 140"/>
                <a:gd name="T17" fmla="*/ 0 h 2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09">
                  <a:moveTo>
                    <a:pt x="13" y="0"/>
                  </a:moveTo>
                  <a:lnTo>
                    <a:pt x="140" y="111"/>
                  </a:lnTo>
                  <a:lnTo>
                    <a:pt x="140" y="124"/>
                  </a:lnTo>
                  <a:lnTo>
                    <a:pt x="71" y="209"/>
                  </a:lnTo>
                  <a:lnTo>
                    <a:pt x="74" y="177"/>
                  </a:lnTo>
                  <a:lnTo>
                    <a:pt x="124" y="115"/>
                  </a:lnTo>
                  <a:lnTo>
                    <a:pt x="0" y="7"/>
                  </a:lnTo>
                  <a:lnTo>
                    <a:pt x="13" y="0"/>
                  </a:lnTo>
                  <a:close/>
                </a:path>
              </a:pathLst>
            </a:custGeom>
            <a:solidFill>
              <a:srgbClr val="A39494"/>
            </a:solidFill>
            <a:ln w="9525">
              <a:noFill/>
              <a:round/>
              <a:headEnd/>
              <a:tailEnd/>
            </a:ln>
          </p:spPr>
          <p:txBody>
            <a:bodyPr/>
            <a:lstStyle/>
            <a:p>
              <a:endParaRPr lang="en-US"/>
            </a:p>
          </p:txBody>
        </p:sp>
        <p:sp>
          <p:nvSpPr>
            <p:cNvPr id="95253" name="Freeform 1044"/>
            <p:cNvSpPr>
              <a:spLocks/>
            </p:cNvSpPr>
            <p:nvPr/>
          </p:nvSpPr>
          <p:spPr bwMode="auto">
            <a:xfrm>
              <a:off x="4448" y="772"/>
              <a:ext cx="133" cy="127"/>
            </a:xfrm>
            <a:custGeom>
              <a:avLst/>
              <a:gdLst>
                <a:gd name="T0" fmla="*/ 1 w 265"/>
                <a:gd name="T1" fmla="*/ 0 h 253"/>
                <a:gd name="T2" fmla="*/ 1 w 265"/>
                <a:gd name="T3" fmla="*/ 1 h 253"/>
                <a:gd name="T4" fmla="*/ 0 w 265"/>
                <a:gd name="T5" fmla="*/ 1 h 253"/>
                <a:gd name="T6" fmla="*/ 1 w 265"/>
                <a:gd name="T7" fmla="*/ 1 h 253"/>
                <a:gd name="T8" fmla="*/ 1 w 265"/>
                <a:gd name="T9" fmla="*/ 1 h 253"/>
                <a:gd name="T10" fmla="*/ 1 w 265"/>
                <a:gd name="T11" fmla="*/ 1 h 253"/>
                <a:gd name="T12" fmla="*/ 1 w 265"/>
                <a:gd name="T13" fmla="*/ 0 h 253"/>
                <a:gd name="T14" fmla="*/ 1 w 265"/>
                <a:gd name="T15" fmla="*/ 0 h 2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5" h="253">
                  <a:moveTo>
                    <a:pt x="114" y="0"/>
                  </a:moveTo>
                  <a:lnTo>
                    <a:pt x="61" y="31"/>
                  </a:lnTo>
                  <a:lnTo>
                    <a:pt x="0" y="121"/>
                  </a:lnTo>
                  <a:lnTo>
                    <a:pt x="161" y="253"/>
                  </a:lnTo>
                  <a:lnTo>
                    <a:pt x="265" y="145"/>
                  </a:lnTo>
                  <a:lnTo>
                    <a:pt x="256" y="127"/>
                  </a:lnTo>
                  <a:lnTo>
                    <a:pt x="114" y="0"/>
                  </a:lnTo>
                  <a:close/>
                </a:path>
              </a:pathLst>
            </a:custGeom>
            <a:solidFill>
              <a:srgbClr val="756868"/>
            </a:solidFill>
            <a:ln w="9525">
              <a:noFill/>
              <a:round/>
              <a:headEnd/>
              <a:tailEnd/>
            </a:ln>
          </p:spPr>
          <p:txBody>
            <a:bodyPr/>
            <a:lstStyle/>
            <a:p>
              <a:endParaRPr lang="en-US"/>
            </a:p>
          </p:txBody>
        </p:sp>
        <p:sp>
          <p:nvSpPr>
            <p:cNvPr id="95254" name="Freeform 1045"/>
            <p:cNvSpPr>
              <a:spLocks/>
            </p:cNvSpPr>
            <p:nvPr/>
          </p:nvSpPr>
          <p:spPr bwMode="auto">
            <a:xfrm>
              <a:off x="4445" y="772"/>
              <a:ext cx="91" cy="130"/>
            </a:xfrm>
            <a:custGeom>
              <a:avLst/>
              <a:gdLst>
                <a:gd name="T0" fmla="*/ 0 w 183"/>
                <a:gd name="T1" fmla="*/ 0 h 261"/>
                <a:gd name="T2" fmla="*/ 0 w 183"/>
                <a:gd name="T3" fmla="*/ 0 h 261"/>
                <a:gd name="T4" fmla="*/ 0 w 183"/>
                <a:gd name="T5" fmla="*/ 0 h 261"/>
                <a:gd name="T6" fmla="*/ 0 w 183"/>
                <a:gd name="T7" fmla="*/ 0 h 261"/>
                <a:gd name="T8" fmla="*/ 0 w 183"/>
                <a:gd name="T9" fmla="*/ 0 h 261"/>
                <a:gd name="T10" fmla="*/ 0 w 183"/>
                <a:gd name="T11" fmla="*/ 0 h 261"/>
                <a:gd name="T12" fmla="*/ 0 w 183"/>
                <a:gd name="T13" fmla="*/ 0 h 261"/>
                <a:gd name="T14" fmla="*/ 0 w 183"/>
                <a:gd name="T15" fmla="*/ 0 h 261"/>
                <a:gd name="T16" fmla="*/ 0 w 183"/>
                <a:gd name="T17" fmla="*/ 0 h 261"/>
                <a:gd name="T18" fmla="*/ 0 w 183"/>
                <a:gd name="T19" fmla="*/ 0 h 261"/>
                <a:gd name="T20" fmla="*/ 0 w 183"/>
                <a:gd name="T21" fmla="*/ 0 h 261"/>
                <a:gd name="T22" fmla="*/ 0 w 183"/>
                <a:gd name="T23" fmla="*/ 0 h 261"/>
                <a:gd name="T24" fmla="*/ 0 w 183"/>
                <a:gd name="T25" fmla="*/ 0 h 2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1">
                  <a:moveTo>
                    <a:pt x="119" y="0"/>
                  </a:moveTo>
                  <a:lnTo>
                    <a:pt x="66" y="22"/>
                  </a:lnTo>
                  <a:lnTo>
                    <a:pt x="0" y="101"/>
                  </a:lnTo>
                  <a:lnTo>
                    <a:pt x="0" y="135"/>
                  </a:lnTo>
                  <a:lnTo>
                    <a:pt x="145" y="255"/>
                  </a:lnTo>
                  <a:lnTo>
                    <a:pt x="178" y="261"/>
                  </a:lnTo>
                  <a:lnTo>
                    <a:pt x="183" y="247"/>
                  </a:lnTo>
                  <a:lnTo>
                    <a:pt x="169" y="227"/>
                  </a:lnTo>
                  <a:lnTo>
                    <a:pt x="30" y="108"/>
                  </a:lnTo>
                  <a:lnTo>
                    <a:pt x="79" y="35"/>
                  </a:lnTo>
                  <a:lnTo>
                    <a:pt x="122" y="12"/>
                  </a:lnTo>
                  <a:lnTo>
                    <a:pt x="119" y="0"/>
                  </a:lnTo>
                  <a:close/>
                </a:path>
              </a:pathLst>
            </a:custGeom>
            <a:solidFill>
              <a:srgbClr val="000000"/>
            </a:solidFill>
            <a:ln w="9525">
              <a:noFill/>
              <a:round/>
              <a:headEnd/>
              <a:tailEnd/>
            </a:ln>
          </p:spPr>
          <p:txBody>
            <a:bodyPr/>
            <a:lstStyle/>
            <a:p>
              <a:endParaRPr lang="en-US"/>
            </a:p>
          </p:txBody>
        </p:sp>
        <p:sp>
          <p:nvSpPr>
            <p:cNvPr id="95255" name="Freeform 1046"/>
            <p:cNvSpPr>
              <a:spLocks/>
            </p:cNvSpPr>
            <p:nvPr/>
          </p:nvSpPr>
          <p:spPr bwMode="auto">
            <a:xfrm>
              <a:off x="4502" y="770"/>
              <a:ext cx="80" cy="132"/>
            </a:xfrm>
            <a:custGeom>
              <a:avLst/>
              <a:gdLst>
                <a:gd name="T0" fmla="*/ 0 w 161"/>
                <a:gd name="T1" fmla="*/ 0 h 264"/>
                <a:gd name="T2" fmla="*/ 0 w 161"/>
                <a:gd name="T3" fmla="*/ 1 h 264"/>
                <a:gd name="T4" fmla="*/ 0 w 161"/>
                <a:gd name="T5" fmla="*/ 1 h 264"/>
                <a:gd name="T6" fmla="*/ 0 w 161"/>
                <a:gd name="T7" fmla="*/ 1 h 264"/>
                <a:gd name="T8" fmla="*/ 0 w 161"/>
                <a:gd name="T9" fmla="*/ 1 h 264"/>
                <a:gd name="T10" fmla="*/ 0 w 161"/>
                <a:gd name="T11" fmla="*/ 1 h 264"/>
                <a:gd name="T12" fmla="*/ 0 w 161"/>
                <a:gd name="T13" fmla="*/ 1 h 264"/>
                <a:gd name="T14" fmla="*/ 0 w 161"/>
                <a:gd name="T15" fmla="*/ 1 h 264"/>
                <a:gd name="T16" fmla="*/ 0 w 161"/>
                <a:gd name="T17" fmla="*/ 1 h 264"/>
                <a:gd name="T18" fmla="*/ 0 w 161"/>
                <a:gd name="T19" fmla="*/ 0 h 264"/>
                <a:gd name="T20" fmla="*/ 0 w 161"/>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1" h="264">
                  <a:moveTo>
                    <a:pt x="7" y="0"/>
                  </a:moveTo>
                  <a:lnTo>
                    <a:pt x="158" y="127"/>
                  </a:lnTo>
                  <a:lnTo>
                    <a:pt x="161" y="157"/>
                  </a:lnTo>
                  <a:lnTo>
                    <a:pt x="87" y="247"/>
                  </a:lnTo>
                  <a:lnTo>
                    <a:pt x="60" y="264"/>
                  </a:lnTo>
                  <a:lnTo>
                    <a:pt x="64" y="245"/>
                  </a:lnTo>
                  <a:lnTo>
                    <a:pt x="146" y="146"/>
                  </a:lnTo>
                  <a:lnTo>
                    <a:pt x="143" y="133"/>
                  </a:lnTo>
                  <a:lnTo>
                    <a:pt x="0" y="15"/>
                  </a:lnTo>
                  <a:lnTo>
                    <a:pt x="7" y="0"/>
                  </a:lnTo>
                  <a:close/>
                </a:path>
              </a:pathLst>
            </a:custGeom>
            <a:solidFill>
              <a:srgbClr val="000000"/>
            </a:solidFill>
            <a:ln w="9525">
              <a:noFill/>
              <a:round/>
              <a:headEnd/>
              <a:tailEnd/>
            </a:ln>
          </p:spPr>
          <p:txBody>
            <a:bodyPr/>
            <a:lstStyle/>
            <a:p>
              <a:endParaRPr lang="en-US"/>
            </a:p>
          </p:txBody>
        </p:sp>
        <p:sp>
          <p:nvSpPr>
            <p:cNvPr id="95256" name="Freeform 1047"/>
            <p:cNvSpPr>
              <a:spLocks/>
            </p:cNvSpPr>
            <p:nvPr/>
          </p:nvSpPr>
          <p:spPr bwMode="auto">
            <a:xfrm>
              <a:off x="4497" y="782"/>
              <a:ext cx="71" cy="106"/>
            </a:xfrm>
            <a:custGeom>
              <a:avLst/>
              <a:gdLst>
                <a:gd name="T0" fmla="*/ 1 w 142"/>
                <a:gd name="T1" fmla="*/ 0 h 211"/>
                <a:gd name="T2" fmla="*/ 1 w 142"/>
                <a:gd name="T3" fmla="*/ 1 h 211"/>
                <a:gd name="T4" fmla="*/ 1 w 142"/>
                <a:gd name="T5" fmla="*/ 1 h 211"/>
                <a:gd name="T6" fmla="*/ 1 w 142"/>
                <a:gd name="T7" fmla="*/ 1 h 211"/>
                <a:gd name="T8" fmla="*/ 1 w 142"/>
                <a:gd name="T9" fmla="*/ 1 h 211"/>
                <a:gd name="T10" fmla="*/ 1 w 142"/>
                <a:gd name="T11" fmla="*/ 1 h 211"/>
                <a:gd name="T12" fmla="*/ 0 w 142"/>
                <a:gd name="T13" fmla="*/ 1 h 211"/>
                <a:gd name="T14" fmla="*/ 1 w 142"/>
                <a:gd name="T15" fmla="*/ 0 h 211"/>
                <a:gd name="T16" fmla="*/ 1 w 142"/>
                <a:gd name="T17" fmla="*/ 0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11">
                  <a:moveTo>
                    <a:pt x="13" y="0"/>
                  </a:moveTo>
                  <a:lnTo>
                    <a:pt x="140" y="113"/>
                  </a:lnTo>
                  <a:lnTo>
                    <a:pt x="142" y="125"/>
                  </a:lnTo>
                  <a:lnTo>
                    <a:pt x="73" y="211"/>
                  </a:lnTo>
                  <a:lnTo>
                    <a:pt x="75" y="178"/>
                  </a:lnTo>
                  <a:lnTo>
                    <a:pt x="124" y="116"/>
                  </a:lnTo>
                  <a:lnTo>
                    <a:pt x="0" y="9"/>
                  </a:lnTo>
                  <a:lnTo>
                    <a:pt x="13" y="0"/>
                  </a:lnTo>
                  <a:close/>
                </a:path>
              </a:pathLst>
            </a:custGeom>
            <a:solidFill>
              <a:srgbClr val="A39494"/>
            </a:solidFill>
            <a:ln w="9525">
              <a:noFill/>
              <a:round/>
              <a:headEnd/>
              <a:tailEnd/>
            </a:ln>
          </p:spPr>
          <p:txBody>
            <a:bodyPr/>
            <a:lstStyle/>
            <a:p>
              <a:endParaRPr lang="en-US"/>
            </a:p>
          </p:txBody>
        </p:sp>
        <p:sp>
          <p:nvSpPr>
            <p:cNvPr id="95257" name="Freeform 1048"/>
            <p:cNvSpPr>
              <a:spLocks/>
            </p:cNvSpPr>
            <p:nvPr/>
          </p:nvSpPr>
          <p:spPr bwMode="auto">
            <a:xfrm>
              <a:off x="4551" y="865"/>
              <a:ext cx="132" cy="126"/>
            </a:xfrm>
            <a:custGeom>
              <a:avLst/>
              <a:gdLst>
                <a:gd name="T0" fmla="*/ 0 w 265"/>
                <a:gd name="T1" fmla="*/ 0 h 252"/>
                <a:gd name="T2" fmla="*/ 0 w 265"/>
                <a:gd name="T3" fmla="*/ 1 h 252"/>
                <a:gd name="T4" fmla="*/ 0 w 265"/>
                <a:gd name="T5" fmla="*/ 1 h 252"/>
                <a:gd name="T6" fmla="*/ 0 w 265"/>
                <a:gd name="T7" fmla="*/ 1 h 252"/>
                <a:gd name="T8" fmla="*/ 0 w 265"/>
                <a:gd name="T9" fmla="*/ 1 h 252"/>
                <a:gd name="T10" fmla="*/ 0 w 265"/>
                <a:gd name="T11" fmla="*/ 1 h 252"/>
                <a:gd name="T12" fmla="*/ 0 w 265"/>
                <a:gd name="T13" fmla="*/ 0 h 252"/>
                <a:gd name="T14" fmla="*/ 0 w 265"/>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5" h="252">
                  <a:moveTo>
                    <a:pt x="115" y="0"/>
                  </a:moveTo>
                  <a:lnTo>
                    <a:pt x="61" y="31"/>
                  </a:lnTo>
                  <a:lnTo>
                    <a:pt x="0" y="120"/>
                  </a:lnTo>
                  <a:lnTo>
                    <a:pt x="161" y="252"/>
                  </a:lnTo>
                  <a:lnTo>
                    <a:pt x="265" y="143"/>
                  </a:lnTo>
                  <a:lnTo>
                    <a:pt x="256" y="127"/>
                  </a:lnTo>
                  <a:lnTo>
                    <a:pt x="115" y="0"/>
                  </a:lnTo>
                  <a:close/>
                </a:path>
              </a:pathLst>
            </a:custGeom>
            <a:solidFill>
              <a:srgbClr val="756868"/>
            </a:solidFill>
            <a:ln w="9525">
              <a:noFill/>
              <a:round/>
              <a:headEnd/>
              <a:tailEnd/>
            </a:ln>
          </p:spPr>
          <p:txBody>
            <a:bodyPr/>
            <a:lstStyle/>
            <a:p>
              <a:endParaRPr lang="en-US"/>
            </a:p>
          </p:txBody>
        </p:sp>
        <p:sp>
          <p:nvSpPr>
            <p:cNvPr id="95258" name="Freeform 1049"/>
            <p:cNvSpPr>
              <a:spLocks/>
            </p:cNvSpPr>
            <p:nvPr/>
          </p:nvSpPr>
          <p:spPr bwMode="auto">
            <a:xfrm>
              <a:off x="4547" y="865"/>
              <a:ext cx="92" cy="130"/>
            </a:xfrm>
            <a:custGeom>
              <a:avLst/>
              <a:gdLst>
                <a:gd name="T0" fmla="*/ 1 w 184"/>
                <a:gd name="T1" fmla="*/ 0 h 261"/>
                <a:gd name="T2" fmla="*/ 1 w 184"/>
                <a:gd name="T3" fmla="*/ 0 h 261"/>
                <a:gd name="T4" fmla="*/ 0 w 184"/>
                <a:gd name="T5" fmla="*/ 0 h 261"/>
                <a:gd name="T6" fmla="*/ 0 w 184"/>
                <a:gd name="T7" fmla="*/ 0 h 261"/>
                <a:gd name="T8" fmla="*/ 1 w 184"/>
                <a:gd name="T9" fmla="*/ 0 h 261"/>
                <a:gd name="T10" fmla="*/ 1 w 184"/>
                <a:gd name="T11" fmla="*/ 0 h 261"/>
                <a:gd name="T12" fmla="*/ 1 w 184"/>
                <a:gd name="T13" fmla="*/ 0 h 261"/>
                <a:gd name="T14" fmla="*/ 1 w 184"/>
                <a:gd name="T15" fmla="*/ 0 h 261"/>
                <a:gd name="T16" fmla="*/ 1 w 184"/>
                <a:gd name="T17" fmla="*/ 0 h 261"/>
                <a:gd name="T18" fmla="*/ 1 w 184"/>
                <a:gd name="T19" fmla="*/ 0 h 261"/>
                <a:gd name="T20" fmla="*/ 1 w 184"/>
                <a:gd name="T21" fmla="*/ 0 h 261"/>
                <a:gd name="T22" fmla="*/ 1 w 184"/>
                <a:gd name="T23" fmla="*/ 0 h 261"/>
                <a:gd name="T24" fmla="*/ 1 w 184"/>
                <a:gd name="T25" fmla="*/ 0 h 2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4" h="261">
                  <a:moveTo>
                    <a:pt x="119" y="0"/>
                  </a:moveTo>
                  <a:lnTo>
                    <a:pt x="66" y="22"/>
                  </a:lnTo>
                  <a:lnTo>
                    <a:pt x="0" y="101"/>
                  </a:lnTo>
                  <a:lnTo>
                    <a:pt x="0" y="133"/>
                  </a:lnTo>
                  <a:lnTo>
                    <a:pt x="145" y="253"/>
                  </a:lnTo>
                  <a:lnTo>
                    <a:pt x="179" y="261"/>
                  </a:lnTo>
                  <a:lnTo>
                    <a:pt x="184" y="246"/>
                  </a:lnTo>
                  <a:lnTo>
                    <a:pt x="169" y="227"/>
                  </a:lnTo>
                  <a:lnTo>
                    <a:pt x="30" y="108"/>
                  </a:lnTo>
                  <a:lnTo>
                    <a:pt x="80" y="35"/>
                  </a:lnTo>
                  <a:lnTo>
                    <a:pt x="122" y="10"/>
                  </a:lnTo>
                  <a:lnTo>
                    <a:pt x="119" y="0"/>
                  </a:lnTo>
                  <a:close/>
                </a:path>
              </a:pathLst>
            </a:custGeom>
            <a:solidFill>
              <a:srgbClr val="000000"/>
            </a:solidFill>
            <a:ln w="9525">
              <a:noFill/>
              <a:round/>
              <a:headEnd/>
              <a:tailEnd/>
            </a:ln>
          </p:spPr>
          <p:txBody>
            <a:bodyPr/>
            <a:lstStyle/>
            <a:p>
              <a:endParaRPr lang="en-US"/>
            </a:p>
          </p:txBody>
        </p:sp>
        <p:sp>
          <p:nvSpPr>
            <p:cNvPr id="95259" name="Freeform 1050"/>
            <p:cNvSpPr>
              <a:spLocks/>
            </p:cNvSpPr>
            <p:nvPr/>
          </p:nvSpPr>
          <p:spPr bwMode="auto">
            <a:xfrm>
              <a:off x="4604" y="863"/>
              <a:ext cx="82" cy="132"/>
            </a:xfrm>
            <a:custGeom>
              <a:avLst/>
              <a:gdLst>
                <a:gd name="T0" fmla="*/ 1 w 162"/>
                <a:gd name="T1" fmla="*/ 0 h 262"/>
                <a:gd name="T2" fmla="*/ 1 w 162"/>
                <a:gd name="T3" fmla="*/ 1 h 262"/>
                <a:gd name="T4" fmla="*/ 1 w 162"/>
                <a:gd name="T5" fmla="*/ 1 h 262"/>
                <a:gd name="T6" fmla="*/ 1 w 162"/>
                <a:gd name="T7" fmla="*/ 1 h 262"/>
                <a:gd name="T8" fmla="*/ 1 w 162"/>
                <a:gd name="T9" fmla="*/ 1 h 262"/>
                <a:gd name="T10" fmla="*/ 1 w 162"/>
                <a:gd name="T11" fmla="*/ 1 h 262"/>
                <a:gd name="T12" fmla="*/ 1 w 162"/>
                <a:gd name="T13" fmla="*/ 1 h 262"/>
                <a:gd name="T14" fmla="*/ 1 w 162"/>
                <a:gd name="T15" fmla="*/ 1 h 262"/>
                <a:gd name="T16" fmla="*/ 0 w 162"/>
                <a:gd name="T17" fmla="*/ 1 h 262"/>
                <a:gd name="T18" fmla="*/ 1 w 162"/>
                <a:gd name="T19" fmla="*/ 0 h 262"/>
                <a:gd name="T20" fmla="*/ 1 w 162"/>
                <a:gd name="T21" fmla="*/ 0 h 2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2" h="262">
                  <a:moveTo>
                    <a:pt x="8" y="0"/>
                  </a:moveTo>
                  <a:lnTo>
                    <a:pt x="158" y="126"/>
                  </a:lnTo>
                  <a:lnTo>
                    <a:pt x="162" y="155"/>
                  </a:lnTo>
                  <a:lnTo>
                    <a:pt x="88" y="246"/>
                  </a:lnTo>
                  <a:lnTo>
                    <a:pt x="60" y="262"/>
                  </a:lnTo>
                  <a:lnTo>
                    <a:pt x="64" y="245"/>
                  </a:lnTo>
                  <a:lnTo>
                    <a:pt x="146" y="146"/>
                  </a:lnTo>
                  <a:lnTo>
                    <a:pt x="143" y="133"/>
                  </a:lnTo>
                  <a:lnTo>
                    <a:pt x="0" y="13"/>
                  </a:lnTo>
                  <a:lnTo>
                    <a:pt x="8" y="0"/>
                  </a:lnTo>
                  <a:close/>
                </a:path>
              </a:pathLst>
            </a:custGeom>
            <a:solidFill>
              <a:srgbClr val="000000"/>
            </a:solidFill>
            <a:ln w="9525">
              <a:noFill/>
              <a:round/>
              <a:headEnd/>
              <a:tailEnd/>
            </a:ln>
          </p:spPr>
          <p:txBody>
            <a:bodyPr/>
            <a:lstStyle/>
            <a:p>
              <a:endParaRPr lang="en-US"/>
            </a:p>
          </p:txBody>
        </p:sp>
        <p:sp>
          <p:nvSpPr>
            <p:cNvPr id="95260" name="Freeform 1051"/>
            <p:cNvSpPr>
              <a:spLocks/>
            </p:cNvSpPr>
            <p:nvPr/>
          </p:nvSpPr>
          <p:spPr bwMode="auto">
            <a:xfrm>
              <a:off x="4600" y="875"/>
              <a:ext cx="71" cy="106"/>
            </a:xfrm>
            <a:custGeom>
              <a:avLst/>
              <a:gdLst>
                <a:gd name="T0" fmla="*/ 1 w 142"/>
                <a:gd name="T1" fmla="*/ 0 h 211"/>
                <a:gd name="T2" fmla="*/ 1 w 142"/>
                <a:gd name="T3" fmla="*/ 1 h 211"/>
                <a:gd name="T4" fmla="*/ 1 w 142"/>
                <a:gd name="T5" fmla="*/ 1 h 211"/>
                <a:gd name="T6" fmla="*/ 1 w 142"/>
                <a:gd name="T7" fmla="*/ 1 h 211"/>
                <a:gd name="T8" fmla="*/ 1 w 142"/>
                <a:gd name="T9" fmla="*/ 1 h 211"/>
                <a:gd name="T10" fmla="*/ 1 w 142"/>
                <a:gd name="T11" fmla="*/ 1 h 211"/>
                <a:gd name="T12" fmla="*/ 0 w 142"/>
                <a:gd name="T13" fmla="*/ 1 h 211"/>
                <a:gd name="T14" fmla="*/ 1 w 142"/>
                <a:gd name="T15" fmla="*/ 0 h 211"/>
                <a:gd name="T16" fmla="*/ 1 w 142"/>
                <a:gd name="T17" fmla="*/ 0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11">
                  <a:moveTo>
                    <a:pt x="15" y="0"/>
                  </a:moveTo>
                  <a:lnTo>
                    <a:pt x="141" y="113"/>
                  </a:lnTo>
                  <a:lnTo>
                    <a:pt x="142" y="125"/>
                  </a:lnTo>
                  <a:lnTo>
                    <a:pt x="73" y="211"/>
                  </a:lnTo>
                  <a:lnTo>
                    <a:pt x="76" y="178"/>
                  </a:lnTo>
                  <a:lnTo>
                    <a:pt x="124" y="116"/>
                  </a:lnTo>
                  <a:lnTo>
                    <a:pt x="0" y="8"/>
                  </a:lnTo>
                  <a:lnTo>
                    <a:pt x="15" y="0"/>
                  </a:lnTo>
                  <a:close/>
                </a:path>
              </a:pathLst>
            </a:custGeom>
            <a:solidFill>
              <a:srgbClr val="A39494"/>
            </a:solidFill>
            <a:ln w="9525">
              <a:noFill/>
              <a:round/>
              <a:headEnd/>
              <a:tailEnd/>
            </a:ln>
          </p:spPr>
          <p:txBody>
            <a:bodyPr/>
            <a:lstStyle/>
            <a:p>
              <a:endParaRPr lang="en-US"/>
            </a:p>
          </p:txBody>
        </p:sp>
        <p:sp>
          <p:nvSpPr>
            <p:cNvPr id="95261" name="Freeform 1052"/>
            <p:cNvSpPr>
              <a:spLocks/>
            </p:cNvSpPr>
            <p:nvPr/>
          </p:nvSpPr>
          <p:spPr bwMode="auto">
            <a:xfrm>
              <a:off x="4653" y="958"/>
              <a:ext cx="134" cy="126"/>
            </a:xfrm>
            <a:custGeom>
              <a:avLst/>
              <a:gdLst>
                <a:gd name="T0" fmla="*/ 1 w 267"/>
                <a:gd name="T1" fmla="*/ 0 h 252"/>
                <a:gd name="T2" fmla="*/ 1 w 267"/>
                <a:gd name="T3" fmla="*/ 1 h 252"/>
                <a:gd name="T4" fmla="*/ 0 w 267"/>
                <a:gd name="T5" fmla="*/ 1 h 252"/>
                <a:gd name="T6" fmla="*/ 1 w 267"/>
                <a:gd name="T7" fmla="*/ 1 h 252"/>
                <a:gd name="T8" fmla="*/ 1 w 267"/>
                <a:gd name="T9" fmla="*/ 1 h 252"/>
                <a:gd name="T10" fmla="*/ 1 w 267"/>
                <a:gd name="T11" fmla="*/ 1 h 252"/>
                <a:gd name="T12" fmla="*/ 1 w 267"/>
                <a:gd name="T13" fmla="*/ 0 h 252"/>
                <a:gd name="T14" fmla="*/ 1 w 267"/>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7" h="252">
                  <a:moveTo>
                    <a:pt x="116" y="0"/>
                  </a:moveTo>
                  <a:lnTo>
                    <a:pt x="63" y="29"/>
                  </a:lnTo>
                  <a:lnTo>
                    <a:pt x="0" y="120"/>
                  </a:lnTo>
                  <a:lnTo>
                    <a:pt x="162" y="252"/>
                  </a:lnTo>
                  <a:lnTo>
                    <a:pt x="267" y="143"/>
                  </a:lnTo>
                  <a:lnTo>
                    <a:pt x="258" y="127"/>
                  </a:lnTo>
                  <a:lnTo>
                    <a:pt x="116" y="0"/>
                  </a:lnTo>
                  <a:close/>
                </a:path>
              </a:pathLst>
            </a:custGeom>
            <a:solidFill>
              <a:srgbClr val="756868"/>
            </a:solidFill>
            <a:ln w="9525">
              <a:noFill/>
              <a:round/>
              <a:headEnd/>
              <a:tailEnd/>
            </a:ln>
          </p:spPr>
          <p:txBody>
            <a:bodyPr/>
            <a:lstStyle/>
            <a:p>
              <a:endParaRPr lang="en-US"/>
            </a:p>
          </p:txBody>
        </p:sp>
        <p:sp>
          <p:nvSpPr>
            <p:cNvPr id="95262" name="Freeform 1053"/>
            <p:cNvSpPr>
              <a:spLocks/>
            </p:cNvSpPr>
            <p:nvPr/>
          </p:nvSpPr>
          <p:spPr bwMode="auto">
            <a:xfrm>
              <a:off x="4651" y="957"/>
              <a:ext cx="91" cy="131"/>
            </a:xfrm>
            <a:custGeom>
              <a:avLst/>
              <a:gdLst>
                <a:gd name="T0" fmla="*/ 0 w 183"/>
                <a:gd name="T1" fmla="*/ 0 h 263"/>
                <a:gd name="T2" fmla="*/ 0 w 183"/>
                <a:gd name="T3" fmla="*/ 0 h 263"/>
                <a:gd name="T4" fmla="*/ 0 w 183"/>
                <a:gd name="T5" fmla="*/ 0 h 263"/>
                <a:gd name="T6" fmla="*/ 0 w 183"/>
                <a:gd name="T7" fmla="*/ 0 h 263"/>
                <a:gd name="T8" fmla="*/ 0 w 183"/>
                <a:gd name="T9" fmla="*/ 0 h 263"/>
                <a:gd name="T10" fmla="*/ 0 w 183"/>
                <a:gd name="T11" fmla="*/ 0 h 263"/>
                <a:gd name="T12" fmla="*/ 0 w 183"/>
                <a:gd name="T13" fmla="*/ 0 h 263"/>
                <a:gd name="T14" fmla="*/ 0 w 183"/>
                <a:gd name="T15" fmla="*/ 0 h 263"/>
                <a:gd name="T16" fmla="*/ 0 w 183"/>
                <a:gd name="T17" fmla="*/ 0 h 263"/>
                <a:gd name="T18" fmla="*/ 0 w 183"/>
                <a:gd name="T19" fmla="*/ 0 h 263"/>
                <a:gd name="T20" fmla="*/ 0 w 183"/>
                <a:gd name="T21" fmla="*/ 0 h 263"/>
                <a:gd name="T22" fmla="*/ 0 w 183"/>
                <a:gd name="T23" fmla="*/ 0 h 263"/>
                <a:gd name="T24" fmla="*/ 0 w 183"/>
                <a:gd name="T25" fmla="*/ 0 h 2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3">
                  <a:moveTo>
                    <a:pt x="119" y="0"/>
                  </a:moveTo>
                  <a:lnTo>
                    <a:pt x="66" y="24"/>
                  </a:lnTo>
                  <a:lnTo>
                    <a:pt x="0" y="102"/>
                  </a:lnTo>
                  <a:lnTo>
                    <a:pt x="0" y="135"/>
                  </a:lnTo>
                  <a:lnTo>
                    <a:pt x="145" y="255"/>
                  </a:lnTo>
                  <a:lnTo>
                    <a:pt x="177" y="263"/>
                  </a:lnTo>
                  <a:lnTo>
                    <a:pt x="183" y="248"/>
                  </a:lnTo>
                  <a:lnTo>
                    <a:pt x="167" y="228"/>
                  </a:lnTo>
                  <a:lnTo>
                    <a:pt x="28" y="109"/>
                  </a:lnTo>
                  <a:lnTo>
                    <a:pt x="79" y="36"/>
                  </a:lnTo>
                  <a:lnTo>
                    <a:pt x="122" y="12"/>
                  </a:lnTo>
                  <a:lnTo>
                    <a:pt x="119" y="0"/>
                  </a:lnTo>
                  <a:close/>
                </a:path>
              </a:pathLst>
            </a:custGeom>
            <a:solidFill>
              <a:srgbClr val="000000"/>
            </a:solidFill>
            <a:ln w="9525">
              <a:noFill/>
              <a:round/>
              <a:headEnd/>
              <a:tailEnd/>
            </a:ln>
          </p:spPr>
          <p:txBody>
            <a:bodyPr/>
            <a:lstStyle/>
            <a:p>
              <a:endParaRPr lang="en-US"/>
            </a:p>
          </p:txBody>
        </p:sp>
        <p:sp>
          <p:nvSpPr>
            <p:cNvPr id="95263" name="Freeform 1054"/>
            <p:cNvSpPr>
              <a:spLocks/>
            </p:cNvSpPr>
            <p:nvPr/>
          </p:nvSpPr>
          <p:spPr bwMode="auto">
            <a:xfrm>
              <a:off x="4707" y="956"/>
              <a:ext cx="81" cy="132"/>
            </a:xfrm>
            <a:custGeom>
              <a:avLst/>
              <a:gdLst>
                <a:gd name="T0" fmla="*/ 1 w 162"/>
                <a:gd name="T1" fmla="*/ 0 h 262"/>
                <a:gd name="T2" fmla="*/ 1 w 162"/>
                <a:gd name="T3" fmla="*/ 1 h 262"/>
                <a:gd name="T4" fmla="*/ 1 w 162"/>
                <a:gd name="T5" fmla="*/ 1 h 262"/>
                <a:gd name="T6" fmla="*/ 1 w 162"/>
                <a:gd name="T7" fmla="*/ 1 h 262"/>
                <a:gd name="T8" fmla="*/ 1 w 162"/>
                <a:gd name="T9" fmla="*/ 1 h 262"/>
                <a:gd name="T10" fmla="*/ 1 w 162"/>
                <a:gd name="T11" fmla="*/ 1 h 262"/>
                <a:gd name="T12" fmla="*/ 1 w 162"/>
                <a:gd name="T13" fmla="*/ 1 h 262"/>
                <a:gd name="T14" fmla="*/ 1 w 162"/>
                <a:gd name="T15" fmla="*/ 1 h 262"/>
                <a:gd name="T16" fmla="*/ 0 w 162"/>
                <a:gd name="T17" fmla="*/ 1 h 262"/>
                <a:gd name="T18" fmla="*/ 1 w 162"/>
                <a:gd name="T19" fmla="*/ 0 h 262"/>
                <a:gd name="T20" fmla="*/ 1 w 162"/>
                <a:gd name="T21" fmla="*/ 0 h 2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2" h="262">
                  <a:moveTo>
                    <a:pt x="9" y="0"/>
                  </a:moveTo>
                  <a:lnTo>
                    <a:pt x="160" y="126"/>
                  </a:lnTo>
                  <a:lnTo>
                    <a:pt x="162" y="155"/>
                  </a:lnTo>
                  <a:lnTo>
                    <a:pt x="89" y="246"/>
                  </a:lnTo>
                  <a:lnTo>
                    <a:pt x="60" y="262"/>
                  </a:lnTo>
                  <a:lnTo>
                    <a:pt x="64" y="245"/>
                  </a:lnTo>
                  <a:lnTo>
                    <a:pt x="146" y="145"/>
                  </a:lnTo>
                  <a:lnTo>
                    <a:pt x="143" y="132"/>
                  </a:lnTo>
                  <a:lnTo>
                    <a:pt x="0" y="13"/>
                  </a:lnTo>
                  <a:lnTo>
                    <a:pt x="9" y="0"/>
                  </a:lnTo>
                  <a:close/>
                </a:path>
              </a:pathLst>
            </a:custGeom>
            <a:solidFill>
              <a:srgbClr val="000000"/>
            </a:solidFill>
            <a:ln w="9525">
              <a:noFill/>
              <a:round/>
              <a:headEnd/>
              <a:tailEnd/>
            </a:ln>
          </p:spPr>
          <p:txBody>
            <a:bodyPr/>
            <a:lstStyle/>
            <a:p>
              <a:endParaRPr lang="en-US"/>
            </a:p>
          </p:txBody>
        </p:sp>
        <p:sp>
          <p:nvSpPr>
            <p:cNvPr id="95264" name="Freeform 1055"/>
            <p:cNvSpPr>
              <a:spLocks/>
            </p:cNvSpPr>
            <p:nvPr/>
          </p:nvSpPr>
          <p:spPr bwMode="auto">
            <a:xfrm>
              <a:off x="4703" y="968"/>
              <a:ext cx="71" cy="105"/>
            </a:xfrm>
            <a:custGeom>
              <a:avLst/>
              <a:gdLst>
                <a:gd name="T0" fmla="*/ 1 w 142"/>
                <a:gd name="T1" fmla="*/ 0 h 210"/>
                <a:gd name="T2" fmla="*/ 1 w 142"/>
                <a:gd name="T3" fmla="*/ 1 h 210"/>
                <a:gd name="T4" fmla="*/ 1 w 142"/>
                <a:gd name="T5" fmla="*/ 1 h 210"/>
                <a:gd name="T6" fmla="*/ 1 w 142"/>
                <a:gd name="T7" fmla="*/ 1 h 210"/>
                <a:gd name="T8" fmla="*/ 1 w 142"/>
                <a:gd name="T9" fmla="*/ 1 h 210"/>
                <a:gd name="T10" fmla="*/ 1 w 142"/>
                <a:gd name="T11" fmla="*/ 1 h 210"/>
                <a:gd name="T12" fmla="*/ 0 w 142"/>
                <a:gd name="T13" fmla="*/ 1 h 210"/>
                <a:gd name="T14" fmla="*/ 1 w 142"/>
                <a:gd name="T15" fmla="*/ 0 h 210"/>
                <a:gd name="T16" fmla="*/ 1 w 142"/>
                <a:gd name="T17" fmla="*/ 0 h 2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10">
                  <a:moveTo>
                    <a:pt x="15" y="0"/>
                  </a:moveTo>
                  <a:lnTo>
                    <a:pt x="141" y="112"/>
                  </a:lnTo>
                  <a:lnTo>
                    <a:pt x="142" y="123"/>
                  </a:lnTo>
                  <a:lnTo>
                    <a:pt x="73" y="210"/>
                  </a:lnTo>
                  <a:lnTo>
                    <a:pt x="76" y="176"/>
                  </a:lnTo>
                  <a:lnTo>
                    <a:pt x="125" y="115"/>
                  </a:lnTo>
                  <a:lnTo>
                    <a:pt x="0" y="8"/>
                  </a:lnTo>
                  <a:lnTo>
                    <a:pt x="15" y="0"/>
                  </a:lnTo>
                  <a:close/>
                </a:path>
              </a:pathLst>
            </a:custGeom>
            <a:solidFill>
              <a:srgbClr val="A39494"/>
            </a:solidFill>
            <a:ln w="9525">
              <a:noFill/>
              <a:round/>
              <a:headEnd/>
              <a:tailEnd/>
            </a:ln>
          </p:spPr>
          <p:txBody>
            <a:bodyPr/>
            <a:lstStyle/>
            <a:p>
              <a:endParaRPr lang="en-US"/>
            </a:p>
          </p:txBody>
        </p:sp>
        <p:sp>
          <p:nvSpPr>
            <p:cNvPr id="95265" name="Freeform 1056"/>
            <p:cNvSpPr>
              <a:spLocks/>
            </p:cNvSpPr>
            <p:nvPr/>
          </p:nvSpPr>
          <p:spPr bwMode="auto">
            <a:xfrm>
              <a:off x="4757" y="1050"/>
              <a:ext cx="132" cy="126"/>
            </a:xfrm>
            <a:custGeom>
              <a:avLst/>
              <a:gdLst>
                <a:gd name="T0" fmla="*/ 0 w 266"/>
                <a:gd name="T1" fmla="*/ 0 h 251"/>
                <a:gd name="T2" fmla="*/ 0 w 266"/>
                <a:gd name="T3" fmla="*/ 1 h 251"/>
                <a:gd name="T4" fmla="*/ 0 w 266"/>
                <a:gd name="T5" fmla="*/ 1 h 251"/>
                <a:gd name="T6" fmla="*/ 0 w 266"/>
                <a:gd name="T7" fmla="*/ 1 h 251"/>
                <a:gd name="T8" fmla="*/ 0 w 266"/>
                <a:gd name="T9" fmla="*/ 1 h 251"/>
                <a:gd name="T10" fmla="*/ 0 w 266"/>
                <a:gd name="T11" fmla="*/ 1 h 251"/>
                <a:gd name="T12" fmla="*/ 0 w 266"/>
                <a:gd name="T13" fmla="*/ 0 h 251"/>
                <a:gd name="T14" fmla="*/ 0 w 266"/>
                <a:gd name="T15" fmla="*/ 0 h 2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251">
                  <a:moveTo>
                    <a:pt x="115" y="0"/>
                  </a:moveTo>
                  <a:lnTo>
                    <a:pt x="62" y="30"/>
                  </a:lnTo>
                  <a:lnTo>
                    <a:pt x="0" y="120"/>
                  </a:lnTo>
                  <a:lnTo>
                    <a:pt x="162" y="251"/>
                  </a:lnTo>
                  <a:lnTo>
                    <a:pt x="266" y="145"/>
                  </a:lnTo>
                  <a:lnTo>
                    <a:pt x="257" y="127"/>
                  </a:lnTo>
                  <a:lnTo>
                    <a:pt x="115" y="0"/>
                  </a:lnTo>
                  <a:close/>
                </a:path>
              </a:pathLst>
            </a:custGeom>
            <a:solidFill>
              <a:srgbClr val="756868"/>
            </a:solidFill>
            <a:ln w="9525">
              <a:noFill/>
              <a:round/>
              <a:headEnd/>
              <a:tailEnd/>
            </a:ln>
          </p:spPr>
          <p:txBody>
            <a:bodyPr/>
            <a:lstStyle/>
            <a:p>
              <a:endParaRPr lang="en-US"/>
            </a:p>
          </p:txBody>
        </p:sp>
        <p:sp>
          <p:nvSpPr>
            <p:cNvPr id="95266" name="Freeform 1057"/>
            <p:cNvSpPr>
              <a:spLocks/>
            </p:cNvSpPr>
            <p:nvPr/>
          </p:nvSpPr>
          <p:spPr bwMode="auto">
            <a:xfrm>
              <a:off x="4753" y="1050"/>
              <a:ext cx="92" cy="131"/>
            </a:xfrm>
            <a:custGeom>
              <a:avLst/>
              <a:gdLst>
                <a:gd name="T0" fmla="*/ 1 w 183"/>
                <a:gd name="T1" fmla="*/ 0 h 260"/>
                <a:gd name="T2" fmla="*/ 1 w 183"/>
                <a:gd name="T3" fmla="*/ 1 h 260"/>
                <a:gd name="T4" fmla="*/ 0 w 183"/>
                <a:gd name="T5" fmla="*/ 1 h 260"/>
                <a:gd name="T6" fmla="*/ 0 w 183"/>
                <a:gd name="T7" fmla="*/ 1 h 260"/>
                <a:gd name="T8" fmla="*/ 1 w 183"/>
                <a:gd name="T9" fmla="*/ 1 h 260"/>
                <a:gd name="T10" fmla="*/ 1 w 183"/>
                <a:gd name="T11" fmla="*/ 1 h 260"/>
                <a:gd name="T12" fmla="*/ 1 w 183"/>
                <a:gd name="T13" fmla="*/ 1 h 260"/>
                <a:gd name="T14" fmla="*/ 1 w 183"/>
                <a:gd name="T15" fmla="*/ 1 h 260"/>
                <a:gd name="T16" fmla="*/ 1 w 183"/>
                <a:gd name="T17" fmla="*/ 1 h 260"/>
                <a:gd name="T18" fmla="*/ 1 w 183"/>
                <a:gd name="T19" fmla="*/ 1 h 260"/>
                <a:gd name="T20" fmla="*/ 1 w 183"/>
                <a:gd name="T21" fmla="*/ 1 h 260"/>
                <a:gd name="T22" fmla="*/ 1 w 183"/>
                <a:gd name="T23" fmla="*/ 0 h 260"/>
                <a:gd name="T24" fmla="*/ 1 w 183"/>
                <a:gd name="T25" fmla="*/ 0 h 2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0">
                  <a:moveTo>
                    <a:pt x="119" y="0"/>
                  </a:moveTo>
                  <a:lnTo>
                    <a:pt x="66" y="21"/>
                  </a:lnTo>
                  <a:lnTo>
                    <a:pt x="0" y="101"/>
                  </a:lnTo>
                  <a:lnTo>
                    <a:pt x="0" y="133"/>
                  </a:lnTo>
                  <a:lnTo>
                    <a:pt x="145" y="254"/>
                  </a:lnTo>
                  <a:lnTo>
                    <a:pt x="177" y="260"/>
                  </a:lnTo>
                  <a:lnTo>
                    <a:pt x="183" y="246"/>
                  </a:lnTo>
                  <a:lnTo>
                    <a:pt x="169" y="227"/>
                  </a:lnTo>
                  <a:lnTo>
                    <a:pt x="29" y="108"/>
                  </a:lnTo>
                  <a:lnTo>
                    <a:pt x="79" y="35"/>
                  </a:lnTo>
                  <a:lnTo>
                    <a:pt x="122" y="11"/>
                  </a:lnTo>
                  <a:lnTo>
                    <a:pt x="119" y="0"/>
                  </a:lnTo>
                  <a:close/>
                </a:path>
              </a:pathLst>
            </a:custGeom>
            <a:solidFill>
              <a:srgbClr val="000000"/>
            </a:solidFill>
            <a:ln w="9525">
              <a:noFill/>
              <a:round/>
              <a:headEnd/>
              <a:tailEnd/>
            </a:ln>
          </p:spPr>
          <p:txBody>
            <a:bodyPr/>
            <a:lstStyle/>
            <a:p>
              <a:endParaRPr lang="en-US"/>
            </a:p>
          </p:txBody>
        </p:sp>
        <p:sp>
          <p:nvSpPr>
            <p:cNvPr id="95267" name="Freeform 1058"/>
            <p:cNvSpPr>
              <a:spLocks/>
            </p:cNvSpPr>
            <p:nvPr/>
          </p:nvSpPr>
          <p:spPr bwMode="auto">
            <a:xfrm>
              <a:off x="4810" y="1049"/>
              <a:ext cx="81" cy="132"/>
            </a:xfrm>
            <a:custGeom>
              <a:avLst/>
              <a:gdLst>
                <a:gd name="T0" fmla="*/ 1 w 162"/>
                <a:gd name="T1" fmla="*/ 0 h 263"/>
                <a:gd name="T2" fmla="*/ 1 w 162"/>
                <a:gd name="T3" fmla="*/ 1 h 263"/>
                <a:gd name="T4" fmla="*/ 1 w 162"/>
                <a:gd name="T5" fmla="*/ 1 h 263"/>
                <a:gd name="T6" fmla="*/ 1 w 162"/>
                <a:gd name="T7" fmla="*/ 1 h 263"/>
                <a:gd name="T8" fmla="*/ 1 w 162"/>
                <a:gd name="T9" fmla="*/ 1 h 263"/>
                <a:gd name="T10" fmla="*/ 1 w 162"/>
                <a:gd name="T11" fmla="*/ 1 h 263"/>
                <a:gd name="T12" fmla="*/ 1 w 162"/>
                <a:gd name="T13" fmla="*/ 1 h 263"/>
                <a:gd name="T14" fmla="*/ 1 w 162"/>
                <a:gd name="T15" fmla="*/ 1 h 263"/>
                <a:gd name="T16" fmla="*/ 0 w 162"/>
                <a:gd name="T17" fmla="*/ 1 h 263"/>
                <a:gd name="T18" fmla="*/ 1 w 162"/>
                <a:gd name="T19" fmla="*/ 0 h 263"/>
                <a:gd name="T20" fmla="*/ 1 w 162"/>
                <a:gd name="T21" fmla="*/ 0 h 2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2" h="263">
                  <a:moveTo>
                    <a:pt x="8" y="0"/>
                  </a:moveTo>
                  <a:lnTo>
                    <a:pt x="159" y="126"/>
                  </a:lnTo>
                  <a:lnTo>
                    <a:pt x="162" y="155"/>
                  </a:lnTo>
                  <a:lnTo>
                    <a:pt x="88" y="247"/>
                  </a:lnTo>
                  <a:lnTo>
                    <a:pt x="59" y="263"/>
                  </a:lnTo>
                  <a:lnTo>
                    <a:pt x="63" y="244"/>
                  </a:lnTo>
                  <a:lnTo>
                    <a:pt x="147" y="146"/>
                  </a:lnTo>
                  <a:lnTo>
                    <a:pt x="144" y="133"/>
                  </a:lnTo>
                  <a:lnTo>
                    <a:pt x="0" y="14"/>
                  </a:lnTo>
                  <a:lnTo>
                    <a:pt x="8" y="0"/>
                  </a:lnTo>
                  <a:close/>
                </a:path>
              </a:pathLst>
            </a:custGeom>
            <a:solidFill>
              <a:srgbClr val="000000"/>
            </a:solidFill>
            <a:ln w="9525">
              <a:noFill/>
              <a:round/>
              <a:headEnd/>
              <a:tailEnd/>
            </a:ln>
          </p:spPr>
          <p:txBody>
            <a:bodyPr/>
            <a:lstStyle/>
            <a:p>
              <a:endParaRPr lang="en-US"/>
            </a:p>
          </p:txBody>
        </p:sp>
        <p:sp>
          <p:nvSpPr>
            <p:cNvPr id="95268" name="Freeform 1059"/>
            <p:cNvSpPr>
              <a:spLocks/>
            </p:cNvSpPr>
            <p:nvPr/>
          </p:nvSpPr>
          <p:spPr bwMode="auto">
            <a:xfrm>
              <a:off x="4806" y="1061"/>
              <a:ext cx="71" cy="105"/>
            </a:xfrm>
            <a:custGeom>
              <a:avLst/>
              <a:gdLst>
                <a:gd name="T0" fmla="*/ 1 w 142"/>
                <a:gd name="T1" fmla="*/ 0 h 211"/>
                <a:gd name="T2" fmla="*/ 1 w 142"/>
                <a:gd name="T3" fmla="*/ 0 h 211"/>
                <a:gd name="T4" fmla="*/ 1 w 142"/>
                <a:gd name="T5" fmla="*/ 0 h 211"/>
                <a:gd name="T6" fmla="*/ 1 w 142"/>
                <a:gd name="T7" fmla="*/ 0 h 211"/>
                <a:gd name="T8" fmla="*/ 1 w 142"/>
                <a:gd name="T9" fmla="*/ 0 h 211"/>
                <a:gd name="T10" fmla="*/ 1 w 142"/>
                <a:gd name="T11" fmla="*/ 0 h 211"/>
                <a:gd name="T12" fmla="*/ 0 w 142"/>
                <a:gd name="T13" fmla="*/ 0 h 211"/>
                <a:gd name="T14" fmla="*/ 1 w 142"/>
                <a:gd name="T15" fmla="*/ 0 h 211"/>
                <a:gd name="T16" fmla="*/ 1 w 142"/>
                <a:gd name="T17" fmla="*/ 0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11">
                  <a:moveTo>
                    <a:pt x="13" y="0"/>
                  </a:moveTo>
                  <a:lnTo>
                    <a:pt x="140" y="113"/>
                  </a:lnTo>
                  <a:lnTo>
                    <a:pt x="142" y="125"/>
                  </a:lnTo>
                  <a:lnTo>
                    <a:pt x="71" y="211"/>
                  </a:lnTo>
                  <a:lnTo>
                    <a:pt x="74" y="177"/>
                  </a:lnTo>
                  <a:lnTo>
                    <a:pt x="124" y="116"/>
                  </a:lnTo>
                  <a:lnTo>
                    <a:pt x="0" y="7"/>
                  </a:lnTo>
                  <a:lnTo>
                    <a:pt x="13" y="0"/>
                  </a:lnTo>
                  <a:close/>
                </a:path>
              </a:pathLst>
            </a:custGeom>
            <a:solidFill>
              <a:srgbClr val="A39494"/>
            </a:solidFill>
            <a:ln w="9525">
              <a:noFill/>
              <a:round/>
              <a:headEnd/>
              <a:tailEnd/>
            </a:ln>
          </p:spPr>
          <p:txBody>
            <a:bodyPr/>
            <a:lstStyle/>
            <a:p>
              <a:endParaRPr lang="en-US"/>
            </a:p>
          </p:txBody>
        </p:sp>
        <p:sp>
          <p:nvSpPr>
            <p:cNvPr id="95269" name="Freeform 1060"/>
            <p:cNvSpPr>
              <a:spLocks/>
            </p:cNvSpPr>
            <p:nvPr/>
          </p:nvSpPr>
          <p:spPr bwMode="auto">
            <a:xfrm>
              <a:off x="4275" y="770"/>
              <a:ext cx="133" cy="126"/>
            </a:xfrm>
            <a:custGeom>
              <a:avLst/>
              <a:gdLst>
                <a:gd name="T0" fmla="*/ 0 w 267"/>
                <a:gd name="T1" fmla="*/ 0 h 252"/>
                <a:gd name="T2" fmla="*/ 0 w 267"/>
                <a:gd name="T3" fmla="*/ 1 h 252"/>
                <a:gd name="T4" fmla="*/ 0 w 267"/>
                <a:gd name="T5" fmla="*/ 1 h 252"/>
                <a:gd name="T6" fmla="*/ 0 w 267"/>
                <a:gd name="T7" fmla="*/ 1 h 252"/>
                <a:gd name="T8" fmla="*/ 0 w 267"/>
                <a:gd name="T9" fmla="*/ 1 h 252"/>
                <a:gd name="T10" fmla="*/ 0 w 267"/>
                <a:gd name="T11" fmla="*/ 1 h 252"/>
                <a:gd name="T12" fmla="*/ 0 w 267"/>
                <a:gd name="T13" fmla="*/ 0 h 252"/>
                <a:gd name="T14" fmla="*/ 0 w 267"/>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7" h="252">
                  <a:moveTo>
                    <a:pt x="116" y="0"/>
                  </a:moveTo>
                  <a:lnTo>
                    <a:pt x="62" y="31"/>
                  </a:lnTo>
                  <a:lnTo>
                    <a:pt x="0" y="121"/>
                  </a:lnTo>
                  <a:lnTo>
                    <a:pt x="162" y="252"/>
                  </a:lnTo>
                  <a:lnTo>
                    <a:pt x="267" y="144"/>
                  </a:lnTo>
                  <a:lnTo>
                    <a:pt x="257" y="128"/>
                  </a:lnTo>
                  <a:lnTo>
                    <a:pt x="116" y="0"/>
                  </a:lnTo>
                  <a:close/>
                </a:path>
              </a:pathLst>
            </a:custGeom>
            <a:solidFill>
              <a:srgbClr val="756868"/>
            </a:solidFill>
            <a:ln w="9525">
              <a:noFill/>
              <a:round/>
              <a:headEnd/>
              <a:tailEnd/>
            </a:ln>
          </p:spPr>
          <p:txBody>
            <a:bodyPr/>
            <a:lstStyle/>
            <a:p>
              <a:endParaRPr lang="en-US"/>
            </a:p>
          </p:txBody>
        </p:sp>
        <p:sp>
          <p:nvSpPr>
            <p:cNvPr id="95270" name="Freeform 1061"/>
            <p:cNvSpPr>
              <a:spLocks/>
            </p:cNvSpPr>
            <p:nvPr/>
          </p:nvSpPr>
          <p:spPr bwMode="auto">
            <a:xfrm>
              <a:off x="4271" y="770"/>
              <a:ext cx="92" cy="130"/>
            </a:xfrm>
            <a:custGeom>
              <a:avLst/>
              <a:gdLst>
                <a:gd name="T0" fmla="*/ 1 w 183"/>
                <a:gd name="T1" fmla="*/ 0 h 261"/>
                <a:gd name="T2" fmla="*/ 1 w 183"/>
                <a:gd name="T3" fmla="*/ 0 h 261"/>
                <a:gd name="T4" fmla="*/ 0 w 183"/>
                <a:gd name="T5" fmla="*/ 0 h 261"/>
                <a:gd name="T6" fmla="*/ 0 w 183"/>
                <a:gd name="T7" fmla="*/ 0 h 261"/>
                <a:gd name="T8" fmla="*/ 1 w 183"/>
                <a:gd name="T9" fmla="*/ 0 h 261"/>
                <a:gd name="T10" fmla="*/ 1 w 183"/>
                <a:gd name="T11" fmla="*/ 0 h 261"/>
                <a:gd name="T12" fmla="*/ 1 w 183"/>
                <a:gd name="T13" fmla="*/ 0 h 261"/>
                <a:gd name="T14" fmla="*/ 1 w 183"/>
                <a:gd name="T15" fmla="*/ 0 h 261"/>
                <a:gd name="T16" fmla="*/ 1 w 183"/>
                <a:gd name="T17" fmla="*/ 0 h 261"/>
                <a:gd name="T18" fmla="*/ 1 w 183"/>
                <a:gd name="T19" fmla="*/ 0 h 261"/>
                <a:gd name="T20" fmla="*/ 1 w 183"/>
                <a:gd name="T21" fmla="*/ 0 h 261"/>
                <a:gd name="T22" fmla="*/ 1 w 183"/>
                <a:gd name="T23" fmla="*/ 0 h 261"/>
                <a:gd name="T24" fmla="*/ 1 w 183"/>
                <a:gd name="T25" fmla="*/ 0 h 2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1">
                  <a:moveTo>
                    <a:pt x="119" y="0"/>
                  </a:moveTo>
                  <a:lnTo>
                    <a:pt x="66" y="22"/>
                  </a:lnTo>
                  <a:lnTo>
                    <a:pt x="0" y="100"/>
                  </a:lnTo>
                  <a:lnTo>
                    <a:pt x="0" y="134"/>
                  </a:lnTo>
                  <a:lnTo>
                    <a:pt x="145" y="254"/>
                  </a:lnTo>
                  <a:lnTo>
                    <a:pt x="179" y="261"/>
                  </a:lnTo>
                  <a:lnTo>
                    <a:pt x="183" y="247"/>
                  </a:lnTo>
                  <a:lnTo>
                    <a:pt x="169" y="226"/>
                  </a:lnTo>
                  <a:lnTo>
                    <a:pt x="29" y="109"/>
                  </a:lnTo>
                  <a:lnTo>
                    <a:pt x="79" y="36"/>
                  </a:lnTo>
                  <a:lnTo>
                    <a:pt x="122" y="11"/>
                  </a:lnTo>
                  <a:lnTo>
                    <a:pt x="119" y="0"/>
                  </a:lnTo>
                  <a:close/>
                </a:path>
              </a:pathLst>
            </a:custGeom>
            <a:solidFill>
              <a:srgbClr val="000000"/>
            </a:solidFill>
            <a:ln w="9525">
              <a:noFill/>
              <a:round/>
              <a:headEnd/>
              <a:tailEnd/>
            </a:ln>
          </p:spPr>
          <p:txBody>
            <a:bodyPr/>
            <a:lstStyle/>
            <a:p>
              <a:endParaRPr lang="en-US"/>
            </a:p>
          </p:txBody>
        </p:sp>
        <p:sp>
          <p:nvSpPr>
            <p:cNvPr id="95271" name="Freeform 1062"/>
            <p:cNvSpPr>
              <a:spLocks/>
            </p:cNvSpPr>
            <p:nvPr/>
          </p:nvSpPr>
          <p:spPr bwMode="auto">
            <a:xfrm>
              <a:off x="4328" y="768"/>
              <a:ext cx="81" cy="131"/>
            </a:xfrm>
            <a:custGeom>
              <a:avLst/>
              <a:gdLst>
                <a:gd name="T0" fmla="*/ 0 w 163"/>
                <a:gd name="T1" fmla="*/ 0 h 263"/>
                <a:gd name="T2" fmla="*/ 0 w 163"/>
                <a:gd name="T3" fmla="*/ 0 h 263"/>
                <a:gd name="T4" fmla="*/ 0 w 163"/>
                <a:gd name="T5" fmla="*/ 0 h 263"/>
                <a:gd name="T6" fmla="*/ 0 w 163"/>
                <a:gd name="T7" fmla="*/ 0 h 263"/>
                <a:gd name="T8" fmla="*/ 0 w 163"/>
                <a:gd name="T9" fmla="*/ 0 h 263"/>
                <a:gd name="T10" fmla="*/ 0 w 163"/>
                <a:gd name="T11" fmla="*/ 0 h 263"/>
                <a:gd name="T12" fmla="*/ 0 w 163"/>
                <a:gd name="T13" fmla="*/ 0 h 263"/>
                <a:gd name="T14" fmla="*/ 0 w 163"/>
                <a:gd name="T15" fmla="*/ 0 h 263"/>
                <a:gd name="T16" fmla="*/ 0 w 163"/>
                <a:gd name="T17" fmla="*/ 0 h 263"/>
                <a:gd name="T18" fmla="*/ 0 w 163"/>
                <a:gd name="T19" fmla="*/ 0 h 263"/>
                <a:gd name="T20" fmla="*/ 0 w 163"/>
                <a:gd name="T21" fmla="*/ 0 h 2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3" h="263">
                  <a:moveTo>
                    <a:pt x="9" y="0"/>
                  </a:moveTo>
                  <a:lnTo>
                    <a:pt x="159" y="126"/>
                  </a:lnTo>
                  <a:lnTo>
                    <a:pt x="163" y="156"/>
                  </a:lnTo>
                  <a:lnTo>
                    <a:pt x="88" y="247"/>
                  </a:lnTo>
                  <a:lnTo>
                    <a:pt x="60" y="263"/>
                  </a:lnTo>
                  <a:lnTo>
                    <a:pt x="65" y="245"/>
                  </a:lnTo>
                  <a:lnTo>
                    <a:pt x="147" y="147"/>
                  </a:lnTo>
                  <a:lnTo>
                    <a:pt x="144" y="134"/>
                  </a:lnTo>
                  <a:lnTo>
                    <a:pt x="0" y="14"/>
                  </a:lnTo>
                  <a:lnTo>
                    <a:pt x="9" y="0"/>
                  </a:lnTo>
                  <a:close/>
                </a:path>
              </a:pathLst>
            </a:custGeom>
            <a:solidFill>
              <a:srgbClr val="000000"/>
            </a:solidFill>
            <a:ln w="9525">
              <a:noFill/>
              <a:round/>
              <a:headEnd/>
              <a:tailEnd/>
            </a:ln>
          </p:spPr>
          <p:txBody>
            <a:bodyPr/>
            <a:lstStyle/>
            <a:p>
              <a:endParaRPr lang="en-US"/>
            </a:p>
          </p:txBody>
        </p:sp>
        <p:sp>
          <p:nvSpPr>
            <p:cNvPr id="95272" name="Freeform 1063"/>
            <p:cNvSpPr>
              <a:spLocks/>
            </p:cNvSpPr>
            <p:nvPr/>
          </p:nvSpPr>
          <p:spPr bwMode="auto">
            <a:xfrm>
              <a:off x="4324" y="780"/>
              <a:ext cx="71" cy="105"/>
            </a:xfrm>
            <a:custGeom>
              <a:avLst/>
              <a:gdLst>
                <a:gd name="T0" fmla="*/ 1 w 142"/>
                <a:gd name="T1" fmla="*/ 0 h 209"/>
                <a:gd name="T2" fmla="*/ 1 w 142"/>
                <a:gd name="T3" fmla="*/ 1 h 209"/>
                <a:gd name="T4" fmla="*/ 1 w 142"/>
                <a:gd name="T5" fmla="*/ 1 h 209"/>
                <a:gd name="T6" fmla="*/ 1 w 142"/>
                <a:gd name="T7" fmla="*/ 1 h 209"/>
                <a:gd name="T8" fmla="*/ 1 w 142"/>
                <a:gd name="T9" fmla="*/ 1 h 209"/>
                <a:gd name="T10" fmla="*/ 1 w 142"/>
                <a:gd name="T11" fmla="*/ 1 h 209"/>
                <a:gd name="T12" fmla="*/ 0 w 142"/>
                <a:gd name="T13" fmla="*/ 1 h 209"/>
                <a:gd name="T14" fmla="*/ 1 w 142"/>
                <a:gd name="T15" fmla="*/ 0 h 209"/>
                <a:gd name="T16" fmla="*/ 1 w 142"/>
                <a:gd name="T17" fmla="*/ 0 h 2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09">
                  <a:moveTo>
                    <a:pt x="14" y="0"/>
                  </a:moveTo>
                  <a:lnTo>
                    <a:pt x="140" y="113"/>
                  </a:lnTo>
                  <a:lnTo>
                    <a:pt x="142" y="124"/>
                  </a:lnTo>
                  <a:lnTo>
                    <a:pt x="73" y="209"/>
                  </a:lnTo>
                  <a:lnTo>
                    <a:pt x="76" y="177"/>
                  </a:lnTo>
                  <a:lnTo>
                    <a:pt x="124" y="116"/>
                  </a:lnTo>
                  <a:lnTo>
                    <a:pt x="0" y="7"/>
                  </a:lnTo>
                  <a:lnTo>
                    <a:pt x="14" y="0"/>
                  </a:lnTo>
                  <a:close/>
                </a:path>
              </a:pathLst>
            </a:custGeom>
            <a:solidFill>
              <a:srgbClr val="A39494"/>
            </a:solidFill>
            <a:ln w="9525">
              <a:noFill/>
              <a:round/>
              <a:headEnd/>
              <a:tailEnd/>
            </a:ln>
          </p:spPr>
          <p:txBody>
            <a:bodyPr/>
            <a:lstStyle/>
            <a:p>
              <a:endParaRPr lang="en-US"/>
            </a:p>
          </p:txBody>
        </p:sp>
        <p:sp>
          <p:nvSpPr>
            <p:cNvPr id="95273" name="Freeform 1064"/>
            <p:cNvSpPr>
              <a:spLocks/>
            </p:cNvSpPr>
            <p:nvPr/>
          </p:nvSpPr>
          <p:spPr bwMode="auto">
            <a:xfrm>
              <a:off x="4374" y="857"/>
              <a:ext cx="133" cy="126"/>
            </a:xfrm>
            <a:custGeom>
              <a:avLst/>
              <a:gdLst>
                <a:gd name="T0" fmla="*/ 1 w 265"/>
                <a:gd name="T1" fmla="*/ 0 h 252"/>
                <a:gd name="T2" fmla="*/ 1 w 265"/>
                <a:gd name="T3" fmla="*/ 1 h 252"/>
                <a:gd name="T4" fmla="*/ 0 w 265"/>
                <a:gd name="T5" fmla="*/ 1 h 252"/>
                <a:gd name="T6" fmla="*/ 1 w 265"/>
                <a:gd name="T7" fmla="*/ 1 h 252"/>
                <a:gd name="T8" fmla="*/ 1 w 265"/>
                <a:gd name="T9" fmla="*/ 1 h 252"/>
                <a:gd name="T10" fmla="*/ 1 w 265"/>
                <a:gd name="T11" fmla="*/ 1 h 252"/>
                <a:gd name="T12" fmla="*/ 1 w 265"/>
                <a:gd name="T13" fmla="*/ 0 h 252"/>
                <a:gd name="T14" fmla="*/ 1 w 265"/>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5" h="252">
                  <a:moveTo>
                    <a:pt x="114" y="0"/>
                  </a:moveTo>
                  <a:lnTo>
                    <a:pt x="61" y="31"/>
                  </a:lnTo>
                  <a:lnTo>
                    <a:pt x="0" y="120"/>
                  </a:lnTo>
                  <a:lnTo>
                    <a:pt x="161" y="252"/>
                  </a:lnTo>
                  <a:lnTo>
                    <a:pt x="265" y="143"/>
                  </a:lnTo>
                  <a:lnTo>
                    <a:pt x="256" y="127"/>
                  </a:lnTo>
                  <a:lnTo>
                    <a:pt x="114" y="0"/>
                  </a:lnTo>
                  <a:close/>
                </a:path>
              </a:pathLst>
            </a:custGeom>
            <a:solidFill>
              <a:srgbClr val="756868"/>
            </a:solidFill>
            <a:ln w="9525">
              <a:noFill/>
              <a:round/>
              <a:headEnd/>
              <a:tailEnd/>
            </a:ln>
          </p:spPr>
          <p:txBody>
            <a:bodyPr/>
            <a:lstStyle/>
            <a:p>
              <a:endParaRPr lang="en-US"/>
            </a:p>
          </p:txBody>
        </p:sp>
        <p:sp>
          <p:nvSpPr>
            <p:cNvPr id="95274" name="Freeform 1065"/>
            <p:cNvSpPr>
              <a:spLocks/>
            </p:cNvSpPr>
            <p:nvPr/>
          </p:nvSpPr>
          <p:spPr bwMode="auto">
            <a:xfrm>
              <a:off x="4371" y="857"/>
              <a:ext cx="91" cy="130"/>
            </a:xfrm>
            <a:custGeom>
              <a:avLst/>
              <a:gdLst>
                <a:gd name="T0" fmla="*/ 0 w 183"/>
                <a:gd name="T1" fmla="*/ 0 h 261"/>
                <a:gd name="T2" fmla="*/ 0 w 183"/>
                <a:gd name="T3" fmla="*/ 0 h 261"/>
                <a:gd name="T4" fmla="*/ 0 w 183"/>
                <a:gd name="T5" fmla="*/ 0 h 261"/>
                <a:gd name="T6" fmla="*/ 0 w 183"/>
                <a:gd name="T7" fmla="*/ 0 h 261"/>
                <a:gd name="T8" fmla="*/ 0 w 183"/>
                <a:gd name="T9" fmla="*/ 0 h 261"/>
                <a:gd name="T10" fmla="*/ 0 w 183"/>
                <a:gd name="T11" fmla="*/ 0 h 261"/>
                <a:gd name="T12" fmla="*/ 0 w 183"/>
                <a:gd name="T13" fmla="*/ 0 h 261"/>
                <a:gd name="T14" fmla="*/ 0 w 183"/>
                <a:gd name="T15" fmla="*/ 0 h 261"/>
                <a:gd name="T16" fmla="*/ 0 w 183"/>
                <a:gd name="T17" fmla="*/ 0 h 261"/>
                <a:gd name="T18" fmla="*/ 0 w 183"/>
                <a:gd name="T19" fmla="*/ 0 h 261"/>
                <a:gd name="T20" fmla="*/ 0 w 183"/>
                <a:gd name="T21" fmla="*/ 0 h 261"/>
                <a:gd name="T22" fmla="*/ 0 w 183"/>
                <a:gd name="T23" fmla="*/ 0 h 261"/>
                <a:gd name="T24" fmla="*/ 0 w 183"/>
                <a:gd name="T25" fmla="*/ 0 h 2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1">
                  <a:moveTo>
                    <a:pt x="119" y="0"/>
                  </a:moveTo>
                  <a:lnTo>
                    <a:pt x="66" y="22"/>
                  </a:lnTo>
                  <a:lnTo>
                    <a:pt x="0" y="99"/>
                  </a:lnTo>
                  <a:lnTo>
                    <a:pt x="0" y="133"/>
                  </a:lnTo>
                  <a:lnTo>
                    <a:pt x="145" y="253"/>
                  </a:lnTo>
                  <a:lnTo>
                    <a:pt x="178" y="261"/>
                  </a:lnTo>
                  <a:lnTo>
                    <a:pt x="183" y="246"/>
                  </a:lnTo>
                  <a:lnTo>
                    <a:pt x="167" y="225"/>
                  </a:lnTo>
                  <a:lnTo>
                    <a:pt x="28" y="108"/>
                  </a:lnTo>
                  <a:lnTo>
                    <a:pt x="79" y="35"/>
                  </a:lnTo>
                  <a:lnTo>
                    <a:pt x="122" y="10"/>
                  </a:lnTo>
                  <a:lnTo>
                    <a:pt x="119" y="0"/>
                  </a:lnTo>
                  <a:close/>
                </a:path>
              </a:pathLst>
            </a:custGeom>
            <a:solidFill>
              <a:srgbClr val="000000"/>
            </a:solidFill>
            <a:ln w="9525">
              <a:noFill/>
              <a:round/>
              <a:headEnd/>
              <a:tailEnd/>
            </a:ln>
          </p:spPr>
          <p:txBody>
            <a:bodyPr/>
            <a:lstStyle/>
            <a:p>
              <a:endParaRPr lang="en-US"/>
            </a:p>
          </p:txBody>
        </p:sp>
        <p:sp>
          <p:nvSpPr>
            <p:cNvPr id="95275" name="Freeform 1066"/>
            <p:cNvSpPr>
              <a:spLocks/>
            </p:cNvSpPr>
            <p:nvPr/>
          </p:nvSpPr>
          <p:spPr bwMode="auto">
            <a:xfrm>
              <a:off x="4428" y="855"/>
              <a:ext cx="80" cy="132"/>
            </a:xfrm>
            <a:custGeom>
              <a:avLst/>
              <a:gdLst>
                <a:gd name="T0" fmla="*/ 0 w 161"/>
                <a:gd name="T1" fmla="*/ 0 h 262"/>
                <a:gd name="T2" fmla="*/ 0 w 161"/>
                <a:gd name="T3" fmla="*/ 1 h 262"/>
                <a:gd name="T4" fmla="*/ 0 w 161"/>
                <a:gd name="T5" fmla="*/ 1 h 262"/>
                <a:gd name="T6" fmla="*/ 0 w 161"/>
                <a:gd name="T7" fmla="*/ 1 h 262"/>
                <a:gd name="T8" fmla="*/ 0 w 161"/>
                <a:gd name="T9" fmla="*/ 1 h 262"/>
                <a:gd name="T10" fmla="*/ 0 w 161"/>
                <a:gd name="T11" fmla="*/ 1 h 262"/>
                <a:gd name="T12" fmla="*/ 0 w 161"/>
                <a:gd name="T13" fmla="*/ 1 h 262"/>
                <a:gd name="T14" fmla="*/ 0 w 161"/>
                <a:gd name="T15" fmla="*/ 1 h 262"/>
                <a:gd name="T16" fmla="*/ 0 w 161"/>
                <a:gd name="T17" fmla="*/ 1 h 262"/>
                <a:gd name="T18" fmla="*/ 0 w 161"/>
                <a:gd name="T19" fmla="*/ 0 h 262"/>
                <a:gd name="T20" fmla="*/ 0 w 161"/>
                <a:gd name="T21" fmla="*/ 0 h 2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1" h="262">
                  <a:moveTo>
                    <a:pt x="7" y="0"/>
                  </a:moveTo>
                  <a:lnTo>
                    <a:pt x="158" y="126"/>
                  </a:lnTo>
                  <a:lnTo>
                    <a:pt x="161" y="155"/>
                  </a:lnTo>
                  <a:lnTo>
                    <a:pt x="88" y="246"/>
                  </a:lnTo>
                  <a:lnTo>
                    <a:pt x="58" y="262"/>
                  </a:lnTo>
                  <a:lnTo>
                    <a:pt x="63" y="244"/>
                  </a:lnTo>
                  <a:lnTo>
                    <a:pt x="146" y="146"/>
                  </a:lnTo>
                  <a:lnTo>
                    <a:pt x="142" y="133"/>
                  </a:lnTo>
                  <a:lnTo>
                    <a:pt x="0" y="13"/>
                  </a:lnTo>
                  <a:lnTo>
                    <a:pt x="7" y="0"/>
                  </a:lnTo>
                  <a:close/>
                </a:path>
              </a:pathLst>
            </a:custGeom>
            <a:solidFill>
              <a:srgbClr val="000000"/>
            </a:solidFill>
            <a:ln w="9525">
              <a:noFill/>
              <a:round/>
              <a:headEnd/>
              <a:tailEnd/>
            </a:ln>
          </p:spPr>
          <p:txBody>
            <a:bodyPr/>
            <a:lstStyle/>
            <a:p>
              <a:endParaRPr lang="en-US"/>
            </a:p>
          </p:txBody>
        </p:sp>
        <p:sp>
          <p:nvSpPr>
            <p:cNvPr id="95276" name="Freeform 1067"/>
            <p:cNvSpPr>
              <a:spLocks/>
            </p:cNvSpPr>
            <p:nvPr/>
          </p:nvSpPr>
          <p:spPr bwMode="auto">
            <a:xfrm>
              <a:off x="4423" y="867"/>
              <a:ext cx="71" cy="105"/>
            </a:xfrm>
            <a:custGeom>
              <a:avLst/>
              <a:gdLst>
                <a:gd name="T0" fmla="*/ 1 w 140"/>
                <a:gd name="T1" fmla="*/ 0 h 210"/>
                <a:gd name="T2" fmla="*/ 1 w 140"/>
                <a:gd name="T3" fmla="*/ 1 h 210"/>
                <a:gd name="T4" fmla="*/ 1 w 140"/>
                <a:gd name="T5" fmla="*/ 1 h 210"/>
                <a:gd name="T6" fmla="*/ 1 w 140"/>
                <a:gd name="T7" fmla="*/ 1 h 210"/>
                <a:gd name="T8" fmla="*/ 1 w 140"/>
                <a:gd name="T9" fmla="*/ 1 h 210"/>
                <a:gd name="T10" fmla="*/ 1 w 140"/>
                <a:gd name="T11" fmla="*/ 1 h 210"/>
                <a:gd name="T12" fmla="*/ 0 w 140"/>
                <a:gd name="T13" fmla="*/ 1 h 210"/>
                <a:gd name="T14" fmla="*/ 1 w 140"/>
                <a:gd name="T15" fmla="*/ 0 h 210"/>
                <a:gd name="T16" fmla="*/ 1 w 140"/>
                <a:gd name="T17" fmla="*/ 0 h 2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10">
                  <a:moveTo>
                    <a:pt x="13" y="0"/>
                  </a:moveTo>
                  <a:lnTo>
                    <a:pt x="140" y="113"/>
                  </a:lnTo>
                  <a:lnTo>
                    <a:pt x="140" y="125"/>
                  </a:lnTo>
                  <a:lnTo>
                    <a:pt x="72" y="210"/>
                  </a:lnTo>
                  <a:lnTo>
                    <a:pt x="75" y="176"/>
                  </a:lnTo>
                  <a:lnTo>
                    <a:pt x="124" y="116"/>
                  </a:lnTo>
                  <a:lnTo>
                    <a:pt x="0" y="8"/>
                  </a:lnTo>
                  <a:lnTo>
                    <a:pt x="13" y="0"/>
                  </a:lnTo>
                  <a:close/>
                </a:path>
              </a:pathLst>
            </a:custGeom>
            <a:solidFill>
              <a:srgbClr val="A39494"/>
            </a:solidFill>
            <a:ln w="9525">
              <a:noFill/>
              <a:round/>
              <a:headEnd/>
              <a:tailEnd/>
            </a:ln>
          </p:spPr>
          <p:txBody>
            <a:bodyPr/>
            <a:lstStyle/>
            <a:p>
              <a:endParaRPr lang="en-US"/>
            </a:p>
          </p:txBody>
        </p:sp>
        <p:sp>
          <p:nvSpPr>
            <p:cNvPr id="95277" name="Freeform 1068"/>
            <p:cNvSpPr>
              <a:spLocks/>
            </p:cNvSpPr>
            <p:nvPr/>
          </p:nvSpPr>
          <p:spPr bwMode="auto">
            <a:xfrm>
              <a:off x="4480" y="948"/>
              <a:ext cx="132" cy="126"/>
            </a:xfrm>
            <a:custGeom>
              <a:avLst/>
              <a:gdLst>
                <a:gd name="T0" fmla="*/ 0 w 265"/>
                <a:gd name="T1" fmla="*/ 0 h 252"/>
                <a:gd name="T2" fmla="*/ 0 w 265"/>
                <a:gd name="T3" fmla="*/ 1 h 252"/>
                <a:gd name="T4" fmla="*/ 0 w 265"/>
                <a:gd name="T5" fmla="*/ 1 h 252"/>
                <a:gd name="T6" fmla="*/ 0 w 265"/>
                <a:gd name="T7" fmla="*/ 1 h 252"/>
                <a:gd name="T8" fmla="*/ 0 w 265"/>
                <a:gd name="T9" fmla="*/ 1 h 252"/>
                <a:gd name="T10" fmla="*/ 0 w 265"/>
                <a:gd name="T11" fmla="*/ 1 h 252"/>
                <a:gd name="T12" fmla="*/ 0 w 265"/>
                <a:gd name="T13" fmla="*/ 0 h 252"/>
                <a:gd name="T14" fmla="*/ 0 w 265"/>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5" h="252">
                  <a:moveTo>
                    <a:pt x="114" y="0"/>
                  </a:moveTo>
                  <a:lnTo>
                    <a:pt x="61" y="31"/>
                  </a:lnTo>
                  <a:lnTo>
                    <a:pt x="0" y="121"/>
                  </a:lnTo>
                  <a:lnTo>
                    <a:pt x="161" y="252"/>
                  </a:lnTo>
                  <a:lnTo>
                    <a:pt x="265" y="144"/>
                  </a:lnTo>
                  <a:lnTo>
                    <a:pt x="256" y="128"/>
                  </a:lnTo>
                  <a:lnTo>
                    <a:pt x="114" y="0"/>
                  </a:lnTo>
                  <a:close/>
                </a:path>
              </a:pathLst>
            </a:custGeom>
            <a:solidFill>
              <a:srgbClr val="756868"/>
            </a:solidFill>
            <a:ln w="9525">
              <a:noFill/>
              <a:round/>
              <a:headEnd/>
              <a:tailEnd/>
            </a:ln>
          </p:spPr>
          <p:txBody>
            <a:bodyPr/>
            <a:lstStyle/>
            <a:p>
              <a:endParaRPr lang="en-US"/>
            </a:p>
          </p:txBody>
        </p:sp>
        <p:sp>
          <p:nvSpPr>
            <p:cNvPr id="95278" name="Freeform 1069"/>
            <p:cNvSpPr>
              <a:spLocks/>
            </p:cNvSpPr>
            <p:nvPr/>
          </p:nvSpPr>
          <p:spPr bwMode="auto">
            <a:xfrm>
              <a:off x="4476" y="948"/>
              <a:ext cx="92" cy="130"/>
            </a:xfrm>
            <a:custGeom>
              <a:avLst/>
              <a:gdLst>
                <a:gd name="T0" fmla="*/ 1 w 183"/>
                <a:gd name="T1" fmla="*/ 0 h 261"/>
                <a:gd name="T2" fmla="*/ 1 w 183"/>
                <a:gd name="T3" fmla="*/ 0 h 261"/>
                <a:gd name="T4" fmla="*/ 0 w 183"/>
                <a:gd name="T5" fmla="*/ 0 h 261"/>
                <a:gd name="T6" fmla="*/ 0 w 183"/>
                <a:gd name="T7" fmla="*/ 0 h 261"/>
                <a:gd name="T8" fmla="*/ 1 w 183"/>
                <a:gd name="T9" fmla="*/ 0 h 261"/>
                <a:gd name="T10" fmla="*/ 1 w 183"/>
                <a:gd name="T11" fmla="*/ 0 h 261"/>
                <a:gd name="T12" fmla="*/ 1 w 183"/>
                <a:gd name="T13" fmla="*/ 0 h 261"/>
                <a:gd name="T14" fmla="*/ 1 w 183"/>
                <a:gd name="T15" fmla="*/ 0 h 261"/>
                <a:gd name="T16" fmla="*/ 1 w 183"/>
                <a:gd name="T17" fmla="*/ 0 h 261"/>
                <a:gd name="T18" fmla="*/ 1 w 183"/>
                <a:gd name="T19" fmla="*/ 0 h 261"/>
                <a:gd name="T20" fmla="*/ 1 w 183"/>
                <a:gd name="T21" fmla="*/ 0 h 261"/>
                <a:gd name="T22" fmla="*/ 1 w 183"/>
                <a:gd name="T23" fmla="*/ 0 h 261"/>
                <a:gd name="T24" fmla="*/ 1 w 183"/>
                <a:gd name="T25" fmla="*/ 0 h 2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1">
                  <a:moveTo>
                    <a:pt x="119" y="0"/>
                  </a:moveTo>
                  <a:lnTo>
                    <a:pt x="66" y="22"/>
                  </a:lnTo>
                  <a:lnTo>
                    <a:pt x="0" y="102"/>
                  </a:lnTo>
                  <a:lnTo>
                    <a:pt x="0" y="134"/>
                  </a:lnTo>
                  <a:lnTo>
                    <a:pt x="145" y="255"/>
                  </a:lnTo>
                  <a:lnTo>
                    <a:pt x="178" y="261"/>
                  </a:lnTo>
                  <a:lnTo>
                    <a:pt x="183" y="247"/>
                  </a:lnTo>
                  <a:lnTo>
                    <a:pt x="169" y="227"/>
                  </a:lnTo>
                  <a:lnTo>
                    <a:pt x="30" y="109"/>
                  </a:lnTo>
                  <a:lnTo>
                    <a:pt x="79" y="36"/>
                  </a:lnTo>
                  <a:lnTo>
                    <a:pt x="122" y="11"/>
                  </a:lnTo>
                  <a:lnTo>
                    <a:pt x="119" y="0"/>
                  </a:lnTo>
                  <a:close/>
                </a:path>
              </a:pathLst>
            </a:custGeom>
            <a:solidFill>
              <a:srgbClr val="000000"/>
            </a:solidFill>
            <a:ln w="9525">
              <a:noFill/>
              <a:round/>
              <a:headEnd/>
              <a:tailEnd/>
            </a:ln>
          </p:spPr>
          <p:txBody>
            <a:bodyPr/>
            <a:lstStyle/>
            <a:p>
              <a:endParaRPr lang="en-US"/>
            </a:p>
          </p:txBody>
        </p:sp>
        <p:sp>
          <p:nvSpPr>
            <p:cNvPr id="95279" name="Freeform 1070"/>
            <p:cNvSpPr>
              <a:spLocks/>
            </p:cNvSpPr>
            <p:nvPr/>
          </p:nvSpPr>
          <p:spPr bwMode="auto">
            <a:xfrm>
              <a:off x="4533" y="946"/>
              <a:ext cx="81" cy="131"/>
            </a:xfrm>
            <a:custGeom>
              <a:avLst/>
              <a:gdLst>
                <a:gd name="T0" fmla="*/ 1 w 161"/>
                <a:gd name="T1" fmla="*/ 0 h 263"/>
                <a:gd name="T2" fmla="*/ 1 w 161"/>
                <a:gd name="T3" fmla="*/ 0 h 263"/>
                <a:gd name="T4" fmla="*/ 1 w 161"/>
                <a:gd name="T5" fmla="*/ 0 h 263"/>
                <a:gd name="T6" fmla="*/ 1 w 161"/>
                <a:gd name="T7" fmla="*/ 0 h 263"/>
                <a:gd name="T8" fmla="*/ 1 w 161"/>
                <a:gd name="T9" fmla="*/ 0 h 263"/>
                <a:gd name="T10" fmla="*/ 1 w 161"/>
                <a:gd name="T11" fmla="*/ 0 h 263"/>
                <a:gd name="T12" fmla="*/ 1 w 161"/>
                <a:gd name="T13" fmla="*/ 0 h 263"/>
                <a:gd name="T14" fmla="*/ 1 w 161"/>
                <a:gd name="T15" fmla="*/ 0 h 263"/>
                <a:gd name="T16" fmla="*/ 0 w 161"/>
                <a:gd name="T17" fmla="*/ 0 h 263"/>
                <a:gd name="T18" fmla="*/ 1 w 161"/>
                <a:gd name="T19" fmla="*/ 0 h 263"/>
                <a:gd name="T20" fmla="*/ 1 w 161"/>
                <a:gd name="T21" fmla="*/ 0 h 2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1" h="263">
                  <a:moveTo>
                    <a:pt x="7" y="0"/>
                  </a:moveTo>
                  <a:lnTo>
                    <a:pt x="158" y="126"/>
                  </a:lnTo>
                  <a:lnTo>
                    <a:pt x="161" y="156"/>
                  </a:lnTo>
                  <a:lnTo>
                    <a:pt x="87" y="247"/>
                  </a:lnTo>
                  <a:lnTo>
                    <a:pt x="58" y="263"/>
                  </a:lnTo>
                  <a:lnTo>
                    <a:pt x="63" y="245"/>
                  </a:lnTo>
                  <a:lnTo>
                    <a:pt x="146" y="147"/>
                  </a:lnTo>
                  <a:lnTo>
                    <a:pt x="142" y="134"/>
                  </a:lnTo>
                  <a:lnTo>
                    <a:pt x="0" y="14"/>
                  </a:lnTo>
                  <a:lnTo>
                    <a:pt x="7" y="0"/>
                  </a:lnTo>
                  <a:close/>
                </a:path>
              </a:pathLst>
            </a:custGeom>
            <a:solidFill>
              <a:srgbClr val="000000"/>
            </a:solidFill>
            <a:ln w="9525">
              <a:noFill/>
              <a:round/>
              <a:headEnd/>
              <a:tailEnd/>
            </a:ln>
          </p:spPr>
          <p:txBody>
            <a:bodyPr/>
            <a:lstStyle/>
            <a:p>
              <a:endParaRPr lang="en-US"/>
            </a:p>
          </p:txBody>
        </p:sp>
        <p:sp>
          <p:nvSpPr>
            <p:cNvPr id="95280" name="Freeform 1071"/>
            <p:cNvSpPr>
              <a:spLocks/>
            </p:cNvSpPr>
            <p:nvPr/>
          </p:nvSpPr>
          <p:spPr bwMode="auto">
            <a:xfrm>
              <a:off x="4529" y="958"/>
              <a:ext cx="70" cy="105"/>
            </a:xfrm>
            <a:custGeom>
              <a:avLst/>
              <a:gdLst>
                <a:gd name="T0" fmla="*/ 1 w 140"/>
                <a:gd name="T1" fmla="*/ 0 h 211"/>
                <a:gd name="T2" fmla="*/ 1 w 140"/>
                <a:gd name="T3" fmla="*/ 0 h 211"/>
                <a:gd name="T4" fmla="*/ 1 w 140"/>
                <a:gd name="T5" fmla="*/ 0 h 211"/>
                <a:gd name="T6" fmla="*/ 1 w 140"/>
                <a:gd name="T7" fmla="*/ 0 h 211"/>
                <a:gd name="T8" fmla="*/ 1 w 140"/>
                <a:gd name="T9" fmla="*/ 0 h 211"/>
                <a:gd name="T10" fmla="*/ 1 w 140"/>
                <a:gd name="T11" fmla="*/ 0 h 211"/>
                <a:gd name="T12" fmla="*/ 0 w 140"/>
                <a:gd name="T13" fmla="*/ 0 h 211"/>
                <a:gd name="T14" fmla="*/ 1 w 140"/>
                <a:gd name="T15" fmla="*/ 0 h 211"/>
                <a:gd name="T16" fmla="*/ 1 w 140"/>
                <a:gd name="T17" fmla="*/ 0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11">
                  <a:moveTo>
                    <a:pt x="13" y="0"/>
                  </a:moveTo>
                  <a:lnTo>
                    <a:pt x="140" y="113"/>
                  </a:lnTo>
                  <a:lnTo>
                    <a:pt x="140" y="124"/>
                  </a:lnTo>
                  <a:lnTo>
                    <a:pt x="72" y="211"/>
                  </a:lnTo>
                  <a:lnTo>
                    <a:pt x="75" y="177"/>
                  </a:lnTo>
                  <a:lnTo>
                    <a:pt x="124" y="116"/>
                  </a:lnTo>
                  <a:lnTo>
                    <a:pt x="0" y="7"/>
                  </a:lnTo>
                  <a:lnTo>
                    <a:pt x="13" y="0"/>
                  </a:lnTo>
                  <a:close/>
                </a:path>
              </a:pathLst>
            </a:custGeom>
            <a:solidFill>
              <a:srgbClr val="A39494"/>
            </a:solidFill>
            <a:ln w="9525">
              <a:noFill/>
              <a:round/>
              <a:headEnd/>
              <a:tailEnd/>
            </a:ln>
          </p:spPr>
          <p:txBody>
            <a:bodyPr/>
            <a:lstStyle/>
            <a:p>
              <a:endParaRPr lang="en-US"/>
            </a:p>
          </p:txBody>
        </p:sp>
        <p:sp>
          <p:nvSpPr>
            <p:cNvPr id="95281" name="Freeform 1072"/>
            <p:cNvSpPr>
              <a:spLocks/>
            </p:cNvSpPr>
            <p:nvPr/>
          </p:nvSpPr>
          <p:spPr bwMode="auto">
            <a:xfrm>
              <a:off x="4587" y="1036"/>
              <a:ext cx="132" cy="126"/>
            </a:xfrm>
            <a:custGeom>
              <a:avLst/>
              <a:gdLst>
                <a:gd name="T0" fmla="*/ 0 w 265"/>
                <a:gd name="T1" fmla="*/ 0 h 252"/>
                <a:gd name="T2" fmla="*/ 0 w 265"/>
                <a:gd name="T3" fmla="*/ 1 h 252"/>
                <a:gd name="T4" fmla="*/ 0 w 265"/>
                <a:gd name="T5" fmla="*/ 1 h 252"/>
                <a:gd name="T6" fmla="*/ 0 w 265"/>
                <a:gd name="T7" fmla="*/ 1 h 252"/>
                <a:gd name="T8" fmla="*/ 0 w 265"/>
                <a:gd name="T9" fmla="*/ 1 h 252"/>
                <a:gd name="T10" fmla="*/ 0 w 265"/>
                <a:gd name="T11" fmla="*/ 1 h 252"/>
                <a:gd name="T12" fmla="*/ 0 w 265"/>
                <a:gd name="T13" fmla="*/ 0 h 252"/>
                <a:gd name="T14" fmla="*/ 0 w 265"/>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5" h="252">
                  <a:moveTo>
                    <a:pt x="114" y="0"/>
                  </a:moveTo>
                  <a:lnTo>
                    <a:pt x="61" y="29"/>
                  </a:lnTo>
                  <a:lnTo>
                    <a:pt x="0" y="120"/>
                  </a:lnTo>
                  <a:lnTo>
                    <a:pt x="161" y="252"/>
                  </a:lnTo>
                  <a:lnTo>
                    <a:pt x="265" y="143"/>
                  </a:lnTo>
                  <a:lnTo>
                    <a:pt x="256" y="127"/>
                  </a:lnTo>
                  <a:lnTo>
                    <a:pt x="114" y="0"/>
                  </a:lnTo>
                  <a:close/>
                </a:path>
              </a:pathLst>
            </a:custGeom>
            <a:solidFill>
              <a:srgbClr val="756868"/>
            </a:solidFill>
            <a:ln w="9525">
              <a:noFill/>
              <a:round/>
              <a:headEnd/>
              <a:tailEnd/>
            </a:ln>
          </p:spPr>
          <p:txBody>
            <a:bodyPr/>
            <a:lstStyle/>
            <a:p>
              <a:endParaRPr lang="en-US"/>
            </a:p>
          </p:txBody>
        </p:sp>
        <p:sp>
          <p:nvSpPr>
            <p:cNvPr id="95282" name="Freeform 1073"/>
            <p:cNvSpPr>
              <a:spLocks/>
            </p:cNvSpPr>
            <p:nvPr/>
          </p:nvSpPr>
          <p:spPr bwMode="auto">
            <a:xfrm>
              <a:off x="4583" y="1036"/>
              <a:ext cx="92" cy="131"/>
            </a:xfrm>
            <a:custGeom>
              <a:avLst/>
              <a:gdLst>
                <a:gd name="T0" fmla="*/ 1 w 183"/>
                <a:gd name="T1" fmla="*/ 0 h 262"/>
                <a:gd name="T2" fmla="*/ 1 w 183"/>
                <a:gd name="T3" fmla="*/ 1 h 262"/>
                <a:gd name="T4" fmla="*/ 0 w 183"/>
                <a:gd name="T5" fmla="*/ 1 h 262"/>
                <a:gd name="T6" fmla="*/ 0 w 183"/>
                <a:gd name="T7" fmla="*/ 1 h 262"/>
                <a:gd name="T8" fmla="*/ 1 w 183"/>
                <a:gd name="T9" fmla="*/ 1 h 262"/>
                <a:gd name="T10" fmla="*/ 1 w 183"/>
                <a:gd name="T11" fmla="*/ 1 h 262"/>
                <a:gd name="T12" fmla="*/ 1 w 183"/>
                <a:gd name="T13" fmla="*/ 1 h 262"/>
                <a:gd name="T14" fmla="*/ 1 w 183"/>
                <a:gd name="T15" fmla="*/ 1 h 262"/>
                <a:gd name="T16" fmla="*/ 1 w 183"/>
                <a:gd name="T17" fmla="*/ 1 h 262"/>
                <a:gd name="T18" fmla="*/ 1 w 183"/>
                <a:gd name="T19" fmla="*/ 1 h 262"/>
                <a:gd name="T20" fmla="*/ 1 w 183"/>
                <a:gd name="T21" fmla="*/ 1 h 262"/>
                <a:gd name="T22" fmla="*/ 1 w 183"/>
                <a:gd name="T23" fmla="*/ 0 h 262"/>
                <a:gd name="T24" fmla="*/ 1 w 183"/>
                <a:gd name="T25" fmla="*/ 0 h 2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2">
                  <a:moveTo>
                    <a:pt x="119" y="0"/>
                  </a:moveTo>
                  <a:lnTo>
                    <a:pt x="66" y="24"/>
                  </a:lnTo>
                  <a:lnTo>
                    <a:pt x="0" y="101"/>
                  </a:lnTo>
                  <a:lnTo>
                    <a:pt x="0" y="135"/>
                  </a:lnTo>
                  <a:lnTo>
                    <a:pt x="145" y="255"/>
                  </a:lnTo>
                  <a:lnTo>
                    <a:pt x="177" y="262"/>
                  </a:lnTo>
                  <a:lnTo>
                    <a:pt x="183" y="248"/>
                  </a:lnTo>
                  <a:lnTo>
                    <a:pt x="169" y="227"/>
                  </a:lnTo>
                  <a:lnTo>
                    <a:pt x="30" y="109"/>
                  </a:lnTo>
                  <a:lnTo>
                    <a:pt x="79" y="35"/>
                  </a:lnTo>
                  <a:lnTo>
                    <a:pt x="122" y="12"/>
                  </a:lnTo>
                  <a:lnTo>
                    <a:pt x="119" y="0"/>
                  </a:lnTo>
                  <a:close/>
                </a:path>
              </a:pathLst>
            </a:custGeom>
            <a:solidFill>
              <a:srgbClr val="000000"/>
            </a:solidFill>
            <a:ln w="9525">
              <a:noFill/>
              <a:round/>
              <a:headEnd/>
              <a:tailEnd/>
            </a:ln>
          </p:spPr>
          <p:txBody>
            <a:bodyPr/>
            <a:lstStyle/>
            <a:p>
              <a:endParaRPr lang="en-US"/>
            </a:p>
          </p:txBody>
        </p:sp>
        <p:sp>
          <p:nvSpPr>
            <p:cNvPr id="95283" name="Freeform 1074"/>
            <p:cNvSpPr>
              <a:spLocks/>
            </p:cNvSpPr>
            <p:nvPr/>
          </p:nvSpPr>
          <p:spPr bwMode="auto">
            <a:xfrm>
              <a:off x="4640" y="1035"/>
              <a:ext cx="81" cy="131"/>
            </a:xfrm>
            <a:custGeom>
              <a:avLst/>
              <a:gdLst>
                <a:gd name="T0" fmla="*/ 1 w 162"/>
                <a:gd name="T1" fmla="*/ 0 h 262"/>
                <a:gd name="T2" fmla="*/ 1 w 162"/>
                <a:gd name="T3" fmla="*/ 1 h 262"/>
                <a:gd name="T4" fmla="*/ 1 w 162"/>
                <a:gd name="T5" fmla="*/ 1 h 262"/>
                <a:gd name="T6" fmla="*/ 1 w 162"/>
                <a:gd name="T7" fmla="*/ 1 h 262"/>
                <a:gd name="T8" fmla="*/ 1 w 162"/>
                <a:gd name="T9" fmla="*/ 1 h 262"/>
                <a:gd name="T10" fmla="*/ 1 w 162"/>
                <a:gd name="T11" fmla="*/ 1 h 262"/>
                <a:gd name="T12" fmla="*/ 1 w 162"/>
                <a:gd name="T13" fmla="*/ 1 h 262"/>
                <a:gd name="T14" fmla="*/ 1 w 162"/>
                <a:gd name="T15" fmla="*/ 1 h 262"/>
                <a:gd name="T16" fmla="*/ 0 w 162"/>
                <a:gd name="T17" fmla="*/ 1 h 262"/>
                <a:gd name="T18" fmla="*/ 1 w 162"/>
                <a:gd name="T19" fmla="*/ 0 h 262"/>
                <a:gd name="T20" fmla="*/ 1 w 162"/>
                <a:gd name="T21" fmla="*/ 0 h 2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2" h="262">
                  <a:moveTo>
                    <a:pt x="8" y="0"/>
                  </a:moveTo>
                  <a:lnTo>
                    <a:pt x="159" y="126"/>
                  </a:lnTo>
                  <a:lnTo>
                    <a:pt x="162" y="155"/>
                  </a:lnTo>
                  <a:lnTo>
                    <a:pt x="88" y="246"/>
                  </a:lnTo>
                  <a:lnTo>
                    <a:pt x="59" y="262"/>
                  </a:lnTo>
                  <a:lnTo>
                    <a:pt x="63" y="244"/>
                  </a:lnTo>
                  <a:lnTo>
                    <a:pt x="147" y="146"/>
                  </a:lnTo>
                  <a:lnTo>
                    <a:pt x="144" y="133"/>
                  </a:lnTo>
                  <a:lnTo>
                    <a:pt x="0" y="13"/>
                  </a:lnTo>
                  <a:lnTo>
                    <a:pt x="8" y="0"/>
                  </a:lnTo>
                  <a:close/>
                </a:path>
              </a:pathLst>
            </a:custGeom>
            <a:solidFill>
              <a:srgbClr val="000000"/>
            </a:solidFill>
            <a:ln w="9525">
              <a:noFill/>
              <a:round/>
              <a:headEnd/>
              <a:tailEnd/>
            </a:ln>
          </p:spPr>
          <p:txBody>
            <a:bodyPr/>
            <a:lstStyle/>
            <a:p>
              <a:endParaRPr lang="en-US"/>
            </a:p>
          </p:txBody>
        </p:sp>
        <p:sp>
          <p:nvSpPr>
            <p:cNvPr id="95284" name="Freeform 1075"/>
            <p:cNvSpPr>
              <a:spLocks/>
            </p:cNvSpPr>
            <p:nvPr/>
          </p:nvSpPr>
          <p:spPr bwMode="auto">
            <a:xfrm>
              <a:off x="4636" y="1047"/>
              <a:ext cx="71" cy="104"/>
            </a:xfrm>
            <a:custGeom>
              <a:avLst/>
              <a:gdLst>
                <a:gd name="T0" fmla="*/ 1 w 142"/>
                <a:gd name="T1" fmla="*/ 0 h 210"/>
                <a:gd name="T2" fmla="*/ 1 w 142"/>
                <a:gd name="T3" fmla="*/ 0 h 210"/>
                <a:gd name="T4" fmla="*/ 1 w 142"/>
                <a:gd name="T5" fmla="*/ 0 h 210"/>
                <a:gd name="T6" fmla="*/ 1 w 142"/>
                <a:gd name="T7" fmla="*/ 0 h 210"/>
                <a:gd name="T8" fmla="*/ 1 w 142"/>
                <a:gd name="T9" fmla="*/ 0 h 210"/>
                <a:gd name="T10" fmla="*/ 1 w 142"/>
                <a:gd name="T11" fmla="*/ 0 h 210"/>
                <a:gd name="T12" fmla="*/ 0 w 142"/>
                <a:gd name="T13" fmla="*/ 0 h 210"/>
                <a:gd name="T14" fmla="*/ 1 w 142"/>
                <a:gd name="T15" fmla="*/ 0 h 210"/>
                <a:gd name="T16" fmla="*/ 1 w 142"/>
                <a:gd name="T17" fmla="*/ 0 h 2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10">
                  <a:moveTo>
                    <a:pt x="13" y="0"/>
                  </a:moveTo>
                  <a:lnTo>
                    <a:pt x="140" y="112"/>
                  </a:lnTo>
                  <a:lnTo>
                    <a:pt x="142" y="123"/>
                  </a:lnTo>
                  <a:lnTo>
                    <a:pt x="73" y="210"/>
                  </a:lnTo>
                  <a:lnTo>
                    <a:pt x="74" y="177"/>
                  </a:lnTo>
                  <a:lnTo>
                    <a:pt x="124" y="116"/>
                  </a:lnTo>
                  <a:lnTo>
                    <a:pt x="0" y="8"/>
                  </a:lnTo>
                  <a:lnTo>
                    <a:pt x="13" y="0"/>
                  </a:lnTo>
                  <a:close/>
                </a:path>
              </a:pathLst>
            </a:custGeom>
            <a:solidFill>
              <a:srgbClr val="A39494"/>
            </a:solidFill>
            <a:ln w="9525">
              <a:noFill/>
              <a:round/>
              <a:headEnd/>
              <a:tailEnd/>
            </a:ln>
          </p:spPr>
          <p:txBody>
            <a:bodyPr/>
            <a:lstStyle/>
            <a:p>
              <a:endParaRPr lang="en-US"/>
            </a:p>
          </p:txBody>
        </p:sp>
        <p:sp>
          <p:nvSpPr>
            <p:cNvPr id="95285" name="Freeform 1076"/>
            <p:cNvSpPr>
              <a:spLocks/>
            </p:cNvSpPr>
            <p:nvPr/>
          </p:nvSpPr>
          <p:spPr bwMode="auto">
            <a:xfrm>
              <a:off x="4687" y="1132"/>
              <a:ext cx="133" cy="127"/>
            </a:xfrm>
            <a:custGeom>
              <a:avLst/>
              <a:gdLst>
                <a:gd name="T0" fmla="*/ 1 w 265"/>
                <a:gd name="T1" fmla="*/ 0 h 253"/>
                <a:gd name="T2" fmla="*/ 1 w 265"/>
                <a:gd name="T3" fmla="*/ 1 h 253"/>
                <a:gd name="T4" fmla="*/ 0 w 265"/>
                <a:gd name="T5" fmla="*/ 1 h 253"/>
                <a:gd name="T6" fmla="*/ 1 w 265"/>
                <a:gd name="T7" fmla="*/ 1 h 253"/>
                <a:gd name="T8" fmla="*/ 1 w 265"/>
                <a:gd name="T9" fmla="*/ 1 h 253"/>
                <a:gd name="T10" fmla="*/ 1 w 265"/>
                <a:gd name="T11" fmla="*/ 1 h 253"/>
                <a:gd name="T12" fmla="*/ 1 w 265"/>
                <a:gd name="T13" fmla="*/ 0 h 253"/>
                <a:gd name="T14" fmla="*/ 1 w 265"/>
                <a:gd name="T15" fmla="*/ 0 h 2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5" h="253">
                  <a:moveTo>
                    <a:pt x="115" y="0"/>
                  </a:moveTo>
                  <a:lnTo>
                    <a:pt x="62" y="30"/>
                  </a:lnTo>
                  <a:lnTo>
                    <a:pt x="0" y="121"/>
                  </a:lnTo>
                  <a:lnTo>
                    <a:pt x="161" y="253"/>
                  </a:lnTo>
                  <a:lnTo>
                    <a:pt x="265" y="145"/>
                  </a:lnTo>
                  <a:lnTo>
                    <a:pt x="257" y="129"/>
                  </a:lnTo>
                  <a:lnTo>
                    <a:pt x="115" y="0"/>
                  </a:lnTo>
                  <a:close/>
                </a:path>
              </a:pathLst>
            </a:custGeom>
            <a:solidFill>
              <a:srgbClr val="756868"/>
            </a:solidFill>
            <a:ln w="9525">
              <a:noFill/>
              <a:round/>
              <a:headEnd/>
              <a:tailEnd/>
            </a:ln>
          </p:spPr>
          <p:txBody>
            <a:bodyPr/>
            <a:lstStyle/>
            <a:p>
              <a:endParaRPr lang="en-US"/>
            </a:p>
          </p:txBody>
        </p:sp>
        <p:sp>
          <p:nvSpPr>
            <p:cNvPr id="95286" name="Freeform 1077"/>
            <p:cNvSpPr>
              <a:spLocks/>
            </p:cNvSpPr>
            <p:nvPr/>
          </p:nvSpPr>
          <p:spPr bwMode="auto">
            <a:xfrm>
              <a:off x="4683" y="1132"/>
              <a:ext cx="92" cy="131"/>
            </a:xfrm>
            <a:custGeom>
              <a:avLst/>
              <a:gdLst>
                <a:gd name="T0" fmla="*/ 1 w 183"/>
                <a:gd name="T1" fmla="*/ 0 h 260"/>
                <a:gd name="T2" fmla="*/ 1 w 183"/>
                <a:gd name="T3" fmla="*/ 1 h 260"/>
                <a:gd name="T4" fmla="*/ 0 w 183"/>
                <a:gd name="T5" fmla="*/ 1 h 260"/>
                <a:gd name="T6" fmla="*/ 0 w 183"/>
                <a:gd name="T7" fmla="*/ 1 h 260"/>
                <a:gd name="T8" fmla="*/ 1 w 183"/>
                <a:gd name="T9" fmla="*/ 1 h 260"/>
                <a:gd name="T10" fmla="*/ 1 w 183"/>
                <a:gd name="T11" fmla="*/ 1 h 260"/>
                <a:gd name="T12" fmla="*/ 1 w 183"/>
                <a:gd name="T13" fmla="*/ 1 h 260"/>
                <a:gd name="T14" fmla="*/ 1 w 183"/>
                <a:gd name="T15" fmla="*/ 1 h 260"/>
                <a:gd name="T16" fmla="*/ 1 w 183"/>
                <a:gd name="T17" fmla="*/ 1 h 260"/>
                <a:gd name="T18" fmla="*/ 1 w 183"/>
                <a:gd name="T19" fmla="*/ 1 h 260"/>
                <a:gd name="T20" fmla="*/ 1 w 183"/>
                <a:gd name="T21" fmla="*/ 1 h 260"/>
                <a:gd name="T22" fmla="*/ 1 w 183"/>
                <a:gd name="T23" fmla="*/ 0 h 260"/>
                <a:gd name="T24" fmla="*/ 1 w 183"/>
                <a:gd name="T25" fmla="*/ 0 h 2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0">
                  <a:moveTo>
                    <a:pt x="119" y="0"/>
                  </a:moveTo>
                  <a:lnTo>
                    <a:pt x="66" y="23"/>
                  </a:lnTo>
                  <a:lnTo>
                    <a:pt x="0" y="101"/>
                  </a:lnTo>
                  <a:lnTo>
                    <a:pt x="0" y="134"/>
                  </a:lnTo>
                  <a:lnTo>
                    <a:pt x="145" y="255"/>
                  </a:lnTo>
                  <a:lnTo>
                    <a:pt x="177" y="260"/>
                  </a:lnTo>
                  <a:lnTo>
                    <a:pt x="183" y="247"/>
                  </a:lnTo>
                  <a:lnTo>
                    <a:pt x="168" y="227"/>
                  </a:lnTo>
                  <a:lnTo>
                    <a:pt x="29" y="108"/>
                  </a:lnTo>
                  <a:lnTo>
                    <a:pt x="79" y="35"/>
                  </a:lnTo>
                  <a:lnTo>
                    <a:pt x="122" y="11"/>
                  </a:lnTo>
                  <a:lnTo>
                    <a:pt x="119" y="0"/>
                  </a:lnTo>
                  <a:close/>
                </a:path>
              </a:pathLst>
            </a:custGeom>
            <a:solidFill>
              <a:srgbClr val="000000"/>
            </a:solidFill>
            <a:ln w="9525">
              <a:noFill/>
              <a:round/>
              <a:headEnd/>
              <a:tailEnd/>
            </a:ln>
          </p:spPr>
          <p:txBody>
            <a:bodyPr/>
            <a:lstStyle/>
            <a:p>
              <a:endParaRPr lang="en-US"/>
            </a:p>
          </p:txBody>
        </p:sp>
        <p:sp>
          <p:nvSpPr>
            <p:cNvPr id="95287" name="Freeform 1078"/>
            <p:cNvSpPr>
              <a:spLocks/>
            </p:cNvSpPr>
            <p:nvPr/>
          </p:nvSpPr>
          <p:spPr bwMode="auto">
            <a:xfrm>
              <a:off x="4741" y="1131"/>
              <a:ext cx="80" cy="132"/>
            </a:xfrm>
            <a:custGeom>
              <a:avLst/>
              <a:gdLst>
                <a:gd name="T0" fmla="*/ 0 w 161"/>
                <a:gd name="T1" fmla="*/ 0 h 263"/>
                <a:gd name="T2" fmla="*/ 0 w 161"/>
                <a:gd name="T3" fmla="*/ 1 h 263"/>
                <a:gd name="T4" fmla="*/ 0 w 161"/>
                <a:gd name="T5" fmla="*/ 1 h 263"/>
                <a:gd name="T6" fmla="*/ 0 w 161"/>
                <a:gd name="T7" fmla="*/ 1 h 263"/>
                <a:gd name="T8" fmla="*/ 0 w 161"/>
                <a:gd name="T9" fmla="*/ 1 h 263"/>
                <a:gd name="T10" fmla="*/ 0 w 161"/>
                <a:gd name="T11" fmla="*/ 1 h 263"/>
                <a:gd name="T12" fmla="*/ 0 w 161"/>
                <a:gd name="T13" fmla="*/ 1 h 263"/>
                <a:gd name="T14" fmla="*/ 0 w 161"/>
                <a:gd name="T15" fmla="*/ 1 h 263"/>
                <a:gd name="T16" fmla="*/ 0 w 161"/>
                <a:gd name="T17" fmla="*/ 1 h 263"/>
                <a:gd name="T18" fmla="*/ 0 w 161"/>
                <a:gd name="T19" fmla="*/ 0 h 263"/>
                <a:gd name="T20" fmla="*/ 0 w 161"/>
                <a:gd name="T21" fmla="*/ 0 h 2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1" h="263">
                  <a:moveTo>
                    <a:pt x="8" y="0"/>
                  </a:moveTo>
                  <a:lnTo>
                    <a:pt x="158" y="127"/>
                  </a:lnTo>
                  <a:lnTo>
                    <a:pt x="161" y="155"/>
                  </a:lnTo>
                  <a:lnTo>
                    <a:pt x="88" y="247"/>
                  </a:lnTo>
                  <a:lnTo>
                    <a:pt x="59" y="263"/>
                  </a:lnTo>
                  <a:lnTo>
                    <a:pt x="65" y="246"/>
                  </a:lnTo>
                  <a:lnTo>
                    <a:pt x="147" y="146"/>
                  </a:lnTo>
                  <a:lnTo>
                    <a:pt x="144" y="133"/>
                  </a:lnTo>
                  <a:lnTo>
                    <a:pt x="0" y="14"/>
                  </a:lnTo>
                  <a:lnTo>
                    <a:pt x="8" y="0"/>
                  </a:lnTo>
                  <a:close/>
                </a:path>
              </a:pathLst>
            </a:custGeom>
            <a:solidFill>
              <a:srgbClr val="000000"/>
            </a:solidFill>
            <a:ln w="9525">
              <a:noFill/>
              <a:round/>
              <a:headEnd/>
              <a:tailEnd/>
            </a:ln>
          </p:spPr>
          <p:txBody>
            <a:bodyPr/>
            <a:lstStyle/>
            <a:p>
              <a:endParaRPr lang="en-US"/>
            </a:p>
          </p:txBody>
        </p:sp>
        <p:sp>
          <p:nvSpPr>
            <p:cNvPr id="95288" name="Freeform 1079"/>
            <p:cNvSpPr>
              <a:spLocks/>
            </p:cNvSpPr>
            <p:nvPr/>
          </p:nvSpPr>
          <p:spPr bwMode="auto">
            <a:xfrm>
              <a:off x="4736" y="1143"/>
              <a:ext cx="71" cy="105"/>
            </a:xfrm>
            <a:custGeom>
              <a:avLst/>
              <a:gdLst>
                <a:gd name="T0" fmla="*/ 0 w 143"/>
                <a:gd name="T1" fmla="*/ 0 h 209"/>
                <a:gd name="T2" fmla="*/ 0 w 143"/>
                <a:gd name="T3" fmla="*/ 1 h 209"/>
                <a:gd name="T4" fmla="*/ 0 w 143"/>
                <a:gd name="T5" fmla="*/ 1 h 209"/>
                <a:gd name="T6" fmla="*/ 0 w 143"/>
                <a:gd name="T7" fmla="*/ 1 h 209"/>
                <a:gd name="T8" fmla="*/ 0 w 143"/>
                <a:gd name="T9" fmla="*/ 1 h 209"/>
                <a:gd name="T10" fmla="*/ 0 w 143"/>
                <a:gd name="T11" fmla="*/ 1 h 209"/>
                <a:gd name="T12" fmla="*/ 0 w 143"/>
                <a:gd name="T13" fmla="*/ 1 h 209"/>
                <a:gd name="T14" fmla="*/ 0 w 143"/>
                <a:gd name="T15" fmla="*/ 0 h 209"/>
                <a:gd name="T16" fmla="*/ 0 w 143"/>
                <a:gd name="T17" fmla="*/ 0 h 2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3" h="209">
                  <a:moveTo>
                    <a:pt x="15" y="0"/>
                  </a:moveTo>
                  <a:lnTo>
                    <a:pt x="141" y="111"/>
                  </a:lnTo>
                  <a:lnTo>
                    <a:pt x="143" y="123"/>
                  </a:lnTo>
                  <a:lnTo>
                    <a:pt x="74" y="209"/>
                  </a:lnTo>
                  <a:lnTo>
                    <a:pt x="75" y="175"/>
                  </a:lnTo>
                  <a:lnTo>
                    <a:pt x="125" y="114"/>
                  </a:lnTo>
                  <a:lnTo>
                    <a:pt x="0" y="7"/>
                  </a:lnTo>
                  <a:lnTo>
                    <a:pt x="15" y="0"/>
                  </a:lnTo>
                  <a:close/>
                </a:path>
              </a:pathLst>
            </a:custGeom>
            <a:solidFill>
              <a:srgbClr val="A39494"/>
            </a:solidFill>
            <a:ln w="9525">
              <a:noFill/>
              <a:round/>
              <a:headEnd/>
              <a:tailEnd/>
            </a:ln>
          </p:spPr>
          <p:txBody>
            <a:bodyPr/>
            <a:lstStyle/>
            <a:p>
              <a:endParaRPr lang="en-US"/>
            </a:p>
          </p:txBody>
        </p:sp>
        <p:sp>
          <p:nvSpPr>
            <p:cNvPr id="95289" name="Freeform 1080"/>
            <p:cNvSpPr>
              <a:spLocks/>
            </p:cNvSpPr>
            <p:nvPr/>
          </p:nvSpPr>
          <p:spPr bwMode="auto">
            <a:xfrm>
              <a:off x="4201" y="858"/>
              <a:ext cx="132" cy="126"/>
            </a:xfrm>
            <a:custGeom>
              <a:avLst/>
              <a:gdLst>
                <a:gd name="T0" fmla="*/ 0 w 266"/>
                <a:gd name="T1" fmla="*/ 0 h 252"/>
                <a:gd name="T2" fmla="*/ 0 w 266"/>
                <a:gd name="T3" fmla="*/ 1 h 252"/>
                <a:gd name="T4" fmla="*/ 0 w 266"/>
                <a:gd name="T5" fmla="*/ 1 h 252"/>
                <a:gd name="T6" fmla="*/ 0 w 266"/>
                <a:gd name="T7" fmla="*/ 1 h 252"/>
                <a:gd name="T8" fmla="*/ 0 w 266"/>
                <a:gd name="T9" fmla="*/ 1 h 252"/>
                <a:gd name="T10" fmla="*/ 0 w 266"/>
                <a:gd name="T11" fmla="*/ 1 h 252"/>
                <a:gd name="T12" fmla="*/ 0 w 266"/>
                <a:gd name="T13" fmla="*/ 0 h 252"/>
                <a:gd name="T14" fmla="*/ 0 w 266"/>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252">
                  <a:moveTo>
                    <a:pt x="115" y="0"/>
                  </a:moveTo>
                  <a:lnTo>
                    <a:pt x="62" y="31"/>
                  </a:lnTo>
                  <a:lnTo>
                    <a:pt x="0" y="120"/>
                  </a:lnTo>
                  <a:lnTo>
                    <a:pt x="162" y="252"/>
                  </a:lnTo>
                  <a:lnTo>
                    <a:pt x="266" y="144"/>
                  </a:lnTo>
                  <a:lnTo>
                    <a:pt x="257" y="128"/>
                  </a:lnTo>
                  <a:lnTo>
                    <a:pt x="115" y="0"/>
                  </a:lnTo>
                  <a:close/>
                </a:path>
              </a:pathLst>
            </a:custGeom>
            <a:solidFill>
              <a:srgbClr val="756868"/>
            </a:solidFill>
            <a:ln w="9525">
              <a:noFill/>
              <a:round/>
              <a:headEnd/>
              <a:tailEnd/>
            </a:ln>
          </p:spPr>
          <p:txBody>
            <a:bodyPr/>
            <a:lstStyle/>
            <a:p>
              <a:endParaRPr lang="en-US"/>
            </a:p>
          </p:txBody>
        </p:sp>
        <p:sp>
          <p:nvSpPr>
            <p:cNvPr id="95290" name="Freeform 1081"/>
            <p:cNvSpPr>
              <a:spLocks/>
            </p:cNvSpPr>
            <p:nvPr/>
          </p:nvSpPr>
          <p:spPr bwMode="auto">
            <a:xfrm>
              <a:off x="4197" y="858"/>
              <a:ext cx="92" cy="130"/>
            </a:xfrm>
            <a:custGeom>
              <a:avLst/>
              <a:gdLst>
                <a:gd name="T0" fmla="*/ 1 w 183"/>
                <a:gd name="T1" fmla="*/ 0 h 261"/>
                <a:gd name="T2" fmla="*/ 1 w 183"/>
                <a:gd name="T3" fmla="*/ 0 h 261"/>
                <a:gd name="T4" fmla="*/ 0 w 183"/>
                <a:gd name="T5" fmla="*/ 0 h 261"/>
                <a:gd name="T6" fmla="*/ 0 w 183"/>
                <a:gd name="T7" fmla="*/ 0 h 261"/>
                <a:gd name="T8" fmla="*/ 1 w 183"/>
                <a:gd name="T9" fmla="*/ 0 h 261"/>
                <a:gd name="T10" fmla="*/ 1 w 183"/>
                <a:gd name="T11" fmla="*/ 0 h 261"/>
                <a:gd name="T12" fmla="*/ 1 w 183"/>
                <a:gd name="T13" fmla="*/ 0 h 261"/>
                <a:gd name="T14" fmla="*/ 1 w 183"/>
                <a:gd name="T15" fmla="*/ 0 h 261"/>
                <a:gd name="T16" fmla="*/ 1 w 183"/>
                <a:gd name="T17" fmla="*/ 0 h 261"/>
                <a:gd name="T18" fmla="*/ 1 w 183"/>
                <a:gd name="T19" fmla="*/ 0 h 261"/>
                <a:gd name="T20" fmla="*/ 1 w 183"/>
                <a:gd name="T21" fmla="*/ 0 h 261"/>
                <a:gd name="T22" fmla="*/ 1 w 183"/>
                <a:gd name="T23" fmla="*/ 0 h 261"/>
                <a:gd name="T24" fmla="*/ 1 w 183"/>
                <a:gd name="T25" fmla="*/ 0 h 2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1">
                  <a:moveTo>
                    <a:pt x="119" y="0"/>
                  </a:moveTo>
                  <a:lnTo>
                    <a:pt x="66" y="22"/>
                  </a:lnTo>
                  <a:lnTo>
                    <a:pt x="0" y="101"/>
                  </a:lnTo>
                  <a:lnTo>
                    <a:pt x="0" y="134"/>
                  </a:lnTo>
                  <a:lnTo>
                    <a:pt x="145" y="254"/>
                  </a:lnTo>
                  <a:lnTo>
                    <a:pt x="177" y="261"/>
                  </a:lnTo>
                  <a:lnTo>
                    <a:pt x="183" y="246"/>
                  </a:lnTo>
                  <a:lnTo>
                    <a:pt x="167" y="227"/>
                  </a:lnTo>
                  <a:lnTo>
                    <a:pt x="28" y="109"/>
                  </a:lnTo>
                  <a:lnTo>
                    <a:pt x="79" y="35"/>
                  </a:lnTo>
                  <a:lnTo>
                    <a:pt x="122" y="10"/>
                  </a:lnTo>
                  <a:lnTo>
                    <a:pt x="119" y="0"/>
                  </a:lnTo>
                  <a:close/>
                </a:path>
              </a:pathLst>
            </a:custGeom>
            <a:solidFill>
              <a:srgbClr val="000000"/>
            </a:solidFill>
            <a:ln w="9525">
              <a:noFill/>
              <a:round/>
              <a:headEnd/>
              <a:tailEnd/>
            </a:ln>
          </p:spPr>
          <p:txBody>
            <a:bodyPr/>
            <a:lstStyle/>
            <a:p>
              <a:endParaRPr lang="en-US"/>
            </a:p>
          </p:txBody>
        </p:sp>
        <p:sp>
          <p:nvSpPr>
            <p:cNvPr id="95291" name="Freeform 1082"/>
            <p:cNvSpPr>
              <a:spLocks/>
            </p:cNvSpPr>
            <p:nvPr/>
          </p:nvSpPr>
          <p:spPr bwMode="auto">
            <a:xfrm>
              <a:off x="4253" y="856"/>
              <a:ext cx="82" cy="131"/>
            </a:xfrm>
            <a:custGeom>
              <a:avLst/>
              <a:gdLst>
                <a:gd name="T0" fmla="*/ 1 w 163"/>
                <a:gd name="T1" fmla="*/ 0 h 263"/>
                <a:gd name="T2" fmla="*/ 1 w 163"/>
                <a:gd name="T3" fmla="*/ 0 h 263"/>
                <a:gd name="T4" fmla="*/ 1 w 163"/>
                <a:gd name="T5" fmla="*/ 0 h 263"/>
                <a:gd name="T6" fmla="*/ 1 w 163"/>
                <a:gd name="T7" fmla="*/ 0 h 263"/>
                <a:gd name="T8" fmla="*/ 1 w 163"/>
                <a:gd name="T9" fmla="*/ 0 h 263"/>
                <a:gd name="T10" fmla="*/ 1 w 163"/>
                <a:gd name="T11" fmla="*/ 0 h 263"/>
                <a:gd name="T12" fmla="*/ 1 w 163"/>
                <a:gd name="T13" fmla="*/ 0 h 263"/>
                <a:gd name="T14" fmla="*/ 1 w 163"/>
                <a:gd name="T15" fmla="*/ 0 h 263"/>
                <a:gd name="T16" fmla="*/ 0 w 163"/>
                <a:gd name="T17" fmla="*/ 0 h 263"/>
                <a:gd name="T18" fmla="*/ 1 w 163"/>
                <a:gd name="T19" fmla="*/ 0 h 263"/>
                <a:gd name="T20" fmla="*/ 1 w 163"/>
                <a:gd name="T21" fmla="*/ 0 h 2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3" h="263">
                  <a:moveTo>
                    <a:pt x="9" y="0"/>
                  </a:moveTo>
                  <a:lnTo>
                    <a:pt x="160" y="126"/>
                  </a:lnTo>
                  <a:lnTo>
                    <a:pt x="163" y="156"/>
                  </a:lnTo>
                  <a:lnTo>
                    <a:pt x="89" y="246"/>
                  </a:lnTo>
                  <a:lnTo>
                    <a:pt x="60" y="263"/>
                  </a:lnTo>
                  <a:lnTo>
                    <a:pt x="64" y="245"/>
                  </a:lnTo>
                  <a:lnTo>
                    <a:pt x="148" y="147"/>
                  </a:lnTo>
                  <a:lnTo>
                    <a:pt x="143" y="134"/>
                  </a:lnTo>
                  <a:lnTo>
                    <a:pt x="0" y="13"/>
                  </a:lnTo>
                  <a:lnTo>
                    <a:pt x="9" y="0"/>
                  </a:lnTo>
                  <a:close/>
                </a:path>
              </a:pathLst>
            </a:custGeom>
            <a:solidFill>
              <a:srgbClr val="000000"/>
            </a:solidFill>
            <a:ln w="9525">
              <a:noFill/>
              <a:round/>
              <a:headEnd/>
              <a:tailEnd/>
            </a:ln>
          </p:spPr>
          <p:txBody>
            <a:bodyPr/>
            <a:lstStyle/>
            <a:p>
              <a:endParaRPr lang="en-US"/>
            </a:p>
          </p:txBody>
        </p:sp>
        <p:sp>
          <p:nvSpPr>
            <p:cNvPr id="95292" name="Freeform 1083"/>
            <p:cNvSpPr>
              <a:spLocks/>
            </p:cNvSpPr>
            <p:nvPr/>
          </p:nvSpPr>
          <p:spPr bwMode="auto">
            <a:xfrm>
              <a:off x="4250" y="868"/>
              <a:ext cx="70" cy="105"/>
            </a:xfrm>
            <a:custGeom>
              <a:avLst/>
              <a:gdLst>
                <a:gd name="T0" fmla="*/ 1 w 140"/>
                <a:gd name="T1" fmla="*/ 0 h 211"/>
                <a:gd name="T2" fmla="*/ 1 w 140"/>
                <a:gd name="T3" fmla="*/ 0 h 211"/>
                <a:gd name="T4" fmla="*/ 1 w 140"/>
                <a:gd name="T5" fmla="*/ 0 h 211"/>
                <a:gd name="T6" fmla="*/ 1 w 140"/>
                <a:gd name="T7" fmla="*/ 0 h 211"/>
                <a:gd name="T8" fmla="*/ 1 w 140"/>
                <a:gd name="T9" fmla="*/ 0 h 211"/>
                <a:gd name="T10" fmla="*/ 1 w 140"/>
                <a:gd name="T11" fmla="*/ 0 h 211"/>
                <a:gd name="T12" fmla="*/ 0 w 140"/>
                <a:gd name="T13" fmla="*/ 0 h 211"/>
                <a:gd name="T14" fmla="*/ 1 w 140"/>
                <a:gd name="T15" fmla="*/ 0 h 211"/>
                <a:gd name="T16" fmla="*/ 1 w 140"/>
                <a:gd name="T17" fmla="*/ 0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11">
                  <a:moveTo>
                    <a:pt x="13" y="0"/>
                  </a:moveTo>
                  <a:lnTo>
                    <a:pt x="140" y="113"/>
                  </a:lnTo>
                  <a:lnTo>
                    <a:pt x="140" y="124"/>
                  </a:lnTo>
                  <a:lnTo>
                    <a:pt x="71" y="211"/>
                  </a:lnTo>
                  <a:lnTo>
                    <a:pt x="74" y="177"/>
                  </a:lnTo>
                  <a:lnTo>
                    <a:pt x="124" y="115"/>
                  </a:lnTo>
                  <a:lnTo>
                    <a:pt x="0" y="7"/>
                  </a:lnTo>
                  <a:lnTo>
                    <a:pt x="13" y="0"/>
                  </a:lnTo>
                  <a:close/>
                </a:path>
              </a:pathLst>
            </a:custGeom>
            <a:solidFill>
              <a:srgbClr val="A39494"/>
            </a:solidFill>
            <a:ln w="9525">
              <a:noFill/>
              <a:round/>
              <a:headEnd/>
              <a:tailEnd/>
            </a:ln>
          </p:spPr>
          <p:txBody>
            <a:bodyPr/>
            <a:lstStyle/>
            <a:p>
              <a:endParaRPr lang="en-US"/>
            </a:p>
          </p:txBody>
        </p:sp>
        <p:sp>
          <p:nvSpPr>
            <p:cNvPr id="95293" name="Freeform 1084"/>
            <p:cNvSpPr>
              <a:spLocks/>
            </p:cNvSpPr>
            <p:nvPr/>
          </p:nvSpPr>
          <p:spPr bwMode="auto">
            <a:xfrm>
              <a:off x="4126" y="946"/>
              <a:ext cx="133" cy="126"/>
            </a:xfrm>
            <a:custGeom>
              <a:avLst/>
              <a:gdLst>
                <a:gd name="T0" fmla="*/ 1 w 265"/>
                <a:gd name="T1" fmla="*/ 0 h 252"/>
                <a:gd name="T2" fmla="*/ 1 w 265"/>
                <a:gd name="T3" fmla="*/ 1 h 252"/>
                <a:gd name="T4" fmla="*/ 0 w 265"/>
                <a:gd name="T5" fmla="*/ 1 h 252"/>
                <a:gd name="T6" fmla="*/ 1 w 265"/>
                <a:gd name="T7" fmla="*/ 1 h 252"/>
                <a:gd name="T8" fmla="*/ 1 w 265"/>
                <a:gd name="T9" fmla="*/ 1 h 252"/>
                <a:gd name="T10" fmla="*/ 1 w 265"/>
                <a:gd name="T11" fmla="*/ 1 h 252"/>
                <a:gd name="T12" fmla="*/ 1 w 265"/>
                <a:gd name="T13" fmla="*/ 0 h 252"/>
                <a:gd name="T14" fmla="*/ 1 w 265"/>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5" h="252">
                  <a:moveTo>
                    <a:pt x="114" y="0"/>
                  </a:moveTo>
                  <a:lnTo>
                    <a:pt x="61" y="31"/>
                  </a:lnTo>
                  <a:lnTo>
                    <a:pt x="0" y="120"/>
                  </a:lnTo>
                  <a:lnTo>
                    <a:pt x="161" y="252"/>
                  </a:lnTo>
                  <a:lnTo>
                    <a:pt x="265" y="145"/>
                  </a:lnTo>
                  <a:lnTo>
                    <a:pt x="256" y="127"/>
                  </a:lnTo>
                  <a:lnTo>
                    <a:pt x="114" y="0"/>
                  </a:lnTo>
                  <a:close/>
                </a:path>
              </a:pathLst>
            </a:custGeom>
            <a:solidFill>
              <a:srgbClr val="756868"/>
            </a:solidFill>
            <a:ln w="9525">
              <a:noFill/>
              <a:round/>
              <a:headEnd/>
              <a:tailEnd/>
            </a:ln>
          </p:spPr>
          <p:txBody>
            <a:bodyPr/>
            <a:lstStyle/>
            <a:p>
              <a:endParaRPr lang="en-US"/>
            </a:p>
          </p:txBody>
        </p:sp>
        <p:sp>
          <p:nvSpPr>
            <p:cNvPr id="95294" name="Freeform 1085"/>
            <p:cNvSpPr>
              <a:spLocks/>
            </p:cNvSpPr>
            <p:nvPr/>
          </p:nvSpPr>
          <p:spPr bwMode="auto">
            <a:xfrm>
              <a:off x="4122" y="946"/>
              <a:ext cx="92" cy="130"/>
            </a:xfrm>
            <a:custGeom>
              <a:avLst/>
              <a:gdLst>
                <a:gd name="T0" fmla="*/ 1 w 183"/>
                <a:gd name="T1" fmla="*/ 0 h 261"/>
                <a:gd name="T2" fmla="*/ 1 w 183"/>
                <a:gd name="T3" fmla="*/ 0 h 261"/>
                <a:gd name="T4" fmla="*/ 0 w 183"/>
                <a:gd name="T5" fmla="*/ 0 h 261"/>
                <a:gd name="T6" fmla="*/ 0 w 183"/>
                <a:gd name="T7" fmla="*/ 0 h 261"/>
                <a:gd name="T8" fmla="*/ 1 w 183"/>
                <a:gd name="T9" fmla="*/ 0 h 261"/>
                <a:gd name="T10" fmla="*/ 1 w 183"/>
                <a:gd name="T11" fmla="*/ 0 h 261"/>
                <a:gd name="T12" fmla="*/ 1 w 183"/>
                <a:gd name="T13" fmla="*/ 0 h 261"/>
                <a:gd name="T14" fmla="*/ 1 w 183"/>
                <a:gd name="T15" fmla="*/ 0 h 261"/>
                <a:gd name="T16" fmla="*/ 1 w 183"/>
                <a:gd name="T17" fmla="*/ 0 h 261"/>
                <a:gd name="T18" fmla="*/ 1 w 183"/>
                <a:gd name="T19" fmla="*/ 0 h 261"/>
                <a:gd name="T20" fmla="*/ 1 w 183"/>
                <a:gd name="T21" fmla="*/ 0 h 261"/>
                <a:gd name="T22" fmla="*/ 1 w 183"/>
                <a:gd name="T23" fmla="*/ 0 h 261"/>
                <a:gd name="T24" fmla="*/ 1 w 183"/>
                <a:gd name="T25" fmla="*/ 0 h 2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1">
                  <a:moveTo>
                    <a:pt x="118" y="0"/>
                  </a:moveTo>
                  <a:lnTo>
                    <a:pt x="66" y="22"/>
                  </a:lnTo>
                  <a:lnTo>
                    <a:pt x="0" y="101"/>
                  </a:lnTo>
                  <a:lnTo>
                    <a:pt x="0" y="133"/>
                  </a:lnTo>
                  <a:lnTo>
                    <a:pt x="145" y="255"/>
                  </a:lnTo>
                  <a:lnTo>
                    <a:pt x="178" y="261"/>
                  </a:lnTo>
                  <a:lnTo>
                    <a:pt x="183" y="246"/>
                  </a:lnTo>
                  <a:lnTo>
                    <a:pt x="168" y="227"/>
                  </a:lnTo>
                  <a:lnTo>
                    <a:pt x="29" y="108"/>
                  </a:lnTo>
                  <a:lnTo>
                    <a:pt x="79" y="35"/>
                  </a:lnTo>
                  <a:lnTo>
                    <a:pt x="121" y="12"/>
                  </a:lnTo>
                  <a:lnTo>
                    <a:pt x="118" y="0"/>
                  </a:lnTo>
                  <a:close/>
                </a:path>
              </a:pathLst>
            </a:custGeom>
            <a:solidFill>
              <a:srgbClr val="000000"/>
            </a:solidFill>
            <a:ln w="9525">
              <a:noFill/>
              <a:round/>
              <a:headEnd/>
              <a:tailEnd/>
            </a:ln>
          </p:spPr>
          <p:txBody>
            <a:bodyPr/>
            <a:lstStyle/>
            <a:p>
              <a:endParaRPr lang="en-US"/>
            </a:p>
          </p:txBody>
        </p:sp>
        <p:sp>
          <p:nvSpPr>
            <p:cNvPr id="95295" name="Freeform 1086"/>
            <p:cNvSpPr>
              <a:spLocks/>
            </p:cNvSpPr>
            <p:nvPr/>
          </p:nvSpPr>
          <p:spPr bwMode="auto">
            <a:xfrm>
              <a:off x="4179" y="944"/>
              <a:ext cx="81" cy="132"/>
            </a:xfrm>
            <a:custGeom>
              <a:avLst/>
              <a:gdLst>
                <a:gd name="T0" fmla="*/ 1 w 161"/>
                <a:gd name="T1" fmla="*/ 0 h 264"/>
                <a:gd name="T2" fmla="*/ 1 w 161"/>
                <a:gd name="T3" fmla="*/ 1 h 264"/>
                <a:gd name="T4" fmla="*/ 1 w 161"/>
                <a:gd name="T5" fmla="*/ 1 h 264"/>
                <a:gd name="T6" fmla="*/ 1 w 161"/>
                <a:gd name="T7" fmla="*/ 1 h 264"/>
                <a:gd name="T8" fmla="*/ 1 w 161"/>
                <a:gd name="T9" fmla="*/ 1 h 264"/>
                <a:gd name="T10" fmla="*/ 1 w 161"/>
                <a:gd name="T11" fmla="*/ 1 h 264"/>
                <a:gd name="T12" fmla="*/ 1 w 161"/>
                <a:gd name="T13" fmla="*/ 1 h 264"/>
                <a:gd name="T14" fmla="*/ 1 w 161"/>
                <a:gd name="T15" fmla="*/ 1 h 264"/>
                <a:gd name="T16" fmla="*/ 0 w 161"/>
                <a:gd name="T17" fmla="*/ 1 h 264"/>
                <a:gd name="T18" fmla="*/ 1 w 161"/>
                <a:gd name="T19" fmla="*/ 0 h 264"/>
                <a:gd name="T20" fmla="*/ 1 w 161"/>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1" h="264">
                  <a:moveTo>
                    <a:pt x="9" y="0"/>
                  </a:moveTo>
                  <a:lnTo>
                    <a:pt x="158" y="126"/>
                  </a:lnTo>
                  <a:lnTo>
                    <a:pt x="161" y="155"/>
                  </a:lnTo>
                  <a:lnTo>
                    <a:pt x="88" y="248"/>
                  </a:lnTo>
                  <a:lnTo>
                    <a:pt x="60" y="264"/>
                  </a:lnTo>
                  <a:lnTo>
                    <a:pt x="64" y="245"/>
                  </a:lnTo>
                  <a:lnTo>
                    <a:pt x="146" y="147"/>
                  </a:lnTo>
                  <a:lnTo>
                    <a:pt x="143" y="133"/>
                  </a:lnTo>
                  <a:lnTo>
                    <a:pt x="0" y="15"/>
                  </a:lnTo>
                  <a:lnTo>
                    <a:pt x="9" y="0"/>
                  </a:lnTo>
                  <a:close/>
                </a:path>
              </a:pathLst>
            </a:custGeom>
            <a:solidFill>
              <a:srgbClr val="000000"/>
            </a:solidFill>
            <a:ln w="9525">
              <a:noFill/>
              <a:round/>
              <a:headEnd/>
              <a:tailEnd/>
            </a:ln>
          </p:spPr>
          <p:txBody>
            <a:bodyPr/>
            <a:lstStyle/>
            <a:p>
              <a:endParaRPr lang="en-US"/>
            </a:p>
          </p:txBody>
        </p:sp>
        <p:sp>
          <p:nvSpPr>
            <p:cNvPr id="95296" name="Freeform 1087"/>
            <p:cNvSpPr>
              <a:spLocks/>
            </p:cNvSpPr>
            <p:nvPr/>
          </p:nvSpPr>
          <p:spPr bwMode="auto">
            <a:xfrm>
              <a:off x="4175" y="956"/>
              <a:ext cx="71" cy="105"/>
            </a:xfrm>
            <a:custGeom>
              <a:avLst/>
              <a:gdLst>
                <a:gd name="T0" fmla="*/ 1 w 142"/>
                <a:gd name="T1" fmla="*/ 0 h 210"/>
                <a:gd name="T2" fmla="*/ 1 w 142"/>
                <a:gd name="T3" fmla="*/ 1 h 210"/>
                <a:gd name="T4" fmla="*/ 1 w 142"/>
                <a:gd name="T5" fmla="*/ 1 h 210"/>
                <a:gd name="T6" fmla="*/ 1 w 142"/>
                <a:gd name="T7" fmla="*/ 1 h 210"/>
                <a:gd name="T8" fmla="*/ 1 w 142"/>
                <a:gd name="T9" fmla="*/ 1 h 210"/>
                <a:gd name="T10" fmla="*/ 1 w 142"/>
                <a:gd name="T11" fmla="*/ 1 h 210"/>
                <a:gd name="T12" fmla="*/ 0 w 142"/>
                <a:gd name="T13" fmla="*/ 1 h 210"/>
                <a:gd name="T14" fmla="*/ 1 w 142"/>
                <a:gd name="T15" fmla="*/ 0 h 210"/>
                <a:gd name="T16" fmla="*/ 1 w 142"/>
                <a:gd name="T17" fmla="*/ 0 h 2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10">
                  <a:moveTo>
                    <a:pt x="15" y="0"/>
                  </a:moveTo>
                  <a:lnTo>
                    <a:pt x="141" y="112"/>
                  </a:lnTo>
                  <a:lnTo>
                    <a:pt x="142" y="124"/>
                  </a:lnTo>
                  <a:lnTo>
                    <a:pt x="73" y="210"/>
                  </a:lnTo>
                  <a:lnTo>
                    <a:pt x="75" y="177"/>
                  </a:lnTo>
                  <a:lnTo>
                    <a:pt x="125" y="115"/>
                  </a:lnTo>
                  <a:lnTo>
                    <a:pt x="0" y="7"/>
                  </a:lnTo>
                  <a:lnTo>
                    <a:pt x="15" y="0"/>
                  </a:lnTo>
                  <a:close/>
                </a:path>
              </a:pathLst>
            </a:custGeom>
            <a:solidFill>
              <a:srgbClr val="A39494"/>
            </a:solidFill>
            <a:ln w="9525">
              <a:noFill/>
              <a:round/>
              <a:headEnd/>
              <a:tailEnd/>
            </a:ln>
          </p:spPr>
          <p:txBody>
            <a:bodyPr/>
            <a:lstStyle/>
            <a:p>
              <a:endParaRPr lang="en-US"/>
            </a:p>
          </p:txBody>
        </p:sp>
        <p:sp>
          <p:nvSpPr>
            <p:cNvPr id="95297" name="Freeform 1088"/>
            <p:cNvSpPr>
              <a:spLocks/>
            </p:cNvSpPr>
            <p:nvPr/>
          </p:nvSpPr>
          <p:spPr bwMode="auto">
            <a:xfrm>
              <a:off x="4051" y="1033"/>
              <a:ext cx="134" cy="126"/>
            </a:xfrm>
            <a:custGeom>
              <a:avLst/>
              <a:gdLst>
                <a:gd name="T0" fmla="*/ 1 w 266"/>
                <a:gd name="T1" fmla="*/ 0 h 252"/>
                <a:gd name="T2" fmla="*/ 1 w 266"/>
                <a:gd name="T3" fmla="*/ 1 h 252"/>
                <a:gd name="T4" fmla="*/ 0 w 266"/>
                <a:gd name="T5" fmla="*/ 1 h 252"/>
                <a:gd name="T6" fmla="*/ 1 w 266"/>
                <a:gd name="T7" fmla="*/ 1 h 252"/>
                <a:gd name="T8" fmla="*/ 1 w 266"/>
                <a:gd name="T9" fmla="*/ 1 h 252"/>
                <a:gd name="T10" fmla="*/ 1 w 266"/>
                <a:gd name="T11" fmla="*/ 1 h 252"/>
                <a:gd name="T12" fmla="*/ 1 w 266"/>
                <a:gd name="T13" fmla="*/ 0 h 252"/>
                <a:gd name="T14" fmla="*/ 1 w 266"/>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252">
                  <a:moveTo>
                    <a:pt x="115" y="0"/>
                  </a:moveTo>
                  <a:lnTo>
                    <a:pt x="63" y="31"/>
                  </a:lnTo>
                  <a:lnTo>
                    <a:pt x="0" y="121"/>
                  </a:lnTo>
                  <a:lnTo>
                    <a:pt x="162" y="252"/>
                  </a:lnTo>
                  <a:lnTo>
                    <a:pt x="266" y="145"/>
                  </a:lnTo>
                  <a:lnTo>
                    <a:pt x="256" y="127"/>
                  </a:lnTo>
                  <a:lnTo>
                    <a:pt x="115" y="0"/>
                  </a:lnTo>
                  <a:close/>
                </a:path>
              </a:pathLst>
            </a:custGeom>
            <a:solidFill>
              <a:srgbClr val="756868"/>
            </a:solidFill>
            <a:ln w="9525">
              <a:noFill/>
              <a:round/>
              <a:headEnd/>
              <a:tailEnd/>
            </a:ln>
          </p:spPr>
          <p:txBody>
            <a:bodyPr/>
            <a:lstStyle/>
            <a:p>
              <a:endParaRPr lang="en-US"/>
            </a:p>
          </p:txBody>
        </p:sp>
        <p:sp>
          <p:nvSpPr>
            <p:cNvPr id="95298" name="Freeform 1089"/>
            <p:cNvSpPr>
              <a:spLocks/>
            </p:cNvSpPr>
            <p:nvPr/>
          </p:nvSpPr>
          <p:spPr bwMode="auto">
            <a:xfrm>
              <a:off x="4048" y="1033"/>
              <a:ext cx="92" cy="131"/>
            </a:xfrm>
            <a:custGeom>
              <a:avLst/>
              <a:gdLst>
                <a:gd name="T0" fmla="*/ 1 w 183"/>
                <a:gd name="T1" fmla="*/ 0 h 261"/>
                <a:gd name="T2" fmla="*/ 1 w 183"/>
                <a:gd name="T3" fmla="*/ 1 h 261"/>
                <a:gd name="T4" fmla="*/ 0 w 183"/>
                <a:gd name="T5" fmla="*/ 1 h 261"/>
                <a:gd name="T6" fmla="*/ 0 w 183"/>
                <a:gd name="T7" fmla="*/ 1 h 261"/>
                <a:gd name="T8" fmla="*/ 1 w 183"/>
                <a:gd name="T9" fmla="*/ 1 h 261"/>
                <a:gd name="T10" fmla="*/ 1 w 183"/>
                <a:gd name="T11" fmla="*/ 1 h 261"/>
                <a:gd name="T12" fmla="*/ 1 w 183"/>
                <a:gd name="T13" fmla="*/ 1 h 261"/>
                <a:gd name="T14" fmla="*/ 1 w 183"/>
                <a:gd name="T15" fmla="*/ 1 h 261"/>
                <a:gd name="T16" fmla="*/ 1 w 183"/>
                <a:gd name="T17" fmla="*/ 1 h 261"/>
                <a:gd name="T18" fmla="*/ 1 w 183"/>
                <a:gd name="T19" fmla="*/ 1 h 261"/>
                <a:gd name="T20" fmla="*/ 1 w 183"/>
                <a:gd name="T21" fmla="*/ 1 h 261"/>
                <a:gd name="T22" fmla="*/ 1 w 183"/>
                <a:gd name="T23" fmla="*/ 0 h 261"/>
                <a:gd name="T24" fmla="*/ 1 w 183"/>
                <a:gd name="T25" fmla="*/ 0 h 2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1">
                  <a:moveTo>
                    <a:pt x="118" y="0"/>
                  </a:moveTo>
                  <a:lnTo>
                    <a:pt x="66" y="22"/>
                  </a:lnTo>
                  <a:lnTo>
                    <a:pt x="0" y="101"/>
                  </a:lnTo>
                  <a:lnTo>
                    <a:pt x="0" y="135"/>
                  </a:lnTo>
                  <a:lnTo>
                    <a:pt x="145" y="255"/>
                  </a:lnTo>
                  <a:lnTo>
                    <a:pt x="177" y="261"/>
                  </a:lnTo>
                  <a:lnTo>
                    <a:pt x="183" y="247"/>
                  </a:lnTo>
                  <a:lnTo>
                    <a:pt x="167" y="227"/>
                  </a:lnTo>
                  <a:lnTo>
                    <a:pt x="27" y="108"/>
                  </a:lnTo>
                  <a:lnTo>
                    <a:pt x="79" y="35"/>
                  </a:lnTo>
                  <a:lnTo>
                    <a:pt x="121" y="12"/>
                  </a:lnTo>
                  <a:lnTo>
                    <a:pt x="118" y="0"/>
                  </a:lnTo>
                  <a:close/>
                </a:path>
              </a:pathLst>
            </a:custGeom>
            <a:solidFill>
              <a:srgbClr val="000000"/>
            </a:solidFill>
            <a:ln w="9525">
              <a:noFill/>
              <a:round/>
              <a:headEnd/>
              <a:tailEnd/>
            </a:ln>
          </p:spPr>
          <p:txBody>
            <a:bodyPr/>
            <a:lstStyle/>
            <a:p>
              <a:endParaRPr lang="en-US"/>
            </a:p>
          </p:txBody>
        </p:sp>
        <p:sp>
          <p:nvSpPr>
            <p:cNvPr id="95299" name="Freeform 1090"/>
            <p:cNvSpPr>
              <a:spLocks/>
            </p:cNvSpPr>
            <p:nvPr/>
          </p:nvSpPr>
          <p:spPr bwMode="auto">
            <a:xfrm>
              <a:off x="4105" y="1032"/>
              <a:ext cx="81" cy="132"/>
            </a:xfrm>
            <a:custGeom>
              <a:avLst/>
              <a:gdLst>
                <a:gd name="T0" fmla="*/ 0 w 163"/>
                <a:gd name="T1" fmla="*/ 0 h 264"/>
                <a:gd name="T2" fmla="*/ 0 w 163"/>
                <a:gd name="T3" fmla="*/ 1 h 264"/>
                <a:gd name="T4" fmla="*/ 0 w 163"/>
                <a:gd name="T5" fmla="*/ 1 h 264"/>
                <a:gd name="T6" fmla="*/ 0 w 163"/>
                <a:gd name="T7" fmla="*/ 1 h 264"/>
                <a:gd name="T8" fmla="*/ 0 w 163"/>
                <a:gd name="T9" fmla="*/ 1 h 264"/>
                <a:gd name="T10" fmla="*/ 0 w 163"/>
                <a:gd name="T11" fmla="*/ 1 h 264"/>
                <a:gd name="T12" fmla="*/ 0 w 163"/>
                <a:gd name="T13" fmla="*/ 1 h 264"/>
                <a:gd name="T14" fmla="*/ 0 w 163"/>
                <a:gd name="T15" fmla="*/ 1 h 264"/>
                <a:gd name="T16" fmla="*/ 0 w 163"/>
                <a:gd name="T17" fmla="*/ 1 h 264"/>
                <a:gd name="T18" fmla="*/ 0 w 163"/>
                <a:gd name="T19" fmla="*/ 0 h 264"/>
                <a:gd name="T20" fmla="*/ 0 w 163"/>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3" h="264">
                  <a:moveTo>
                    <a:pt x="9" y="0"/>
                  </a:moveTo>
                  <a:lnTo>
                    <a:pt x="160" y="127"/>
                  </a:lnTo>
                  <a:lnTo>
                    <a:pt x="163" y="155"/>
                  </a:lnTo>
                  <a:lnTo>
                    <a:pt x="90" y="247"/>
                  </a:lnTo>
                  <a:lnTo>
                    <a:pt x="61" y="264"/>
                  </a:lnTo>
                  <a:lnTo>
                    <a:pt x="65" y="245"/>
                  </a:lnTo>
                  <a:lnTo>
                    <a:pt x="147" y="146"/>
                  </a:lnTo>
                  <a:lnTo>
                    <a:pt x="144" y="133"/>
                  </a:lnTo>
                  <a:lnTo>
                    <a:pt x="0" y="15"/>
                  </a:lnTo>
                  <a:lnTo>
                    <a:pt x="9" y="0"/>
                  </a:lnTo>
                  <a:close/>
                </a:path>
              </a:pathLst>
            </a:custGeom>
            <a:solidFill>
              <a:srgbClr val="000000"/>
            </a:solidFill>
            <a:ln w="9525">
              <a:noFill/>
              <a:round/>
              <a:headEnd/>
              <a:tailEnd/>
            </a:ln>
          </p:spPr>
          <p:txBody>
            <a:bodyPr/>
            <a:lstStyle/>
            <a:p>
              <a:endParaRPr lang="en-US"/>
            </a:p>
          </p:txBody>
        </p:sp>
        <p:sp>
          <p:nvSpPr>
            <p:cNvPr id="95300" name="Freeform 1091"/>
            <p:cNvSpPr>
              <a:spLocks/>
            </p:cNvSpPr>
            <p:nvPr/>
          </p:nvSpPr>
          <p:spPr bwMode="auto">
            <a:xfrm>
              <a:off x="4100" y="1044"/>
              <a:ext cx="71" cy="105"/>
            </a:xfrm>
            <a:custGeom>
              <a:avLst/>
              <a:gdLst>
                <a:gd name="T0" fmla="*/ 1 w 142"/>
                <a:gd name="T1" fmla="*/ 0 h 211"/>
                <a:gd name="T2" fmla="*/ 1 w 142"/>
                <a:gd name="T3" fmla="*/ 0 h 211"/>
                <a:gd name="T4" fmla="*/ 1 w 142"/>
                <a:gd name="T5" fmla="*/ 0 h 211"/>
                <a:gd name="T6" fmla="*/ 1 w 142"/>
                <a:gd name="T7" fmla="*/ 0 h 211"/>
                <a:gd name="T8" fmla="*/ 1 w 142"/>
                <a:gd name="T9" fmla="*/ 0 h 211"/>
                <a:gd name="T10" fmla="*/ 1 w 142"/>
                <a:gd name="T11" fmla="*/ 0 h 211"/>
                <a:gd name="T12" fmla="*/ 0 w 142"/>
                <a:gd name="T13" fmla="*/ 0 h 211"/>
                <a:gd name="T14" fmla="*/ 1 w 142"/>
                <a:gd name="T15" fmla="*/ 0 h 211"/>
                <a:gd name="T16" fmla="*/ 1 w 142"/>
                <a:gd name="T17" fmla="*/ 0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11">
                  <a:moveTo>
                    <a:pt x="14" y="0"/>
                  </a:moveTo>
                  <a:lnTo>
                    <a:pt x="142" y="113"/>
                  </a:lnTo>
                  <a:lnTo>
                    <a:pt x="142" y="125"/>
                  </a:lnTo>
                  <a:lnTo>
                    <a:pt x="73" y="211"/>
                  </a:lnTo>
                  <a:lnTo>
                    <a:pt x="76" y="178"/>
                  </a:lnTo>
                  <a:lnTo>
                    <a:pt x="126" y="116"/>
                  </a:lnTo>
                  <a:lnTo>
                    <a:pt x="0" y="9"/>
                  </a:lnTo>
                  <a:lnTo>
                    <a:pt x="14" y="0"/>
                  </a:lnTo>
                  <a:close/>
                </a:path>
              </a:pathLst>
            </a:custGeom>
            <a:solidFill>
              <a:srgbClr val="A39494"/>
            </a:solidFill>
            <a:ln w="9525">
              <a:noFill/>
              <a:round/>
              <a:headEnd/>
              <a:tailEnd/>
            </a:ln>
          </p:spPr>
          <p:txBody>
            <a:bodyPr/>
            <a:lstStyle/>
            <a:p>
              <a:endParaRPr lang="en-US"/>
            </a:p>
          </p:txBody>
        </p:sp>
        <p:sp>
          <p:nvSpPr>
            <p:cNvPr id="95301" name="Freeform 1092"/>
            <p:cNvSpPr>
              <a:spLocks/>
            </p:cNvSpPr>
            <p:nvPr/>
          </p:nvSpPr>
          <p:spPr bwMode="auto">
            <a:xfrm>
              <a:off x="3977" y="1122"/>
              <a:ext cx="133" cy="126"/>
            </a:xfrm>
            <a:custGeom>
              <a:avLst/>
              <a:gdLst>
                <a:gd name="T0" fmla="*/ 1 w 265"/>
                <a:gd name="T1" fmla="*/ 0 h 252"/>
                <a:gd name="T2" fmla="*/ 1 w 265"/>
                <a:gd name="T3" fmla="*/ 1 h 252"/>
                <a:gd name="T4" fmla="*/ 0 w 265"/>
                <a:gd name="T5" fmla="*/ 1 h 252"/>
                <a:gd name="T6" fmla="*/ 1 w 265"/>
                <a:gd name="T7" fmla="*/ 1 h 252"/>
                <a:gd name="T8" fmla="*/ 1 w 265"/>
                <a:gd name="T9" fmla="*/ 1 h 252"/>
                <a:gd name="T10" fmla="*/ 1 w 265"/>
                <a:gd name="T11" fmla="*/ 1 h 252"/>
                <a:gd name="T12" fmla="*/ 1 w 265"/>
                <a:gd name="T13" fmla="*/ 0 h 252"/>
                <a:gd name="T14" fmla="*/ 1 w 265"/>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5" h="252">
                  <a:moveTo>
                    <a:pt x="114" y="0"/>
                  </a:moveTo>
                  <a:lnTo>
                    <a:pt x="61" y="29"/>
                  </a:lnTo>
                  <a:lnTo>
                    <a:pt x="0" y="120"/>
                  </a:lnTo>
                  <a:lnTo>
                    <a:pt x="161" y="252"/>
                  </a:lnTo>
                  <a:lnTo>
                    <a:pt x="265" y="144"/>
                  </a:lnTo>
                  <a:lnTo>
                    <a:pt x="256" y="128"/>
                  </a:lnTo>
                  <a:lnTo>
                    <a:pt x="114" y="0"/>
                  </a:lnTo>
                  <a:close/>
                </a:path>
              </a:pathLst>
            </a:custGeom>
            <a:solidFill>
              <a:srgbClr val="756868"/>
            </a:solidFill>
            <a:ln w="9525">
              <a:noFill/>
              <a:round/>
              <a:headEnd/>
              <a:tailEnd/>
            </a:ln>
          </p:spPr>
          <p:txBody>
            <a:bodyPr/>
            <a:lstStyle/>
            <a:p>
              <a:endParaRPr lang="en-US"/>
            </a:p>
          </p:txBody>
        </p:sp>
        <p:sp>
          <p:nvSpPr>
            <p:cNvPr id="95302" name="Freeform 1093"/>
            <p:cNvSpPr>
              <a:spLocks/>
            </p:cNvSpPr>
            <p:nvPr/>
          </p:nvSpPr>
          <p:spPr bwMode="auto">
            <a:xfrm>
              <a:off x="3974" y="1121"/>
              <a:ext cx="91" cy="131"/>
            </a:xfrm>
            <a:custGeom>
              <a:avLst/>
              <a:gdLst>
                <a:gd name="T0" fmla="*/ 0 w 183"/>
                <a:gd name="T1" fmla="*/ 0 h 262"/>
                <a:gd name="T2" fmla="*/ 0 w 183"/>
                <a:gd name="T3" fmla="*/ 1 h 262"/>
                <a:gd name="T4" fmla="*/ 0 w 183"/>
                <a:gd name="T5" fmla="*/ 1 h 262"/>
                <a:gd name="T6" fmla="*/ 0 w 183"/>
                <a:gd name="T7" fmla="*/ 1 h 262"/>
                <a:gd name="T8" fmla="*/ 0 w 183"/>
                <a:gd name="T9" fmla="*/ 1 h 262"/>
                <a:gd name="T10" fmla="*/ 0 w 183"/>
                <a:gd name="T11" fmla="*/ 1 h 262"/>
                <a:gd name="T12" fmla="*/ 0 w 183"/>
                <a:gd name="T13" fmla="*/ 1 h 262"/>
                <a:gd name="T14" fmla="*/ 0 w 183"/>
                <a:gd name="T15" fmla="*/ 1 h 262"/>
                <a:gd name="T16" fmla="*/ 0 w 183"/>
                <a:gd name="T17" fmla="*/ 1 h 262"/>
                <a:gd name="T18" fmla="*/ 0 w 183"/>
                <a:gd name="T19" fmla="*/ 1 h 262"/>
                <a:gd name="T20" fmla="*/ 0 w 183"/>
                <a:gd name="T21" fmla="*/ 1 h 262"/>
                <a:gd name="T22" fmla="*/ 0 w 183"/>
                <a:gd name="T23" fmla="*/ 0 h 262"/>
                <a:gd name="T24" fmla="*/ 0 w 183"/>
                <a:gd name="T25" fmla="*/ 0 h 2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2">
                  <a:moveTo>
                    <a:pt x="119" y="0"/>
                  </a:moveTo>
                  <a:lnTo>
                    <a:pt x="66" y="23"/>
                  </a:lnTo>
                  <a:lnTo>
                    <a:pt x="0" y="101"/>
                  </a:lnTo>
                  <a:lnTo>
                    <a:pt x="0" y="134"/>
                  </a:lnTo>
                  <a:lnTo>
                    <a:pt x="145" y="255"/>
                  </a:lnTo>
                  <a:lnTo>
                    <a:pt x="177" y="262"/>
                  </a:lnTo>
                  <a:lnTo>
                    <a:pt x="183" y="247"/>
                  </a:lnTo>
                  <a:lnTo>
                    <a:pt x="169" y="227"/>
                  </a:lnTo>
                  <a:lnTo>
                    <a:pt x="30" y="108"/>
                  </a:lnTo>
                  <a:lnTo>
                    <a:pt x="79" y="35"/>
                  </a:lnTo>
                  <a:lnTo>
                    <a:pt x="122" y="11"/>
                  </a:lnTo>
                  <a:lnTo>
                    <a:pt x="119" y="0"/>
                  </a:lnTo>
                  <a:close/>
                </a:path>
              </a:pathLst>
            </a:custGeom>
            <a:solidFill>
              <a:srgbClr val="000000"/>
            </a:solidFill>
            <a:ln w="9525">
              <a:noFill/>
              <a:round/>
              <a:headEnd/>
              <a:tailEnd/>
            </a:ln>
          </p:spPr>
          <p:txBody>
            <a:bodyPr/>
            <a:lstStyle/>
            <a:p>
              <a:endParaRPr lang="en-US"/>
            </a:p>
          </p:txBody>
        </p:sp>
        <p:sp>
          <p:nvSpPr>
            <p:cNvPr id="95303" name="Freeform 1094"/>
            <p:cNvSpPr>
              <a:spLocks/>
            </p:cNvSpPr>
            <p:nvPr/>
          </p:nvSpPr>
          <p:spPr bwMode="auto">
            <a:xfrm>
              <a:off x="4031" y="1120"/>
              <a:ext cx="80" cy="132"/>
            </a:xfrm>
            <a:custGeom>
              <a:avLst/>
              <a:gdLst>
                <a:gd name="T0" fmla="*/ 0 w 162"/>
                <a:gd name="T1" fmla="*/ 0 h 263"/>
                <a:gd name="T2" fmla="*/ 0 w 162"/>
                <a:gd name="T3" fmla="*/ 1 h 263"/>
                <a:gd name="T4" fmla="*/ 0 w 162"/>
                <a:gd name="T5" fmla="*/ 1 h 263"/>
                <a:gd name="T6" fmla="*/ 0 w 162"/>
                <a:gd name="T7" fmla="*/ 1 h 263"/>
                <a:gd name="T8" fmla="*/ 0 w 162"/>
                <a:gd name="T9" fmla="*/ 1 h 263"/>
                <a:gd name="T10" fmla="*/ 0 w 162"/>
                <a:gd name="T11" fmla="*/ 1 h 263"/>
                <a:gd name="T12" fmla="*/ 0 w 162"/>
                <a:gd name="T13" fmla="*/ 1 h 263"/>
                <a:gd name="T14" fmla="*/ 0 w 162"/>
                <a:gd name="T15" fmla="*/ 1 h 263"/>
                <a:gd name="T16" fmla="*/ 0 w 162"/>
                <a:gd name="T17" fmla="*/ 1 h 263"/>
                <a:gd name="T18" fmla="*/ 0 w 162"/>
                <a:gd name="T19" fmla="*/ 0 h 263"/>
                <a:gd name="T20" fmla="*/ 0 w 162"/>
                <a:gd name="T21" fmla="*/ 0 h 2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2" h="263">
                  <a:moveTo>
                    <a:pt x="8" y="0"/>
                  </a:moveTo>
                  <a:lnTo>
                    <a:pt x="159" y="127"/>
                  </a:lnTo>
                  <a:lnTo>
                    <a:pt x="162" y="156"/>
                  </a:lnTo>
                  <a:lnTo>
                    <a:pt x="88" y="247"/>
                  </a:lnTo>
                  <a:lnTo>
                    <a:pt x="59" y="263"/>
                  </a:lnTo>
                  <a:lnTo>
                    <a:pt x="63" y="246"/>
                  </a:lnTo>
                  <a:lnTo>
                    <a:pt x="147" y="146"/>
                  </a:lnTo>
                  <a:lnTo>
                    <a:pt x="144" y="133"/>
                  </a:lnTo>
                  <a:lnTo>
                    <a:pt x="0" y="14"/>
                  </a:lnTo>
                  <a:lnTo>
                    <a:pt x="8" y="0"/>
                  </a:lnTo>
                  <a:close/>
                </a:path>
              </a:pathLst>
            </a:custGeom>
            <a:solidFill>
              <a:srgbClr val="000000"/>
            </a:solidFill>
            <a:ln w="9525">
              <a:noFill/>
              <a:round/>
              <a:headEnd/>
              <a:tailEnd/>
            </a:ln>
          </p:spPr>
          <p:txBody>
            <a:bodyPr/>
            <a:lstStyle/>
            <a:p>
              <a:endParaRPr lang="en-US"/>
            </a:p>
          </p:txBody>
        </p:sp>
        <p:sp>
          <p:nvSpPr>
            <p:cNvPr id="95304" name="Freeform 1095"/>
            <p:cNvSpPr>
              <a:spLocks/>
            </p:cNvSpPr>
            <p:nvPr/>
          </p:nvSpPr>
          <p:spPr bwMode="auto">
            <a:xfrm>
              <a:off x="4026" y="1132"/>
              <a:ext cx="71" cy="105"/>
            </a:xfrm>
            <a:custGeom>
              <a:avLst/>
              <a:gdLst>
                <a:gd name="T0" fmla="*/ 1 w 142"/>
                <a:gd name="T1" fmla="*/ 0 h 209"/>
                <a:gd name="T2" fmla="*/ 1 w 142"/>
                <a:gd name="T3" fmla="*/ 1 h 209"/>
                <a:gd name="T4" fmla="*/ 1 w 142"/>
                <a:gd name="T5" fmla="*/ 1 h 209"/>
                <a:gd name="T6" fmla="*/ 1 w 142"/>
                <a:gd name="T7" fmla="*/ 1 h 209"/>
                <a:gd name="T8" fmla="*/ 1 w 142"/>
                <a:gd name="T9" fmla="*/ 1 h 209"/>
                <a:gd name="T10" fmla="*/ 1 w 142"/>
                <a:gd name="T11" fmla="*/ 1 h 209"/>
                <a:gd name="T12" fmla="*/ 0 w 142"/>
                <a:gd name="T13" fmla="*/ 1 h 209"/>
                <a:gd name="T14" fmla="*/ 1 w 142"/>
                <a:gd name="T15" fmla="*/ 0 h 209"/>
                <a:gd name="T16" fmla="*/ 1 w 142"/>
                <a:gd name="T17" fmla="*/ 0 h 2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09">
                  <a:moveTo>
                    <a:pt x="13" y="0"/>
                  </a:moveTo>
                  <a:lnTo>
                    <a:pt x="140" y="111"/>
                  </a:lnTo>
                  <a:lnTo>
                    <a:pt x="142" y="123"/>
                  </a:lnTo>
                  <a:lnTo>
                    <a:pt x="73" y="209"/>
                  </a:lnTo>
                  <a:lnTo>
                    <a:pt x="74" y="175"/>
                  </a:lnTo>
                  <a:lnTo>
                    <a:pt x="124" y="114"/>
                  </a:lnTo>
                  <a:lnTo>
                    <a:pt x="0" y="7"/>
                  </a:lnTo>
                  <a:lnTo>
                    <a:pt x="13" y="0"/>
                  </a:lnTo>
                  <a:close/>
                </a:path>
              </a:pathLst>
            </a:custGeom>
            <a:solidFill>
              <a:srgbClr val="A39494"/>
            </a:solidFill>
            <a:ln w="9525">
              <a:noFill/>
              <a:round/>
              <a:headEnd/>
              <a:tailEnd/>
            </a:ln>
          </p:spPr>
          <p:txBody>
            <a:bodyPr/>
            <a:lstStyle/>
            <a:p>
              <a:endParaRPr lang="en-US"/>
            </a:p>
          </p:txBody>
        </p:sp>
        <p:sp>
          <p:nvSpPr>
            <p:cNvPr id="95305" name="Freeform 1096"/>
            <p:cNvSpPr>
              <a:spLocks/>
            </p:cNvSpPr>
            <p:nvPr/>
          </p:nvSpPr>
          <p:spPr bwMode="auto">
            <a:xfrm>
              <a:off x="3903" y="1210"/>
              <a:ext cx="133" cy="126"/>
            </a:xfrm>
            <a:custGeom>
              <a:avLst/>
              <a:gdLst>
                <a:gd name="T0" fmla="*/ 0 w 267"/>
                <a:gd name="T1" fmla="*/ 0 h 252"/>
                <a:gd name="T2" fmla="*/ 0 w 267"/>
                <a:gd name="T3" fmla="*/ 1 h 252"/>
                <a:gd name="T4" fmla="*/ 0 w 267"/>
                <a:gd name="T5" fmla="*/ 1 h 252"/>
                <a:gd name="T6" fmla="*/ 0 w 267"/>
                <a:gd name="T7" fmla="*/ 1 h 252"/>
                <a:gd name="T8" fmla="*/ 0 w 267"/>
                <a:gd name="T9" fmla="*/ 1 h 252"/>
                <a:gd name="T10" fmla="*/ 0 w 267"/>
                <a:gd name="T11" fmla="*/ 1 h 252"/>
                <a:gd name="T12" fmla="*/ 0 w 267"/>
                <a:gd name="T13" fmla="*/ 0 h 252"/>
                <a:gd name="T14" fmla="*/ 0 w 267"/>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7" h="252">
                  <a:moveTo>
                    <a:pt x="116" y="0"/>
                  </a:moveTo>
                  <a:lnTo>
                    <a:pt x="62" y="29"/>
                  </a:lnTo>
                  <a:lnTo>
                    <a:pt x="0" y="120"/>
                  </a:lnTo>
                  <a:lnTo>
                    <a:pt x="163" y="252"/>
                  </a:lnTo>
                  <a:lnTo>
                    <a:pt x="267" y="143"/>
                  </a:lnTo>
                  <a:lnTo>
                    <a:pt x="256" y="127"/>
                  </a:lnTo>
                  <a:lnTo>
                    <a:pt x="116" y="0"/>
                  </a:lnTo>
                  <a:close/>
                </a:path>
              </a:pathLst>
            </a:custGeom>
            <a:solidFill>
              <a:srgbClr val="756868"/>
            </a:solidFill>
            <a:ln w="9525">
              <a:noFill/>
              <a:round/>
              <a:headEnd/>
              <a:tailEnd/>
            </a:ln>
          </p:spPr>
          <p:txBody>
            <a:bodyPr/>
            <a:lstStyle/>
            <a:p>
              <a:endParaRPr lang="en-US"/>
            </a:p>
          </p:txBody>
        </p:sp>
        <p:sp>
          <p:nvSpPr>
            <p:cNvPr id="95306" name="Freeform 1097"/>
            <p:cNvSpPr>
              <a:spLocks/>
            </p:cNvSpPr>
            <p:nvPr/>
          </p:nvSpPr>
          <p:spPr bwMode="auto">
            <a:xfrm>
              <a:off x="3899" y="1210"/>
              <a:ext cx="91" cy="130"/>
            </a:xfrm>
            <a:custGeom>
              <a:avLst/>
              <a:gdLst>
                <a:gd name="T0" fmla="*/ 0 w 183"/>
                <a:gd name="T1" fmla="*/ 0 h 261"/>
                <a:gd name="T2" fmla="*/ 0 w 183"/>
                <a:gd name="T3" fmla="*/ 0 h 261"/>
                <a:gd name="T4" fmla="*/ 0 w 183"/>
                <a:gd name="T5" fmla="*/ 0 h 261"/>
                <a:gd name="T6" fmla="*/ 0 w 183"/>
                <a:gd name="T7" fmla="*/ 0 h 261"/>
                <a:gd name="T8" fmla="*/ 0 w 183"/>
                <a:gd name="T9" fmla="*/ 0 h 261"/>
                <a:gd name="T10" fmla="*/ 0 w 183"/>
                <a:gd name="T11" fmla="*/ 0 h 261"/>
                <a:gd name="T12" fmla="*/ 0 w 183"/>
                <a:gd name="T13" fmla="*/ 0 h 261"/>
                <a:gd name="T14" fmla="*/ 0 w 183"/>
                <a:gd name="T15" fmla="*/ 0 h 261"/>
                <a:gd name="T16" fmla="*/ 0 w 183"/>
                <a:gd name="T17" fmla="*/ 0 h 261"/>
                <a:gd name="T18" fmla="*/ 0 w 183"/>
                <a:gd name="T19" fmla="*/ 0 h 261"/>
                <a:gd name="T20" fmla="*/ 0 w 183"/>
                <a:gd name="T21" fmla="*/ 0 h 261"/>
                <a:gd name="T22" fmla="*/ 0 w 183"/>
                <a:gd name="T23" fmla="*/ 0 h 261"/>
                <a:gd name="T24" fmla="*/ 0 w 183"/>
                <a:gd name="T25" fmla="*/ 0 h 2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1">
                  <a:moveTo>
                    <a:pt x="120" y="0"/>
                  </a:moveTo>
                  <a:lnTo>
                    <a:pt x="66" y="22"/>
                  </a:lnTo>
                  <a:lnTo>
                    <a:pt x="0" y="100"/>
                  </a:lnTo>
                  <a:lnTo>
                    <a:pt x="1" y="133"/>
                  </a:lnTo>
                  <a:lnTo>
                    <a:pt x="145" y="253"/>
                  </a:lnTo>
                  <a:lnTo>
                    <a:pt x="179" y="261"/>
                  </a:lnTo>
                  <a:lnTo>
                    <a:pt x="183" y="246"/>
                  </a:lnTo>
                  <a:lnTo>
                    <a:pt x="168" y="225"/>
                  </a:lnTo>
                  <a:lnTo>
                    <a:pt x="29" y="107"/>
                  </a:lnTo>
                  <a:lnTo>
                    <a:pt x="79" y="34"/>
                  </a:lnTo>
                  <a:lnTo>
                    <a:pt x="123" y="10"/>
                  </a:lnTo>
                  <a:lnTo>
                    <a:pt x="120" y="0"/>
                  </a:lnTo>
                  <a:close/>
                </a:path>
              </a:pathLst>
            </a:custGeom>
            <a:solidFill>
              <a:srgbClr val="000000"/>
            </a:solidFill>
            <a:ln w="9525">
              <a:noFill/>
              <a:round/>
              <a:headEnd/>
              <a:tailEnd/>
            </a:ln>
          </p:spPr>
          <p:txBody>
            <a:bodyPr/>
            <a:lstStyle/>
            <a:p>
              <a:endParaRPr lang="en-US"/>
            </a:p>
          </p:txBody>
        </p:sp>
        <p:sp>
          <p:nvSpPr>
            <p:cNvPr id="95307" name="Freeform 1098"/>
            <p:cNvSpPr>
              <a:spLocks/>
            </p:cNvSpPr>
            <p:nvPr/>
          </p:nvSpPr>
          <p:spPr bwMode="auto">
            <a:xfrm>
              <a:off x="3956" y="1208"/>
              <a:ext cx="81" cy="132"/>
            </a:xfrm>
            <a:custGeom>
              <a:avLst/>
              <a:gdLst>
                <a:gd name="T0" fmla="*/ 0 w 163"/>
                <a:gd name="T1" fmla="*/ 0 h 262"/>
                <a:gd name="T2" fmla="*/ 0 w 163"/>
                <a:gd name="T3" fmla="*/ 1 h 262"/>
                <a:gd name="T4" fmla="*/ 0 w 163"/>
                <a:gd name="T5" fmla="*/ 1 h 262"/>
                <a:gd name="T6" fmla="*/ 0 w 163"/>
                <a:gd name="T7" fmla="*/ 1 h 262"/>
                <a:gd name="T8" fmla="*/ 0 w 163"/>
                <a:gd name="T9" fmla="*/ 1 h 262"/>
                <a:gd name="T10" fmla="*/ 0 w 163"/>
                <a:gd name="T11" fmla="*/ 1 h 262"/>
                <a:gd name="T12" fmla="*/ 0 w 163"/>
                <a:gd name="T13" fmla="*/ 1 h 262"/>
                <a:gd name="T14" fmla="*/ 0 w 163"/>
                <a:gd name="T15" fmla="*/ 1 h 262"/>
                <a:gd name="T16" fmla="*/ 0 w 163"/>
                <a:gd name="T17" fmla="*/ 1 h 262"/>
                <a:gd name="T18" fmla="*/ 0 w 163"/>
                <a:gd name="T19" fmla="*/ 0 h 262"/>
                <a:gd name="T20" fmla="*/ 0 w 163"/>
                <a:gd name="T21" fmla="*/ 0 h 2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3" h="262">
                  <a:moveTo>
                    <a:pt x="9" y="0"/>
                  </a:moveTo>
                  <a:lnTo>
                    <a:pt x="158" y="126"/>
                  </a:lnTo>
                  <a:lnTo>
                    <a:pt x="163" y="155"/>
                  </a:lnTo>
                  <a:lnTo>
                    <a:pt x="89" y="246"/>
                  </a:lnTo>
                  <a:lnTo>
                    <a:pt x="60" y="262"/>
                  </a:lnTo>
                  <a:lnTo>
                    <a:pt x="65" y="245"/>
                  </a:lnTo>
                  <a:lnTo>
                    <a:pt x="147" y="145"/>
                  </a:lnTo>
                  <a:lnTo>
                    <a:pt x="144" y="133"/>
                  </a:lnTo>
                  <a:lnTo>
                    <a:pt x="0" y="13"/>
                  </a:lnTo>
                  <a:lnTo>
                    <a:pt x="9" y="0"/>
                  </a:lnTo>
                  <a:close/>
                </a:path>
              </a:pathLst>
            </a:custGeom>
            <a:solidFill>
              <a:srgbClr val="000000"/>
            </a:solidFill>
            <a:ln w="9525">
              <a:noFill/>
              <a:round/>
              <a:headEnd/>
              <a:tailEnd/>
            </a:ln>
          </p:spPr>
          <p:txBody>
            <a:bodyPr/>
            <a:lstStyle/>
            <a:p>
              <a:endParaRPr lang="en-US"/>
            </a:p>
          </p:txBody>
        </p:sp>
        <p:sp>
          <p:nvSpPr>
            <p:cNvPr id="95308" name="Freeform 1099"/>
            <p:cNvSpPr>
              <a:spLocks/>
            </p:cNvSpPr>
            <p:nvPr/>
          </p:nvSpPr>
          <p:spPr bwMode="auto">
            <a:xfrm>
              <a:off x="3952" y="1220"/>
              <a:ext cx="71" cy="105"/>
            </a:xfrm>
            <a:custGeom>
              <a:avLst/>
              <a:gdLst>
                <a:gd name="T0" fmla="*/ 1 w 142"/>
                <a:gd name="T1" fmla="*/ 0 h 210"/>
                <a:gd name="T2" fmla="*/ 1 w 142"/>
                <a:gd name="T3" fmla="*/ 1 h 210"/>
                <a:gd name="T4" fmla="*/ 1 w 142"/>
                <a:gd name="T5" fmla="*/ 1 h 210"/>
                <a:gd name="T6" fmla="*/ 1 w 142"/>
                <a:gd name="T7" fmla="*/ 1 h 210"/>
                <a:gd name="T8" fmla="*/ 1 w 142"/>
                <a:gd name="T9" fmla="*/ 1 h 210"/>
                <a:gd name="T10" fmla="*/ 1 w 142"/>
                <a:gd name="T11" fmla="*/ 1 h 210"/>
                <a:gd name="T12" fmla="*/ 0 w 142"/>
                <a:gd name="T13" fmla="*/ 1 h 210"/>
                <a:gd name="T14" fmla="*/ 1 w 142"/>
                <a:gd name="T15" fmla="*/ 0 h 210"/>
                <a:gd name="T16" fmla="*/ 1 w 142"/>
                <a:gd name="T17" fmla="*/ 0 h 2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10">
                  <a:moveTo>
                    <a:pt x="15" y="0"/>
                  </a:moveTo>
                  <a:lnTo>
                    <a:pt x="141" y="112"/>
                  </a:lnTo>
                  <a:lnTo>
                    <a:pt x="142" y="123"/>
                  </a:lnTo>
                  <a:lnTo>
                    <a:pt x="74" y="210"/>
                  </a:lnTo>
                  <a:lnTo>
                    <a:pt x="76" y="176"/>
                  </a:lnTo>
                  <a:lnTo>
                    <a:pt x="125" y="116"/>
                  </a:lnTo>
                  <a:lnTo>
                    <a:pt x="0" y="8"/>
                  </a:lnTo>
                  <a:lnTo>
                    <a:pt x="15" y="0"/>
                  </a:lnTo>
                  <a:close/>
                </a:path>
              </a:pathLst>
            </a:custGeom>
            <a:solidFill>
              <a:srgbClr val="A39494"/>
            </a:solidFill>
            <a:ln w="9525">
              <a:noFill/>
              <a:round/>
              <a:headEnd/>
              <a:tailEnd/>
            </a:ln>
          </p:spPr>
          <p:txBody>
            <a:bodyPr/>
            <a:lstStyle/>
            <a:p>
              <a:endParaRPr lang="en-US"/>
            </a:p>
          </p:txBody>
        </p:sp>
        <p:sp>
          <p:nvSpPr>
            <p:cNvPr id="95309" name="Freeform 1100"/>
            <p:cNvSpPr>
              <a:spLocks/>
            </p:cNvSpPr>
            <p:nvPr/>
          </p:nvSpPr>
          <p:spPr bwMode="auto">
            <a:xfrm>
              <a:off x="3829" y="1298"/>
              <a:ext cx="132" cy="126"/>
            </a:xfrm>
            <a:custGeom>
              <a:avLst/>
              <a:gdLst>
                <a:gd name="T0" fmla="*/ 0 w 265"/>
                <a:gd name="T1" fmla="*/ 0 h 252"/>
                <a:gd name="T2" fmla="*/ 0 w 265"/>
                <a:gd name="T3" fmla="*/ 1 h 252"/>
                <a:gd name="T4" fmla="*/ 0 w 265"/>
                <a:gd name="T5" fmla="*/ 1 h 252"/>
                <a:gd name="T6" fmla="*/ 0 w 265"/>
                <a:gd name="T7" fmla="*/ 1 h 252"/>
                <a:gd name="T8" fmla="*/ 0 w 265"/>
                <a:gd name="T9" fmla="*/ 1 h 252"/>
                <a:gd name="T10" fmla="*/ 0 w 265"/>
                <a:gd name="T11" fmla="*/ 1 h 252"/>
                <a:gd name="T12" fmla="*/ 0 w 265"/>
                <a:gd name="T13" fmla="*/ 0 h 252"/>
                <a:gd name="T14" fmla="*/ 0 w 265"/>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5" h="252">
                  <a:moveTo>
                    <a:pt x="114" y="0"/>
                  </a:moveTo>
                  <a:lnTo>
                    <a:pt x="62" y="30"/>
                  </a:lnTo>
                  <a:lnTo>
                    <a:pt x="0" y="120"/>
                  </a:lnTo>
                  <a:lnTo>
                    <a:pt x="161" y="252"/>
                  </a:lnTo>
                  <a:lnTo>
                    <a:pt x="265" y="143"/>
                  </a:lnTo>
                  <a:lnTo>
                    <a:pt x="256" y="127"/>
                  </a:lnTo>
                  <a:lnTo>
                    <a:pt x="114" y="0"/>
                  </a:lnTo>
                  <a:close/>
                </a:path>
              </a:pathLst>
            </a:custGeom>
            <a:solidFill>
              <a:srgbClr val="756868"/>
            </a:solidFill>
            <a:ln w="9525">
              <a:noFill/>
              <a:round/>
              <a:headEnd/>
              <a:tailEnd/>
            </a:ln>
          </p:spPr>
          <p:txBody>
            <a:bodyPr/>
            <a:lstStyle/>
            <a:p>
              <a:endParaRPr lang="en-US"/>
            </a:p>
          </p:txBody>
        </p:sp>
        <p:sp>
          <p:nvSpPr>
            <p:cNvPr id="95310" name="Freeform 1101"/>
            <p:cNvSpPr>
              <a:spLocks/>
            </p:cNvSpPr>
            <p:nvPr/>
          </p:nvSpPr>
          <p:spPr bwMode="auto">
            <a:xfrm>
              <a:off x="3825" y="1298"/>
              <a:ext cx="91" cy="130"/>
            </a:xfrm>
            <a:custGeom>
              <a:avLst/>
              <a:gdLst>
                <a:gd name="T0" fmla="*/ 0 w 183"/>
                <a:gd name="T1" fmla="*/ 0 h 260"/>
                <a:gd name="T2" fmla="*/ 0 w 183"/>
                <a:gd name="T3" fmla="*/ 1 h 260"/>
                <a:gd name="T4" fmla="*/ 0 w 183"/>
                <a:gd name="T5" fmla="*/ 1 h 260"/>
                <a:gd name="T6" fmla="*/ 0 w 183"/>
                <a:gd name="T7" fmla="*/ 1 h 260"/>
                <a:gd name="T8" fmla="*/ 0 w 183"/>
                <a:gd name="T9" fmla="*/ 1 h 260"/>
                <a:gd name="T10" fmla="*/ 0 w 183"/>
                <a:gd name="T11" fmla="*/ 1 h 260"/>
                <a:gd name="T12" fmla="*/ 0 w 183"/>
                <a:gd name="T13" fmla="*/ 1 h 260"/>
                <a:gd name="T14" fmla="*/ 0 w 183"/>
                <a:gd name="T15" fmla="*/ 1 h 260"/>
                <a:gd name="T16" fmla="*/ 0 w 183"/>
                <a:gd name="T17" fmla="*/ 1 h 260"/>
                <a:gd name="T18" fmla="*/ 0 w 183"/>
                <a:gd name="T19" fmla="*/ 1 h 260"/>
                <a:gd name="T20" fmla="*/ 0 w 183"/>
                <a:gd name="T21" fmla="*/ 1 h 260"/>
                <a:gd name="T22" fmla="*/ 0 w 183"/>
                <a:gd name="T23" fmla="*/ 0 h 260"/>
                <a:gd name="T24" fmla="*/ 0 w 183"/>
                <a:gd name="T25" fmla="*/ 0 h 2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0">
                  <a:moveTo>
                    <a:pt x="118" y="0"/>
                  </a:moveTo>
                  <a:lnTo>
                    <a:pt x="66" y="22"/>
                  </a:lnTo>
                  <a:lnTo>
                    <a:pt x="0" y="99"/>
                  </a:lnTo>
                  <a:lnTo>
                    <a:pt x="0" y="133"/>
                  </a:lnTo>
                  <a:lnTo>
                    <a:pt x="145" y="253"/>
                  </a:lnTo>
                  <a:lnTo>
                    <a:pt x="177" y="260"/>
                  </a:lnTo>
                  <a:lnTo>
                    <a:pt x="183" y="246"/>
                  </a:lnTo>
                  <a:lnTo>
                    <a:pt x="168" y="225"/>
                  </a:lnTo>
                  <a:lnTo>
                    <a:pt x="29" y="108"/>
                  </a:lnTo>
                  <a:lnTo>
                    <a:pt x="79" y="35"/>
                  </a:lnTo>
                  <a:lnTo>
                    <a:pt x="121" y="10"/>
                  </a:lnTo>
                  <a:lnTo>
                    <a:pt x="118" y="0"/>
                  </a:lnTo>
                  <a:close/>
                </a:path>
              </a:pathLst>
            </a:custGeom>
            <a:solidFill>
              <a:srgbClr val="000000"/>
            </a:solidFill>
            <a:ln w="9525">
              <a:noFill/>
              <a:round/>
              <a:headEnd/>
              <a:tailEnd/>
            </a:ln>
          </p:spPr>
          <p:txBody>
            <a:bodyPr/>
            <a:lstStyle/>
            <a:p>
              <a:endParaRPr lang="en-US"/>
            </a:p>
          </p:txBody>
        </p:sp>
        <p:sp>
          <p:nvSpPr>
            <p:cNvPr id="95311" name="Freeform 1102"/>
            <p:cNvSpPr>
              <a:spLocks/>
            </p:cNvSpPr>
            <p:nvPr/>
          </p:nvSpPr>
          <p:spPr bwMode="auto">
            <a:xfrm>
              <a:off x="3882" y="1296"/>
              <a:ext cx="81" cy="131"/>
            </a:xfrm>
            <a:custGeom>
              <a:avLst/>
              <a:gdLst>
                <a:gd name="T0" fmla="*/ 1 w 161"/>
                <a:gd name="T1" fmla="*/ 0 h 262"/>
                <a:gd name="T2" fmla="*/ 1 w 161"/>
                <a:gd name="T3" fmla="*/ 1 h 262"/>
                <a:gd name="T4" fmla="*/ 1 w 161"/>
                <a:gd name="T5" fmla="*/ 1 h 262"/>
                <a:gd name="T6" fmla="*/ 1 w 161"/>
                <a:gd name="T7" fmla="*/ 1 h 262"/>
                <a:gd name="T8" fmla="*/ 1 w 161"/>
                <a:gd name="T9" fmla="*/ 1 h 262"/>
                <a:gd name="T10" fmla="*/ 1 w 161"/>
                <a:gd name="T11" fmla="*/ 1 h 262"/>
                <a:gd name="T12" fmla="*/ 1 w 161"/>
                <a:gd name="T13" fmla="*/ 1 h 262"/>
                <a:gd name="T14" fmla="*/ 1 w 161"/>
                <a:gd name="T15" fmla="*/ 1 h 262"/>
                <a:gd name="T16" fmla="*/ 0 w 161"/>
                <a:gd name="T17" fmla="*/ 1 h 262"/>
                <a:gd name="T18" fmla="*/ 1 w 161"/>
                <a:gd name="T19" fmla="*/ 0 h 262"/>
                <a:gd name="T20" fmla="*/ 1 w 161"/>
                <a:gd name="T21" fmla="*/ 0 h 2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1" h="262">
                  <a:moveTo>
                    <a:pt x="7" y="0"/>
                  </a:moveTo>
                  <a:lnTo>
                    <a:pt x="158" y="126"/>
                  </a:lnTo>
                  <a:lnTo>
                    <a:pt x="161" y="155"/>
                  </a:lnTo>
                  <a:lnTo>
                    <a:pt x="88" y="246"/>
                  </a:lnTo>
                  <a:lnTo>
                    <a:pt x="59" y="262"/>
                  </a:lnTo>
                  <a:lnTo>
                    <a:pt x="63" y="244"/>
                  </a:lnTo>
                  <a:lnTo>
                    <a:pt x="147" y="146"/>
                  </a:lnTo>
                  <a:lnTo>
                    <a:pt x="142" y="133"/>
                  </a:lnTo>
                  <a:lnTo>
                    <a:pt x="0" y="13"/>
                  </a:lnTo>
                  <a:lnTo>
                    <a:pt x="7" y="0"/>
                  </a:lnTo>
                  <a:close/>
                </a:path>
              </a:pathLst>
            </a:custGeom>
            <a:solidFill>
              <a:srgbClr val="000000"/>
            </a:solidFill>
            <a:ln w="9525">
              <a:noFill/>
              <a:round/>
              <a:headEnd/>
              <a:tailEnd/>
            </a:ln>
          </p:spPr>
          <p:txBody>
            <a:bodyPr/>
            <a:lstStyle/>
            <a:p>
              <a:endParaRPr lang="en-US"/>
            </a:p>
          </p:txBody>
        </p:sp>
        <p:sp>
          <p:nvSpPr>
            <p:cNvPr id="95312" name="Freeform 1103"/>
            <p:cNvSpPr>
              <a:spLocks/>
            </p:cNvSpPr>
            <p:nvPr/>
          </p:nvSpPr>
          <p:spPr bwMode="auto">
            <a:xfrm>
              <a:off x="3878" y="1308"/>
              <a:ext cx="70" cy="105"/>
            </a:xfrm>
            <a:custGeom>
              <a:avLst/>
              <a:gdLst>
                <a:gd name="T0" fmla="*/ 0 w 141"/>
                <a:gd name="T1" fmla="*/ 0 h 210"/>
                <a:gd name="T2" fmla="*/ 0 w 141"/>
                <a:gd name="T3" fmla="*/ 1 h 210"/>
                <a:gd name="T4" fmla="*/ 0 w 141"/>
                <a:gd name="T5" fmla="*/ 1 h 210"/>
                <a:gd name="T6" fmla="*/ 0 w 141"/>
                <a:gd name="T7" fmla="*/ 1 h 210"/>
                <a:gd name="T8" fmla="*/ 0 w 141"/>
                <a:gd name="T9" fmla="*/ 1 h 210"/>
                <a:gd name="T10" fmla="*/ 0 w 141"/>
                <a:gd name="T11" fmla="*/ 1 h 210"/>
                <a:gd name="T12" fmla="*/ 0 w 141"/>
                <a:gd name="T13" fmla="*/ 1 h 210"/>
                <a:gd name="T14" fmla="*/ 0 w 141"/>
                <a:gd name="T15" fmla="*/ 0 h 210"/>
                <a:gd name="T16" fmla="*/ 0 w 141"/>
                <a:gd name="T17" fmla="*/ 0 h 2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1" h="210">
                  <a:moveTo>
                    <a:pt x="13" y="0"/>
                  </a:moveTo>
                  <a:lnTo>
                    <a:pt x="141" y="113"/>
                  </a:lnTo>
                  <a:lnTo>
                    <a:pt x="141" y="125"/>
                  </a:lnTo>
                  <a:lnTo>
                    <a:pt x="72" y="210"/>
                  </a:lnTo>
                  <a:lnTo>
                    <a:pt x="75" y="177"/>
                  </a:lnTo>
                  <a:lnTo>
                    <a:pt x="125" y="116"/>
                  </a:lnTo>
                  <a:lnTo>
                    <a:pt x="0" y="8"/>
                  </a:lnTo>
                  <a:lnTo>
                    <a:pt x="13" y="0"/>
                  </a:lnTo>
                  <a:close/>
                </a:path>
              </a:pathLst>
            </a:custGeom>
            <a:solidFill>
              <a:srgbClr val="A39494"/>
            </a:solidFill>
            <a:ln w="9525">
              <a:noFill/>
              <a:round/>
              <a:headEnd/>
              <a:tailEnd/>
            </a:ln>
          </p:spPr>
          <p:txBody>
            <a:bodyPr/>
            <a:lstStyle/>
            <a:p>
              <a:endParaRPr lang="en-US"/>
            </a:p>
          </p:txBody>
        </p:sp>
        <p:sp>
          <p:nvSpPr>
            <p:cNvPr id="95313" name="Freeform 1104"/>
            <p:cNvSpPr>
              <a:spLocks/>
            </p:cNvSpPr>
            <p:nvPr/>
          </p:nvSpPr>
          <p:spPr bwMode="auto">
            <a:xfrm>
              <a:off x="4301" y="948"/>
              <a:ext cx="133" cy="126"/>
            </a:xfrm>
            <a:custGeom>
              <a:avLst/>
              <a:gdLst>
                <a:gd name="T0" fmla="*/ 0 w 267"/>
                <a:gd name="T1" fmla="*/ 0 h 252"/>
                <a:gd name="T2" fmla="*/ 0 w 267"/>
                <a:gd name="T3" fmla="*/ 1 h 252"/>
                <a:gd name="T4" fmla="*/ 0 w 267"/>
                <a:gd name="T5" fmla="*/ 1 h 252"/>
                <a:gd name="T6" fmla="*/ 0 w 267"/>
                <a:gd name="T7" fmla="*/ 1 h 252"/>
                <a:gd name="T8" fmla="*/ 0 w 267"/>
                <a:gd name="T9" fmla="*/ 1 h 252"/>
                <a:gd name="T10" fmla="*/ 0 w 267"/>
                <a:gd name="T11" fmla="*/ 1 h 252"/>
                <a:gd name="T12" fmla="*/ 0 w 267"/>
                <a:gd name="T13" fmla="*/ 0 h 252"/>
                <a:gd name="T14" fmla="*/ 0 w 267"/>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7" h="252">
                  <a:moveTo>
                    <a:pt x="116" y="0"/>
                  </a:moveTo>
                  <a:lnTo>
                    <a:pt x="63" y="30"/>
                  </a:lnTo>
                  <a:lnTo>
                    <a:pt x="0" y="121"/>
                  </a:lnTo>
                  <a:lnTo>
                    <a:pt x="163" y="252"/>
                  </a:lnTo>
                  <a:lnTo>
                    <a:pt x="267" y="144"/>
                  </a:lnTo>
                  <a:lnTo>
                    <a:pt x="258" y="128"/>
                  </a:lnTo>
                  <a:lnTo>
                    <a:pt x="116" y="0"/>
                  </a:lnTo>
                  <a:close/>
                </a:path>
              </a:pathLst>
            </a:custGeom>
            <a:solidFill>
              <a:srgbClr val="756868"/>
            </a:solidFill>
            <a:ln w="9525">
              <a:noFill/>
              <a:round/>
              <a:headEnd/>
              <a:tailEnd/>
            </a:ln>
          </p:spPr>
          <p:txBody>
            <a:bodyPr/>
            <a:lstStyle/>
            <a:p>
              <a:endParaRPr lang="en-US"/>
            </a:p>
          </p:txBody>
        </p:sp>
        <p:sp>
          <p:nvSpPr>
            <p:cNvPr id="95314" name="Freeform 1105"/>
            <p:cNvSpPr>
              <a:spLocks/>
            </p:cNvSpPr>
            <p:nvPr/>
          </p:nvSpPr>
          <p:spPr bwMode="auto">
            <a:xfrm>
              <a:off x="4298" y="948"/>
              <a:ext cx="92" cy="130"/>
            </a:xfrm>
            <a:custGeom>
              <a:avLst/>
              <a:gdLst>
                <a:gd name="T0" fmla="*/ 1 w 183"/>
                <a:gd name="T1" fmla="*/ 0 h 261"/>
                <a:gd name="T2" fmla="*/ 1 w 183"/>
                <a:gd name="T3" fmla="*/ 0 h 261"/>
                <a:gd name="T4" fmla="*/ 0 w 183"/>
                <a:gd name="T5" fmla="*/ 0 h 261"/>
                <a:gd name="T6" fmla="*/ 0 w 183"/>
                <a:gd name="T7" fmla="*/ 0 h 261"/>
                <a:gd name="T8" fmla="*/ 1 w 183"/>
                <a:gd name="T9" fmla="*/ 0 h 261"/>
                <a:gd name="T10" fmla="*/ 1 w 183"/>
                <a:gd name="T11" fmla="*/ 0 h 261"/>
                <a:gd name="T12" fmla="*/ 1 w 183"/>
                <a:gd name="T13" fmla="*/ 0 h 261"/>
                <a:gd name="T14" fmla="*/ 1 w 183"/>
                <a:gd name="T15" fmla="*/ 0 h 261"/>
                <a:gd name="T16" fmla="*/ 1 w 183"/>
                <a:gd name="T17" fmla="*/ 0 h 261"/>
                <a:gd name="T18" fmla="*/ 1 w 183"/>
                <a:gd name="T19" fmla="*/ 0 h 261"/>
                <a:gd name="T20" fmla="*/ 1 w 183"/>
                <a:gd name="T21" fmla="*/ 0 h 261"/>
                <a:gd name="T22" fmla="*/ 1 w 183"/>
                <a:gd name="T23" fmla="*/ 0 h 261"/>
                <a:gd name="T24" fmla="*/ 1 w 183"/>
                <a:gd name="T25" fmla="*/ 0 h 2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1">
                  <a:moveTo>
                    <a:pt x="119" y="0"/>
                  </a:moveTo>
                  <a:lnTo>
                    <a:pt x="66" y="22"/>
                  </a:lnTo>
                  <a:lnTo>
                    <a:pt x="0" y="100"/>
                  </a:lnTo>
                  <a:lnTo>
                    <a:pt x="0" y="134"/>
                  </a:lnTo>
                  <a:lnTo>
                    <a:pt x="145" y="254"/>
                  </a:lnTo>
                  <a:lnTo>
                    <a:pt x="178" y="261"/>
                  </a:lnTo>
                  <a:lnTo>
                    <a:pt x="183" y="247"/>
                  </a:lnTo>
                  <a:lnTo>
                    <a:pt x="167" y="226"/>
                  </a:lnTo>
                  <a:lnTo>
                    <a:pt x="28" y="109"/>
                  </a:lnTo>
                  <a:lnTo>
                    <a:pt x="79" y="34"/>
                  </a:lnTo>
                  <a:lnTo>
                    <a:pt x="122" y="11"/>
                  </a:lnTo>
                  <a:lnTo>
                    <a:pt x="119" y="0"/>
                  </a:lnTo>
                  <a:close/>
                </a:path>
              </a:pathLst>
            </a:custGeom>
            <a:solidFill>
              <a:srgbClr val="000000"/>
            </a:solidFill>
            <a:ln w="9525">
              <a:noFill/>
              <a:round/>
              <a:headEnd/>
              <a:tailEnd/>
            </a:ln>
          </p:spPr>
          <p:txBody>
            <a:bodyPr/>
            <a:lstStyle/>
            <a:p>
              <a:endParaRPr lang="en-US"/>
            </a:p>
          </p:txBody>
        </p:sp>
        <p:sp>
          <p:nvSpPr>
            <p:cNvPr id="95315" name="Freeform 1106"/>
            <p:cNvSpPr>
              <a:spLocks/>
            </p:cNvSpPr>
            <p:nvPr/>
          </p:nvSpPr>
          <p:spPr bwMode="auto">
            <a:xfrm>
              <a:off x="4355" y="946"/>
              <a:ext cx="81" cy="131"/>
            </a:xfrm>
            <a:custGeom>
              <a:avLst/>
              <a:gdLst>
                <a:gd name="T0" fmla="*/ 0 w 163"/>
                <a:gd name="T1" fmla="*/ 0 h 263"/>
                <a:gd name="T2" fmla="*/ 0 w 163"/>
                <a:gd name="T3" fmla="*/ 0 h 263"/>
                <a:gd name="T4" fmla="*/ 0 w 163"/>
                <a:gd name="T5" fmla="*/ 0 h 263"/>
                <a:gd name="T6" fmla="*/ 0 w 163"/>
                <a:gd name="T7" fmla="*/ 0 h 263"/>
                <a:gd name="T8" fmla="*/ 0 w 163"/>
                <a:gd name="T9" fmla="*/ 0 h 263"/>
                <a:gd name="T10" fmla="*/ 0 w 163"/>
                <a:gd name="T11" fmla="*/ 0 h 263"/>
                <a:gd name="T12" fmla="*/ 0 w 163"/>
                <a:gd name="T13" fmla="*/ 0 h 263"/>
                <a:gd name="T14" fmla="*/ 0 w 163"/>
                <a:gd name="T15" fmla="*/ 0 h 263"/>
                <a:gd name="T16" fmla="*/ 0 w 163"/>
                <a:gd name="T17" fmla="*/ 0 h 263"/>
                <a:gd name="T18" fmla="*/ 0 w 163"/>
                <a:gd name="T19" fmla="*/ 0 h 263"/>
                <a:gd name="T20" fmla="*/ 0 w 163"/>
                <a:gd name="T21" fmla="*/ 0 h 2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3" h="263">
                  <a:moveTo>
                    <a:pt x="9" y="0"/>
                  </a:moveTo>
                  <a:lnTo>
                    <a:pt x="160" y="126"/>
                  </a:lnTo>
                  <a:lnTo>
                    <a:pt x="163" y="156"/>
                  </a:lnTo>
                  <a:lnTo>
                    <a:pt x="89" y="247"/>
                  </a:lnTo>
                  <a:lnTo>
                    <a:pt x="60" y="263"/>
                  </a:lnTo>
                  <a:lnTo>
                    <a:pt x="65" y="245"/>
                  </a:lnTo>
                  <a:lnTo>
                    <a:pt x="147" y="147"/>
                  </a:lnTo>
                  <a:lnTo>
                    <a:pt x="144" y="134"/>
                  </a:lnTo>
                  <a:lnTo>
                    <a:pt x="0" y="14"/>
                  </a:lnTo>
                  <a:lnTo>
                    <a:pt x="9" y="0"/>
                  </a:lnTo>
                  <a:close/>
                </a:path>
              </a:pathLst>
            </a:custGeom>
            <a:solidFill>
              <a:srgbClr val="000000"/>
            </a:solidFill>
            <a:ln w="9525">
              <a:noFill/>
              <a:round/>
              <a:headEnd/>
              <a:tailEnd/>
            </a:ln>
          </p:spPr>
          <p:txBody>
            <a:bodyPr/>
            <a:lstStyle/>
            <a:p>
              <a:endParaRPr lang="en-US"/>
            </a:p>
          </p:txBody>
        </p:sp>
        <p:sp>
          <p:nvSpPr>
            <p:cNvPr id="95316" name="Freeform 1107"/>
            <p:cNvSpPr>
              <a:spLocks/>
            </p:cNvSpPr>
            <p:nvPr/>
          </p:nvSpPr>
          <p:spPr bwMode="auto">
            <a:xfrm>
              <a:off x="4351" y="958"/>
              <a:ext cx="70" cy="105"/>
            </a:xfrm>
            <a:custGeom>
              <a:avLst/>
              <a:gdLst>
                <a:gd name="T0" fmla="*/ 1 w 140"/>
                <a:gd name="T1" fmla="*/ 0 h 209"/>
                <a:gd name="T2" fmla="*/ 1 w 140"/>
                <a:gd name="T3" fmla="*/ 1 h 209"/>
                <a:gd name="T4" fmla="*/ 1 w 140"/>
                <a:gd name="T5" fmla="*/ 1 h 209"/>
                <a:gd name="T6" fmla="*/ 1 w 140"/>
                <a:gd name="T7" fmla="*/ 1 h 209"/>
                <a:gd name="T8" fmla="*/ 1 w 140"/>
                <a:gd name="T9" fmla="*/ 1 h 209"/>
                <a:gd name="T10" fmla="*/ 1 w 140"/>
                <a:gd name="T11" fmla="*/ 1 h 209"/>
                <a:gd name="T12" fmla="*/ 0 w 140"/>
                <a:gd name="T13" fmla="*/ 1 h 209"/>
                <a:gd name="T14" fmla="*/ 1 w 140"/>
                <a:gd name="T15" fmla="*/ 0 h 209"/>
                <a:gd name="T16" fmla="*/ 1 w 140"/>
                <a:gd name="T17" fmla="*/ 0 h 2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09">
                  <a:moveTo>
                    <a:pt x="13" y="0"/>
                  </a:moveTo>
                  <a:lnTo>
                    <a:pt x="140" y="113"/>
                  </a:lnTo>
                  <a:lnTo>
                    <a:pt x="140" y="124"/>
                  </a:lnTo>
                  <a:lnTo>
                    <a:pt x="72" y="209"/>
                  </a:lnTo>
                  <a:lnTo>
                    <a:pt x="74" y="176"/>
                  </a:lnTo>
                  <a:lnTo>
                    <a:pt x="124" y="116"/>
                  </a:lnTo>
                  <a:lnTo>
                    <a:pt x="0" y="7"/>
                  </a:lnTo>
                  <a:lnTo>
                    <a:pt x="13" y="0"/>
                  </a:lnTo>
                  <a:close/>
                </a:path>
              </a:pathLst>
            </a:custGeom>
            <a:solidFill>
              <a:srgbClr val="A39494"/>
            </a:solidFill>
            <a:ln w="9525">
              <a:noFill/>
              <a:round/>
              <a:headEnd/>
              <a:tailEnd/>
            </a:ln>
          </p:spPr>
          <p:txBody>
            <a:bodyPr/>
            <a:lstStyle/>
            <a:p>
              <a:endParaRPr lang="en-US"/>
            </a:p>
          </p:txBody>
        </p:sp>
        <p:sp>
          <p:nvSpPr>
            <p:cNvPr id="95317" name="Freeform 1108"/>
            <p:cNvSpPr>
              <a:spLocks/>
            </p:cNvSpPr>
            <p:nvPr/>
          </p:nvSpPr>
          <p:spPr bwMode="auto">
            <a:xfrm>
              <a:off x="4402" y="1038"/>
              <a:ext cx="133" cy="126"/>
            </a:xfrm>
            <a:custGeom>
              <a:avLst/>
              <a:gdLst>
                <a:gd name="T0" fmla="*/ 0 w 267"/>
                <a:gd name="T1" fmla="*/ 0 h 252"/>
                <a:gd name="T2" fmla="*/ 0 w 267"/>
                <a:gd name="T3" fmla="*/ 1 h 252"/>
                <a:gd name="T4" fmla="*/ 0 w 267"/>
                <a:gd name="T5" fmla="*/ 1 h 252"/>
                <a:gd name="T6" fmla="*/ 0 w 267"/>
                <a:gd name="T7" fmla="*/ 1 h 252"/>
                <a:gd name="T8" fmla="*/ 0 w 267"/>
                <a:gd name="T9" fmla="*/ 1 h 252"/>
                <a:gd name="T10" fmla="*/ 0 w 267"/>
                <a:gd name="T11" fmla="*/ 1 h 252"/>
                <a:gd name="T12" fmla="*/ 0 w 267"/>
                <a:gd name="T13" fmla="*/ 0 h 252"/>
                <a:gd name="T14" fmla="*/ 0 w 267"/>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7" h="252">
                  <a:moveTo>
                    <a:pt x="116" y="0"/>
                  </a:moveTo>
                  <a:lnTo>
                    <a:pt x="63" y="29"/>
                  </a:lnTo>
                  <a:lnTo>
                    <a:pt x="0" y="120"/>
                  </a:lnTo>
                  <a:lnTo>
                    <a:pt x="163" y="252"/>
                  </a:lnTo>
                  <a:lnTo>
                    <a:pt x="267" y="143"/>
                  </a:lnTo>
                  <a:lnTo>
                    <a:pt x="257" y="127"/>
                  </a:lnTo>
                  <a:lnTo>
                    <a:pt x="116" y="0"/>
                  </a:lnTo>
                  <a:close/>
                </a:path>
              </a:pathLst>
            </a:custGeom>
            <a:solidFill>
              <a:srgbClr val="756868"/>
            </a:solidFill>
            <a:ln w="9525">
              <a:noFill/>
              <a:round/>
              <a:headEnd/>
              <a:tailEnd/>
            </a:ln>
          </p:spPr>
          <p:txBody>
            <a:bodyPr/>
            <a:lstStyle/>
            <a:p>
              <a:endParaRPr lang="en-US"/>
            </a:p>
          </p:txBody>
        </p:sp>
        <p:sp>
          <p:nvSpPr>
            <p:cNvPr id="95318" name="Freeform 1109"/>
            <p:cNvSpPr>
              <a:spLocks/>
            </p:cNvSpPr>
            <p:nvPr/>
          </p:nvSpPr>
          <p:spPr bwMode="auto">
            <a:xfrm>
              <a:off x="4398" y="1037"/>
              <a:ext cx="92" cy="131"/>
            </a:xfrm>
            <a:custGeom>
              <a:avLst/>
              <a:gdLst>
                <a:gd name="T0" fmla="*/ 1 w 183"/>
                <a:gd name="T1" fmla="*/ 0 h 262"/>
                <a:gd name="T2" fmla="*/ 1 w 183"/>
                <a:gd name="T3" fmla="*/ 1 h 262"/>
                <a:gd name="T4" fmla="*/ 0 w 183"/>
                <a:gd name="T5" fmla="*/ 1 h 262"/>
                <a:gd name="T6" fmla="*/ 0 w 183"/>
                <a:gd name="T7" fmla="*/ 1 h 262"/>
                <a:gd name="T8" fmla="*/ 1 w 183"/>
                <a:gd name="T9" fmla="*/ 1 h 262"/>
                <a:gd name="T10" fmla="*/ 1 w 183"/>
                <a:gd name="T11" fmla="*/ 1 h 262"/>
                <a:gd name="T12" fmla="*/ 1 w 183"/>
                <a:gd name="T13" fmla="*/ 1 h 262"/>
                <a:gd name="T14" fmla="*/ 1 w 183"/>
                <a:gd name="T15" fmla="*/ 1 h 262"/>
                <a:gd name="T16" fmla="*/ 1 w 183"/>
                <a:gd name="T17" fmla="*/ 1 h 262"/>
                <a:gd name="T18" fmla="*/ 1 w 183"/>
                <a:gd name="T19" fmla="*/ 1 h 262"/>
                <a:gd name="T20" fmla="*/ 1 w 183"/>
                <a:gd name="T21" fmla="*/ 1 h 262"/>
                <a:gd name="T22" fmla="*/ 1 w 183"/>
                <a:gd name="T23" fmla="*/ 0 h 262"/>
                <a:gd name="T24" fmla="*/ 1 w 183"/>
                <a:gd name="T25" fmla="*/ 0 h 2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2">
                  <a:moveTo>
                    <a:pt x="120" y="0"/>
                  </a:moveTo>
                  <a:lnTo>
                    <a:pt x="66" y="24"/>
                  </a:lnTo>
                  <a:lnTo>
                    <a:pt x="0" y="101"/>
                  </a:lnTo>
                  <a:lnTo>
                    <a:pt x="0" y="135"/>
                  </a:lnTo>
                  <a:lnTo>
                    <a:pt x="147" y="255"/>
                  </a:lnTo>
                  <a:lnTo>
                    <a:pt x="179" y="262"/>
                  </a:lnTo>
                  <a:lnTo>
                    <a:pt x="183" y="248"/>
                  </a:lnTo>
                  <a:lnTo>
                    <a:pt x="168" y="227"/>
                  </a:lnTo>
                  <a:lnTo>
                    <a:pt x="29" y="109"/>
                  </a:lnTo>
                  <a:lnTo>
                    <a:pt x="79" y="35"/>
                  </a:lnTo>
                  <a:lnTo>
                    <a:pt x="123" y="12"/>
                  </a:lnTo>
                  <a:lnTo>
                    <a:pt x="120" y="0"/>
                  </a:lnTo>
                  <a:close/>
                </a:path>
              </a:pathLst>
            </a:custGeom>
            <a:solidFill>
              <a:srgbClr val="000000"/>
            </a:solidFill>
            <a:ln w="9525">
              <a:noFill/>
              <a:round/>
              <a:headEnd/>
              <a:tailEnd/>
            </a:ln>
          </p:spPr>
          <p:txBody>
            <a:bodyPr/>
            <a:lstStyle/>
            <a:p>
              <a:endParaRPr lang="en-US"/>
            </a:p>
          </p:txBody>
        </p:sp>
        <p:sp>
          <p:nvSpPr>
            <p:cNvPr id="95319" name="Freeform 1110"/>
            <p:cNvSpPr>
              <a:spLocks/>
            </p:cNvSpPr>
            <p:nvPr/>
          </p:nvSpPr>
          <p:spPr bwMode="auto">
            <a:xfrm>
              <a:off x="4456" y="1036"/>
              <a:ext cx="81" cy="131"/>
            </a:xfrm>
            <a:custGeom>
              <a:avLst/>
              <a:gdLst>
                <a:gd name="T0" fmla="*/ 0 w 163"/>
                <a:gd name="T1" fmla="*/ 0 h 264"/>
                <a:gd name="T2" fmla="*/ 0 w 163"/>
                <a:gd name="T3" fmla="*/ 0 h 264"/>
                <a:gd name="T4" fmla="*/ 0 w 163"/>
                <a:gd name="T5" fmla="*/ 0 h 264"/>
                <a:gd name="T6" fmla="*/ 0 w 163"/>
                <a:gd name="T7" fmla="*/ 0 h 264"/>
                <a:gd name="T8" fmla="*/ 0 w 163"/>
                <a:gd name="T9" fmla="*/ 0 h 264"/>
                <a:gd name="T10" fmla="*/ 0 w 163"/>
                <a:gd name="T11" fmla="*/ 0 h 264"/>
                <a:gd name="T12" fmla="*/ 0 w 163"/>
                <a:gd name="T13" fmla="*/ 0 h 264"/>
                <a:gd name="T14" fmla="*/ 0 w 163"/>
                <a:gd name="T15" fmla="*/ 0 h 264"/>
                <a:gd name="T16" fmla="*/ 0 w 163"/>
                <a:gd name="T17" fmla="*/ 0 h 264"/>
                <a:gd name="T18" fmla="*/ 0 w 163"/>
                <a:gd name="T19" fmla="*/ 0 h 264"/>
                <a:gd name="T20" fmla="*/ 0 w 163"/>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3" h="264">
                  <a:moveTo>
                    <a:pt x="9" y="0"/>
                  </a:moveTo>
                  <a:lnTo>
                    <a:pt x="159" y="128"/>
                  </a:lnTo>
                  <a:lnTo>
                    <a:pt x="163" y="157"/>
                  </a:lnTo>
                  <a:lnTo>
                    <a:pt x="88" y="248"/>
                  </a:lnTo>
                  <a:lnTo>
                    <a:pt x="60" y="264"/>
                  </a:lnTo>
                  <a:lnTo>
                    <a:pt x="65" y="246"/>
                  </a:lnTo>
                  <a:lnTo>
                    <a:pt x="147" y="147"/>
                  </a:lnTo>
                  <a:lnTo>
                    <a:pt x="144" y="134"/>
                  </a:lnTo>
                  <a:lnTo>
                    <a:pt x="0" y="15"/>
                  </a:lnTo>
                  <a:lnTo>
                    <a:pt x="9" y="0"/>
                  </a:lnTo>
                  <a:close/>
                </a:path>
              </a:pathLst>
            </a:custGeom>
            <a:solidFill>
              <a:srgbClr val="000000"/>
            </a:solidFill>
            <a:ln w="9525">
              <a:noFill/>
              <a:round/>
              <a:headEnd/>
              <a:tailEnd/>
            </a:ln>
          </p:spPr>
          <p:txBody>
            <a:bodyPr/>
            <a:lstStyle/>
            <a:p>
              <a:endParaRPr lang="en-US"/>
            </a:p>
          </p:txBody>
        </p:sp>
        <p:sp>
          <p:nvSpPr>
            <p:cNvPr id="95320" name="Freeform 1111"/>
            <p:cNvSpPr>
              <a:spLocks/>
            </p:cNvSpPr>
            <p:nvPr/>
          </p:nvSpPr>
          <p:spPr bwMode="auto">
            <a:xfrm>
              <a:off x="4451" y="1048"/>
              <a:ext cx="71" cy="105"/>
            </a:xfrm>
            <a:custGeom>
              <a:avLst/>
              <a:gdLst>
                <a:gd name="T0" fmla="*/ 0 w 143"/>
                <a:gd name="T1" fmla="*/ 0 h 210"/>
                <a:gd name="T2" fmla="*/ 0 w 143"/>
                <a:gd name="T3" fmla="*/ 1 h 210"/>
                <a:gd name="T4" fmla="*/ 0 w 143"/>
                <a:gd name="T5" fmla="*/ 1 h 210"/>
                <a:gd name="T6" fmla="*/ 0 w 143"/>
                <a:gd name="T7" fmla="*/ 1 h 210"/>
                <a:gd name="T8" fmla="*/ 0 w 143"/>
                <a:gd name="T9" fmla="*/ 1 h 210"/>
                <a:gd name="T10" fmla="*/ 0 w 143"/>
                <a:gd name="T11" fmla="*/ 1 h 210"/>
                <a:gd name="T12" fmla="*/ 0 w 143"/>
                <a:gd name="T13" fmla="*/ 1 h 210"/>
                <a:gd name="T14" fmla="*/ 0 w 143"/>
                <a:gd name="T15" fmla="*/ 0 h 210"/>
                <a:gd name="T16" fmla="*/ 0 w 143"/>
                <a:gd name="T17" fmla="*/ 0 h 2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3" h="210">
                  <a:moveTo>
                    <a:pt x="15" y="0"/>
                  </a:moveTo>
                  <a:lnTo>
                    <a:pt x="141" y="111"/>
                  </a:lnTo>
                  <a:lnTo>
                    <a:pt x="143" y="123"/>
                  </a:lnTo>
                  <a:lnTo>
                    <a:pt x="74" y="210"/>
                  </a:lnTo>
                  <a:lnTo>
                    <a:pt x="77" y="176"/>
                  </a:lnTo>
                  <a:lnTo>
                    <a:pt x="125" y="114"/>
                  </a:lnTo>
                  <a:lnTo>
                    <a:pt x="0" y="7"/>
                  </a:lnTo>
                  <a:lnTo>
                    <a:pt x="15" y="0"/>
                  </a:lnTo>
                  <a:close/>
                </a:path>
              </a:pathLst>
            </a:custGeom>
            <a:solidFill>
              <a:srgbClr val="A39494"/>
            </a:solidFill>
            <a:ln w="9525">
              <a:noFill/>
              <a:round/>
              <a:headEnd/>
              <a:tailEnd/>
            </a:ln>
          </p:spPr>
          <p:txBody>
            <a:bodyPr/>
            <a:lstStyle/>
            <a:p>
              <a:endParaRPr lang="en-US"/>
            </a:p>
          </p:txBody>
        </p:sp>
        <p:sp>
          <p:nvSpPr>
            <p:cNvPr id="95321" name="Freeform 1112"/>
            <p:cNvSpPr>
              <a:spLocks/>
            </p:cNvSpPr>
            <p:nvPr/>
          </p:nvSpPr>
          <p:spPr bwMode="auto">
            <a:xfrm>
              <a:off x="4503" y="1127"/>
              <a:ext cx="133" cy="127"/>
            </a:xfrm>
            <a:custGeom>
              <a:avLst/>
              <a:gdLst>
                <a:gd name="T0" fmla="*/ 1 w 265"/>
                <a:gd name="T1" fmla="*/ 0 h 254"/>
                <a:gd name="T2" fmla="*/ 1 w 265"/>
                <a:gd name="T3" fmla="*/ 1 h 254"/>
                <a:gd name="T4" fmla="*/ 0 w 265"/>
                <a:gd name="T5" fmla="*/ 1 h 254"/>
                <a:gd name="T6" fmla="*/ 1 w 265"/>
                <a:gd name="T7" fmla="*/ 1 h 254"/>
                <a:gd name="T8" fmla="*/ 1 w 265"/>
                <a:gd name="T9" fmla="*/ 1 h 254"/>
                <a:gd name="T10" fmla="*/ 1 w 265"/>
                <a:gd name="T11" fmla="*/ 1 h 254"/>
                <a:gd name="T12" fmla="*/ 1 w 265"/>
                <a:gd name="T13" fmla="*/ 0 h 254"/>
                <a:gd name="T14" fmla="*/ 1 w 265"/>
                <a:gd name="T15" fmla="*/ 0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5" h="254">
                  <a:moveTo>
                    <a:pt x="115" y="0"/>
                  </a:moveTo>
                  <a:lnTo>
                    <a:pt x="61" y="31"/>
                  </a:lnTo>
                  <a:lnTo>
                    <a:pt x="0" y="122"/>
                  </a:lnTo>
                  <a:lnTo>
                    <a:pt x="161" y="254"/>
                  </a:lnTo>
                  <a:lnTo>
                    <a:pt x="265" y="145"/>
                  </a:lnTo>
                  <a:lnTo>
                    <a:pt x="256" y="128"/>
                  </a:lnTo>
                  <a:lnTo>
                    <a:pt x="115" y="0"/>
                  </a:lnTo>
                  <a:close/>
                </a:path>
              </a:pathLst>
            </a:custGeom>
            <a:solidFill>
              <a:srgbClr val="756868"/>
            </a:solidFill>
            <a:ln w="9525">
              <a:noFill/>
              <a:round/>
              <a:headEnd/>
              <a:tailEnd/>
            </a:ln>
          </p:spPr>
          <p:txBody>
            <a:bodyPr/>
            <a:lstStyle/>
            <a:p>
              <a:endParaRPr lang="en-US"/>
            </a:p>
          </p:txBody>
        </p:sp>
        <p:sp>
          <p:nvSpPr>
            <p:cNvPr id="95322" name="Freeform 1113"/>
            <p:cNvSpPr>
              <a:spLocks/>
            </p:cNvSpPr>
            <p:nvPr/>
          </p:nvSpPr>
          <p:spPr bwMode="auto">
            <a:xfrm>
              <a:off x="4500" y="1127"/>
              <a:ext cx="91" cy="131"/>
            </a:xfrm>
            <a:custGeom>
              <a:avLst/>
              <a:gdLst>
                <a:gd name="T0" fmla="*/ 0 w 183"/>
                <a:gd name="T1" fmla="*/ 0 h 261"/>
                <a:gd name="T2" fmla="*/ 0 w 183"/>
                <a:gd name="T3" fmla="*/ 1 h 261"/>
                <a:gd name="T4" fmla="*/ 0 w 183"/>
                <a:gd name="T5" fmla="*/ 1 h 261"/>
                <a:gd name="T6" fmla="*/ 0 w 183"/>
                <a:gd name="T7" fmla="*/ 1 h 261"/>
                <a:gd name="T8" fmla="*/ 0 w 183"/>
                <a:gd name="T9" fmla="*/ 1 h 261"/>
                <a:gd name="T10" fmla="*/ 0 w 183"/>
                <a:gd name="T11" fmla="*/ 1 h 261"/>
                <a:gd name="T12" fmla="*/ 0 w 183"/>
                <a:gd name="T13" fmla="*/ 1 h 261"/>
                <a:gd name="T14" fmla="*/ 0 w 183"/>
                <a:gd name="T15" fmla="*/ 1 h 261"/>
                <a:gd name="T16" fmla="*/ 0 w 183"/>
                <a:gd name="T17" fmla="*/ 1 h 261"/>
                <a:gd name="T18" fmla="*/ 0 w 183"/>
                <a:gd name="T19" fmla="*/ 1 h 261"/>
                <a:gd name="T20" fmla="*/ 0 w 183"/>
                <a:gd name="T21" fmla="*/ 1 h 261"/>
                <a:gd name="T22" fmla="*/ 0 w 183"/>
                <a:gd name="T23" fmla="*/ 0 h 261"/>
                <a:gd name="T24" fmla="*/ 0 w 183"/>
                <a:gd name="T25" fmla="*/ 0 h 2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1">
                  <a:moveTo>
                    <a:pt x="120" y="0"/>
                  </a:moveTo>
                  <a:lnTo>
                    <a:pt x="66" y="22"/>
                  </a:lnTo>
                  <a:lnTo>
                    <a:pt x="0" y="101"/>
                  </a:lnTo>
                  <a:lnTo>
                    <a:pt x="0" y="135"/>
                  </a:lnTo>
                  <a:lnTo>
                    <a:pt x="145" y="255"/>
                  </a:lnTo>
                  <a:lnTo>
                    <a:pt x="179" y="261"/>
                  </a:lnTo>
                  <a:lnTo>
                    <a:pt x="183" y="248"/>
                  </a:lnTo>
                  <a:lnTo>
                    <a:pt x="169" y="227"/>
                  </a:lnTo>
                  <a:lnTo>
                    <a:pt x="29" y="109"/>
                  </a:lnTo>
                  <a:lnTo>
                    <a:pt x="79" y="35"/>
                  </a:lnTo>
                  <a:lnTo>
                    <a:pt x="122" y="12"/>
                  </a:lnTo>
                  <a:lnTo>
                    <a:pt x="120" y="0"/>
                  </a:lnTo>
                  <a:close/>
                </a:path>
              </a:pathLst>
            </a:custGeom>
            <a:solidFill>
              <a:srgbClr val="000000"/>
            </a:solidFill>
            <a:ln w="9525">
              <a:noFill/>
              <a:round/>
              <a:headEnd/>
              <a:tailEnd/>
            </a:ln>
          </p:spPr>
          <p:txBody>
            <a:bodyPr/>
            <a:lstStyle/>
            <a:p>
              <a:endParaRPr lang="en-US"/>
            </a:p>
          </p:txBody>
        </p:sp>
        <p:sp>
          <p:nvSpPr>
            <p:cNvPr id="95323" name="Freeform 1114"/>
            <p:cNvSpPr>
              <a:spLocks/>
            </p:cNvSpPr>
            <p:nvPr/>
          </p:nvSpPr>
          <p:spPr bwMode="auto">
            <a:xfrm>
              <a:off x="4557" y="1126"/>
              <a:ext cx="81" cy="132"/>
            </a:xfrm>
            <a:custGeom>
              <a:avLst/>
              <a:gdLst>
                <a:gd name="T0" fmla="*/ 0 w 163"/>
                <a:gd name="T1" fmla="*/ 0 h 264"/>
                <a:gd name="T2" fmla="*/ 0 w 163"/>
                <a:gd name="T3" fmla="*/ 1 h 264"/>
                <a:gd name="T4" fmla="*/ 0 w 163"/>
                <a:gd name="T5" fmla="*/ 1 h 264"/>
                <a:gd name="T6" fmla="*/ 0 w 163"/>
                <a:gd name="T7" fmla="*/ 1 h 264"/>
                <a:gd name="T8" fmla="*/ 0 w 163"/>
                <a:gd name="T9" fmla="*/ 1 h 264"/>
                <a:gd name="T10" fmla="*/ 0 w 163"/>
                <a:gd name="T11" fmla="*/ 1 h 264"/>
                <a:gd name="T12" fmla="*/ 0 w 163"/>
                <a:gd name="T13" fmla="*/ 1 h 264"/>
                <a:gd name="T14" fmla="*/ 0 w 163"/>
                <a:gd name="T15" fmla="*/ 1 h 264"/>
                <a:gd name="T16" fmla="*/ 0 w 163"/>
                <a:gd name="T17" fmla="*/ 1 h 264"/>
                <a:gd name="T18" fmla="*/ 0 w 163"/>
                <a:gd name="T19" fmla="*/ 0 h 264"/>
                <a:gd name="T20" fmla="*/ 0 w 163"/>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3" h="264">
                  <a:moveTo>
                    <a:pt x="9" y="0"/>
                  </a:moveTo>
                  <a:lnTo>
                    <a:pt x="159" y="128"/>
                  </a:lnTo>
                  <a:lnTo>
                    <a:pt x="163" y="156"/>
                  </a:lnTo>
                  <a:lnTo>
                    <a:pt x="88" y="248"/>
                  </a:lnTo>
                  <a:lnTo>
                    <a:pt x="61" y="264"/>
                  </a:lnTo>
                  <a:lnTo>
                    <a:pt x="65" y="245"/>
                  </a:lnTo>
                  <a:lnTo>
                    <a:pt x="147" y="147"/>
                  </a:lnTo>
                  <a:lnTo>
                    <a:pt x="144" y="134"/>
                  </a:lnTo>
                  <a:lnTo>
                    <a:pt x="0" y="15"/>
                  </a:lnTo>
                  <a:lnTo>
                    <a:pt x="9" y="0"/>
                  </a:lnTo>
                  <a:close/>
                </a:path>
              </a:pathLst>
            </a:custGeom>
            <a:solidFill>
              <a:srgbClr val="000000"/>
            </a:solidFill>
            <a:ln w="9525">
              <a:noFill/>
              <a:round/>
              <a:headEnd/>
              <a:tailEnd/>
            </a:ln>
          </p:spPr>
          <p:txBody>
            <a:bodyPr/>
            <a:lstStyle/>
            <a:p>
              <a:endParaRPr lang="en-US"/>
            </a:p>
          </p:txBody>
        </p:sp>
        <p:sp>
          <p:nvSpPr>
            <p:cNvPr id="95324" name="Freeform 1115"/>
            <p:cNvSpPr>
              <a:spLocks/>
            </p:cNvSpPr>
            <p:nvPr/>
          </p:nvSpPr>
          <p:spPr bwMode="auto">
            <a:xfrm>
              <a:off x="4552" y="1137"/>
              <a:ext cx="71" cy="106"/>
            </a:xfrm>
            <a:custGeom>
              <a:avLst/>
              <a:gdLst>
                <a:gd name="T0" fmla="*/ 1 w 142"/>
                <a:gd name="T1" fmla="*/ 0 h 211"/>
                <a:gd name="T2" fmla="*/ 1 w 142"/>
                <a:gd name="T3" fmla="*/ 1 h 211"/>
                <a:gd name="T4" fmla="*/ 1 w 142"/>
                <a:gd name="T5" fmla="*/ 1 h 211"/>
                <a:gd name="T6" fmla="*/ 1 w 142"/>
                <a:gd name="T7" fmla="*/ 1 h 211"/>
                <a:gd name="T8" fmla="*/ 1 w 142"/>
                <a:gd name="T9" fmla="*/ 1 h 211"/>
                <a:gd name="T10" fmla="*/ 1 w 142"/>
                <a:gd name="T11" fmla="*/ 1 h 211"/>
                <a:gd name="T12" fmla="*/ 0 w 142"/>
                <a:gd name="T13" fmla="*/ 1 h 211"/>
                <a:gd name="T14" fmla="*/ 1 w 142"/>
                <a:gd name="T15" fmla="*/ 0 h 211"/>
                <a:gd name="T16" fmla="*/ 1 w 142"/>
                <a:gd name="T17" fmla="*/ 0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11">
                  <a:moveTo>
                    <a:pt x="14" y="0"/>
                  </a:moveTo>
                  <a:lnTo>
                    <a:pt x="140" y="113"/>
                  </a:lnTo>
                  <a:lnTo>
                    <a:pt x="142" y="124"/>
                  </a:lnTo>
                  <a:lnTo>
                    <a:pt x="73" y="211"/>
                  </a:lnTo>
                  <a:lnTo>
                    <a:pt x="76" y="177"/>
                  </a:lnTo>
                  <a:lnTo>
                    <a:pt x="124" y="116"/>
                  </a:lnTo>
                  <a:lnTo>
                    <a:pt x="0" y="9"/>
                  </a:lnTo>
                  <a:lnTo>
                    <a:pt x="14" y="0"/>
                  </a:lnTo>
                  <a:close/>
                </a:path>
              </a:pathLst>
            </a:custGeom>
            <a:solidFill>
              <a:srgbClr val="A39494"/>
            </a:solidFill>
            <a:ln w="9525">
              <a:noFill/>
              <a:round/>
              <a:headEnd/>
              <a:tailEnd/>
            </a:ln>
          </p:spPr>
          <p:txBody>
            <a:bodyPr/>
            <a:lstStyle/>
            <a:p>
              <a:endParaRPr lang="en-US"/>
            </a:p>
          </p:txBody>
        </p:sp>
        <p:sp>
          <p:nvSpPr>
            <p:cNvPr id="95325" name="Freeform 1116"/>
            <p:cNvSpPr>
              <a:spLocks/>
            </p:cNvSpPr>
            <p:nvPr/>
          </p:nvSpPr>
          <p:spPr bwMode="auto">
            <a:xfrm>
              <a:off x="4226" y="1037"/>
              <a:ext cx="133" cy="126"/>
            </a:xfrm>
            <a:custGeom>
              <a:avLst/>
              <a:gdLst>
                <a:gd name="T0" fmla="*/ 1 w 265"/>
                <a:gd name="T1" fmla="*/ 0 h 252"/>
                <a:gd name="T2" fmla="*/ 1 w 265"/>
                <a:gd name="T3" fmla="*/ 1 h 252"/>
                <a:gd name="T4" fmla="*/ 0 w 265"/>
                <a:gd name="T5" fmla="*/ 1 h 252"/>
                <a:gd name="T6" fmla="*/ 1 w 265"/>
                <a:gd name="T7" fmla="*/ 1 h 252"/>
                <a:gd name="T8" fmla="*/ 1 w 265"/>
                <a:gd name="T9" fmla="*/ 1 h 252"/>
                <a:gd name="T10" fmla="*/ 1 w 265"/>
                <a:gd name="T11" fmla="*/ 1 h 252"/>
                <a:gd name="T12" fmla="*/ 1 w 265"/>
                <a:gd name="T13" fmla="*/ 0 h 252"/>
                <a:gd name="T14" fmla="*/ 1 w 265"/>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5" h="252">
                  <a:moveTo>
                    <a:pt x="114" y="0"/>
                  </a:moveTo>
                  <a:lnTo>
                    <a:pt x="61" y="29"/>
                  </a:lnTo>
                  <a:lnTo>
                    <a:pt x="0" y="120"/>
                  </a:lnTo>
                  <a:lnTo>
                    <a:pt x="161" y="252"/>
                  </a:lnTo>
                  <a:lnTo>
                    <a:pt x="265" y="144"/>
                  </a:lnTo>
                  <a:lnTo>
                    <a:pt x="256" y="128"/>
                  </a:lnTo>
                  <a:lnTo>
                    <a:pt x="114" y="0"/>
                  </a:lnTo>
                  <a:close/>
                </a:path>
              </a:pathLst>
            </a:custGeom>
            <a:solidFill>
              <a:srgbClr val="756868"/>
            </a:solidFill>
            <a:ln w="9525">
              <a:noFill/>
              <a:round/>
              <a:headEnd/>
              <a:tailEnd/>
            </a:ln>
          </p:spPr>
          <p:txBody>
            <a:bodyPr/>
            <a:lstStyle/>
            <a:p>
              <a:endParaRPr lang="en-US"/>
            </a:p>
          </p:txBody>
        </p:sp>
        <p:sp>
          <p:nvSpPr>
            <p:cNvPr id="95326" name="Freeform 1117"/>
            <p:cNvSpPr>
              <a:spLocks/>
            </p:cNvSpPr>
            <p:nvPr/>
          </p:nvSpPr>
          <p:spPr bwMode="auto">
            <a:xfrm>
              <a:off x="4223" y="1036"/>
              <a:ext cx="91" cy="131"/>
            </a:xfrm>
            <a:custGeom>
              <a:avLst/>
              <a:gdLst>
                <a:gd name="T0" fmla="*/ 0 w 183"/>
                <a:gd name="T1" fmla="*/ 0 h 262"/>
                <a:gd name="T2" fmla="*/ 0 w 183"/>
                <a:gd name="T3" fmla="*/ 1 h 262"/>
                <a:gd name="T4" fmla="*/ 0 w 183"/>
                <a:gd name="T5" fmla="*/ 1 h 262"/>
                <a:gd name="T6" fmla="*/ 0 w 183"/>
                <a:gd name="T7" fmla="*/ 1 h 262"/>
                <a:gd name="T8" fmla="*/ 0 w 183"/>
                <a:gd name="T9" fmla="*/ 1 h 262"/>
                <a:gd name="T10" fmla="*/ 0 w 183"/>
                <a:gd name="T11" fmla="*/ 1 h 262"/>
                <a:gd name="T12" fmla="*/ 0 w 183"/>
                <a:gd name="T13" fmla="*/ 1 h 262"/>
                <a:gd name="T14" fmla="*/ 0 w 183"/>
                <a:gd name="T15" fmla="*/ 1 h 262"/>
                <a:gd name="T16" fmla="*/ 0 w 183"/>
                <a:gd name="T17" fmla="*/ 1 h 262"/>
                <a:gd name="T18" fmla="*/ 0 w 183"/>
                <a:gd name="T19" fmla="*/ 1 h 262"/>
                <a:gd name="T20" fmla="*/ 0 w 183"/>
                <a:gd name="T21" fmla="*/ 1 h 262"/>
                <a:gd name="T22" fmla="*/ 0 w 183"/>
                <a:gd name="T23" fmla="*/ 0 h 262"/>
                <a:gd name="T24" fmla="*/ 0 w 183"/>
                <a:gd name="T25" fmla="*/ 0 h 2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2">
                  <a:moveTo>
                    <a:pt x="119" y="0"/>
                  </a:moveTo>
                  <a:lnTo>
                    <a:pt x="66" y="23"/>
                  </a:lnTo>
                  <a:lnTo>
                    <a:pt x="0" y="101"/>
                  </a:lnTo>
                  <a:lnTo>
                    <a:pt x="0" y="134"/>
                  </a:lnTo>
                  <a:lnTo>
                    <a:pt x="145" y="255"/>
                  </a:lnTo>
                  <a:lnTo>
                    <a:pt x="178" y="262"/>
                  </a:lnTo>
                  <a:lnTo>
                    <a:pt x="183" y="247"/>
                  </a:lnTo>
                  <a:lnTo>
                    <a:pt x="169" y="227"/>
                  </a:lnTo>
                  <a:lnTo>
                    <a:pt x="30" y="110"/>
                  </a:lnTo>
                  <a:lnTo>
                    <a:pt x="79" y="35"/>
                  </a:lnTo>
                  <a:lnTo>
                    <a:pt x="122" y="11"/>
                  </a:lnTo>
                  <a:lnTo>
                    <a:pt x="119" y="0"/>
                  </a:lnTo>
                  <a:close/>
                </a:path>
              </a:pathLst>
            </a:custGeom>
            <a:solidFill>
              <a:srgbClr val="000000"/>
            </a:solidFill>
            <a:ln w="9525">
              <a:noFill/>
              <a:round/>
              <a:headEnd/>
              <a:tailEnd/>
            </a:ln>
          </p:spPr>
          <p:txBody>
            <a:bodyPr/>
            <a:lstStyle/>
            <a:p>
              <a:endParaRPr lang="en-US"/>
            </a:p>
          </p:txBody>
        </p:sp>
        <p:sp>
          <p:nvSpPr>
            <p:cNvPr id="95327" name="Freeform 1118"/>
            <p:cNvSpPr>
              <a:spLocks/>
            </p:cNvSpPr>
            <p:nvPr/>
          </p:nvSpPr>
          <p:spPr bwMode="auto">
            <a:xfrm>
              <a:off x="4280" y="1036"/>
              <a:ext cx="80" cy="131"/>
            </a:xfrm>
            <a:custGeom>
              <a:avLst/>
              <a:gdLst>
                <a:gd name="T0" fmla="*/ 0 w 161"/>
                <a:gd name="T1" fmla="*/ 0 h 262"/>
                <a:gd name="T2" fmla="*/ 0 w 161"/>
                <a:gd name="T3" fmla="*/ 1 h 262"/>
                <a:gd name="T4" fmla="*/ 0 w 161"/>
                <a:gd name="T5" fmla="*/ 1 h 262"/>
                <a:gd name="T6" fmla="*/ 0 w 161"/>
                <a:gd name="T7" fmla="*/ 1 h 262"/>
                <a:gd name="T8" fmla="*/ 0 w 161"/>
                <a:gd name="T9" fmla="*/ 1 h 262"/>
                <a:gd name="T10" fmla="*/ 0 w 161"/>
                <a:gd name="T11" fmla="*/ 1 h 262"/>
                <a:gd name="T12" fmla="*/ 0 w 161"/>
                <a:gd name="T13" fmla="*/ 1 h 262"/>
                <a:gd name="T14" fmla="*/ 0 w 161"/>
                <a:gd name="T15" fmla="*/ 1 h 262"/>
                <a:gd name="T16" fmla="*/ 0 w 161"/>
                <a:gd name="T17" fmla="*/ 1 h 262"/>
                <a:gd name="T18" fmla="*/ 0 w 161"/>
                <a:gd name="T19" fmla="*/ 0 h 262"/>
                <a:gd name="T20" fmla="*/ 0 w 161"/>
                <a:gd name="T21" fmla="*/ 0 h 2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1" h="262">
                  <a:moveTo>
                    <a:pt x="7" y="0"/>
                  </a:moveTo>
                  <a:lnTo>
                    <a:pt x="158" y="126"/>
                  </a:lnTo>
                  <a:lnTo>
                    <a:pt x="161" y="156"/>
                  </a:lnTo>
                  <a:lnTo>
                    <a:pt x="88" y="246"/>
                  </a:lnTo>
                  <a:lnTo>
                    <a:pt x="58" y="262"/>
                  </a:lnTo>
                  <a:lnTo>
                    <a:pt x="63" y="245"/>
                  </a:lnTo>
                  <a:lnTo>
                    <a:pt x="146" y="145"/>
                  </a:lnTo>
                  <a:lnTo>
                    <a:pt x="143" y="134"/>
                  </a:lnTo>
                  <a:lnTo>
                    <a:pt x="0" y="13"/>
                  </a:lnTo>
                  <a:lnTo>
                    <a:pt x="7" y="0"/>
                  </a:lnTo>
                  <a:close/>
                </a:path>
              </a:pathLst>
            </a:custGeom>
            <a:solidFill>
              <a:srgbClr val="000000"/>
            </a:solidFill>
            <a:ln w="9525">
              <a:noFill/>
              <a:round/>
              <a:headEnd/>
              <a:tailEnd/>
            </a:ln>
          </p:spPr>
          <p:txBody>
            <a:bodyPr/>
            <a:lstStyle/>
            <a:p>
              <a:endParaRPr lang="en-US"/>
            </a:p>
          </p:txBody>
        </p:sp>
        <p:sp>
          <p:nvSpPr>
            <p:cNvPr id="95328" name="Freeform 1119"/>
            <p:cNvSpPr>
              <a:spLocks/>
            </p:cNvSpPr>
            <p:nvPr/>
          </p:nvSpPr>
          <p:spPr bwMode="auto">
            <a:xfrm>
              <a:off x="4275" y="1047"/>
              <a:ext cx="71" cy="105"/>
            </a:xfrm>
            <a:custGeom>
              <a:avLst/>
              <a:gdLst>
                <a:gd name="T0" fmla="*/ 1 w 142"/>
                <a:gd name="T1" fmla="*/ 0 h 209"/>
                <a:gd name="T2" fmla="*/ 1 w 142"/>
                <a:gd name="T3" fmla="*/ 1 h 209"/>
                <a:gd name="T4" fmla="*/ 1 w 142"/>
                <a:gd name="T5" fmla="*/ 1 h 209"/>
                <a:gd name="T6" fmla="*/ 1 w 142"/>
                <a:gd name="T7" fmla="*/ 1 h 209"/>
                <a:gd name="T8" fmla="*/ 1 w 142"/>
                <a:gd name="T9" fmla="*/ 1 h 209"/>
                <a:gd name="T10" fmla="*/ 1 w 142"/>
                <a:gd name="T11" fmla="*/ 1 h 209"/>
                <a:gd name="T12" fmla="*/ 0 w 142"/>
                <a:gd name="T13" fmla="*/ 1 h 209"/>
                <a:gd name="T14" fmla="*/ 1 w 142"/>
                <a:gd name="T15" fmla="*/ 0 h 209"/>
                <a:gd name="T16" fmla="*/ 1 w 142"/>
                <a:gd name="T17" fmla="*/ 0 h 2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09">
                  <a:moveTo>
                    <a:pt x="13" y="0"/>
                  </a:moveTo>
                  <a:lnTo>
                    <a:pt x="140" y="112"/>
                  </a:lnTo>
                  <a:lnTo>
                    <a:pt x="142" y="123"/>
                  </a:lnTo>
                  <a:lnTo>
                    <a:pt x="73" y="209"/>
                  </a:lnTo>
                  <a:lnTo>
                    <a:pt x="75" y="175"/>
                  </a:lnTo>
                  <a:lnTo>
                    <a:pt x="124" y="115"/>
                  </a:lnTo>
                  <a:lnTo>
                    <a:pt x="0" y="7"/>
                  </a:lnTo>
                  <a:lnTo>
                    <a:pt x="13" y="0"/>
                  </a:lnTo>
                  <a:close/>
                </a:path>
              </a:pathLst>
            </a:custGeom>
            <a:solidFill>
              <a:srgbClr val="A39494"/>
            </a:solidFill>
            <a:ln w="9525">
              <a:noFill/>
              <a:round/>
              <a:headEnd/>
              <a:tailEnd/>
            </a:ln>
          </p:spPr>
          <p:txBody>
            <a:bodyPr/>
            <a:lstStyle/>
            <a:p>
              <a:endParaRPr lang="en-US"/>
            </a:p>
          </p:txBody>
        </p:sp>
        <p:sp>
          <p:nvSpPr>
            <p:cNvPr id="95329" name="Freeform 1120"/>
            <p:cNvSpPr>
              <a:spLocks/>
            </p:cNvSpPr>
            <p:nvPr/>
          </p:nvSpPr>
          <p:spPr bwMode="auto">
            <a:xfrm>
              <a:off x="4327" y="1128"/>
              <a:ext cx="132" cy="126"/>
            </a:xfrm>
            <a:custGeom>
              <a:avLst/>
              <a:gdLst>
                <a:gd name="T0" fmla="*/ 0 w 266"/>
                <a:gd name="T1" fmla="*/ 0 h 252"/>
                <a:gd name="T2" fmla="*/ 0 w 266"/>
                <a:gd name="T3" fmla="*/ 1 h 252"/>
                <a:gd name="T4" fmla="*/ 0 w 266"/>
                <a:gd name="T5" fmla="*/ 1 h 252"/>
                <a:gd name="T6" fmla="*/ 0 w 266"/>
                <a:gd name="T7" fmla="*/ 1 h 252"/>
                <a:gd name="T8" fmla="*/ 0 w 266"/>
                <a:gd name="T9" fmla="*/ 1 h 252"/>
                <a:gd name="T10" fmla="*/ 0 w 266"/>
                <a:gd name="T11" fmla="*/ 1 h 252"/>
                <a:gd name="T12" fmla="*/ 0 w 266"/>
                <a:gd name="T13" fmla="*/ 0 h 252"/>
                <a:gd name="T14" fmla="*/ 0 w 266"/>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252">
                  <a:moveTo>
                    <a:pt x="115" y="0"/>
                  </a:moveTo>
                  <a:lnTo>
                    <a:pt x="62" y="31"/>
                  </a:lnTo>
                  <a:lnTo>
                    <a:pt x="0" y="120"/>
                  </a:lnTo>
                  <a:lnTo>
                    <a:pt x="162" y="252"/>
                  </a:lnTo>
                  <a:lnTo>
                    <a:pt x="266" y="145"/>
                  </a:lnTo>
                  <a:lnTo>
                    <a:pt x="257" y="127"/>
                  </a:lnTo>
                  <a:lnTo>
                    <a:pt x="115" y="0"/>
                  </a:lnTo>
                  <a:close/>
                </a:path>
              </a:pathLst>
            </a:custGeom>
            <a:solidFill>
              <a:srgbClr val="756868"/>
            </a:solidFill>
            <a:ln w="9525">
              <a:noFill/>
              <a:round/>
              <a:headEnd/>
              <a:tailEnd/>
            </a:ln>
          </p:spPr>
          <p:txBody>
            <a:bodyPr/>
            <a:lstStyle/>
            <a:p>
              <a:endParaRPr lang="en-US"/>
            </a:p>
          </p:txBody>
        </p:sp>
        <p:sp>
          <p:nvSpPr>
            <p:cNvPr id="95330" name="Freeform 1121"/>
            <p:cNvSpPr>
              <a:spLocks/>
            </p:cNvSpPr>
            <p:nvPr/>
          </p:nvSpPr>
          <p:spPr bwMode="auto">
            <a:xfrm>
              <a:off x="4323" y="1128"/>
              <a:ext cx="92" cy="130"/>
            </a:xfrm>
            <a:custGeom>
              <a:avLst/>
              <a:gdLst>
                <a:gd name="T0" fmla="*/ 1 w 183"/>
                <a:gd name="T1" fmla="*/ 0 h 261"/>
                <a:gd name="T2" fmla="*/ 1 w 183"/>
                <a:gd name="T3" fmla="*/ 0 h 261"/>
                <a:gd name="T4" fmla="*/ 0 w 183"/>
                <a:gd name="T5" fmla="*/ 0 h 261"/>
                <a:gd name="T6" fmla="*/ 0 w 183"/>
                <a:gd name="T7" fmla="*/ 0 h 261"/>
                <a:gd name="T8" fmla="*/ 1 w 183"/>
                <a:gd name="T9" fmla="*/ 0 h 261"/>
                <a:gd name="T10" fmla="*/ 1 w 183"/>
                <a:gd name="T11" fmla="*/ 0 h 261"/>
                <a:gd name="T12" fmla="*/ 1 w 183"/>
                <a:gd name="T13" fmla="*/ 0 h 261"/>
                <a:gd name="T14" fmla="*/ 1 w 183"/>
                <a:gd name="T15" fmla="*/ 0 h 261"/>
                <a:gd name="T16" fmla="*/ 1 w 183"/>
                <a:gd name="T17" fmla="*/ 0 h 261"/>
                <a:gd name="T18" fmla="*/ 1 w 183"/>
                <a:gd name="T19" fmla="*/ 0 h 261"/>
                <a:gd name="T20" fmla="*/ 1 w 183"/>
                <a:gd name="T21" fmla="*/ 0 h 261"/>
                <a:gd name="T22" fmla="*/ 1 w 183"/>
                <a:gd name="T23" fmla="*/ 0 h 261"/>
                <a:gd name="T24" fmla="*/ 1 w 183"/>
                <a:gd name="T25" fmla="*/ 0 h 2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1">
                  <a:moveTo>
                    <a:pt x="119" y="0"/>
                  </a:moveTo>
                  <a:lnTo>
                    <a:pt x="66" y="22"/>
                  </a:lnTo>
                  <a:lnTo>
                    <a:pt x="0" y="101"/>
                  </a:lnTo>
                  <a:lnTo>
                    <a:pt x="0" y="135"/>
                  </a:lnTo>
                  <a:lnTo>
                    <a:pt x="145" y="255"/>
                  </a:lnTo>
                  <a:lnTo>
                    <a:pt x="177" y="261"/>
                  </a:lnTo>
                  <a:lnTo>
                    <a:pt x="183" y="246"/>
                  </a:lnTo>
                  <a:lnTo>
                    <a:pt x="167" y="227"/>
                  </a:lnTo>
                  <a:lnTo>
                    <a:pt x="29" y="108"/>
                  </a:lnTo>
                  <a:lnTo>
                    <a:pt x="79" y="35"/>
                  </a:lnTo>
                  <a:lnTo>
                    <a:pt x="122" y="12"/>
                  </a:lnTo>
                  <a:lnTo>
                    <a:pt x="119" y="0"/>
                  </a:lnTo>
                  <a:close/>
                </a:path>
              </a:pathLst>
            </a:custGeom>
            <a:solidFill>
              <a:srgbClr val="000000"/>
            </a:solidFill>
            <a:ln w="9525">
              <a:noFill/>
              <a:round/>
              <a:headEnd/>
              <a:tailEnd/>
            </a:ln>
          </p:spPr>
          <p:txBody>
            <a:bodyPr/>
            <a:lstStyle/>
            <a:p>
              <a:endParaRPr lang="en-US"/>
            </a:p>
          </p:txBody>
        </p:sp>
        <p:sp>
          <p:nvSpPr>
            <p:cNvPr id="95331" name="Freeform 1122"/>
            <p:cNvSpPr>
              <a:spLocks/>
            </p:cNvSpPr>
            <p:nvPr/>
          </p:nvSpPr>
          <p:spPr bwMode="auto">
            <a:xfrm>
              <a:off x="4379" y="1126"/>
              <a:ext cx="82" cy="132"/>
            </a:xfrm>
            <a:custGeom>
              <a:avLst/>
              <a:gdLst>
                <a:gd name="T0" fmla="*/ 1 w 163"/>
                <a:gd name="T1" fmla="*/ 0 h 264"/>
                <a:gd name="T2" fmla="*/ 1 w 163"/>
                <a:gd name="T3" fmla="*/ 1 h 264"/>
                <a:gd name="T4" fmla="*/ 1 w 163"/>
                <a:gd name="T5" fmla="*/ 1 h 264"/>
                <a:gd name="T6" fmla="*/ 1 w 163"/>
                <a:gd name="T7" fmla="*/ 1 h 264"/>
                <a:gd name="T8" fmla="*/ 1 w 163"/>
                <a:gd name="T9" fmla="*/ 1 h 264"/>
                <a:gd name="T10" fmla="*/ 1 w 163"/>
                <a:gd name="T11" fmla="*/ 1 h 264"/>
                <a:gd name="T12" fmla="*/ 1 w 163"/>
                <a:gd name="T13" fmla="*/ 1 h 264"/>
                <a:gd name="T14" fmla="*/ 1 w 163"/>
                <a:gd name="T15" fmla="*/ 1 h 264"/>
                <a:gd name="T16" fmla="*/ 0 w 163"/>
                <a:gd name="T17" fmla="*/ 1 h 264"/>
                <a:gd name="T18" fmla="*/ 1 w 163"/>
                <a:gd name="T19" fmla="*/ 0 h 264"/>
                <a:gd name="T20" fmla="*/ 1 w 163"/>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3" h="264">
                  <a:moveTo>
                    <a:pt x="9" y="0"/>
                  </a:moveTo>
                  <a:lnTo>
                    <a:pt x="160" y="126"/>
                  </a:lnTo>
                  <a:lnTo>
                    <a:pt x="163" y="155"/>
                  </a:lnTo>
                  <a:lnTo>
                    <a:pt x="89" y="247"/>
                  </a:lnTo>
                  <a:lnTo>
                    <a:pt x="60" y="264"/>
                  </a:lnTo>
                  <a:lnTo>
                    <a:pt x="64" y="245"/>
                  </a:lnTo>
                  <a:lnTo>
                    <a:pt x="148" y="146"/>
                  </a:lnTo>
                  <a:lnTo>
                    <a:pt x="143" y="133"/>
                  </a:lnTo>
                  <a:lnTo>
                    <a:pt x="0" y="15"/>
                  </a:lnTo>
                  <a:lnTo>
                    <a:pt x="9" y="0"/>
                  </a:lnTo>
                  <a:close/>
                </a:path>
              </a:pathLst>
            </a:custGeom>
            <a:solidFill>
              <a:srgbClr val="000000"/>
            </a:solidFill>
            <a:ln w="9525">
              <a:noFill/>
              <a:round/>
              <a:headEnd/>
              <a:tailEnd/>
            </a:ln>
          </p:spPr>
          <p:txBody>
            <a:bodyPr/>
            <a:lstStyle/>
            <a:p>
              <a:endParaRPr lang="en-US"/>
            </a:p>
          </p:txBody>
        </p:sp>
        <p:sp>
          <p:nvSpPr>
            <p:cNvPr id="95332" name="Freeform 1123"/>
            <p:cNvSpPr>
              <a:spLocks/>
            </p:cNvSpPr>
            <p:nvPr/>
          </p:nvSpPr>
          <p:spPr bwMode="auto">
            <a:xfrm>
              <a:off x="4376" y="1138"/>
              <a:ext cx="70" cy="106"/>
            </a:xfrm>
            <a:custGeom>
              <a:avLst/>
              <a:gdLst>
                <a:gd name="T0" fmla="*/ 1 w 140"/>
                <a:gd name="T1" fmla="*/ 0 h 211"/>
                <a:gd name="T2" fmla="*/ 1 w 140"/>
                <a:gd name="T3" fmla="*/ 1 h 211"/>
                <a:gd name="T4" fmla="*/ 1 w 140"/>
                <a:gd name="T5" fmla="*/ 1 h 211"/>
                <a:gd name="T6" fmla="*/ 1 w 140"/>
                <a:gd name="T7" fmla="*/ 1 h 211"/>
                <a:gd name="T8" fmla="*/ 1 w 140"/>
                <a:gd name="T9" fmla="*/ 1 h 211"/>
                <a:gd name="T10" fmla="*/ 1 w 140"/>
                <a:gd name="T11" fmla="*/ 1 h 211"/>
                <a:gd name="T12" fmla="*/ 0 w 140"/>
                <a:gd name="T13" fmla="*/ 1 h 211"/>
                <a:gd name="T14" fmla="*/ 1 w 140"/>
                <a:gd name="T15" fmla="*/ 0 h 211"/>
                <a:gd name="T16" fmla="*/ 1 w 140"/>
                <a:gd name="T17" fmla="*/ 0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11">
                  <a:moveTo>
                    <a:pt x="13" y="0"/>
                  </a:moveTo>
                  <a:lnTo>
                    <a:pt x="140" y="113"/>
                  </a:lnTo>
                  <a:lnTo>
                    <a:pt x="140" y="125"/>
                  </a:lnTo>
                  <a:lnTo>
                    <a:pt x="71" y="211"/>
                  </a:lnTo>
                  <a:lnTo>
                    <a:pt x="74" y="178"/>
                  </a:lnTo>
                  <a:lnTo>
                    <a:pt x="124" y="116"/>
                  </a:lnTo>
                  <a:lnTo>
                    <a:pt x="0" y="8"/>
                  </a:lnTo>
                  <a:lnTo>
                    <a:pt x="13" y="0"/>
                  </a:lnTo>
                  <a:close/>
                </a:path>
              </a:pathLst>
            </a:custGeom>
            <a:solidFill>
              <a:srgbClr val="A39494"/>
            </a:solidFill>
            <a:ln w="9525">
              <a:noFill/>
              <a:round/>
              <a:headEnd/>
              <a:tailEnd/>
            </a:ln>
          </p:spPr>
          <p:txBody>
            <a:bodyPr/>
            <a:lstStyle/>
            <a:p>
              <a:endParaRPr lang="en-US"/>
            </a:p>
          </p:txBody>
        </p:sp>
        <p:sp>
          <p:nvSpPr>
            <p:cNvPr id="95333" name="Freeform 1124"/>
            <p:cNvSpPr>
              <a:spLocks/>
            </p:cNvSpPr>
            <p:nvPr/>
          </p:nvSpPr>
          <p:spPr bwMode="auto">
            <a:xfrm>
              <a:off x="4429" y="1217"/>
              <a:ext cx="134" cy="126"/>
            </a:xfrm>
            <a:custGeom>
              <a:avLst/>
              <a:gdLst>
                <a:gd name="T0" fmla="*/ 1 w 266"/>
                <a:gd name="T1" fmla="*/ 0 h 252"/>
                <a:gd name="T2" fmla="*/ 1 w 266"/>
                <a:gd name="T3" fmla="*/ 1 h 252"/>
                <a:gd name="T4" fmla="*/ 0 w 266"/>
                <a:gd name="T5" fmla="*/ 1 h 252"/>
                <a:gd name="T6" fmla="*/ 1 w 266"/>
                <a:gd name="T7" fmla="*/ 1 h 252"/>
                <a:gd name="T8" fmla="*/ 1 w 266"/>
                <a:gd name="T9" fmla="*/ 1 h 252"/>
                <a:gd name="T10" fmla="*/ 1 w 266"/>
                <a:gd name="T11" fmla="*/ 1 h 252"/>
                <a:gd name="T12" fmla="*/ 1 w 266"/>
                <a:gd name="T13" fmla="*/ 0 h 252"/>
                <a:gd name="T14" fmla="*/ 1 w 266"/>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252">
                  <a:moveTo>
                    <a:pt x="115" y="0"/>
                  </a:moveTo>
                  <a:lnTo>
                    <a:pt x="61" y="30"/>
                  </a:lnTo>
                  <a:lnTo>
                    <a:pt x="0" y="121"/>
                  </a:lnTo>
                  <a:lnTo>
                    <a:pt x="162" y="252"/>
                  </a:lnTo>
                  <a:lnTo>
                    <a:pt x="266" y="145"/>
                  </a:lnTo>
                  <a:lnTo>
                    <a:pt x="256" y="127"/>
                  </a:lnTo>
                  <a:lnTo>
                    <a:pt x="115" y="0"/>
                  </a:lnTo>
                  <a:close/>
                </a:path>
              </a:pathLst>
            </a:custGeom>
            <a:solidFill>
              <a:srgbClr val="756868"/>
            </a:solidFill>
            <a:ln w="9525">
              <a:noFill/>
              <a:round/>
              <a:headEnd/>
              <a:tailEnd/>
            </a:ln>
          </p:spPr>
          <p:txBody>
            <a:bodyPr/>
            <a:lstStyle/>
            <a:p>
              <a:endParaRPr lang="en-US"/>
            </a:p>
          </p:txBody>
        </p:sp>
        <p:sp>
          <p:nvSpPr>
            <p:cNvPr id="95334" name="Freeform 1125"/>
            <p:cNvSpPr>
              <a:spLocks/>
            </p:cNvSpPr>
            <p:nvPr/>
          </p:nvSpPr>
          <p:spPr bwMode="auto">
            <a:xfrm>
              <a:off x="4426" y="1217"/>
              <a:ext cx="91" cy="131"/>
            </a:xfrm>
            <a:custGeom>
              <a:avLst/>
              <a:gdLst>
                <a:gd name="T0" fmla="*/ 0 w 183"/>
                <a:gd name="T1" fmla="*/ 0 h 260"/>
                <a:gd name="T2" fmla="*/ 0 w 183"/>
                <a:gd name="T3" fmla="*/ 1 h 260"/>
                <a:gd name="T4" fmla="*/ 0 w 183"/>
                <a:gd name="T5" fmla="*/ 1 h 260"/>
                <a:gd name="T6" fmla="*/ 0 w 183"/>
                <a:gd name="T7" fmla="*/ 1 h 260"/>
                <a:gd name="T8" fmla="*/ 0 w 183"/>
                <a:gd name="T9" fmla="*/ 1 h 260"/>
                <a:gd name="T10" fmla="*/ 0 w 183"/>
                <a:gd name="T11" fmla="*/ 1 h 260"/>
                <a:gd name="T12" fmla="*/ 0 w 183"/>
                <a:gd name="T13" fmla="*/ 1 h 260"/>
                <a:gd name="T14" fmla="*/ 0 w 183"/>
                <a:gd name="T15" fmla="*/ 1 h 260"/>
                <a:gd name="T16" fmla="*/ 0 w 183"/>
                <a:gd name="T17" fmla="*/ 1 h 260"/>
                <a:gd name="T18" fmla="*/ 0 w 183"/>
                <a:gd name="T19" fmla="*/ 1 h 260"/>
                <a:gd name="T20" fmla="*/ 0 w 183"/>
                <a:gd name="T21" fmla="*/ 1 h 260"/>
                <a:gd name="T22" fmla="*/ 0 w 183"/>
                <a:gd name="T23" fmla="*/ 0 h 260"/>
                <a:gd name="T24" fmla="*/ 0 w 183"/>
                <a:gd name="T25" fmla="*/ 0 h 2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0">
                  <a:moveTo>
                    <a:pt x="120" y="0"/>
                  </a:moveTo>
                  <a:lnTo>
                    <a:pt x="66" y="22"/>
                  </a:lnTo>
                  <a:lnTo>
                    <a:pt x="0" y="101"/>
                  </a:lnTo>
                  <a:lnTo>
                    <a:pt x="0" y="134"/>
                  </a:lnTo>
                  <a:lnTo>
                    <a:pt x="147" y="254"/>
                  </a:lnTo>
                  <a:lnTo>
                    <a:pt x="179" y="260"/>
                  </a:lnTo>
                  <a:lnTo>
                    <a:pt x="183" y="247"/>
                  </a:lnTo>
                  <a:lnTo>
                    <a:pt x="169" y="227"/>
                  </a:lnTo>
                  <a:lnTo>
                    <a:pt x="30" y="108"/>
                  </a:lnTo>
                  <a:lnTo>
                    <a:pt x="79" y="35"/>
                  </a:lnTo>
                  <a:lnTo>
                    <a:pt x="123" y="11"/>
                  </a:lnTo>
                  <a:lnTo>
                    <a:pt x="120" y="0"/>
                  </a:lnTo>
                  <a:close/>
                </a:path>
              </a:pathLst>
            </a:custGeom>
            <a:solidFill>
              <a:srgbClr val="000000"/>
            </a:solidFill>
            <a:ln w="9525">
              <a:noFill/>
              <a:round/>
              <a:headEnd/>
              <a:tailEnd/>
            </a:ln>
          </p:spPr>
          <p:txBody>
            <a:bodyPr/>
            <a:lstStyle/>
            <a:p>
              <a:endParaRPr lang="en-US"/>
            </a:p>
          </p:txBody>
        </p:sp>
        <p:sp>
          <p:nvSpPr>
            <p:cNvPr id="95335" name="Freeform 1126"/>
            <p:cNvSpPr>
              <a:spLocks/>
            </p:cNvSpPr>
            <p:nvPr/>
          </p:nvSpPr>
          <p:spPr bwMode="auto">
            <a:xfrm>
              <a:off x="4483" y="1216"/>
              <a:ext cx="81" cy="132"/>
            </a:xfrm>
            <a:custGeom>
              <a:avLst/>
              <a:gdLst>
                <a:gd name="T0" fmla="*/ 0 w 163"/>
                <a:gd name="T1" fmla="*/ 0 h 263"/>
                <a:gd name="T2" fmla="*/ 0 w 163"/>
                <a:gd name="T3" fmla="*/ 1 h 263"/>
                <a:gd name="T4" fmla="*/ 0 w 163"/>
                <a:gd name="T5" fmla="*/ 1 h 263"/>
                <a:gd name="T6" fmla="*/ 0 w 163"/>
                <a:gd name="T7" fmla="*/ 1 h 263"/>
                <a:gd name="T8" fmla="*/ 0 w 163"/>
                <a:gd name="T9" fmla="*/ 1 h 263"/>
                <a:gd name="T10" fmla="*/ 0 w 163"/>
                <a:gd name="T11" fmla="*/ 1 h 263"/>
                <a:gd name="T12" fmla="*/ 0 w 163"/>
                <a:gd name="T13" fmla="*/ 1 h 263"/>
                <a:gd name="T14" fmla="*/ 0 w 163"/>
                <a:gd name="T15" fmla="*/ 1 h 263"/>
                <a:gd name="T16" fmla="*/ 0 w 163"/>
                <a:gd name="T17" fmla="*/ 1 h 263"/>
                <a:gd name="T18" fmla="*/ 0 w 163"/>
                <a:gd name="T19" fmla="*/ 0 h 263"/>
                <a:gd name="T20" fmla="*/ 0 w 163"/>
                <a:gd name="T21" fmla="*/ 0 h 2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3" h="263">
                  <a:moveTo>
                    <a:pt x="9" y="0"/>
                  </a:moveTo>
                  <a:lnTo>
                    <a:pt x="159" y="127"/>
                  </a:lnTo>
                  <a:lnTo>
                    <a:pt x="163" y="155"/>
                  </a:lnTo>
                  <a:lnTo>
                    <a:pt x="88" y="247"/>
                  </a:lnTo>
                  <a:lnTo>
                    <a:pt x="61" y="263"/>
                  </a:lnTo>
                  <a:lnTo>
                    <a:pt x="65" y="244"/>
                  </a:lnTo>
                  <a:lnTo>
                    <a:pt x="147" y="146"/>
                  </a:lnTo>
                  <a:lnTo>
                    <a:pt x="144" y="133"/>
                  </a:lnTo>
                  <a:lnTo>
                    <a:pt x="0" y="14"/>
                  </a:lnTo>
                  <a:lnTo>
                    <a:pt x="9" y="0"/>
                  </a:lnTo>
                  <a:close/>
                </a:path>
              </a:pathLst>
            </a:custGeom>
            <a:solidFill>
              <a:srgbClr val="000000"/>
            </a:solidFill>
            <a:ln w="9525">
              <a:noFill/>
              <a:round/>
              <a:headEnd/>
              <a:tailEnd/>
            </a:ln>
          </p:spPr>
          <p:txBody>
            <a:bodyPr/>
            <a:lstStyle/>
            <a:p>
              <a:endParaRPr lang="en-US"/>
            </a:p>
          </p:txBody>
        </p:sp>
        <p:sp>
          <p:nvSpPr>
            <p:cNvPr id="95336" name="Freeform 1127"/>
            <p:cNvSpPr>
              <a:spLocks/>
            </p:cNvSpPr>
            <p:nvPr/>
          </p:nvSpPr>
          <p:spPr bwMode="auto">
            <a:xfrm>
              <a:off x="4478" y="1228"/>
              <a:ext cx="71" cy="105"/>
            </a:xfrm>
            <a:custGeom>
              <a:avLst/>
              <a:gdLst>
                <a:gd name="T0" fmla="*/ 1 w 142"/>
                <a:gd name="T1" fmla="*/ 0 h 211"/>
                <a:gd name="T2" fmla="*/ 1 w 142"/>
                <a:gd name="T3" fmla="*/ 0 h 211"/>
                <a:gd name="T4" fmla="*/ 1 w 142"/>
                <a:gd name="T5" fmla="*/ 0 h 211"/>
                <a:gd name="T6" fmla="*/ 1 w 142"/>
                <a:gd name="T7" fmla="*/ 0 h 211"/>
                <a:gd name="T8" fmla="*/ 1 w 142"/>
                <a:gd name="T9" fmla="*/ 0 h 211"/>
                <a:gd name="T10" fmla="*/ 1 w 142"/>
                <a:gd name="T11" fmla="*/ 0 h 211"/>
                <a:gd name="T12" fmla="*/ 0 w 142"/>
                <a:gd name="T13" fmla="*/ 0 h 211"/>
                <a:gd name="T14" fmla="*/ 1 w 142"/>
                <a:gd name="T15" fmla="*/ 0 h 211"/>
                <a:gd name="T16" fmla="*/ 1 w 142"/>
                <a:gd name="T17" fmla="*/ 0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11">
                  <a:moveTo>
                    <a:pt x="14" y="0"/>
                  </a:moveTo>
                  <a:lnTo>
                    <a:pt x="140" y="113"/>
                  </a:lnTo>
                  <a:lnTo>
                    <a:pt x="142" y="125"/>
                  </a:lnTo>
                  <a:lnTo>
                    <a:pt x="73" y="211"/>
                  </a:lnTo>
                  <a:lnTo>
                    <a:pt x="76" y="177"/>
                  </a:lnTo>
                  <a:lnTo>
                    <a:pt x="124" y="116"/>
                  </a:lnTo>
                  <a:lnTo>
                    <a:pt x="0" y="9"/>
                  </a:lnTo>
                  <a:lnTo>
                    <a:pt x="14" y="0"/>
                  </a:lnTo>
                  <a:close/>
                </a:path>
              </a:pathLst>
            </a:custGeom>
            <a:solidFill>
              <a:srgbClr val="A39494"/>
            </a:solidFill>
            <a:ln w="9525">
              <a:noFill/>
              <a:round/>
              <a:headEnd/>
              <a:tailEnd/>
            </a:ln>
          </p:spPr>
          <p:txBody>
            <a:bodyPr/>
            <a:lstStyle/>
            <a:p>
              <a:endParaRPr lang="en-US"/>
            </a:p>
          </p:txBody>
        </p:sp>
        <p:sp>
          <p:nvSpPr>
            <p:cNvPr id="95337" name="Freeform 1128"/>
            <p:cNvSpPr>
              <a:spLocks/>
            </p:cNvSpPr>
            <p:nvPr/>
          </p:nvSpPr>
          <p:spPr bwMode="auto">
            <a:xfrm>
              <a:off x="4154" y="1125"/>
              <a:ext cx="132" cy="126"/>
            </a:xfrm>
            <a:custGeom>
              <a:avLst/>
              <a:gdLst>
                <a:gd name="T0" fmla="*/ 0 w 265"/>
                <a:gd name="T1" fmla="*/ 0 h 252"/>
                <a:gd name="T2" fmla="*/ 0 w 265"/>
                <a:gd name="T3" fmla="*/ 1 h 252"/>
                <a:gd name="T4" fmla="*/ 0 w 265"/>
                <a:gd name="T5" fmla="*/ 1 h 252"/>
                <a:gd name="T6" fmla="*/ 0 w 265"/>
                <a:gd name="T7" fmla="*/ 1 h 252"/>
                <a:gd name="T8" fmla="*/ 0 w 265"/>
                <a:gd name="T9" fmla="*/ 1 h 252"/>
                <a:gd name="T10" fmla="*/ 0 w 265"/>
                <a:gd name="T11" fmla="*/ 1 h 252"/>
                <a:gd name="T12" fmla="*/ 0 w 265"/>
                <a:gd name="T13" fmla="*/ 0 h 252"/>
                <a:gd name="T14" fmla="*/ 0 w 265"/>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5" h="252">
                  <a:moveTo>
                    <a:pt x="115" y="0"/>
                  </a:moveTo>
                  <a:lnTo>
                    <a:pt x="61" y="31"/>
                  </a:lnTo>
                  <a:lnTo>
                    <a:pt x="0" y="120"/>
                  </a:lnTo>
                  <a:lnTo>
                    <a:pt x="161" y="252"/>
                  </a:lnTo>
                  <a:lnTo>
                    <a:pt x="265" y="144"/>
                  </a:lnTo>
                  <a:lnTo>
                    <a:pt x="256" y="127"/>
                  </a:lnTo>
                  <a:lnTo>
                    <a:pt x="115" y="0"/>
                  </a:lnTo>
                  <a:close/>
                </a:path>
              </a:pathLst>
            </a:custGeom>
            <a:solidFill>
              <a:srgbClr val="D1BDBD"/>
            </a:solidFill>
            <a:ln w="9525">
              <a:noFill/>
              <a:round/>
              <a:headEnd/>
              <a:tailEnd/>
            </a:ln>
          </p:spPr>
          <p:txBody>
            <a:bodyPr/>
            <a:lstStyle/>
            <a:p>
              <a:endParaRPr lang="en-US"/>
            </a:p>
          </p:txBody>
        </p:sp>
        <p:sp>
          <p:nvSpPr>
            <p:cNvPr id="95338" name="Freeform 1129"/>
            <p:cNvSpPr>
              <a:spLocks/>
            </p:cNvSpPr>
            <p:nvPr/>
          </p:nvSpPr>
          <p:spPr bwMode="auto">
            <a:xfrm>
              <a:off x="4150" y="1125"/>
              <a:ext cx="92" cy="130"/>
            </a:xfrm>
            <a:custGeom>
              <a:avLst/>
              <a:gdLst>
                <a:gd name="T0" fmla="*/ 1 w 183"/>
                <a:gd name="T1" fmla="*/ 0 h 261"/>
                <a:gd name="T2" fmla="*/ 1 w 183"/>
                <a:gd name="T3" fmla="*/ 0 h 261"/>
                <a:gd name="T4" fmla="*/ 0 w 183"/>
                <a:gd name="T5" fmla="*/ 0 h 261"/>
                <a:gd name="T6" fmla="*/ 0 w 183"/>
                <a:gd name="T7" fmla="*/ 0 h 261"/>
                <a:gd name="T8" fmla="*/ 1 w 183"/>
                <a:gd name="T9" fmla="*/ 0 h 261"/>
                <a:gd name="T10" fmla="*/ 1 w 183"/>
                <a:gd name="T11" fmla="*/ 0 h 261"/>
                <a:gd name="T12" fmla="*/ 1 w 183"/>
                <a:gd name="T13" fmla="*/ 0 h 261"/>
                <a:gd name="T14" fmla="*/ 1 w 183"/>
                <a:gd name="T15" fmla="*/ 0 h 261"/>
                <a:gd name="T16" fmla="*/ 1 w 183"/>
                <a:gd name="T17" fmla="*/ 0 h 261"/>
                <a:gd name="T18" fmla="*/ 1 w 183"/>
                <a:gd name="T19" fmla="*/ 0 h 261"/>
                <a:gd name="T20" fmla="*/ 1 w 183"/>
                <a:gd name="T21" fmla="*/ 0 h 261"/>
                <a:gd name="T22" fmla="*/ 1 w 183"/>
                <a:gd name="T23" fmla="*/ 0 h 261"/>
                <a:gd name="T24" fmla="*/ 1 w 183"/>
                <a:gd name="T25" fmla="*/ 0 h 2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1">
                  <a:moveTo>
                    <a:pt x="120" y="0"/>
                  </a:moveTo>
                  <a:lnTo>
                    <a:pt x="66" y="22"/>
                  </a:lnTo>
                  <a:lnTo>
                    <a:pt x="0" y="100"/>
                  </a:lnTo>
                  <a:lnTo>
                    <a:pt x="0" y="133"/>
                  </a:lnTo>
                  <a:lnTo>
                    <a:pt x="145" y="253"/>
                  </a:lnTo>
                  <a:lnTo>
                    <a:pt x="179" y="261"/>
                  </a:lnTo>
                  <a:lnTo>
                    <a:pt x="183" y="246"/>
                  </a:lnTo>
                  <a:lnTo>
                    <a:pt x="169" y="226"/>
                  </a:lnTo>
                  <a:lnTo>
                    <a:pt x="30" y="108"/>
                  </a:lnTo>
                  <a:lnTo>
                    <a:pt x="79" y="35"/>
                  </a:lnTo>
                  <a:lnTo>
                    <a:pt x="123" y="10"/>
                  </a:lnTo>
                  <a:lnTo>
                    <a:pt x="120" y="0"/>
                  </a:lnTo>
                  <a:close/>
                </a:path>
              </a:pathLst>
            </a:custGeom>
            <a:solidFill>
              <a:srgbClr val="000000"/>
            </a:solidFill>
            <a:ln w="9525">
              <a:noFill/>
              <a:round/>
              <a:headEnd/>
              <a:tailEnd/>
            </a:ln>
          </p:spPr>
          <p:txBody>
            <a:bodyPr/>
            <a:lstStyle/>
            <a:p>
              <a:endParaRPr lang="en-US"/>
            </a:p>
          </p:txBody>
        </p:sp>
        <p:sp>
          <p:nvSpPr>
            <p:cNvPr id="95339" name="Freeform 1130"/>
            <p:cNvSpPr>
              <a:spLocks/>
            </p:cNvSpPr>
            <p:nvPr/>
          </p:nvSpPr>
          <p:spPr bwMode="auto">
            <a:xfrm>
              <a:off x="4207" y="1124"/>
              <a:ext cx="82" cy="131"/>
            </a:xfrm>
            <a:custGeom>
              <a:avLst/>
              <a:gdLst>
                <a:gd name="T0" fmla="*/ 1 w 162"/>
                <a:gd name="T1" fmla="*/ 0 h 262"/>
                <a:gd name="T2" fmla="*/ 1 w 162"/>
                <a:gd name="T3" fmla="*/ 1 h 262"/>
                <a:gd name="T4" fmla="*/ 1 w 162"/>
                <a:gd name="T5" fmla="*/ 1 h 262"/>
                <a:gd name="T6" fmla="*/ 1 w 162"/>
                <a:gd name="T7" fmla="*/ 1 h 262"/>
                <a:gd name="T8" fmla="*/ 1 w 162"/>
                <a:gd name="T9" fmla="*/ 1 h 262"/>
                <a:gd name="T10" fmla="*/ 1 w 162"/>
                <a:gd name="T11" fmla="*/ 1 h 262"/>
                <a:gd name="T12" fmla="*/ 1 w 162"/>
                <a:gd name="T13" fmla="*/ 1 h 262"/>
                <a:gd name="T14" fmla="*/ 1 w 162"/>
                <a:gd name="T15" fmla="*/ 1 h 262"/>
                <a:gd name="T16" fmla="*/ 0 w 162"/>
                <a:gd name="T17" fmla="*/ 1 h 262"/>
                <a:gd name="T18" fmla="*/ 1 w 162"/>
                <a:gd name="T19" fmla="*/ 0 h 262"/>
                <a:gd name="T20" fmla="*/ 1 w 162"/>
                <a:gd name="T21" fmla="*/ 0 h 2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2" h="262">
                  <a:moveTo>
                    <a:pt x="8" y="0"/>
                  </a:moveTo>
                  <a:lnTo>
                    <a:pt x="158" y="126"/>
                  </a:lnTo>
                  <a:lnTo>
                    <a:pt x="162" y="155"/>
                  </a:lnTo>
                  <a:lnTo>
                    <a:pt x="87" y="246"/>
                  </a:lnTo>
                  <a:lnTo>
                    <a:pt x="60" y="262"/>
                  </a:lnTo>
                  <a:lnTo>
                    <a:pt x="64" y="245"/>
                  </a:lnTo>
                  <a:lnTo>
                    <a:pt x="146" y="147"/>
                  </a:lnTo>
                  <a:lnTo>
                    <a:pt x="143" y="133"/>
                  </a:lnTo>
                  <a:lnTo>
                    <a:pt x="0" y="13"/>
                  </a:lnTo>
                  <a:lnTo>
                    <a:pt x="8" y="0"/>
                  </a:lnTo>
                  <a:close/>
                </a:path>
              </a:pathLst>
            </a:custGeom>
            <a:solidFill>
              <a:srgbClr val="000000"/>
            </a:solidFill>
            <a:ln w="9525">
              <a:noFill/>
              <a:round/>
              <a:headEnd/>
              <a:tailEnd/>
            </a:ln>
          </p:spPr>
          <p:txBody>
            <a:bodyPr/>
            <a:lstStyle/>
            <a:p>
              <a:endParaRPr lang="en-US"/>
            </a:p>
          </p:txBody>
        </p:sp>
        <p:sp>
          <p:nvSpPr>
            <p:cNvPr id="95340" name="Freeform 1131"/>
            <p:cNvSpPr>
              <a:spLocks/>
            </p:cNvSpPr>
            <p:nvPr/>
          </p:nvSpPr>
          <p:spPr bwMode="auto">
            <a:xfrm>
              <a:off x="4203" y="1135"/>
              <a:ext cx="71" cy="105"/>
            </a:xfrm>
            <a:custGeom>
              <a:avLst/>
              <a:gdLst>
                <a:gd name="T0" fmla="*/ 1 w 142"/>
                <a:gd name="T1" fmla="*/ 0 h 210"/>
                <a:gd name="T2" fmla="*/ 1 w 142"/>
                <a:gd name="T3" fmla="*/ 1 h 210"/>
                <a:gd name="T4" fmla="*/ 1 w 142"/>
                <a:gd name="T5" fmla="*/ 1 h 210"/>
                <a:gd name="T6" fmla="*/ 1 w 142"/>
                <a:gd name="T7" fmla="*/ 1 h 210"/>
                <a:gd name="T8" fmla="*/ 1 w 142"/>
                <a:gd name="T9" fmla="*/ 1 h 210"/>
                <a:gd name="T10" fmla="*/ 1 w 142"/>
                <a:gd name="T11" fmla="*/ 1 h 210"/>
                <a:gd name="T12" fmla="*/ 0 w 142"/>
                <a:gd name="T13" fmla="*/ 1 h 210"/>
                <a:gd name="T14" fmla="*/ 1 w 142"/>
                <a:gd name="T15" fmla="*/ 0 h 210"/>
                <a:gd name="T16" fmla="*/ 1 w 142"/>
                <a:gd name="T17" fmla="*/ 0 h 2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10">
                  <a:moveTo>
                    <a:pt x="14" y="0"/>
                  </a:moveTo>
                  <a:lnTo>
                    <a:pt x="140" y="113"/>
                  </a:lnTo>
                  <a:lnTo>
                    <a:pt x="142" y="125"/>
                  </a:lnTo>
                  <a:lnTo>
                    <a:pt x="73" y="210"/>
                  </a:lnTo>
                  <a:lnTo>
                    <a:pt x="76" y="178"/>
                  </a:lnTo>
                  <a:lnTo>
                    <a:pt x="124" y="116"/>
                  </a:lnTo>
                  <a:lnTo>
                    <a:pt x="0" y="8"/>
                  </a:lnTo>
                  <a:lnTo>
                    <a:pt x="14" y="0"/>
                  </a:lnTo>
                  <a:close/>
                </a:path>
              </a:pathLst>
            </a:custGeom>
            <a:solidFill>
              <a:srgbClr val="FFEDED"/>
            </a:solidFill>
            <a:ln w="9525">
              <a:noFill/>
              <a:round/>
              <a:headEnd/>
              <a:tailEnd/>
            </a:ln>
          </p:spPr>
          <p:txBody>
            <a:bodyPr/>
            <a:lstStyle/>
            <a:p>
              <a:endParaRPr lang="en-US"/>
            </a:p>
          </p:txBody>
        </p:sp>
        <p:sp>
          <p:nvSpPr>
            <p:cNvPr id="95341" name="Freeform 1132"/>
            <p:cNvSpPr>
              <a:spLocks/>
            </p:cNvSpPr>
            <p:nvPr/>
          </p:nvSpPr>
          <p:spPr bwMode="auto">
            <a:xfrm>
              <a:off x="4255" y="1215"/>
              <a:ext cx="133" cy="126"/>
            </a:xfrm>
            <a:custGeom>
              <a:avLst/>
              <a:gdLst>
                <a:gd name="T0" fmla="*/ 1 w 265"/>
                <a:gd name="T1" fmla="*/ 0 h 252"/>
                <a:gd name="T2" fmla="*/ 1 w 265"/>
                <a:gd name="T3" fmla="*/ 1 h 252"/>
                <a:gd name="T4" fmla="*/ 0 w 265"/>
                <a:gd name="T5" fmla="*/ 1 h 252"/>
                <a:gd name="T6" fmla="*/ 1 w 265"/>
                <a:gd name="T7" fmla="*/ 1 h 252"/>
                <a:gd name="T8" fmla="*/ 1 w 265"/>
                <a:gd name="T9" fmla="*/ 1 h 252"/>
                <a:gd name="T10" fmla="*/ 1 w 265"/>
                <a:gd name="T11" fmla="*/ 1 h 252"/>
                <a:gd name="T12" fmla="*/ 1 w 265"/>
                <a:gd name="T13" fmla="*/ 0 h 252"/>
                <a:gd name="T14" fmla="*/ 1 w 265"/>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5" h="252">
                  <a:moveTo>
                    <a:pt x="114" y="0"/>
                  </a:moveTo>
                  <a:lnTo>
                    <a:pt x="61" y="29"/>
                  </a:lnTo>
                  <a:lnTo>
                    <a:pt x="0" y="120"/>
                  </a:lnTo>
                  <a:lnTo>
                    <a:pt x="161" y="252"/>
                  </a:lnTo>
                  <a:lnTo>
                    <a:pt x="265" y="144"/>
                  </a:lnTo>
                  <a:lnTo>
                    <a:pt x="256" y="128"/>
                  </a:lnTo>
                  <a:lnTo>
                    <a:pt x="114" y="0"/>
                  </a:lnTo>
                  <a:close/>
                </a:path>
              </a:pathLst>
            </a:custGeom>
            <a:solidFill>
              <a:srgbClr val="D1BDBD"/>
            </a:solidFill>
            <a:ln w="9525">
              <a:noFill/>
              <a:round/>
              <a:headEnd/>
              <a:tailEnd/>
            </a:ln>
          </p:spPr>
          <p:txBody>
            <a:bodyPr/>
            <a:lstStyle/>
            <a:p>
              <a:endParaRPr lang="en-US"/>
            </a:p>
          </p:txBody>
        </p:sp>
        <p:sp>
          <p:nvSpPr>
            <p:cNvPr id="95342" name="Freeform 1133"/>
            <p:cNvSpPr>
              <a:spLocks/>
            </p:cNvSpPr>
            <p:nvPr/>
          </p:nvSpPr>
          <p:spPr bwMode="auto">
            <a:xfrm>
              <a:off x="4251" y="1214"/>
              <a:ext cx="92" cy="131"/>
            </a:xfrm>
            <a:custGeom>
              <a:avLst/>
              <a:gdLst>
                <a:gd name="T0" fmla="*/ 1 w 184"/>
                <a:gd name="T1" fmla="*/ 0 h 262"/>
                <a:gd name="T2" fmla="*/ 1 w 184"/>
                <a:gd name="T3" fmla="*/ 1 h 262"/>
                <a:gd name="T4" fmla="*/ 0 w 184"/>
                <a:gd name="T5" fmla="*/ 1 h 262"/>
                <a:gd name="T6" fmla="*/ 0 w 184"/>
                <a:gd name="T7" fmla="*/ 1 h 262"/>
                <a:gd name="T8" fmla="*/ 1 w 184"/>
                <a:gd name="T9" fmla="*/ 1 h 262"/>
                <a:gd name="T10" fmla="*/ 1 w 184"/>
                <a:gd name="T11" fmla="*/ 1 h 262"/>
                <a:gd name="T12" fmla="*/ 1 w 184"/>
                <a:gd name="T13" fmla="*/ 1 h 262"/>
                <a:gd name="T14" fmla="*/ 1 w 184"/>
                <a:gd name="T15" fmla="*/ 1 h 262"/>
                <a:gd name="T16" fmla="*/ 1 w 184"/>
                <a:gd name="T17" fmla="*/ 1 h 262"/>
                <a:gd name="T18" fmla="*/ 1 w 184"/>
                <a:gd name="T19" fmla="*/ 1 h 262"/>
                <a:gd name="T20" fmla="*/ 1 w 184"/>
                <a:gd name="T21" fmla="*/ 1 h 262"/>
                <a:gd name="T22" fmla="*/ 1 w 184"/>
                <a:gd name="T23" fmla="*/ 0 h 262"/>
                <a:gd name="T24" fmla="*/ 1 w 184"/>
                <a:gd name="T25" fmla="*/ 0 h 2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4" h="262">
                  <a:moveTo>
                    <a:pt x="119" y="0"/>
                  </a:moveTo>
                  <a:lnTo>
                    <a:pt x="66" y="23"/>
                  </a:lnTo>
                  <a:lnTo>
                    <a:pt x="0" y="101"/>
                  </a:lnTo>
                  <a:lnTo>
                    <a:pt x="0" y="134"/>
                  </a:lnTo>
                  <a:lnTo>
                    <a:pt x="146" y="255"/>
                  </a:lnTo>
                  <a:lnTo>
                    <a:pt x="179" y="262"/>
                  </a:lnTo>
                  <a:lnTo>
                    <a:pt x="184" y="247"/>
                  </a:lnTo>
                  <a:lnTo>
                    <a:pt x="169" y="227"/>
                  </a:lnTo>
                  <a:lnTo>
                    <a:pt x="30" y="108"/>
                  </a:lnTo>
                  <a:lnTo>
                    <a:pt x="80" y="35"/>
                  </a:lnTo>
                  <a:lnTo>
                    <a:pt x="122" y="11"/>
                  </a:lnTo>
                  <a:lnTo>
                    <a:pt x="119" y="0"/>
                  </a:lnTo>
                  <a:close/>
                </a:path>
              </a:pathLst>
            </a:custGeom>
            <a:solidFill>
              <a:srgbClr val="000000"/>
            </a:solidFill>
            <a:ln w="9525">
              <a:noFill/>
              <a:round/>
              <a:headEnd/>
              <a:tailEnd/>
            </a:ln>
          </p:spPr>
          <p:txBody>
            <a:bodyPr/>
            <a:lstStyle/>
            <a:p>
              <a:endParaRPr lang="en-US"/>
            </a:p>
          </p:txBody>
        </p:sp>
        <p:sp>
          <p:nvSpPr>
            <p:cNvPr id="95343" name="Freeform 1134"/>
            <p:cNvSpPr>
              <a:spLocks/>
            </p:cNvSpPr>
            <p:nvPr/>
          </p:nvSpPr>
          <p:spPr bwMode="auto">
            <a:xfrm>
              <a:off x="4308" y="1213"/>
              <a:ext cx="81" cy="132"/>
            </a:xfrm>
            <a:custGeom>
              <a:avLst/>
              <a:gdLst>
                <a:gd name="T0" fmla="*/ 1 w 161"/>
                <a:gd name="T1" fmla="*/ 0 h 263"/>
                <a:gd name="T2" fmla="*/ 1 w 161"/>
                <a:gd name="T3" fmla="*/ 1 h 263"/>
                <a:gd name="T4" fmla="*/ 1 w 161"/>
                <a:gd name="T5" fmla="*/ 1 h 263"/>
                <a:gd name="T6" fmla="*/ 1 w 161"/>
                <a:gd name="T7" fmla="*/ 1 h 263"/>
                <a:gd name="T8" fmla="*/ 1 w 161"/>
                <a:gd name="T9" fmla="*/ 1 h 263"/>
                <a:gd name="T10" fmla="*/ 1 w 161"/>
                <a:gd name="T11" fmla="*/ 1 h 263"/>
                <a:gd name="T12" fmla="*/ 1 w 161"/>
                <a:gd name="T13" fmla="*/ 1 h 263"/>
                <a:gd name="T14" fmla="*/ 1 w 161"/>
                <a:gd name="T15" fmla="*/ 1 h 263"/>
                <a:gd name="T16" fmla="*/ 0 w 161"/>
                <a:gd name="T17" fmla="*/ 1 h 263"/>
                <a:gd name="T18" fmla="*/ 1 w 161"/>
                <a:gd name="T19" fmla="*/ 0 h 263"/>
                <a:gd name="T20" fmla="*/ 1 w 161"/>
                <a:gd name="T21" fmla="*/ 0 h 2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1" h="263">
                  <a:moveTo>
                    <a:pt x="9" y="0"/>
                  </a:moveTo>
                  <a:lnTo>
                    <a:pt x="158" y="127"/>
                  </a:lnTo>
                  <a:lnTo>
                    <a:pt x="161" y="156"/>
                  </a:lnTo>
                  <a:lnTo>
                    <a:pt x="88" y="247"/>
                  </a:lnTo>
                  <a:lnTo>
                    <a:pt x="60" y="263"/>
                  </a:lnTo>
                  <a:lnTo>
                    <a:pt x="64" y="246"/>
                  </a:lnTo>
                  <a:lnTo>
                    <a:pt x="146" y="146"/>
                  </a:lnTo>
                  <a:lnTo>
                    <a:pt x="143" y="135"/>
                  </a:lnTo>
                  <a:lnTo>
                    <a:pt x="0" y="14"/>
                  </a:lnTo>
                  <a:lnTo>
                    <a:pt x="9" y="0"/>
                  </a:lnTo>
                  <a:close/>
                </a:path>
              </a:pathLst>
            </a:custGeom>
            <a:solidFill>
              <a:srgbClr val="000000"/>
            </a:solidFill>
            <a:ln w="9525">
              <a:noFill/>
              <a:round/>
              <a:headEnd/>
              <a:tailEnd/>
            </a:ln>
          </p:spPr>
          <p:txBody>
            <a:bodyPr/>
            <a:lstStyle/>
            <a:p>
              <a:endParaRPr lang="en-US"/>
            </a:p>
          </p:txBody>
        </p:sp>
        <p:sp>
          <p:nvSpPr>
            <p:cNvPr id="95344" name="Freeform 1135"/>
            <p:cNvSpPr>
              <a:spLocks/>
            </p:cNvSpPr>
            <p:nvPr/>
          </p:nvSpPr>
          <p:spPr bwMode="auto">
            <a:xfrm>
              <a:off x="4304" y="1225"/>
              <a:ext cx="71" cy="105"/>
            </a:xfrm>
            <a:custGeom>
              <a:avLst/>
              <a:gdLst>
                <a:gd name="T0" fmla="*/ 1 w 142"/>
                <a:gd name="T1" fmla="*/ 0 h 209"/>
                <a:gd name="T2" fmla="*/ 1 w 142"/>
                <a:gd name="T3" fmla="*/ 1 h 209"/>
                <a:gd name="T4" fmla="*/ 1 w 142"/>
                <a:gd name="T5" fmla="*/ 1 h 209"/>
                <a:gd name="T6" fmla="*/ 1 w 142"/>
                <a:gd name="T7" fmla="*/ 1 h 209"/>
                <a:gd name="T8" fmla="*/ 1 w 142"/>
                <a:gd name="T9" fmla="*/ 1 h 209"/>
                <a:gd name="T10" fmla="*/ 1 w 142"/>
                <a:gd name="T11" fmla="*/ 1 h 209"/>
                <a:gd name="T12" fmla="*/ 0 w 142"/>
                <a:gd name="T13" fmla="*/ 1 h 209"/>
                <a:gd name="T14" fmla="*/ 1 w 142"/>
                <a:gd name="T15" fmla="*/ 0 h 209"/>
                <a:gd name="T16" fmla="*/ 1 w 142"/>
                <a:gd name="T17" fmla="*/ 0 h 2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09">
                  <a:moveTo>
                    <a:pt x="15" y="0"/>
                  </a:moveTo>
                  <a:lnTo>
                    <a:pt x="141" y="111"/>
                  </a:lnTo>
                  <a:lnTo>
                    <a:pt x="142" y="123"/>
                  </a:lnTo>
                  <a:lnTo>
                    <a:pt x="73" y="209"/>
                  </a:lnTo>
                  <a:lnTo>
                    <a:pt x="75" y="175"/>
                  </a:lnTo>
                  <a:lnTo>
                    <a:pt x="125" y="115"/>
                  </a:lnTo>
                  <a:lnTo>
                    <a:pt x="0" y="7"/>
                  </a:lnTo>
                  <a:lnTo>
                    <a:pt x="15" y="0"/>
                  </a:lnTo>
                  <a:close/>
                </a:path>
              </a:pathLst>
            </a:custGeom>
            <a:solidFill>
              <a:srgbClr val="FFEDED"/>
            </a:solidFill>
            <a:ln w="9525">
              <a:noFill/>
              <a:round/>
              <a:headEnd/>
              <a:tailEnd/>
            </a:ln>
          </p:spPr>
          <p:txBody>
            <a:bodyPr/>
            <a:lstStyle/>
            <a:p>
              <a:endParaRPr lang="en-US"/>
            </a:p>
          </p:txBody>
        </p:sp>
        <p:sp>
          <p:nvSpPr>
            <p:cNvPr id="95345" name="Freeform 1136"/>
            <p:cNvSpPr>
              <a:spLocks/>
            </p:cNvSpPr>
            <p:nvPr/>
          </p:nvSpPr>
          <p:spPr bwMode="auto">
            <a:xfrm>
              <a:off x="4356" y="1304"/>
              <a:ext cx="133" cy="127"/>
            </a:xfrm>
            <a:custGeom>
              <a:avLst/>
              <a:gdLst>
                <a:gd name="T0" fmla="*/ 1 w 265"/>
                <a:gd name="T1" fmla="*/ 0 h 253"/>
                <a:gd name="T2" fmla="*/ 1 w 265"/>
                <a:gd name="T3" fmla="*/ 1 h 253"/>
                <a:gd name="T4" fmla="*/ 0 w 265"/>
                <a:gd name="T5" fmla="*/ 1 h 253"/>
                <a:gd name="T6" fmla="*/ 1 w 265"/>
                <a:gd name="T7" fmla="*/ 1 h 253"/>
                <a:gd name="T8" fmla="*/ 1 w 265"/>
                <a:gd name="T9" fmla="*/ 1 h 253"/>
                <a:gd name="T10" fmla="*/ 1 w 265"/>
                <a:gd name="T11" fmla="*/ 1 h 253"/>
                <a:gd name="T12" fmla="*/ 1 w 265"/>
                <a:gd name="T13" fmla="*/ 0 h 253"/>
                <a:gd name="T14" fmla="*/ 1 w 265"/>
                <a:gd name="T15" fmla="*/ 0 h 2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5" h="253">
                  <a:moveTo>
                    <a:pt x="114" y="0"/>
                  </a:moveTo>
                  <a:lnTo>
                    <a:pt x="62" y="31"/>
                  </a:lnTo>
                  <a:lnTo>
                    <a:pt x="0" y="121"/>
                  </a:lnTo>
                  <a:lnTo>
                    <a:pt x="161" y="253"/>
                  </a:lnTo>
                  <a:lnTo>
                    <a:pt x="265" y="145"/>
                  </a:lnTo>
                  <a:lnTo>
                    <a:pt x="256" y="127"/>
                  </a:lnTo>
                  <a:lnTo>
                    <a:pt x="114" y="0"/>
                  </a:lnTo>
                  <a:close/>
                </a:path>
              </a:pathLst>
            </a:custGeom>
            <a:solidFill>
              <a:srgbClr val="D1BDBD"/>
            </a:solidFill>
            <a:ln w="9525">
              <a:noFill/>
              <a:round/>
              <a:headEnd/>
              <a:tailEnd/>
            </a:ln>
          </p:spPr>
          <p:txBody>
            <a:bodyPr/>
            <a:lstStyle/>
            <a:p>
              <a:endParaRPr lang="en-US"/>
            </a:p>
          </p:txBody>
        </p:sp>
        <p:sp>
          <p:nvSpPr>
            <p:cNvPr id="95346" name="Freeform 1137"/>
            <p:cNvSpPr>
              <a:spLocks/>
            </p:cNvSpPr>
            <p:nvPr/>
          </p:nvSpPr>
          <p:spPr bwMode="auto">
            <a:xfrm>
              <a:off x="4352" y="1304"/>
              <a:ext cx="92" cy="131"/>
            </a:xfrm>
            <a:custGeom>
              <a:avLst/>
              <a:gdLst>
                <a:gd name="T0" fmla="*/ 1 w 183"/>
                <a:gd name="T1" fmla="*/ 0 h 261"/>
                <a:gd name="T2" fmla="*/ 1 w 183"/>
                <a:gd name="T3" fmla="*/ 1 h 261"/>
                <a:gd name="T4" fmla="*/ 0 w 183"/>
                <a:gd name="T5" fmla="*/ 1 h 261"/>
                <a:gd name="T6" fmla="*/ 0 w 183"/>
                <a:gd name="T7" fmla="*/ 1 h 261"/>
                <a:gd name="T8" fmla="*/ 1 w 183"/>
                <a:gd name="T9" fmla="*/ 1 h 261"/>
                <a:gd name="T10" fmla="*/ 1 w 183"/>
                <a:gd name="T11" fmla="*/ 1 h 261"/>
                <a:gd name="T12" fmla="*/ 1 w 183"/>
                <a:gd name="T13" fmla="*/ 1 h 261"/>
                <a:gd name="T14" fmla="*/ 1 w 183"/>
                <a:gd name="T15" fmla="*/ 1 h 261"/>
                <a:gd name="T16" fmla="*/ 1 w 183"/>
                <a:gd name="T17" fmla="*/ 1 h 261"/>
                <a:gd name="T18" fmla="*/ 1 w 183"/>
                <a:gd name="T19" fmla="*/ 1 h 261"/>
                <a:gd name="T20" fmla="*/ 1 w 183"/>
                <a:gd name="T21" fmla="*/ 1 h 261"/>
                <a:gd name="T22" fmla="*/ 1 w 183"/>
                <a:gd name="T23" fmla="*/ 0 h 261"/>
                <a:gd name="T24" fmla="*/ 1 w 183"/>
                <a:gd name="T25" fmla="*/ 0 h 2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1">
                  <a:moveTo>
                    <a:pt x="118" y="0"/>
                  </a:moveTo>
                  <a:lnTo>
                    <a:pt x="66" y="23"/>
                  </a:lnTo>
                  <a:lnTo>
                    <a:pt x="0" y="101"/>
                  </a:lnTo>
                  <a:lnTo>
                    <a:pt x="0" y="135"/>
                  </a:lnTo>
                  <a:lnTo>
                    <a:pt x="145" y="255"/>
                  </a:lnTo>
                  <a:lnTo>
                    <a:pt x="177" y="261"/>
                  </a:lnTo>
                  <a:lnTo>
                    <a:pt x="183" y="247"/>
                  </a:lnTo>
                  <a:lnTo>
                    <a:pt x="168" y="227"/>
                  </a:lnTo>
                  <a:lnTo>
                    <a:pt x="29" y="108"/>
                  </a:lnTo>
                  <a:lnTo>
                    <a:pt x="79" y="35"/>
                  </a:lnTo>
                  <a:lnTo>
                    <a:pt x="121" y="12"/>
                  </a:lnTo>
                  <a:lnTo>
                    <a:pt x="118" y="0"/>
                  </a:lnTo>
                  <a:close/>
                </a:path>
              </a:pathLst>
            </a:custGeom>
            <a:solidFill>
              <a:srgbClr val="000000"/>
            </a:solidFill>
            <a:ln w="9525">
              <a:noFill/>
              <a:round/>
              <a:headEnd/>
              <a:tailEnd/>
            </a:ln>
          </p:spPr>
          <p:txBody>
            <a:bodyPr/>
            <a:lstStyle/>
            <a:p>
              <a:endParaRPr lang="en-US"/>
            </a:p>
          </p:txBody>
        </p:sp>
        <p:sp>
          <p:nvSpPr>
            <p:cNvPr id="95347" name="Freeform 1138"/>
            <p:cNvSpPr>
              <a:spLocks/>
            </p:cNvSpPr>
            <p:nvPr/>
          </p:nvSpPr>
          <p:spPr bwMode="auto">
            <a:xfrm>
              <a:off x="4409" y="1303"/>
              <a:ext cx="81" cy="132"/>
            </a:xfrm>
            <a:custGeom>
              <a:avLst/>
              <a:gdLst>
                <a:gd name="T0" fmla="*/ 1 w 161"/>
                <a:gd name="T1" fmla="*/ 0 h 264"/>
                <a:gd name="T2" fmla="*/ 1 w 161"/>
                <a:gd name="T3" fmla="*/ 1 h 264"/>
                <a:gd name="T4" fmla="*/ 1 w 161"/>
                <a:gd name="T5" fmla="*/ 1 h 264"/>
                <a:gd name="T6" fmla="*/ 1 w 161"/>
                <a:gd name="T7" fmla="*/ 1 h 264"/>
                <a:gd name="T8" fmla="*/ 1 w 161"/>
                <a:gd name="T9" fmla="*/ 1 h 264"/>
                <a:gd name="T10" fmla="*/ 1 w 161"/>
                <a:gd name="T11" fmla="*/ 1 h 264"/>
                <a:gd name="T12" fmla="*/ 1 w 161"/>
                <a:gd name="T13" fmla="*/ 1 h 264"/>
                <a:gd name="T14" fmla="*/ 1 w 161"/>
                <a:gd name="T15" fmla="*/ 1 h 264"/>
                <a:gd name="T16" fmla="*/ 0 w 161"/>
                <a:gd name="T17" fmla="*/ 1 h 264"/>
                <a:gd name="T18" fmla="*/ 1 w 161"/>
                <a:gd name="T19" fmla="*/ 0 h 264"/>
                <a:gd name="T20" fmla="*/ 1 w 161"/>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1" h="264">
                  <a:moveTo>
                    <a:pt x="7" y="0"/>
                  </a:moveTo>
                  <a:lnTo>
                    <a:pt x="158" y="127"/>
                  </a:lnTo>
                  <a:lnTo>
                    <a:pt x="161" y="155"/>
                  </a:lnTo>
                  <a:lnTo>
                    <a:pt x="88" y="248"/>
                  </a:lnTo>
                  <a:lnTo>
                    <a:pt x="59" y="264"/>
                  </a:lnTo>
                  <a:lnTo>
                    <a:pt x="64" y="246"/>
                  </a:lnTo>
                  <a:lnTo>
                    <a:pt x="146" y="146"/>
                  </a:lnTo>
                  <a:lnTo>
                    <a:pt x="144" y="133"/>
                  </a:lnTo>
                  <a:lnTo>
                    <a:pt x="0" y="15"/>
                  </a:lnTo>
                  <a:lnTo>
                    <a:pt x="7" y="0"/>
                  </a:lnTo>
                  <a:close/>
                </a:path>
              </a:pathLst>
            </a:custGeom>
            <a:solidFill>
              <a:srgbClr val="000000"/>
            </a:solidFill>
            <a:ln w="9525">
              <a:noFill/>
              <a:round/>
              <a:headEnd/>
              <a:tailEnd/>
            </a:ln>
          </p:spPr>
          <p:txBody>
            <a:bodyPr/>
            <a:lstStyle/>
            <a:p>
              <a:endParaRPr lang="en-US"/>
            </a:p>
          </p:txBody>
        </p:sp>
        <p:sp>
          <p:nvSpPr>
            <p:cNvPr id="95348" name="Freeform 1139"/>
            <p:cNvSpPr>
              <a:spLocks/>
            </p:cNvSpPr>
            <p:nvPr/>
          </p:nvSpPr>
          <p:spPr bwMode="auto">
            <a:xfrm>
              <a:off x="4405" y="1315"/>
              <a:ext cx="71" cy="105"/>
            </a:xfrm>
            <a:custGeom>
              <a:avLst/>
              <a:gdLst>
                <a:gd name="T0" fmla="*/ 1 w 142"/>
                <a:gd name="T1" fmla="*/ 0 h 211"/>
                <a:gd name="T2" fmla="*/ 1 w 142"/>
                <a:gd name="T3" fmla="*/ 0 h 211"/>
                <a:gd name="T4" fmla="*/ 1 w 142"/>
                <a:gd name="T5" fmla="*/ 0 h 211"/>
                <a:gd name="T6" fmla="*/ 1 w 142"/>
                <a:gd name="T7" fmla="*/ 0 h 211"/>
                <a:gd name="T8" fmla="*/ 1 w 142"/>
                <a:gd name="T9" fmla="*/ 0 h 211"/>
                <a:gd name="T10" fmla="*/ 1 w 142"/>
                <a:gd name="T11" fmla="*/ 0 h 211"/>
                <a:gd name="T12" fmla="*/ 0 w 142"/>
                <a:gd name="T13" fmla="*/ 0 h 211"/>
                <a:gd name="T14" fmla="*/ 1 w 142"/>
                <a:gd name="T15" fmla="*/ 0 h 211"/>
                <a:gd name="T16" fmla="*/ 1 w 142"/>
                <a:gd name="T17" fmla="*/ 0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11">
                  <a:moveTo>
                    <a:pt x="13" y="0"/>
                  </a:moveTo>
                  <a:lnTo>
                    <a:pt x="141" y="113"/>
                  </a:lnTo>
                  <a:lnTo>
                    <a:pt x="142" y="125"/>
                  </a:lnTo>
                  <a:lnTo>
                    <a:pt x="73" y="211"/>
                  </a:lnTo>
                  <a:lnTo>
                    <a:pt x="75" y="178"/>
                  </a:lnTo>
                  <a:lnTo>
                    <a:pt x="125" y="116"/>
                  </a:lnTo>
                  <a:lnTo>
                    <a:pt x="0" y="9"/>
                  </a:lnTo>
                  <a:lnTo>
                    <a:pt x="13" y="0"/>
                  </a:lnTo>
                  <a:close/>
                </a:path>
              </a:pathLst>
            </a:custGeom>
            <a:solidFill>
              <a:srgbClr val="FFEDED"/>
            </a:solidFill>
            <a:ln w="9525">
              <a:noFill/>
              <a:round/>
              <a:headEnd/>
              <a:tailEnd/>
            </a:ln>
          </p:spPr>
          <p:txBody>
            <a:bodyPr/>
            <a:lstStyle/>
            <a:p>
              <a:endParaRPr lang="en-US"/>
            </a:p>
          </p:txBody>
        </p:sp>
        <p:sp>
          <p:nvSpPr>
            <p:cNvPr id="95349" name="Freeform 1140"/>
            <p:cNvSpPr>
              <a:spLocks/>
            </p:cNvSpPr>
            <p:nvPr/>
          </p:nvSpPr>
          <p:spPr bwMode="auto">
            <a:xfrm>
              <a:off x="4077" y="1211"/>
              <a:ext cx="132" cy="126"/>
            </a:xfrm>
            <a:custGeom>
              <a:avLst/>
              <a:gdLst>
                <a:gd name="T0" fmla="*/ 0 w 265"/>
                <a:gd name="T1" fmla="*/ 0 h 252"/>
                <a:gd name="T2" fmla="*/ 0 w 265"/>
                <a:gd name="T3" fmla="*/ 1 h 252"/>
                <a:gd name="T4" fmla="*/ 0 w 265"/>
                <a:gd name="T5" fmla="*/ 1 h 252"/>
                <a:gd name="T6" fmla="*/ 0 w 265"/>
                <a:gd name="T7" fmla="*/ 1 h 252"/>
                <a:gd name="T8" fmla="*/ 0 w 265"/>
                <a:gd name="T9" fmla="*/ 1 h 252"/>
                <a:gd name="T10" fmla="*/ 0 w 265"/>
                <a:gd name="T11" fmla="*/ 1 h 252"/>
                <a:gd name="T12" fmla="*/ 0 w 265"/>
                <a:gd name="T13" fmla="*/ 0 h 252"/>
                <a:gd name="T14" fmla="*/ 0 w 265"/>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5" h="252">
                  <a:moveTo>
                    <a:pt x="116" y="0"/>
                  </a:moveTo>
                  <a:lnTo>
                    <a:pt x="61" y="31"/>
                  </a:lnTo>
                  <a:lnTo>
                    <a:pt x="0" y="120"/>
                  </a:lnTo>
                  <a:lnTo>
                    <a:pt x="161" y="252"/>
                  </a:lnTo>
                  <a:lnTo>
                    <a:pt x="265" y="143"/>
                  </a:lnTo>
                  <a:lnTo>
                    <a:pt x="256" y="127"/>
                  </a:lnTo>
                  <a:lnTo>
                    <a:pt x="116" y="0"/>
                  </a:lnTo>
                  <a:close/>
                </a:path>
              </a:pathLst>
            </a:custGeom>
            <a:solidFill>
              <a:srgbClr val="D1BDBD"/>
            </a:solidFill>
            <a:ln w="9525">
              <a:noFill/>
              <a:round/>
              <a:headEnd/>
              <a:tailEnd/>
            </a:ln>
          </p:spPr>
          <p:txBody>
            <a:bodyPr/>
            <a:lstStyle/>
            <a:p>
              <a:endParaRPr lang="en-US"/>
            </a:p>
          </p:txBody>
        </p:sp>
        <p:sp>
          <p:nvSpPr>
            <p:cNvPr id="95350" name="Freeform 1141"/>
            <p:cNvSpPr>
              <a:spLocks/>
            </p:cNvSpPr>
            <p:nvPr/>
          </p:nvSpPr>
          <p:spPr bwMode="auto">
            <a:xfrm>
              <a:off x="4073" y="1211"/>
              <a:ext cx="92" cy="131"/>
            </a:xfrm>
            <a:custGeom>
              <a:avLst/>
              <a:gdLst>
                <a:gd name="T0" fmla="*/ 1 w 184"/>
                <a:gd name="T1" fmla="*/ 0 h 261"/>
                <a:gd name="T2" fmla="*/ 1 w 184"/>
                <a:gd name="T3" fmla="*/ 1 h 261"/>
                <a:gd name="T4" fmla="*/ 0 w 184"/>
                <a:gd name="T5" fmla="*/ 1 h 261"/>
                <a:gd name="T6" fmla="*/ 0 w 184"/>
                <a:gd name="T7" fmla="*/ 1 h 261"/>
                <a:gd name="T8" fmla="*/ 1 w 184"/>
                <a:gd name="T9" fmla="*/ 1 h 261"/>
                <a:gd name="T10" fmla="*/ 1 w 184"/>
                <a:gd name="T11" fmla="*/ 1 h 261"/>
                <a:gd name="T12" fmla="*/ 1 w 184"/>
                <a:gd name="T13" fmla="*/ 1 h 261"/>
                <a:gd name="T14" fmla="*/ 1 w 184"/>
                <a:gd name="T15" fmla="*/ 1 h 261"/>
                <a:gd name="T16" fmla="*/ 1 w 184"/>
                <a:gd name="T17" fmla="*/ 1 h 261"/>
                <a:gd name="T18" fmla="*/ 1 w 184"/>
                <a:gd name="T19" fmla="*/ 1 h 261"/>
                <a:gd name="T20" fmla="*/ 1 w 184"/>
                <a:gd name="T21" fmla="*/ 1 h 261"/>
                <a:gd name="T22" fmla="*/ 1 w 184"/>
                <a:gd name="T23" fmla="*/ 0 h 261"/>
                <a:gd name="T24" fmla="*/ 1 w 184"/>
                <a:gd name="T25" fmla="*/ 0 h 2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4" h="261">
                  <a:moveTo>
                    <a:pt x="121" y="0"/>
                  </a:moveTo>
                  <a:lnTo>
                    <a:pt x="66" y="22"/>
                  </a:lnTo>
                  <a:lnTo>
                    <a:pt x="0" y="101"/>
                  </a:lnTo>
                  <a:lnTo>
                    <a:pt x="0" y="133"/>
                  </a:lnTo>
                  <a:lnTo>
                    <a:pt x="146" y="253"/>
                  </a:lnTo>
                  <a:lnTo>
                    <a:pt x="179" y="261"/>
                  </a:lnTo>
                  <a:lnTo>
                    <a:pt x="184" y="246"/>
                  </a:lnTo>
                  <a:lnTo>
                    <a:pt x="169" y="227"/>
                  </a:lnTo>
                  <a:lnTo>
                    <a:pt x="30" y="108"/>
                  </a:lnTo>
                  <a:lnTo>
                    <a:pt x="80" y="35"/>
                  </a:lnTo>
                  <a:lnTo>
                    <a:pt x="124" y="10"/>
                  </a:lnTo>
                  <a:lnTo>
                    <a:pt x="121" y="0"/>
                  </a:lnTo>
                  <a:close/>
                </a:path>
              </a:pathLst>
            </a:custGeom>
            <a:solidFill>
              <a:srgbClr val="000000"/>
            </a:solidFill>
            <a:ln w="9525">
              <a:noFill/>
              <a:round/>
              <a:headEnd/>
              <a:tailEnd/>
            </a:ln>
          </p:spPr>
          <p:txBody>
            <a:bodyPr/>
            <a:lstStyle/>
            <a:p>
              <a:endParaRPr lang="en-US"/>
            </a:p>
          </p:txBody>
        </p:sp>
        <p:sp>
          <p:nvSpPr>
            <p:cNvPr id="95351" name="Freeform 1142"/>
            <p:cNvSpPr>
              <a:spLocks/>
            </p:cNvSpPr>
            <p:nvPr/>
          </p:nvSpPr>
          <p:spPr bwMode="auto">
            <a:xfrm>
              <a:off x="4130" y="1210"/>
              <a:ext cx="82" cy="131"/>
            </a:xfrm>
            <a:custGeom>
              <a:avLst/>
              <a:gdLst>
                <a:gd name="T0" fmla="*/ 1 w 162"/>
                <a:gd name="T1" fmla="*/ 0 h 262"/>
                <a:gd name="T2" fmla="*/ 1 w 162"/>
                <a:gd name="T3" fmla="*/ 1 h 262"/>
                <a:gd name="T4" fmla="*/ 1 w 162"/>
                <a:gd name="T5" fmla="*/ 1 h 262"/>
                <a:gd name="T6" fmla="*/ 1 w 162"/>
                <a:gd name="T7" fmla="*/ 1 h 262"/>
                <a:gd name="T8" fmla="*/ 1 w 162"/>
                <a:gd name="T9" fmla="*/ 1 h 262"/>
                <a:gd name="T10" fmla="*/ 1 w 162"/>
                <a:gd name="T11" fmla="*/ 1 h 262"/>
                <a:gd name="T12" fmla="*/ 1 w 162"/>
                <a:gd name="T13" fmla="*/ 1 h 262"/>
                <a:gd name="T14" fmla="*/ 1 w 162"/>
                <a:gd name="T15" fmla="*/ 1 h 262"/>
                <a:gd name="T16" fmla="*/ 0 w 162"/>
                <a:gd name="T17" fmla="*/ 1 h 262"/>
                <a:gd name="T18" fmla="*/ 1 w 162"/>
                <a:gd name="T19" fmla="*/ 0 h 262"/>
                <a:gd name="T20" fmla="*/ 1 w 162"/>
                <a:gd name="T21" fmla="*/ 0 h 2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2" h="262">
                  <a:moveTo>
                    <a:pt x="9" y="0"/>
                  </a:moveTo>
                  <a:lnTo>
                    <a:pt x="158" y="126"/>
                  </a:lnTo>
                  <a:lnTo>
                    <a:pt x="162" y="155"/>
                  </a:lnTo>
                  <a:lnTo>
                    <a:pt x="88" y="246"/>
                  </a:lnTo>
                  <a:lnTo>
                    <a:pt x="60" y="262"/>
                  </a:lnTo>
                  <a:lnTo>
                    <a:pt x="64" y="245"/>
                  </a:lnTo>
                  <a:lnTo>
                    <a:pt x="146" y="146"/>
                  </a:lnTo>
                  <a:lnTo>
                    <a:pt x="143" y="133"/>
                  </a:lnTo>
                  <a:lnTo>
                    <a:pt x="0" y="13"/>
                  </a:lnTo>
                  <a:lnTo>
                    <a:pt x="9" y="0"/>
                  </a:lnTo>
                  <a:close/>
                </a:path>
              </a:pathLst>
            </a:custGeom>
            <a:solidFill>
              <a:srgbClr val="000000"/>
            </a:solidFill>
            <a:ln w="9525">
              <a:noFill/>
              <a:round/>
              <a:headEnd/>
              <a:tailEnd/>
            </a:ln>
          </p:spPr>
          <p:txBody>
            <a:bodyPr/>
            <a:lstStyle/>
            <a:p>
              <a:endParaRPr lang="en-US"/>
            </a:p>
          </p:txBody>
        </p:sp>
        <p:sp>
          <p:nvSpPr>
            <p:cNvPr id="95352" name="Freeform 1143"/>
            <p:cNvSpPr>
              <a:spLocks/>
            </p:cNvSpPr>
            <p:nvPr/>
          </p:nvSpPr>
          <p:spPr bwMode="auto">
            <a:xfrm>
              <a:off x="4126" y="1222"/>
              <a:ext cx="71" cy="104"/>
            </a:xfrm>
            <a:custGeom>
              <a:avLst/>
              <a:gdLst>
                <a:gd name="T0" fmla="*/ 1 w 142"/>
                <a:gd name="T1" fmla="*/ 0 h 210"/>
                <a:gd name="T2" fmla="*/ 1 w 142"/>
                <a:gd name="T3" fmla="*/ 0 h 210"/>
                <a:gd name="T4" fmla="*/ 1 w 142"/>
                <a:gd name="T5" fmla="*/ 0 h 210"/>
                <a:gd name="T6" fmla="*/ 1 w 142"/>
                <a:gd name="T7" fmla="*/ 0 h 210"/>
                <a:gd name="T8" fmla="*/ 1 w 142"/>
                <a:gd name="T9" fmla="*/ 0 h 210"/>
                <a:gd name="T10" fmla="*/ 1 w 142"/>
                <a:gd name="T11" fmla="*/ 0 h 210"/>
                <a:gd name="T12" fmla="*/ 0 w 142"/>
                <a:gd name="T13" fmla="*/ 0 h 210"/>
                <a:gd name="T14" fmla="*/ 1 w 142"/>
                <a:gd name="T15" fmla="*/ 0 h 210"/>
                <a:gd name="T16" fmla="*/ 1 w 142"/>
                <a:gd name="T17" fmla="*/ 0 h 2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10">
                  <a:moveTo>
                    <a:pt x="15" y="0"/>
                  </a:moveTo>
                  <a:lnTo>
                    <a:pt x="141" y="113"/>
                  </a:lnTo>
                  <a:lnTo>
                    <a:pt x="142" y="125"/>
                  </a:lnTo>
                  <a:lnTo>
                    <a:pt x="73" y="210"/>
                  </a:lnTo>
                  <a:lnTo>
                    <a:pt x="76" y="178"/>
                  </a:lnTo>
                  <a:lnTo>
                    <a:pt x="124" y="116"/>
                  </a:lnTo>
                  <a:lnTo>
                    <a:pt x="0" y="8"/>
                  </a:lnTo>
                  <a:lnTo>
                    <a:pt x="15" y="0"/>
                  </a:lnTo>
                  <a:close/>
                </a:path>
              </a:pathLst>
            </a:custGeom>
            <a:solidFill>
              <a:srgbClr val="FFEDED"/>
            </a:solidFill>
            <a:ln w="9525">
              <a:noFill/>
              <a:round/>
              <a:headEnd/>
              <a:tailEnd/>
            </a:ln>
          </p:spPr>
          <p:txBody>
            <a:bodyPr/>
            <a:lstStyle/>
            <a:p>
              <a:endParaRPr lang="en-US"/>
            </a:p>
          </p:txBody>
        </p:sp>
        <p:sp>
          <p:nvSpPr>
            <p:cNvPr id="95353" name="Freeform 1144"/>
            <p:cNvSpPr>
              <a:spLocks/>
            </p:cNvSpPr>
            <p:nvPr/>
          </p:nvSpPr>
          <p:spPr bwMode="auto">
            <a:xfrm>
              <a:off x="4007" y="1293"/>
              <a:ext cx="132" cy="126"/>
            </a:xfrm>
            <a:custGeom>
              <a:avLst/>
              <a:gdLst>
                <a:gd name="T0" fmla="*/ 0 w 265"/>
                <a:gd name="T1" fmla="*/ 0 h 254"/>
                <a:gd name="T2" fmla="*/ 0 w 265"/>
                <a:gd name="T3" fmla="*/ 0 h 254"/>
                <a:gd name="T4" fmla="*/ 0 w 265"/>
                <a:gd name="T5" fmla="*/ 0 h 254"/>
                <a:gd name="T6" fmla="*/ 0 w 265"/>
                <a:gd name="T7" fmla="*/ 0 h 254"/>
                <a:gd name="T8" fmla="*/ 0 w 265"/>
                <a:gd name="T9" fmla="*/ 0 h 254"/>
                <a:gd name="T10" fmla="*/ 0 w 265"/>
                <a:gd name="T11" fmla="*/ 0 h 254"/>
                <a:gd name="T12" fmla="*/ 0 w 265"/>
                <a:gd name="T13" fmla="*/ 0 h 254"/>
                <a:gd name="T14" fmla="*/ 0 w 265"/>
                <a:gd name="T15" fmla="*/ 0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5" h="254">
                  <a:moveTo>
                    <a:pt x="114" y="0"/>
                  </a:moveTo>
                  <a:lnTo>
                    <a:pt x="62" y="31"/>
                  </a:lnTo>
                  <a:lnTo>
                    <a:pt x="0" y="122"/>
                  </a:lnTo>
                  <a:lnTo>
                    <a:pt x="161" y="254"/>
                  </a:lnTo>
                  <a:lnTo>
                    <a:pt x="265" y="145"/>
                  </a:lnTo>
                  <a:lnTo>
                    <a:pt x="257" y="129"/>
                  </a:lnTo>
                  <a:lnTo>
                    <a:pt x="114" y="0"/>
                  </a:lnTo>
                  <a:close/>
                </a:path>
              </a:pathLst>
            </a:custGeom>
            <a:solidFill>
              <a:srgbClr val="D1BDBD"/>
            </a:solidFill>
            <a:ln w="9525">
              <a:noFill/>
              <a:round/>
              <a:headEnd/>
              <a:tailEnd/>
            </a:ln>
          </p:spPr>
          <p:txBody>
            <a:bodyPr/>
            <a:lstStyle/>
            <a:p>
              <a:endParaRPr lang="en-US"/>
            </a:p>
          </p:txBody>
        </p:sp>
        <p:sp>
          <p:nvSpPr>
            <p:cNvPr id="95354" name="Freeform 1145"/>
            <p:cNvSpPr>
              <a:spLocks/>
            </p:cNvSpPr>
            <p:nvPr/>
          </p:nvSpPr>
          <p:spPr bwMode="auto">
            <a:xfrm>
              <a:off x="4003" y="1293"/>
              <a:ext cx="91" cy="131"/>
            </a:xfrm>
            <a:custGeom>
              <a:avLst/>
              <a:gdLst>
                <a:gd name="T0" fmla="*/ 0 w 183"/>
                <a:gd name="T1" fmla="*/ 0 h 263"/>
                <a:gd name="T2" fmla="*/ 0 w 183"/>
                <a:gd name="T3" fmla="*/ 0 h 263"/>
                <a:gd name="T4" fmla="*/ 0 w 183"/>
                <a:gd name="T5" fmla="*/ 0 h 263"/>
                <a:gd name="T6" fmla="*/ 0 w 183"/>
                <a:gd name="T7" fmla="*/ 0 h 263"/>
                <a:gd name="T8" fmla="*/ 0 w 183"/>
                <a:gd name="T9" fmla="*/ 0 h 263"/>
                <a:gd name="T10" fmla="*/ 0 w 183"/>
                <a:gd name="T11" fmla="*/ 0 h 263"/>
                <a:gd name="T12" fmla="*/ 0 w 183"/>
                <a:gd name="T13" fmla="*/ 0 h 263"/>
                <a:gd name="T14" fmla="*/ 0 w 183"/>
                <a:gd name="T15" fmla="*/ 0 h 263"/>
                <a:gd name="T16" fmla="*/ 0 w 183"/>
                <a:gd name="T17" fmla="*/ 0 h 263"/>
                <a:gd name="T18" fmla="*/ 0 w 183"/>
                <a:gd name="T19" fmla="*/ 0 h 263"/>
                <a:gd name="T20" fmla="*/ 0 w 183"/>
                <a:gd name="T21" fmla="*/ 0 h 263"/>
                <a:gd name="T22" fmla="*/ 0 w 183"/>
                <a:gd name="T23" fmla="*/ 0 h 263"/>
                <a:gd name="T24" fmla="*/ 0 w 183"/>
                <a:gd name="T25" fmla="*/ 0 h 2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3">
                  <a:moveTo>
                    <a:pt x="118" y="0"/>
                  </a:moveTo>
                  <a:lnTo>
                    <a:pt x="66" y="24"/>
                  </a:lnTo>
                  <a:lnTo>
                    <a:pt x="0" y="102"/>
                  </a:lnTo>
                  <a:lnTo>
                    <a:pt x="0" y="135"/>
                  </a:lnTo>
                  <a:lnTo>
                    <a:pt x="145" y="255"/>
                  </a:lnTo>
                  <a:lnTo>
                    <a:pt x="177" y="263"/>
                  </a:lnTo>
                  <a:lnTo>
                    <a:pt x="183" y="248"/>
                  </a:lnTo>
                  <a:lnTo>
                    <a:pt x="168" y="227"/>
                  </a:lnTo>
                  <a:lnTo>
                    <a:pt x="29" y="109"/>
                  </a:lnTo>
                  <a:lnTo>
                    <a:pt x="79" y="36"/>
                  </a:lnTo>
                  <a:lnTo>
                    <a:pt x="121" y="12"/>
                  </a:lnTo>
                  <a:lnTo>
                    <a:pt x="118" y="0"/>
                  </a:lnTo>
                  <a:close/>
                </a:path>
              </a:pathLst>
            </a:custGeom>
            <a:solidFill>
              <a:srgbClr val="000000"/>
            </a:solidFill>
            <a:ln w="9525">
              <a:noFill/>
              <a:round/>
              <a:headEnd/>
              <a:tailEnd/>
            </a:ln>
          </p:spPr>
          <p:txBody>
            <a:bodyPr/>
            <a:lstStyle/>
            <a:p>
              <a:endParaRPr lang="en-US"/>
            </a:p>
          </p:txBody>
        </p:sp>
        <p:sp>
          <p:nvSpPr>
            <p:cNvPr id="95355" name="Freeform 1146"/>
            <p:cNvSpPr>
              <a:spLocks/>
            </p:cNvSpPr>
            <p:nvPr/>
          </p:nvSpPr>
          <p:spPr bwMode="auto">
            <a:xfrm>
              <a:off x="4060" y="1291"/>
              <a:ext cx="81" cy="132"/>
            </a:xfrm>
            <a:custGeom>
              <a:avLst/>
              <a:gdLst>
                <a:gd name="T0" fmla="*/ 1 w 161"/>
                <a:gd name="T1" fmla="*/ 0 h 264"/>
                <a:gd name="T2" fmla="*/ 1 w 161"/>
                <a:gd name="T3" fmla="*/ 1 h 264"/>
                <a:gd name="T4" fmla="*/ 1 w 161"/>
                <a:gd name="T5" fmla="*/ 1 h 264"/>
                <a:gd name="T6" fmla="*/ 1 w 161"/>
                <a:gd name="T7" fmla="*/ 1 h 264"/>
                <a:gd name="T8" fmla="*/ 1 w 161"/>
                <a:gd name="T9" fmla="*/ 1 h 264"/>
                <a:gd name="T10" fmla="*/ 1 w 161"/>
                <a:gd name="T11" fmla="*/ 1 h 264"/>
                <a:gd name="T12" fmla="*/ 1 w 161"/>
                <a:gd name="T13" fmla="*/ 1 h 264"/>
                <a:gd name="T14" fmla="*/ 1 w 161"/>
                <a:gd name="T15" fmla="*/ 1 h 264"/>
                <a:gd name="T16" fmla="*/ 0 w 161"/>
                <a:gd name="T17" fmla="*/ 1 h 264"/>
                <a:gd name="T18" fmla="*/ 1 w 161"/>
                <a:gd name="T19" fmla="*/ 0 h 264"/>
                <a:gd name="T20" fmla="*/ 1 w 161"/>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1" h="264">
                  <a:moveTo>
                    <a:pt x="7" y="0"/>
                  </a:moveTo>
                  <a:lnTo>
                    <a:pt x="158" y="128"/>
                  </a:lnTo>
                  <a:lnTo>
                    <a:pt x="161" y="157"/>
                  </a:lnTo>
                  <a:lnTo>
                    <a:pt x="88" y="248"/>
                  </a:lnTo>
                  <a:lnTo>
                    <a:pt x="59" y="264"/>
                  </a:lnTo>
                  <a:lnTo>
                    <a:pt x="63" y="247"/>
                  </a:lnTo>
                  <a:lnTo>
                    <a:pt x="147" y="147"/>
                  </a:lnTo>
                  <a:lnTo>
                    <a:pt x="142" y="134"/>
                  </a:lnTo>
                  <a:lnTo>
                    <a:pt x="0" y="15"/>
                  </a:lnTo>
                  <a:lnTo>
                    <a:pt x="7" y="0"/>
                  </a:lnTo>
                  <a:close/>
                </a:path>
              </a:pathLst>
            </a:custGeom>
            <a:solidFill>
              <a:srgbClr val="000000"/>
            </a:solidFill>
            <a:ln w="9525">
              <a:noFill/>
              <a:round/>
              <a:headEnd/>
              <a:tailEnd/>
            </a:ln>
          </p:spPr>
          <p:txBody>
            <a:bodyPr/>
            <a:lstStyle/>
            <a:p>
              <a:endParaRPr lang="en-US"/>
            </a:p>
          </p:txBody>
        </p:sp>
        <p:sp>
          <p:nvSpPr>
            <p:cNvPr id="95356" name="Freeform 1147"/>
            <p:cNvSpPr>
              <a:spLocks/>
            </p:cNvSpPr>
            <p:nvPr/>
          </p:nvSpPr>
          <p:spPr bwMode="auto">
            <a:xfrm>
              <a:off x="4056" y="1304"/>
              <a:ext cx="70" cy="104"/>
            </a:xfrm>
            <a:custGeom>
              <a:avLst/>
              <a:gdLst>
                <a:gd name="T0" fmla="*/ 0 w 141"/>
                <a:gd name="T1" fmla="*/ 0 h 210"/>
                <a:gd name="T2" fmla="*/ 0 w 141"/>
                <a:gd name="T3" fmla="*/ 0 h 210"/>
                <a:gd name="T4" fmla="*/ 0 w 141"/>
                <a:gd name="T5" fmla="*/ 0 h 210"/>
                <a:gd name="T6" fmla="*/ 0 w 141"/>
                <a:gd name="T7" fmla="*/ 0 h 210"/>
                <a:gd name="T8" fmla="*/ 0 w 141"/>
                <a:gd name="T9" fmla="*/ 0 h 210"/>
                <a:gd name="T10" fmla="*/ 0 w 141"/>
                <a:gd name="T11" fmla="*/ 0 h 210"/>
                <a:gd name="T12" fmla="*/ 0 w 141"/>
                <a:gd name="T13" fmla="*/ 0 h 210"/>
                <a:gd name="T14" fmla="*/ 0 w 141"/>
                <a:gd name="T15" fmla="*/ 0 h 210"/>
                <a:gd name="T16" fmla="*/ 0 w 141"/>
                <a:gd name="T17" fmla="*/ 0 h 2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1" h="210">
                  <a:moveTo>
                    <a:pt x="13" y="0"/>
                  </a:moveTo>
                  <a:lnTo>
                    <a:pt x="141" y="112"/>
                  </a:lnTo>
                  <a:lnTo>
                    <a:pt x="141" y="123"/>
                  </a:lnTo>
                  <a:lnTo>
                    <a:pt x="72" y="210"/>
                  </a:lnTo>
                  <a:lnTo>
                    <a:pt x="75" y="176"/>
                  </a:lnTo>
                  <a:lnTo>
                    <a:pt x="125" y="115"/>
                  </a:lnTo>
                  <a:lnTo>
                    <a:pt x="0" y="8"/>
                  </a:lnTo>
                  <a:lnTo>
                    <a:pt x="13" y="0"/>
                  </a:lnTo>
                  <a:close/>
                </a:path>
              </a:pathLst>
            </a:custGeom>
            <a:solidFill>
              <a:srgbClr val="FFEDED"/>
            </a:solidFill>
            <a:ln w="9525">
              <a:noFill/>
              <a:round/>
              <a:headEnd/>
              <a:tailEnd/>
            </a:ln>
          </p:spPr>
          <p:txBody>
            <a:bodyPr/>
            <a:lstStyle/>
            <a:p>
              <a:endParaRPr lang="en-US"/>
            </a:p>
          </p:txBody>
        </p:sp>
        <p:sp>
          <p:nvSpPr>
            <p:cNvPr id="95357" name="Freeform 1148"/>
            <p:cNvSpPr>
              <a:spLocks/>
            </p:cNvSpPr>
            <p:nvPr/>
          </p:nvSpPr>
          <p:spPr bwMode="auto">
            <a:xfrm>
              <a:off x="3936" y="1384"/>
              <a:ext cx="133" cy="126"/>
            </a:xfrm>
            <a:custGeom>
              <a:avLst/>
              <a:gdLst>
                <a:gd name="T0" fmla="*/ 0 w 267"/>
                <a:gd name="T1" fmla="*/ 0 h 252"/>
                <a:gd name="T2" fmla="*/ 0 w 267"/>
                <a:gd name="T3" fmla="*/ 1 h 252"/>
                <a:gd name="T4" fmla="*/ 0 w 267"/>
                <a:gd name="T5" fmla="*/ 1 h 252"/>
                <a:gd name="T6" fmla="*/ 0 w 267"/>
                <a:gd name="T7" fmla="*/ 1 h 252"/>
                <a:gd name="T8" fmla="*/ 0 w 267"/>
                <a:gd name="T9" fmla="*/ 1 h 252"/>
                <a:gd name="T10" fmla="*/ 0 w 267"/>
                <a:gd name="T11" fmla="*/ 1 h 252"/>
                <a:gd name="T12" fmla="*/ 0 w 267"/>
                <a:gd name="T13" fmla="*/ 0 h 252"/>
                <a:gd name="T14" fmla="*/ 0 w 267"/>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7" h="252">
                  <a:moveTo>
                    <a:pt x="116" y="0"/>
                  </a:moveTo>
                  <a:lnTo>
                    <a:pt x="63" y="29"/>
                  </a:lnTo>
                  <a:lnTo>
                    <a:pt x="0" y="120"/>
                  </a:lnTo>
                  <a:lnTo>
                    <a:pt x="163" y="252"/>
                  </a:lnTo>
                  <a:lnTo>
                    <a:pt x="267" y="144"/>
                  </a:lnTo>
                  <a:lnTo>
                    <a:pt x="256" y="128"/>
                  </a:lnTo>
                  <a:lnTo>
                    <a:pt x="116" y="0"/>
                  </a:lnTo>
                  <a:close/>
                </a:path>
              </a:pathLst>
            </a:custGeom>
            <a:solidFill>
              <a:srgbClr val="D1BDBD"/>
            </a:solidFill>
            <a:ln w="9525">
              <a:noFill/>
              <a:round/>
              <a:headEnd/>
              <a:tailEnd/>
            </a:ln>
          </p:spPr>
          <p:txBody>
            <a:bodyPr/>
            <a:lstStyle/>
            <a:p>
              <a:endParaRPr lang="en-US"/>
            </a:p>
          </p:txBody>
        </p:sp>
        <p:sp>
          <p:nvSpPr>
            <p:cNvPr id="95358" name="Freeform 1149"/>
            <p:cNvSpPr>
              <a:spLocks/>
            </p:cNvSpPr>
            <p:nvPr/>
          </p:nvSpPr>
          <p:spPr bwMode="auto">
            <a:xfrm>
              <a:off x="3932" y="1384"/>
              <a:ext cx="91" cy="130"/>
            </a:xfrm>
            <a:custGeom>
              <a:avLst/>
              <a:gdLst>
                <a:gd name="T0" fmla="*/ 0 w 183"/>
                <a:gd name="T1" fmla="*/ 0 h 261"/>
                <a:gd name="T2" fmla="*/ 0 w 183"/>
                <a:gd name="T3" fmla="*/ 0 h 261"/>
                <a:gd name="T4" fmla="*/ 0 w 183"/>
                <a:gd name="T5" fmla="*/ 0 h 261"/>
                <a:gd name="T6" fmla="*/ 0 w 183"/>
                <a:gd name="T7" fmla="*/ 0 h 261"/>
                <a:gd name="T8" fmla="*/ 0 w 183"/>
                <a:gd name="T9" fmla="*/ 0 h 261"/>
                <a:gd name="T10" fmla="*/ 0 w 183"/>
                <a:gd name="T11" fmla="*/ 0 h 261"/>
                <a:gd name="T12" fmla="*/ 0 w 183"/>
                <a:gd name="T13" fmla="*/ 0 h 261"/>
                <a:gd name="T14" fmla="*/ 0 w 183"/>
                <a:gd name="T15" fmla="*/ 0 h 261"/>
                <a:gd name="T16" fmla="*/ 0 w 183"/>
                <a:gd name="T17" fmla="*/ 0 h 261"/>
                <a:gd name="T18" fmla="*/ 0 w 183"/>
                <a:gd name="T19" fmla="*/ 0 h 261"/>
                <a:gd name="T20" fmla="*/ 0 w 183"/>
                <a:gd name="T21" fmla="*/ 0 h 261"/>
                <a:gd name="T22" fmla="*/ 0 w 183"/>
                <a:gd name="T23" fmla="*/ 0 h 261"/>
                <a:gd name="T24" fmla="*/ 0 w 183"/>
                <a:gd name="T25" fmla="*/ 0 h 2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1">
                  <a:moveTo>
                    <a:pt x="120" y="0"/>
                  </a:moveTo>
                  <a:lnTo>
                    <a:pt x="66" y="22"/>
                  </a:lnTo>
                  <a:lnTo>
                    <a:pt x="0" y="100"/>
                  </a:lnTo>
                  <a:lnTo>
                    <a:pt x="0" y="133"/>
                  </a:lnTo>
                  <a:lnTo>
                    <a:pt x="146" y="254"/>
                  </a:lnTo>
                  <a:lnTo>
                    <a:pt x="178" y="261"/>
                  </a:lnTo>
                  <a:lnTo>
                    <a:pt x="183" y="246"/>
                  </a:lnTo>
                  <a:lnTo>
                    <a:pt x="168" y="226"/>
                  </a:lnTo>
                  <a:lnTo>
                    <a:pt x="29" y="108"/>
                  </a:lnTo>
                  <a:lnTo>
                    <a:pt x="79" y="34"/>
                  </a:lnTo>
                  <a:lnTo>
                    <a:pt x="123" y="10"/>
                  </a:lnTo>
                  <a:lnTo>
                    <a:pt x="120" y="0"/>
                  </a:lnTo>
                  <a:close/>
                </a:path>
              </a:pathLst>
            </a:custGeom>
            <a:solidFill>
              <a:srgbClr val="000000"/>
            </a:solidFill>
            <a:ln w="9525">
              <a:noFill/>
              <a:round/>
              <a:headEnd/>
              <a:tailEnd/>
            </a:ln>
          </p:spPr>
          <p:txBody>
            <a:bodyPr/>
            <a:lstStyle/>
            <a:p>
              <a:endParaRPr lang="en-US"/>
            </a:p>
          </p:txBody>
        </p:sp>
        <p:sp>
          <p:nvSpPr>
            <p:cNvPr id="95359" name="Freeform 1150"/>
            <p:cNvSpPr>
              <a:spLocks/>
            </p:cNvSpPr>
            <p:nvPr/>
          </p:nvSpPr>
          <p:spPr bwMode="auto">
            <a:xfrm>
              <a:off x="3989" y="1382"/>
              <a:ext cx="81" cy="131"/>
            </a:xfrm>
            <a:custGeom>
              <a:avLst/>
              <a:gdLst>
                <a:gd name="T0" fmla="*/ 0 w 163"/>
                <a:gd name="T1" fmla="*/ 0 h 262"/>
                <a:gd name="T2" fmla="*/ 0 w 163"/>
                <a:gd name="T3" fmla="*/ 1 h 262"/>
                <a:gd name="T4" fmla="*/ 0 w 163"/>
                <a:gd name="T5" fmla="*/ 1 h 262"/>
                <a:gd name="T6" fmla="*/ 0 w 163"/>
                <a:gd name="T7" fmla="*/ 1 h 262"/>
                <a:gd name="T8" fmla="*/ 0 w 163"/>
                <a:gd name="T9" fmla="*/ 1 h 262"/>
                <a:gd name="T10" fmla="*/ 0 w 163"/>
                <a:gd name="T11" fmla="*/ 1 h 262"/>
                <a:gd name="T12" fmla="*/ 0 w 163"/>
                <a:gd name="T13" fmla="*/ 1 h 262"/>
                <a:gd name="T14" fmla="*/ 0 w 163"/>
                <a:gd name="T15" fmla="*/ 1 h 262"/>
                <a:gd name="T16" fmla="*/ 0 w 163"/>
                <a:gd name="T17" fmla="*/ 1 h 262"/>
                <a:gd name="T18" fmla="*/ 0 w 163"/>
                <a:gd name="T19" fmla="*/ 0 h 262"/>
                <a:gd name="T20" fmla="*/ 0 w 163"/>
                <a:gd name="T21" fmla="*/ 0 h 2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3" h="262">
                  <a:moveTo>
                    <a:pt x="9" y="0"/>
                  </a:moveTo>
                  <a:lnTo>
                    <a:pt x="158" y="126"/>
                  </a:lnTo>
                  <a:lnTo>
                    <a:pt x="163" y="155"/>
                  </a:lnTo>
                  <a:lnTo>
                    <a:pt x="89" y="246"/>
                  </a:lnTo>
                  <a:lnTo>
                    <a:pt x="60" y="262"/>
                  </a:lnTo>
                  <a:lnTo>
                    <a:pt x="64" y="245"/>
                  </a:lnTo>
                  <a:lnTo>
                    <a:pt x="146" y="147"/>
                  </a:lnTo>
                  <a:lnTo>
                    <a:pt x="144" y="133"/>
                  </a:lnTo>
                  <a:lnTo>
                    <a:pt x="0" y="13"/>
                  </a:lnTo>
                  <a:lnTo>
                    <a:pt x="9" y="0"/>
                  </a:lnTo>
                  <a:close/>
                </a:path>
              </a:pathLst>
            </a:custGeom>
            <a:solidFill>
              <a:srgbClr val="000000"/>
            </a:solidFill>
            <a:ln w="9525">
              <a:noFill/>
              <a:round/>
              <a:headEnd/>
              <a:tailEnd/>
            </a:ln>
          </p:spPr>
          <p:txBody>
            <a:bodyPr/>
            <a:lstStyle/>
            <a:p>
              <a:endParaRPr lang="en-US"/>
            </a:p>
          </p:txBody>
        </p:sp>
        <p:sp>
          <p:nvSpPr>
            <p:cNvPr id="95360" name="Freeform 1151"/>
            <p:cNvSpPr>
              <a:spLocks/>
            </p:cNvSpPr>
            <p:nvPr/>
          </p:nvSpPr>
          <p:spPr bwMode="auto">
            <a:xfrm>
              <a:off x="3985" y="1394"/>
              <a:ext cx="71" cy="105"/>
            </a:xfrm>
            <a:custGeom>
              <a:avLst/>
              <a:gdLst>
                <a:gd name="T0" fmla="*/ 1 w 142"/>
                <a:gd name="T1" fmla="*/ 0 h 209"/>
                <a:gd name="T2" fmla="*/ 1 w 142"/>
                <a:gd name="T3" fmla="*/ 1 h 209"/>
                <a:gd name="T4" fmla="*/ 1 w 142"/>
                <a:gd name="T5" fmla="*/ 1 h 209"/>
                <a:gd name="T6" fmla="*/ 1 w 142"/>
                <a:gd name="T7" fmla="*/ 1 h 209"/>
                <a:gd name="T8" fmla="*/ 1 w 142"/>
                <a:gd name="T9" fmla="*/ 1 h 209"/>
                <a:gd name="T10" fmla="*/ 1 w 142"/>
                <a:gd name="T11" fmla="*/ 1 h 209"/>
                <a:gd name="T12" fmla="*/ 0 w 142"/>
                <a:gd name="T13" fmla="*/ 1 h 209"/>
                <a:gd name="T14" fmla="*/ 1 w 142"/>
                <a:gd name="T15" fmla="*/ 0 h 209"/>
                <a:gd name="T16" fmla="*/ 1 w 142"/>
                <a:gd name="T17" fmla="*/ 0 h 2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09">
                  <a:moveTo>
                    <a:pt x="15" y="0"/>
                  </a:moveTo>
                  <a:lnTo>
                    <a:pt x="141" y="112"/>
                  </a:lnTo>
                  <a:lnTo>
                    <a:pt x="142" y="124"/>
                  </a:lnTo>
                  <a:lnTo>
                    <a:pt x="73" y="209"/>
                  </a:lnTo>
                  <a:lnTo>
                    <a:pt x="76" y="175"/>
                  </a:lnTo>
                  <a:lnTo>
                    <a:pt x="125" y="115"/>
                  </a:lnTo>
                  <a:lnTo>
                    <a:pt x="0" y="7"/>
                  </a:lnTo>
                  <a:lnTo>
                    <a:pt x="15" y="0"/>
                  </a:lnTo>
                  <a:close/>
                </a:path>
              </a:pathLst>
            </a:custGeom>
            <a:solidFill>
              <a:srgbClr val="FFEDED"/>
            </a:solidFill>
            <a:ln w="9525">
              <a:noFill/>
              <a:round/>
              <a:headEnd/>
              <a:tailEnd/>
            </a:ln>
          </p:spPr>
          <p:txBody>
            <a:bodyPr/>
            <a:lstStyle/>
            <a:p>
              <a:endParaRPr lang="en-US"/>
            </a:p>
          </p:txBody>
        </p:sp>
        <p:sp>
          <p:nvSpPr>
            <p:cNvPr id="95361" name="Freeform 1152"/>
            <p:cNvSpPr>
              <a:spLocks/>
            </p:cNvSpPr>
            <p:nvPr/>
          </p:nvSpPr>
          <p:spPr bwMode="auto">
            <a:xfrm>
              <a:off x="4184" y="1295"/>
              <a:ext cx="132" cy="126"/>
            </a:xfrm>
            <a:custGeom>
              <a:avLst/>
              <a:gdLst>
                <a:gd name="T0" fmla="*/ 0 w 265"/>
                <a:gd name="T1" fmla="*/ 0 h 252"/>
                <a:gd name="T2" fmla="*/ 0 w 265"/>
                <a:gd name="T3" fmla="*/ 1 h 252"/>
                <a:gd name="T4" fmla="*/ 0 w 265"/>
                <a:gd name="T5" fmla="*/ 1 h 252"/>
                <a:gd name="T6" fmla="*/ 0 w 265"/>
                <a:gd name="T7" fmla="*/ 1 h 252"/>
                <a:gd name="T8" fmla="*/ 0 w 265"/>
                <a:gd name="T9" fmla="*/ 1 h 252"/>
                <a:gd name="T10" fmla="*/ 0 w 265"/>
                <a:gd name="T11" fmla="*/ 1 h 252"/>
                <a:gd name="T12" fmla="*/ 0 w 265"/>
                <a:gd name="T13" fmla="*/ 0 h 252"/>
                <a:gd name="T14" fmla="*/ 0 w 265"/>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5" h="252">
                  <a:moveTo>
                    <a:pt x="114" y="0"/>
                  </a:moveTo>
                  <a:lnTo>
                    <a:pt x="61" y="31"/>
                  </a:lnTo>
                  <a:lnTo>
                    <a:pt x="0" y="120"/>
                  </a:lnTo>
                  <a:lnTo>
                    <a:pt x="161" y="252"/>
                  </a:lnTo>
                  <a:lnTo>
                    <a:pt x="265" y="143"/>
                  </a:lnTo>
                  <a:lnTo>
                    <a:pt x="256" y="127"/>
                  </a:lnTo>
                  <a:lnTo>
                    <a:pt x="114" y="0"/>
                  </a:lnTo>
                  <a:close/>
                </a:path>
              </a:pathLst>
            </a:custGeom>
            <a:solidFill>
              <a:srgbClr val="D1BDBD"/>
            </a:solidFill>
            <a:ln w="9525">
              <a:noFill/>
              <a:round/>
              <a:headEnd/>
              <a:tailEnd/>
            </a:ln>
          </p:spPr>
          <p:txBody>
            <a:bodyPr/>
            <a:lstStyle/>
            <a:p>
              <a:endParaRPr lang="en-US"/>
            </a:p>
          </p:txBody>
        </p:sp>
        <p:sp>
          <p:nvSpPr>
            <p:cNvPr id="95362" name="Freeform 1153"/>
            <p:cNvSpPr>
              <a:spLocks/>
            </p:cNvSpPr>
            <p:nvPr/>
          </p:nvSpPr>
          <p:spPr bwMode="auto">
            <a:xfrm>
              <a:off x="4180" y="1295"/>
              <a:ext cx="92" cy="130"/>
            </a:xfrm>
            <a:custGeom>
              <a:avLst/>
              <a:gdLst>
                <a:gd name="T0" fmla="*/ 1 w 184"/>
                <a:gd name="T1" fmla="*/ 0 h 261"/>
                <a:gd name="T2" fmla="*/ 1 w 184"/>
                <a:gd name="T3" fmla="*/ 0 h 261"/>
                <a:gd name="T4" fmla="*/ 0 w 184"/>
                <a:gd name="T5" fmla="*/ 0 h 261"/>
                <a:gd name="T6" fmla="*/ 0 w 184"/>
                <a:gd name="T7" fmla="*/ 0 h 261"/>
                <a:gd name="T8" fmla="*/ 1 w 184"/>
                <a:gd name="T9" fmla="*/ 0 h 261"/>
                <a:gd name="T10" fmla="*/ 1 w 184"/>
                <a:gd name="T11" fmla="*/ 0 h 261"/>
                <a:gd name="T12" fmla="*/ 1 w 184"/>
                <a:gd name="T13" fmla="*/ 0 h 261"/>
                <a:gd name="T14" fmla="*/ 1 w 184"/>
                <a:gd name="T15" fmla="*/ 0 h 261"/>
                <a:gd name="T16" fmla="*/ 1 w 184"/>
                <a:gd name="T17" fmla="*/ 0 h 261"/>
                <a:gd name="T18" fmla="*/ 1 w 184"/>
                <a:gd name="T19" fmla="*/ 0 h 261"/>
                <a:gd name="T20" fmla="*/ 1 w 184"/>
                <a:gd name="T21" fmla="*/ 0 h 261"/>
                <a:gd name="T22" fmla="*/ 1 w 184"/>
                <a:gd name="T23" fmla="*/ 0 h 261"/>
                <a:gd name="T24" fmla="*/ 1 w 184"/>
                <a:gd name="T25" fmla="*/ 0 h 2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4" h="261">
                  <a:moveTo>
                    <a:pt x="119" y="0"/>
                  </a:moveTo>
                  <a:lnTo>
                    <a:pt x="66" y="22"/>
                  </a:lnTo>
                  <a:lnTo>
                    <a:pt x="0" y="101"/>
                  </a:lnTo>
                  <a:lnTo>
                    <a:pt x="0" y="133"/>
                  </a:lnTo>
                  <a:lnTo>
                    <a:pt x="145" y="255"/>
                  </a:lnTo>
                  <a:lnTo>
                    <a:pt x="178" y="261"/>
                  </a:lnTo>
                  <a:lnTo>
                    <a:pt x="184" y="246"/>
                  </a:lnTo>
                  <a:lnTo>
                    <a:pt x="169" y="227"/>
                  </a:lnTo>
                  <a:lnTo>
                    <a:pt x="30" y="108"/>
                  </a:lnTo>
                  <a:lnTo>
                    <a:pt x="79" y="35"/>
                  </a:lnTo>
                  <a:lnTo>
                    <a:pt x="122" y="12"/>
                  </a:lnTo>
                  <a:lnTo>
                    <a:pt x="119" y="0"/>
                  </a:lnTo>
                  <a:close/>
                </a:path>
              </a:pathLst>
            </a:custGeom>
            <a:solidFill>
              <a:srgbClr val="000000"/>
            </a:solidFill>
            <a:ln w="9525">
              <a:noFill/>
              <a:round/>
              <a:headEnd/>
              <a:tailEnd/>
            </a:ln>
          </p:spPr>
          <p:txBody>
            <a:bodyPr/>
            <a:lstStyle/>
            <a:p>
              <a:endParaRPr lang="en-US"/>
            </a:p>
          </p:txBody>
        </p:sp>
        <p:sp>
          <p:nvSpPr>
            <p:cNvPr id="95363" name="Freeform 1154"/>
            <p:cNvSpPr>
              <a:spLocks/>
            </p:cNvSpPr>
            <p:nvPr/>
          </p:nvSpPr>
          <p:spPr bwMode="auto">
            <a:xfrm>
              <a:off x="4237" y="1293"/>
              <a:ext cx="82" cy="132"/>
            </a:xfrm>
            <a:custGeom>
              <a:avLst/>
              <a:gdLst>
                <a:gd name="T0" fmla="*/ 1 w 162"/>
                <a:gd name="T1" fmla="*/ 0 h 262"/>
                <a:gd name="T2" fmla="*/ 1 w 162"/>
                <a:gd name="T3" fmla="*/ 1 h 262"/>
                <a:gd name="T4" fmla="*/ 1 w 162"/>
                <a:gd name="T5" fmla="*/ 1 h 262"/>
                <a:gd name="T6" fmla="*/ 1 w 162"/>
                <a:gd name="T7" fmla="*/ 1 h 262"/>
                <a:gd name="T8" fmla="*/ 1 w 162"/>
                <a:gd name="T9" fmla="*/ 1 h 262"/>
                <a:gd name="T10" fmla="*/ 1 w 162"/>
                <a:gd name="T11" fmla="*/ 1 h 262"/>
                <a:gd name="T12" fmla="*/ 1 w 162"/>
                <a:gd name="T13" fmla="*/ 1 h 262"/>
                <a:gd name="T14" fmla="*/ 1 w 162"/>
                <a:gd name="T15" fmla="*/ 1 h 262"/>
                <a:gd name="T16" fmla="*/ 0 w 162"/>
                <a:gd name="T17" fmla="*/ 1 h 262"/>
                <a:gd name="T18" fmla="*/ 1 w 162"/>
                <a:gd name="T19" fmla="*/ 0 h 262"/>
                <a:gd name="T20" fmla="*/ 1 w 162"/>
                <a:gd name="T21" fmla="*/ 0 h 2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2" h="262">
                  <a:moveTo>
                    <a:pt x="8" y="0"/>
                  </a:moveTo>
                  <a:lnTo>
                    <a:pt x="158" y="126"/>
                  </a:lnTo>
                  <a:lnTo>
                    <a:pt x="162" y="155"/>
                  </a:lnTo>
                  <a:lnTo>
                    <a:pt x="88" y="246"/>
                  </a:lnTo>
                  <a:lnTo>
                    <a:pt x="60" y="262"/>
                  </a:lnTo>
                  <a:lnTo>
                    <a:pt x="64" y="245"/>
                  </a:lnTo>
                  <a:lnTo>
                    <a:pt x="146" y="146"/>
                  </a:lnTo>
                  <a:lnTo>
                    <a:pt x="143" y="133"/>
                  </a:lnTo>
                  <a:lnTo>
                    <a:pt x="0" y="15"/>
                  </a:lnTo>
                  <a:lnTo>
                    <a:pt x="8" y="0"/>
                  </a:lnTo>
                  <a:close/>
                </a:path>
              </a:pathLst>
            </a:custGeom>
            <a:solidFill>
              <a:srgbClr val="000000"/>
            </a:solidFill>
            <a:ln w="9525">
              <a:noFill/>
              <a:round/>
              <a:headEnd/>
              <a:tailEnd/>
            </a:ln>
          </p:spPr>
          <p:txBody>
            <a:bodyPr/>
            <a:lstStyle/>
            <a:p>
              <a:endParaRPr lang="en-US"/>
            </a:p>
          </p:txBody>
        </p:sp>
        <p:sp>
          <p:nvSpPr>
            <p:cNvPr id="95364" name="Freeform 1155"/>
            <p:cNvSpPr>
              <a:spLocks/>
            </p:cNvSpPr>
            <p:nvPr/>
          </p:nvSpPr>
          <p:spPr bwMode="auto">
            <a:xfrm>
              <a:off x="4233" y="1305"/>
              <a:ext cx="71" cy="106"/>
            </a:xfrm>
            <a:custGeom>
              <a:avLst/>
              <a:gdLst>
                <a:gd name="T0" fmla="*/ 1 w 142"/>
                <a:gd name="T1" fmla="*/ 0 h 211"/>
                <a:gd name="T2" fmla="*/ 1 w 142"/>
                <a:gd name="T3" fmla="*/ 1 h 211"/>
                <a:gd name="T4" fmla="*/ 1 w 142"/>
                <a:gd name="T5" fmla="*/ 1 h 211"/>
                <a:gd name="T6" fmla="*/ 1 w 142"/>
                <a:gd name="T7" fmla="*/ 1 h 211"/>
                <a:gd name="T8" fmla="*/ 1 w 142"/>
                <a:gd name="T9" fmla="*/ 1 h 211"/>
                <a:gd name="T10" fmla="*/ 1 w 142"/>
                <a:gd name="T11" fmla="*/ 1 h 211"/>
                <a:gd name="T12" fmla="*/ 0 w 142"/>
                <a:gd name="T13" fmla="*/ 1 h 211"/>
                <a:gd name="T14" fmla="*/ 1 w 142"/>
                <a:gd name="T15" fmla="*/ 0 h 211"/>
                <a:gd name="T16" fmla="*/ 1 w 142"/>
                <a:gd name="T17" fmla="*/ 0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11">
                  <a:moveTo>
                    <a:pt x="15" y="0"/>
                  </a:moveTo>
                  <a:lnTo>
                    <a:pt x="141" y="113"/>
                  </a:lnTo>
                  <a:lnTo>
                    <a:pt x="142" y="125"/>
                  </a:lnTo>
                  <a:lnTo>
                    <a:pt x="73" y="211"/>
                  </a:lnTo>
                  <a:lnTo>
                    <a:pt x="76" y="178"/>
                  </a:lnTo>
                  <a:lnTo>
                    <a:pt x="124" y="116"/>
                  </a:lnTo>
                  <a:lnTo>
                    <a:pt x="0" y="8"/>
                  </a:lnTo>
                  <a:lnTo>
                    <a:pt x="15" y="0"/>
                  </a:lnTo>
                  <a:close/>
                </a:path>
              </a:pathLst>
            </a:custGeom>
            <a:solidFill>
              <a:srgbClr val="FFEDED"/>
            </a:solidFill>
            <a:ln w="9525">
              <a:noFill/>
              <a:round/>
              <a:headEnd/>
              <a:tailEnd/>
            </a:ln>
          </p:spPr>
          <p:txBody>
            <a:bodyPr/>
            <a:lstStyle/>
            <a:p>
              <a:endParaRPr lang="en-US"/>
            </a:p>
          </p:txBody>
        </p:sp>
        <p:sp>
          <p:nvSpPr>
            <p:cNvPr id="95365" name="Freeform 1156"/>
            <p:cNvSpPr>
              <a:spLocks/>
            </p:cNvSpPr>
            <p:nvPr/>
          </p:nvSpPr>
          <p:spPr bwMode="auto">
            <a:xfrm>
              <a:off x="4283" y="1382"/>
              <a:ext cx="133" cy="126"/>
            </a:xfrm>
            <a:custGeom>
              <a:avLst/>
              <a:gdLst>
                <a:gd name="T0" fmla="*/ 1 w 265"/>
                <a:gd name="T1" fmla="*/ 0 h 252"/>
                <a:gd name="T2" fmla="*/ 1 w 265"/>
                <a:gd name="T3" fmla="*/ 1 h 252"/>
                <a:gd name="T4" fmla="*/ 0 w 265"/>
                <a:gd name="T5" fmla="*/ 1 h 252"/>
                <a:gd name="T6" fmla="*/ 1 w 265"/>
                <a:gd name="T7" fmla="*/ 1 h 252"/>
                <a:gd name="T8" fmla="*/ 1 w 265"/>
                <a:gd name="T9" fmla="*/ 1 h 252"/>
                <a:gd name="T10" fmla="*/ 1 w 265"/>
                <a:gd name="T11" fmla="*/ 1 h 252"/>
                <a:gd name="T12" fmla="*/ 1 w 265"/>
                <a:gd name="T13" fmla="*/ 0 h 252"/>
                <a:gd name="T14" fmla="*/ 1 w 265"/>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5" h="252">
                  <a:moveTo>
                    <a:pt x="114" y="0"/>
                  </a:moveTo>
                  <a:lnTo>
                    <a:pt x="61" y="31"/>
                  </a:lnTo>
                  <a:lnTo>
                    <a:pt x="0" y="120"/>
                  </a:lnTo>
                  <a:lnTo>
                    <a:pt x="161" y="252"/>
                  </a:lnTo>
                  <a:lnTo>
                    <a:pt x="265" y="144"/>
                  </a:lnTo>
                  <a:lnTo>
                    <a:pt x="256" y="128"/>
                  </a:lnTo>
                  <a:lnTo>
                    <a:pt x="114" y="0"/>
                  </a:lnTo>
                  <a:close/>
                </a:path>
              </a:pathLst>
            </a:custGeom>
            <a:solidFill>
              <a:srgbClr val="D1BDBD"/>
            </a:solidFill>
            <a:ln w="9525">
              <a:noFill/>
              <a:round/>
              <a:headEnd/>
              <a:tailEnd/>
            </a:ln>
          </p:spPr>
          <p:txBody>
            <a:bodyPr/>
            <a:lstStyle/>
            <a:p>
              <a:endParaRPr lang="en-US"/>
            </a:p>
          </p:txBody>
        </p:sp>
        <p:sp>
          <p:nvSpPr>
            <p:cNvPr id="95366" name="Freeform 1157"/>
            <p:cNvSpPr>
              <a:spLocks/>
            </p:cNvSpPr>
            <p:nvPr/>
          </p:nvSpPr>
          <p:spPr bwMode="auto">
            <a:xfrm>
              <a:off x="4280" y="1382"/>
              <a:ext cx="91" cy="130"/>
            </a:xfrm>
            <a:custGeom>
              <a:avLst/>
              <a:gdLst>
                <a:gd name="T0" fmla="*/ 0 w 183"/>
                <a:gd name="T1" fmla="*/ 0 h 261"/>
                <a:gd name="T2" fmla="*/ 0 w 183"/>
                <a:gd name="T3" fmla="*/ 0 h 261"/>
                <a:gd name="T4" fmla="*/ 0 w 183"/>
                <a:gd name="T5" fmla="*/ 0 h 261"/>
                <a:gd name="T6" fmla="*/ 0 w 183"/>
                <a:gd name="T7" fmla="*/ 0 h 261"/>
                <a:gd name="T8" fmla="*/ 0 w 183"/>
                <a:gd name="T9" fmla="*/ 0 h 261"/>
                <a:gd name="T10" fmla="*/ 0 w 183"/>
                <a:gd name="T11" fmla="*/ 0 h 261"/>
                <a:gd name="T12" fmla="*/ 0 w 183"/>
                <a:gd name="T13" fmla="*/ 0 h 261"/>
                <a:gd name="T14" fmla="*/ 0 w 183"/>
                <a:gd name="T15" fmla="*/ 0 h 261"/>
                <a:gd name="T16" fmla="*/ 0 w 183"/>
                <a:gd name="T17" fmla="*/ 0 h 261"/>
                <a:gd name="T18" fmla="*/ 0 w 183"/>
                <a:gd name="T19" fmla="*/ 0 h 261"/>
                <a:gd name="T20" fmla="*/ 0 w 183"/>
                <a:gd name="T21" fmla="*/ 0 h 261"/>
                <a:gd name="T22" fmla="*/ 0 w 183"/>
                <a:gd name="T23" fmla="*/ 0 h 261"/>
                <a:gd name="T24" fmla="*/ 0 w 183"/>
                <a:gd name="T25" fmla="*/ 0 h 2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1">
                  <a:moveTo>
                    <a:pt x="118" y="0"/>
                  </a:moveTo>
                  <a:lnTo>
                    <a:pt x="66" y="22"/>
                  </a:lnTo>
                  <a:lnTo>
                    <a:pt x="0" y="101"/>
                  </a:lnTo>
                  <a:lnTo>
                    <a:pt x="0" y="133"/>
                  </a:lnTo>
                  <a:lnTo>
                    <a:pt x="145" y="255"/>
                  </a:lnTo>
                  <a:lnTo>
                    <a:pt x="177" y="261"/>
                  </a:lnTo>
                  <a:lnTo>
                    <a:pt x="183" y="246"/>
                  </a:lnTo>
                  <a:lnTo>
                    <a:pt x="167" y="227"/>
                  </a:lnTo>
                  <a:lnTo>
                    <a:pt x="27" y="109"/>
                  </a:lnTo>
                  <a:lnTo>
                    <a:pt x="79" y="35"/>
                  </a:lnTo>
                  <a:lnTo>
                    <a:pt x="121" y="12"/>
                  </a:lnTo>
                  <a:lnTo>
                    <a:pt x="118" y="0"/>
                  </a:lnTo>
                  <a:close/>
                </a:path>
              </a:pathLst>
            </a:custGeom>
            <a:solidFill>
              <a:srgbClr val="000000"/>
            </a:solidFill>
            <a:ln w="9525">
              <a:noFill/>
              <a:round/>
              <a:headEnd/>
              <a:tailEnd/>
            </a:ln>
          </p:spPr>
          <p:txBody>
            <a:bodyPr/>
            <a:lstStyle/>
            <a:p>
              <a:endParaRPr lang="en-US"/>
            </a:p>
          </p:txBody>
        </p:sp>
        <p:sp>
          <p:nvSpPr>
            <p:cNvPr id="95367" name="Freeform 1158"/>
            <p:cNvSpPr>
              <a:spLocks/>
            </p:cNvSpPr>
            <p:nvPr/>
          </p:nvSpPr>
          <p:spPr bwMode="auto">
            <a:xfrm>
              <a:off x="4336" y="1381"/>
              <a:ext cx="82" cy="131"/>
            </a:xfrm>
            <a:custGeom>
              <a:avLst/>
              <a:gdLst>
                <a:gd name="T0" fmla="*/ 1 w 163"/>
                <a:gd name="T1" fmla="*/ 0 h 262"/>
                <a:gd name="T2" fmla="*/ 1 w 163"/>
                <a:gd name="T3" fmla="*/ 1 h 262"/>
                <a:gd name="T4" fmla="*/ 1 w 163"/>
                <a:gd name="T5" fmla="*/ 1 h 262"/>
                <a:gd name="T6" fmla="*/ 1 w 163"/>
                <a:gd name="T7" fmla="*/ 1 h 262"/>
                <a:gd name="T8" fmla="*/ 1 w 163"/>
                <a:gd name="T9" fmla="*/ 1 h 262"/>
                <a:gd name="T10" fmla="*/ 1 w 163"/>
                <a:gd name="T11" fmla="*/ 1 h 262"/>
                <a:gd name="T12" fmla="*/ 1 w 163"/>
                <a:gd name="T13" fmla="*/ 1 h 262"/>
                <a:gd name="T14" fmla="*/ 1 w 163"/>
                <a:gd name="T15" fmla="*/ 1 h 262"/>
                <a:gd name="T16" fmla="*/ 0 w 163"/>
                <a:gd name="T17" fmla="*/ 1 h 262"/>
                <a:gd name="T18" fmla="*/ 1 w 163"/>
                <a:gd name="T19" fmla="*/ 0 h 262"/>
                <a:gd name="T20" fmla="*/ 1 w 163"/>
                <a:gd name="T21" fmla="*/ 0 h 2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3" h="262">
                  <a:moveTo>
                    <a:pt x="9" y="0"/>
                  </a:moveTo>
                  <a:lnTo>
                    <a:pt x="160" y="126"/>
                  </a:lnTo>
                  <a:lnTo>
                    <a:pt x="163" y="156"/>
                  </a:lnTo>
                  <a:lnTo>
                    <a:pt x="90" y="246"/>
                  </a:lnTo>
                  <a:lnTo>
                    <a:pt x="61" y="262"/>
                  </a:lnTo>
                  <a:lnTo>
                    <a:pt x="65" y="245"/>
                  </a:lnTo>
                  <a:lnTo>
                    <a:pt x="148" y="147"/>
                  </a:lnTo>
                  <a:lnTo>
                    <a:pt x="144" y="134"/>
                  </a:lnTo>
                  <a:lnTo>
                    <a:pt x="0" y="15"/>
                  </a:lnTo>
                  <a:lnTo>
                    <a:pt x="9" y="0"/>
                  </a:lnTo>
                  <a:close/>
                </a:path>
              </a:pathLst>
            </a:custGeom>
            <a:solidFill>
              <a:srgbClr val="000000"/>
            </a:solidFill>
            <a:ln w="9525">
              <a:noFill/>
              <a:round/>
              <a:headEnd/>
              <a:tailEnd/>
            </a:ln>
          </p:spPr>
          <p:txBody>
            <a:bodyPr/>
            <a:lstStyle/>
            <a:p>
              <a:endParaRPr lang="en-US"/>
            </a:p>
          </p:txBody>
        </p:sp>
        <p:sp>
          <p:nvSpPr>
            <p:cNvPr id="95368" name="Freeform 1159"/>
            <p:cNvSpPr>
              <a:spLocks/>
            </p:cNvSpPr>
            <p:nvPr/>
          </p:nvSpPr>
          <p:spPr bwMode="auto">
            <a:xfrm>
              <a:off x="4333" y="1392"/>
              <a:ext cx="70" cy="106"/>
            </a:xfrm>
            <a:custGeom>
              <a:avLst/>
              <a:gdLst>
                <a:gd name="T0" fmla="*/ 0 w 141"/>
                <a:gd name="T1" fmla="*/ 0 h 211"/>
                <a:gd name="T2" fmla="*/ 0 w 141"/>
                <a:gd name="T3" fmla="*/ 1 h 211"/>
                <a:gd name="T4" fmla="*/ 0 w 141"/>
                <a:gd name="T5" fmla="*/ 1 h 211"/>
                <a:gd name="T6" fmla="*/ 0 w 141"/>
                <a:gd name="T7" fmla="*/ 1 h 211"/>
                <a:gd name="T8" fmla="*/ 0 w 141"/>
                <a:gd name="T9" fmla="*/ 1 h 211"/>
                <a:gd name="T10" fmla="*/ 0 w 141"/>
                <a:gd name="T11" fmla="*/ 1 h 211"/>
                <a:gd name="T12" fmla="*/ 0 w 141"/>
                <a:gd name="T13" fmla="*/ 1 h 211"/>
                <a:gd name="T14" fmla="*/ 0 w 141"/>
                <a:gd name="T15" fmla="*/ 0 h 211"/>
                <a:gd name="T16" fmla="*/ 0 w 141"/>
                <a:gd name="T17" fmla="*/ 0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1" h="211">
                  <a:moveTo>
                    <a:pt x="13" y="0"/>
                  </a:moveTo>
                  <a:lnTo>
                    <a:pt x="141" y="112"/>
                  </a:lnTo>
                  <a:lnTo>
                    <a:pt x="141" y="124"/>
                  </a:lnTo>
                  <a:lnTo>
                    <a:pt x="72" y="211"/>
                  </a:lnTo>
                  <a:lnTo>
                    <a:pt x="75" y="177"/>
                  </a:lnTo>
                  <a:lnTo>
                    <a:pt x="125" y="115"/>
                  </a:lnTo>
                  <a:lnTo>
                    <a:pt x="0" y="7"/>
                  </a:lnTo>
                  <a:lnTo>
                    <a:pt x="13" y="0"/>
                  </a:lnTo>
                  <a:close/>
                </a:path>
              </a:pathLst>
            </a:custGeom>
            <a:solidFill>
              <a:srgbClr val="FFEDED"/>
            </a:solidFill>
            <a:ln w="9525">
              <a:noFill/>
              <a:round/>
              <a:headEnd/>
              <a:tailEnd/>
            </a:ln>
          </p:spPr>
          <p:txBody>
            <a:bodyPr/>
            <a:lstStyle/>
            <a:p>
              <a:endParaRPr lang="en-US"/>
            </a:p>
          </p:txBody>
        </p:sp>
        <p:sp>
          <p:nvSpPr>
            <p:cNvPr id="95369" name="Freeform 1160"/>
            <p:cNvSpPr>
              <a:spLocks/>
            </p:cNvSpPr>
            <p:nvPr/>
          </p:nvSpPr>
          <p:spPr bwMode="auto">
            <a:xfrm>
              <a:off x="4115" y="1380"/>
              <a:ext cx="133" cy="126"/>
            </a:xfrm>
            <a:custGeom>
              <a:avLst/>
              <a:gdLst>
                <a:gd name="T0" fmla="*/ 0 w 267"/>
                <a:gd name="T1" fmla="*/ 0 h 252"/>
                <a:gd name="T2" fmla="*/ 0 w 267"/>
                <a:gd name="T3" fmla="*/ 1 h 252"/>
                <a:gd name="T4" fmla="*/ 0 w 267"/>
                <a:gd name="T5" fmla="*/ 1 h 252"/>
                <a:gd name="T6" fmla="*/ 0 w 267"/>
                <a:gd name="T7" fmla="*/ 1 h 252"/>
                <a:gd name="T8" fmla="*/ 0 w 267"/>
                <a:gd name="T9" fmla="*/ 1 h 252"/>
                <a:gd name="T10" fmla="*/ 0 w 267"/>
                <a:gd name="T11" fmla="*/ 1 h 252"/>
                <a:gd name="T12" fmla="*/ 0 w 267"/>
                <a:gd name="T13" fmla="*/ 0 h 252"/>
                <a:gd name="T14" fmla="*/ 0 w 267"/>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7" h="252">
                  <a:moveTo>
                    <a:pt x="116" y="0"/>
                  </a:moveTo>
                  <a:lnTo>
                    <a:pt x="62" y="31"/>
                  </a:lnTo>
                  <a:lnTo>
                    <a:pt x="0" y="120"/>
                  </a:lnTo>
                  <a:lnTo>
                    <a:pt x="161" y="252"/>
                  </a:lnTo>
                  <a:lnTo>
                    <a:pt x="267" y="143"/>
                  </a:lnTo>
                  <a:lnTo>
                    <a:pt x="256" y="127"/>
                  </a:lnTo>
                  <a:lnTo>
                    <a:pt x="116" y="0"/>
                  </a:lnTo>
                  <a:close/>
                </a:path>
              </a:pathLst>
            </a:custGeom>
            <a:solidFill>
              <a:srgbClr val="D1BDBD"/>
            </a:solidFill>
            <a:ln w="9525">
              <a:noFill/>
              <a:round/>
              <a:headEnd/>
              <a:tailEnd/>
            </a:ln>
          </p:spPr>
          <p:txBody>
            <a:bodyPr/>
            <a:lstStyle/>
            <a:p>
              <a:endParaRPr lang="en-US"/>
            </a:p>
          </p:txBody>
        </p:sp>
        <p:sp>
          <p:nvSpPr>
            <p:cNvPr id="95370" name="Freeform 1161"/>
            <p:cNvSpPr>
              <a:spLocks/>
            </p:cNvSpPr>
            <p:nvPr/>
          </p:nvSpPr>
          <p:spPr bwMode="auto">
            <a:xfrm>
              <a:off x="4111" y="1380"/>
              <a:ext cx="92" cy="130"/>
            </a:xfrm>
            <a:custGeom>
              <a:avLst/>
              <a:gdLst>
                <a:gd name="T0" fmla="*/ 1 w 183"/>
                <a:gd name="T1" fmla="*/ 0 h 261"/>
                <a:gd name="T2" fmla="*/ 1 w 183"/>
                <a:gd name="T3" fmla="*/ 0 h 261"/>
                <a:gd name="T4" fmla="*/ 0 w 183"/>
                <a:gd name="T5" fmla="*/ 0 h 261"/>
                <a:gd name="T6" fmla="*/ 0 w 183"/>
                <a:gd name="T7" fmla="*/ 0 h 261"/>
                <a:gd name="T8" fmla="*/ 1 w 183"/>
                <a:gd name="T9" fmla="*/ 0 h 261"/>
                <a:gd name="T10" fmla="*/ 1 w 183"/>
                <a:gd name="T11" fmla="*/ 0 h 261"/>
                <a:gd name="T12" fmla="*/ 1 w 183"/>
                <a:gd name="T13" fmla="*/ 0 h 261"/>
                <a:gd name="T14" fmla="*/ 1 w 183"/>
                <a:gd name="T15" fmla="*/ 0 h 261"/>
                <a:gd name="T16" fmla="*/ 1 w 183"/>
                <a:gd name="T17" fmla="*/ 0 h 261"/>
                <a:gd name="T18" fmla="*/ 1 w 183"/>
                <a:gd name="T19" fmla="*/ 0 h 261"/>
                <a:gd name="T20" fmla="*/ 1 w 183"/>
                <a:gd name="T21" fmla="*/ 0 h 261"/>
                <a:gd name="T22" fmla="*/ 1 w 183"/>
                <a:gd name="T23" fmla="*/ 0 h 261"/>
                <a:gd name="T24" fmla="*/ 1 w 183"/>
                <a:gd name="T25" fmla="*/ 0 h 2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1">
                  <a:moveTo>
                    <a:pt x="120" y="0"/>
                  </a:moveTo>
                  <a:lnTo>
                    <a:pt x="66" y="22"/>
                  </a:lnTo>
                  <a:lnTo>
                    <a:pt x="0" y="101"/>
                  </a:lnTo>
                  <a:lnTo>
                    <a:pt x="0" y="133"/>
                  </a:lnTo>
                  <a:lnTo>
                    <a:pt x="145" y="253"/>
                  </a:lnTo>
                  <a:lnTo>
                    <a:pt x="178" y="261"/>
                  </a:lnTo>
                  <a:lnTo>
                    <a:pt x="183" y="246"/>
                  </a:lnTo>
                  <a:lnTo>
                    <a:pt x="168" y="227"/>
                  </a:lnTo>
                  <a:lnTo>
                    <a:pt x="29" y="108"/>
                  </a:lnTo>
                  <a:lnTo>
                    <a:pt x="79" y="35"/>
                  </a:lnTo>
                  <a:lnTo>
                    <a:pt x="121" y="11"/>
                  </a:lnTo>
                  <a:lnTo>
                    <a:pt x="120" y="0"/>
                  </a:lnTo>
                  <a:close/>
                </a:path>
              </a:pathLst>
            </a:custGeom>
            <a:solidFill>
              <a:srgbClr val="000000"/>
            </a:solidFill>
            <a:ln w="9525">
              <a:noFill/>
              <a:round/>
              <a:headEnd/>
              <a:tailEnd/>
            </a:ln>
          </p:spPr>
          <p:txBody>
            <a:bodyPr/>
            <a:lstStyle/>
            <a:p>
              <a:endParaRPr lang="en-US"/>
            </a:p>
          </p:txBody>
        </p:sp>
        <p:sp>
          <p:nvSpPr>
            <p:cNvPr id="95371" name="Freeform 1162"/>
            <p:cNvSpPr>
              <a:spLocks/>
            </p:cNvSpPr>
            <p:nvPr/>
          </p:nvSpPr>
          <p:spPr bwMode="auto">
            <a:xfrm>
              <a:off x="4168" y="1378"/>
              <a:ext cx="82" cy="132"/>
            </a:xfrm>
            <a:custGeom>
              <a:avLst/>
              <a:gdLst>
                <a:gd name="T0" fmla="*/ 1 w 163"/>
                <a:gd name="T1" fmla="*/ 0 h 262"/>
                <a:gd name="T2" fmla="*/ 1 w 163"/>
                <a:gd name="T3" fmla="*/ 1 h 262"/>
                <a:gd name="T4" fmla="*/ 1 w 163"/>
                <a:gd name="T5" fmla="*/ 1 h 262"/>
                <a:gd name="T6" fmla="*/ 1 w 163"/>
                <a:gd name="T7" fmla="*/ 1 h 262"/>
                <a:gd name="T8" fmla="*/ 1 w 163"/>
                <a:gd name="T9" fmla="*/ 1 h 262"/>
                <a:gd name="T10" fmla="*/ 1 w 163"/>
                <a:gd name="T11" fmla="*/ 1 h 262"/>
                <a:gd name="T12" fmla="*/ 1 w 163"/>
                <a:gd name="T13" fmla="*/ 1 h 262"/>
                <a:gd name="T14" fmla="*/ 1 w 163"/>
                <a:gd name="T15" fmla="*/ 1 h 262"/>
                <a:gd name="T16" fmla="*/ 0 w 163"/>
                <a:gd name="T17" fmla="*/ 1 h 262"/>
                <a:gd name="T18" fmla="*/ 1 w 163"/>
                <a:gd name="T19" fmla="*/ 0 h 262"/>
                <a:gd name="T20" fmla="*/ 1 w 163"/>
                <a:gd name="T21" fmla="*/ 0 h 2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3" h="262">
                  <a:moveTo>
                    <a:pt x="9" y="0"/>
                  </a:moveTo>
                  <a:lnTo>
                    <a:pt x="158" y="126"/>
                  </a:lnTo>
                  <a:lnTo>
                    <a:pt x="163" y="155"/>
                  </a:lnTo>
                  <a:lnTo>
                    <a:pt x="88" y="246"/>
                  </a:lnTo>
                  <a:lnTo>
                    <a:pt x="60" y="262"/>
                  </a:lnTo>
                  <a:lnTo>
                    <a:pt x="64" y="244"/>
                  </a:lnTo>
                  <a:lnTo>
                    <a:pt x="146" y="146"/>
                  </a:lnTo>
                  <a:lnTo>
                    <a:pt x="144" y="133"/>
                  </a:lnTo>
                  <a:lnTo>
                    <a:pt x="0" y="14"/>
                  </a:lnTo>
                  <a:lnTo>
                    <a:pt x="9" y="0"/>
                  </a:lnTo>
                  <a:close/>
                </a:path>
              </a:pathLst>
            </a:custGeom>
            <a:solidFill>
              <a:srgbClr val="000000"/>
            </a:solidFill>
            <a:ln w="9525">
              <a:noFill/>
              <a:round/>
              <a:headEnd/>
              <a:tailEnd/>
            </a:ln>
          </p:spPr>
          <p:txBody>
            <a:bodyPr/>
            <a:lstStyle/>
            <a:p>
              <a:endParaRPr lang="en-US"/>
            </a:p>
          </p:txBody>
        </p:sp>
        <p:sp>
          <p:nvSpPr>
            <p:cNvPr id="95372" name="Freeform 1163"/>
            <p:cNvSpPr>
              <a:spLocks/>
            </p:cNvSpPr>
            <p:nvPr/>
          </p:nvSpPr>
          <p:spPr bwMode="auto">
            <a:xfrm>
              <a:off x="4164" y="1390"/>
              <a:ext cx="71" cy="106"/>
            </a:xfrm>
            <a:custGeom>
              <a:avLst/>
              <a:gdLst>
                <a:gd name="T0" fmla="*/ 1 w 142"/>
                <a:gd name="T1" fmla="*/ 0 h 211"/>
                <a:gd name="T2" fmla="*/ 1 w 142"/>
                <a:gd name="T3" fmla="*/ 1 h 211"/>
                <a:gd name="T4" fmla="*/ 1 w 142"/>
                <a:gd name="T5" fmla="*/ 1 h 211"/>
                <a:gd name="T6" fmla="*/ 1 w 142"/>
                <a:gd name="T7" fmla="*/ 1 h 211"/>
                <a:gd name="T8" fmla="*/ 1 w 142"/>
                <a:gd name="T9" fmla="*/ 1 h 211"/>
                <a:gd name="T10" fmla="*/ 1 w 142"/>
                <a:gd name="T11" fmla="*/ 1 h 211"/>
                <a:gd name="T12" fmla="*/ 0 w 142"/>
                <a:gd name="T13" fmla="*/ 1 h 211"/>
                <a:gd name="T14" fmla="*/ 1 w 142"/>
                <a:gd name="T15" fmla="*/ 0 h 211"/>
                <a:gd name="T16" fmla="*/ 1 w 142"/>
                <a:gd name="T17" fmla="*/ 0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11">
                  <a:moveTo>
                    <a:pt x="15" y="0"/>
                  </a:moveTo>
                  <a:lnTo>
                    <a:pt x="141" y="113"/>
                  </a:lnTo>
                  <a:lnTo>
                    <a:pt x="142" y="125"/>
                  </a:lnTo>
                  <a:lnTo>
                    <a:pt x="73" y="211"/>
                  </a:lnTo>
                  <a:lnTo>
                    <a:pt x="76" y="178"/>
                  </a:lnTo>
                  <a:lnTo>
                    <a:pt x="125" y="116"/>
                  </a:lnTo>
                  <a:lnTo>
                    <a:pt x="0" y="8"/>
                  </a:lnTo>
                  <a:lnTo>
                    <a:pt x="15" y="0"/>
                  </a:lnTo>
                  <a:close/>
                </a:path>
              </a:pathLst>
            </a:custGeom>
            <a:solidFill>
              <a:srgbClr val="FFEDED"/>
            </a:solidFill>
            <a:ln w="9525">
              <a:noFill/>
              <a:round/>
              <a:headEnd/>
              <a:tailEnd/>
            </a:ln>
          </p:spPr>
          <p:txBody>
            <a:bodyPr/>
            <a:lstStyle/>
            <a:p>
              <a:endParaRPr lang="en-US"/>
            </a:p>
          </p:txBody>
        </p:sp>
        <p:sp>
          <p:nvSpPr>
            <p:cNvPr id="95373" name="Freeform 1164"/>
            <p:cNvSpPr>
              <a:spLocks/>
            </p:cNvSpPr>
            <p:nvPr/>
          </p:nvSpPr>
          <p:spPr bwMode="auto">
            <a:xfrm>
              <a:off x="4042" y="1466"/>
              <a:ext cx="132" cy="127"/>
            </a:xfrm>
            <a:custGeom>
              <a:avLst/>
              <a:gdLst>
                <a:gd name="T0" fmla="*/ 0 w 266"/>
                <a:gd name="T1" fmla="*/ 0 h 253"/>
                <a:gd name="T2" fmla="*/ 0 w 266"/>
                <a:gd name="T3" fmla="*/ 1 h 253"/>
                <a:gd name="T4" fmla="*/ 0 w 266"/>
                <a:gd name="T5" fmla="*/ 1 h 253"/>
                <a:gd name="T6" fmla="*/ 0 w 266"/>
                <a:gd name="T7" fmla="*/ 1 h 253"/>
                <a:gd name="T8" fmla="*/ 0 w 266"/>
                <a:gd name="T9" fmla="*/ 1 h 253"/>
                <a:gd name="T10" fmla="*/ 0 w 266"/>
                <a:gd name="T11" fmla="*/ 1 h 253"/>
                <a:gd name="T12" fmla="*/ 0 w 266"/>
                <a:gd name="T13" fmla="*/ 0 h 253"/>
                <a:gd name="T14" fmla="*/ 0 w 266"/>
                <a:gd name="T15" fmla="*/ 0 h 2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253">
                  <a:moveTo>
                    <a:pt x="115" y="0"/>
                  </a:moveTo>
                  <a:lnTo>
                    <a:pt x="62" y="30"/>
                  </a:lnTo>
                  <a:lnTo>
                    <a:pt x="0" y="121"/>
                  </a:lnTo>
                  <a:lnTo>
                    <a:pt x="162" y="253"/>
                  </a:lnTo>
                  <a:lnTo>
                    <a:pt x="266" y="145"/>
                  </a:lnTo>
                  <a:lnTo>
                    <a:pt x="257" y="129"/>
                  </a:lnTo>
                  <a:lnTo>
                    <a:pt x="115" y="0"/>
                  </a:lnTo>
                  <a:close/>
                </a:path>
              </a:pathLst>
            </a:custGeom>
            <a:solidFill>
              <a:srgbClr val="D1BDBD"/>
            </a:solidFill>
            <a:ln w="9525">
              <a:noFill/>
              <a:round/>
              <a:headEnd/>
              <a:tailEnd/>
            </a:ln>
          </p:spPr>
          <p:txBody>
            <a:bodyPr/>
            <a:lstStyle/>
            <a:p>
              <a:endParaRPr lang="en-US"/>
            </a:p>
          </p:txBody>
        </p:sp>
        <p:sp>
          <p:nvSpPr>
            <p:cNvPr id="95374" name="Freeform 1165"/>
            <p:cNvSpPr>
              <a:spLocks/>
            </p:cNvSpPr>
            <p:nvPr/>
          </p:nvSpPr>
          <p:spPr bwMode="auto">
            <a:xfrm>
              <a:off x="4038" y="1466"/>
              <a:ext cx="92" cy="131"/>
            </a:xfrm>
            <a:custGeom>
              <a:avLst/>
              <a:gdLst>
                <a:gd name="T0" fmla="*/ 1 w 183"/>
                <a:gd name="T1" fmla="*/ 0 h 260"/>
                <a:gd name="T2" fmla="*/ 1 w 183"/>
                <a:gd name="T3" fmla="*/ 1 h 260"/>
                <a:gd name="T4" fmla="*/ 0 w 183"/>
                <a:gd name="T5" fmla="*/ 1 h 260"/>
                <a:gd name="T6" fmla="*/ 0 w 183"/>
                <a:gd name="T7" fmla="*/ 1 h 260"/>
                <a:gd name="T8" fmla="*/ 1 w 183"/>
                <a:gd name="T9" fmla="*/ 1 h 260"/>
                <a:gd name="T10" fmla="*/ 1 w 183"/>
                <a:gd name="T11" fmla="*/ 1 h 260"/>
                <a:gd name="T12" fmla="*/ 1 w 183"/>
                <a:gd name="T13" fmla="*/ 1 h 260"/>
                <a:gd name="T14" fmla="*/ 1 w 183"/>
                <a:gd name="T15" fmla="*/ 1 h 260"/>
                <a:gd name="T16" fmla="*/ 1 w 183"/>
                <a:gd name="T17" fmla="*/ 1 h 260"/>
                <a:gd name="T18" fmla="*/ 1 w 183"/>
                <a:gd name="T19" fmla="*/ 1 h 260"/>
                <a:gd name="T20" fmla="*/ 1 w 183"/>
                <a:gd name="T21" fmla="*/ 1 h 260"/>
                <a:gd name="T22" fmla="*/ 1 w 183"/>
                <a:gd name="T23" fmla="*/ 0 h 260"/>
                <a:gd name="T24" fmla="*/ 1 w 183"/>
                <a:gd name="T25" fmla="*/ 0 h 2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0">
                  <a:moveTo>
                    <a:pt x="119" y="0"/>
                  </a:moveTo>
                  <a:lnTo>
                    <a:pt x="66" y="23"/>
                  </a:lnTo>
                  <a:lnTo>
                    <a:pt x="0" y="101"/>
                  </a:lnTo>
                  <a:lnTo>
                    <a:pt x="0" y="134"/>
                  </a:lnTo>
                  <a:lnTo>
                    <a:pt x="145" y="255"/>
                  </a:lnTo>
                  <a:lnTo>
                    <a:pt x="177" y="260"/>
                  </a:lnTo>
                  <a:lnTo>
                    <a:pt x="183" y="247"/>
                  </a:lnTo>
                  <a:lnTo>
                    <a:pt x="169" y="227"/>
                  </a:lnTo>
                  <a:lnTo>
                    <a:pt x="29" y="108"/>
                  </a:lnTo>
                  <a:lnTo>
                    <a:pt x="79" y="35"/>
                  </a:lnTo>
                  <a:lnTo>
                    <a:pt x="122" y="11"/>
                  </a:lnTo>
                  <a:lnTo>
                    <a:pt x="119" y="0"/>
                  </a:lnTo>
                  <a:close/>
                </a:path>
              </a:pathLst>
            </a:custGeom>
            <a:solidFill>
              <a:srgbClr val="000000"/>
            </a:solidFill>
            <a:ln w="9525">
              <a:noFill/>
              <a:round/>
              <a:headEnd/>
              <a:tailEnd/>
            </a:ln>
          </p:spPr>
          <p:txBody>
            <a:bodyPr/>
            <a:lstStyle/>
            <a:p>
              <a:endParaRPr lang="en-US"/>
            </a:p>
          </p:txBody>
        </p:sp>
        <p:sp>
          <p:nvSpPr>
            <p:cNvPr id="95375" name="Freeform 1166"/>
            <p:cNvSpPr>
              <a:spLocks/>
            </p:cNvSpPr>
            <p:nvPr/>
          </p:nvSpPr>
          <p:spPr bwMode="auto">
            <a:xfrm>
              <a:off x="4095" y="1465"/>
              <a:ext cx="81" cy="132"/>
            </a:xfrm>
            <a:custGeom>
              <a:avLst/>
              <a:gdLst>
                <a:gd name="T0" fmla="*/ 1 w 162"/>
                <a:gd name="T1" fmla="*/ 0 h 263"/>
                <a:gd name="T2" fmla="*/ 1 w 162"/>
                <a:gd name="T3" fmla="*/ 1 h 263"/>
                <a:gd name="T4" fmla="*/ 1 w 162"/>
                <a:gd name="T5" fmla="*/ 1 h 263"/>
                <a:gd name="T6" fmla="*/ 1 w 162"/>
                <a:gd name="T7" fmla="*/ 1 h 263"/>
                <a:gd name="T8" fmla="*/ 1 w 162"/>
                <a:gd name="T9" fmla="*/ 1 h 263"/>
                <a:gd name="T10" fmla="*/ 1 w 162"/>
                <a:gd name="T11" fmla="*/ 1 h 263"/>
                <a:gd name="T12" fmla="*/ 1 w 162"/>
                <a:gd name="T13" fmla="*/ 1 h 263"/>
                <a:gd name="T14" fmla="*/ 1 w 162"/>
                <a:gd name="T15" fmla="*/ 1 h 263"/>
                <a:gd name="T16" fmla="*/ 0 w 162"/>
                <a:gd name="T17" fmla="*/ 1 h 263"/>
                <a:gd name="T18" fmla="*/ 1 w 162"/>
                <a:gd name="T19" fmla="*/ 0 h 263"/>
                <a:gd name="T20" fmla="*/ 1 w 162"/>
                <a:gd name="T21" fmla="*/ 0 h 2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2" h="263">
                  <a:moveTo>
                    <a:pt x="8" y="0"/>
                  </a:moveTo>
                  <a:lnTo>
                    <a:pt x="159" y="127"/>
                  </a:lnTo>
                  <a:lnTo>
                    <a:pt x="162" y="156"/>
                  </a:lnTo>
                  <a:lnTo>
                    <a:pt x="88" y="247"/>
                  </a:lnTo>
                  <a:lnTo>
                    <a:pt x="59" y="263"/>
                  </a:lnTo>
                  <a:lnTo>
                    <a:pt x="63" y="246"/>
                  </a:lnTo>
                  <a:lnTo>
                    <a:pt x="147" y="146"/>
                  </a:lnTo>
                  <a:lnTo>
                    <a:pt x="143" y="133"/>
                  </a:lnTo>
                  <a:lnTo>
                    <a:pt x="0" y="14"/>
                  </a:lnTo>
                  <a:lnTo>
                    <a:pt x="8" y="0"/>
                  </a:lnTo>
                  <a:close/>
                </a:path>
              </a:pathLst>
            </a:custGeom>
            <a:solidFill>
              <a:srgbClr val="000000"/>
            </a:solidFill>
            <a:ln w="9525">
              <a:noFill/>
              <a:round/>
              <a:headEnd/>
              <a:tailEnd/>
            </a:ln>
          </p:spPr>
          <p:txBody>
            <a:bodyPr/>
            <a:lstStyle/>
            <a:p>
              <a:endParaRPr lang="en-US"/>
            </a:p>
          </p:txBody>
        </p:sp>
        <p:sp>
          <p:nvSpPr>
            <p:cNvPr id="95376" name="Freeform 1167"/>
            <p:cNvSpPr>
              <a:spLocks/>
            </p:cNvSpPr>
            <p:nvPr/>
          </p:nvSpPr>
          <p:spPr bwMode="auto">
            <a:xfrm>
              <a:off x="4091" y="1477"/>
              <a:ext cx="70" cy="105"/>
            </a:xfrm>
            <a:custGeom>
              <a:avLst/>
              <a:gdLst>
                <a:gd name="T0" fmla="*/ 1 w 140"/>
                <a:gd name="T1" fmla="*/ 0 h 209"/>
                <a:gd name="T2" fmla="*/ 1 w 140"/>
                <a:gd name="T3" fmla="*/ 1 h 209"/>
                <a:gd name="T4" fmla="*/ 1 w 140"/>
                <a:gd name="T5" fmla="*/ 1 h 209"/>
                <a:gd name="T6" fmla="*/ 1 w 140"/>
                <a:gd name="T7" fmla="*/ 1 h 209"/>
                <a:gd name="T8" fmla="*/ 1 w 140"/>
                <a:gd name="T9" fmla="*/ 1 h 209"/>
                <a:gd name="T10" fmla="*/ 1 w 140"/>
                <a:gd name="T11" fmla="*/ 1 h 209"/>
                <a:gd name="T12" fmla="*/ 0 w 140"/>
                <a:gd name="T13" fmla="*/ 1 h 209"/>
                <a:gd name="T14" fmla="*/ 1 w 140"/>
                <a:gd name="T15" fmla="*/ 0 h 209"/>
                <a:gd name="T16" fmla="*/ 1 w 140"/>
                <a:gd name="T17" fmla="*/ 0 h 2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09">
                  <a:moveTo>
                    <a:pt x="13" y="0"/>
                  </a:moveTo>
                  <a:lnTo>
                    <a:pt x="140" y="111"/>
                  </a:lnTo>
                  <a:lnTo>
                    <a:pt x="140" y="123"/>
                  </a:lnTo>
                  <a:lnTo>
                    <a:pt x="71" y="209"/>
                  </a:lnTo>
                  <a:lnTo>
                    <a:pt x="74" y="175"/>
                  </a:lnTo>
                  <a:lnTo>
                    <a:pt x="124" y="114"/>
                  </a:lnTo>
                  <a:lnTo>
                    <a:pt x="0" y="7"/>
                  </a:lnTo>
                  <a:lnTo>
                    <a:pt x="13" y="0"/>
                  </a:lnTo>
                  <a:close/>
                </a:path>
              </a:pathLst>
            </a:custGeom>
            <a:solidFill>
              <a:srgbClr val="FFEDED"/>
            </a:solidFill>
            <a:ln w="9525">
              <a:noFill/>
              <a:round/>
              <a:headEnd/>
              <a:tailEnd/>
            </a:ln>
          </p:spPr>
          <p:txBody>
            <a:bodyPr/>
            <a:lstStyle/>
            <a:p>
              <a:endParaRPr lang="en-US"/>
            </a:p>
          </p:txBody>
        </p:sp>
        <p:sp>
          <p:nvSpPr>
            <p:cNvPr id="95377" name="Freeform 1168"/>
            <p:cNvSpPr>
              <a:spLocks/>
            </p:cNvSpPr>
            <p:nvPr/>
          </p:nvSpPr>
          <p:spPr bwMode="auto">
            <a:xfrm>
              <a:off x="4218" y="1466"/>
              <a:ext cx="134" cy="126"/>
            </a:xfrm>
            <a:custGeom>
              <a:avLst/>
              <a:gdLst>
                <a:gd name="T0" fmla="*/ 1 w 266"/>
                <a:gd name="T1" fmla="*/ 0 h 252"/>
                <a:gd name="T2" fmla="*/ 1 w 266"/>
                <a:gd name="T3" fmla="*/ 1 h 252"/>
                <a:gd name="T4" fmla="*/ 0 w 266"/>
                <a:gd name="T5" fmla="*/ 1 h 252"/>
                <a:gd name="T6" fmla="*/ 1 w 266"/>
                <a:gd name="T7" fmla="*/ 1 h 252"/>
                <a:gd name="T8" fmla="*/ 1 w 266"/>
                <a:gd name="T9" fmla="*/ 1 h 252"/>
                <a:gd name="T10" fmla="*/ 1 w 266"/>
                <a:gd name="T11" fmla="*/ 1 h 252"/>
                <a:gd name="T12" fmla="*/ 1 w 266"/>
                <a:gd name="T13" fmla="*/ 0 h 252"/>
                <a:gd name="T14" fmla="*/ 1 w 266"/>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252">
                  <a:moveTo>
                    <a:pt x="115" y="0"/>
                  </a:moveTo>
                  <a:lnTo>
                    <a:pt x="63" y="30"/>
                  </a:lnTo>
                  <a:lnTo>
                    <a:pt x="0" y="121"/>
                  </a:lnTo>
                  <a:lnTo>
                    <a:pt x="162" y="252"/>
                  </a:lnTo>
                  <a:lnTo>
                    <a:pt x="266" y="145"/>
                  </a:lnTo>
                  <a:lnTo>
                    <a:pt x="256" y="127"/>
                  </a:lnTo>
                  <a:lnTo>
                    <a:pt x="115" y="0"/>
                  </a:lnTo>
                  <a:close/>
                </a:path>
              </a:pathLst>
            </a:custGeom>
            <a:solidFill>
              <a:srgbClr val="D1BDBD"/>
            </a:solidFill>
            <a:ln w="9525">
              <a:noFill/>
              <a:round/>
              <a:headEnd/>
              <a:tailEnd/>
            </a:ln>
          </p:spPr>
          <p:txBody>
            <a:bodyPr/>
            <a:lstStyle/>
            <a:p>
              <a:endParaRPr lang="en-US"/>
            </a:p>
          </p:txBody>
        </p:sp>
        <p:sp>
          <p:nvSpPr>
            <p:cNvPr id="95378" name="Freeform 1169"/>
            <p:cNvSpPr>
              <a:spLocks/>
            </p:cNvSpPr>
            <p:nvPr/>
          </p:nvSpPr>
          <p:spPr bwMode="auto">
            <a:xfrm>
              <a:off x="4215" y="1466"/>
              <a:ext cx="92" cy="131"/>
            </a:xfrm>
            <a:custGeom>
              <a:avLst/>
              <a:gdLst>
                <a:gd name="T0" fmla="*/ 0 w 185"/>
                <a:gd name="T1" fmla="*/ 0 h 260"/>
                <a:gd name="T2" fmla="*/ 0 w 185"/>
                <a:gd name="T3" fmla="*/ 1 h 260"/>
                <a:gd name="T4" fmla="*/ 0 w 185"/>
                <a:gd name="T5" fmla="*/ 1 h 260"/>
                <a:gd name="T6" fmla="*/ 0 w 185"/>
                <a:gd name="T7" fmla="*/ 1 h 260"/>
                <a:gd name="T8" fmla="*/ 0 w 185"/>
                <a:gd name="T9" fmla="*/ 1 h 260"/>
                <a:gd name="T10" fmla="*/ 0 w 185"/>
                <a:gd name="T11" fmla="*/ 1 h 260"/>
                <a:gd name="T12" fmla="*/ 0 w 185"/>
                <a:gd name="T13" fmla="*/ 1 h 260"/>
                <a:gd name="T14" fmla="*/ 0 w 185"/>
                <a:gd name="T15" fmla="*/ 1 h 260"/>
                <a:gd name="T16" fmla="*/ 0 w 185"/>
                <a:gd name="T17" fmla="*/ 1 h 260"/>
                <a:gd name="T18" fmla="*/ 0 w 185"/>
                <a:gd name="T19" fmla="*/ 1 h 260"/>
                <a:gd name="T20" fmla="*/ 0 w 185"/>
                <a:gd name="T21" fmla="*/ 1 h 260"/>
                <a:gd name="T22" fmla="*/ 0 w 185"/>
                <a:gd name="T23" fmla="*/ 0 h 260"/>
                <a:gd name="T24" fmla="*/ 0 w 185"/>
                <a:gd name="T25" fmla="*/ 0 h 2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5" h="260">
                  <a:moveTo>
                    <a:pt x="120" y="0"/>
                  </a:moveTo>
                  <a:lnTo>
                    <a:pt x="66" y="22"/>
                  </a:lnTo>
                  <a:lnTo>
                    <a:pt x="0" y="101"/>
                  </a:lnTo>
                  <a:lnTo>
                    <a:pt x="0" y="134"/>
                  </a:lnTo>
                  <a:lnTo>
                    <a:pt x="147" y="255"/>
                  </a:lnTo>
                  <a:lnTo>
                    <a:pt x="179" y="260"/>
                  </a:lnTo>
                  <a:lnTo>
                    <a:pt x="185" y="247"/>
                  </a:lnTo>
                  <a:lnTo>
                    <a:pt x="169" y="227"/>
                  </a:lnTo>
                  <a:lnTo>
                    <a:pt x="30" y="108"/>
                  </a:lnTo>
                  <a:lnTo>
                    <a:pt x="79" y="35"/>
                  </a:lnTo>
                  <a:lnTo>
                    <a:pt x="123" y="11"/>
                  </a:lnTo>
                  <a:lnTo>
                    <a:pt x="120" y="0"/>
                  </a:lnTo>
                  <a:close/>
                </a:path>
              </a:pathLst>
            </a:custGeom>
            <a:solidFill>
              <a:srgbClr val="000000"/>
            </a:solidFill>
            <a:ln w="9525">
              <a:noFill/>
              <a:round/>
              <a:headEnd/>
              <a:tailEnd/>
            </a:ln>
          </p:spPr>
          <p:txBody>
            <a:bodyPr/>
            <a:lstStyle/>
            <a:p>
              <a:endParaRPr lang="en-US"/>
            </a:p>
          </p:txBody>
        </p:sp>
        <p:sp>
          <p:nvSpPr>
            <p:cNvPr id="95379" name="Freeform 1170"/>
            <p:cNvSpPr>
              <a:spLocks/>
            </p:cNvSpPr>
            <p:nvPr/>
          </p:nvSpPr>
          <p:spPr bwMode="auto">
            <a:xfrm>
              <a:off x="4272" y="1465"/>
              <a:ext cx="81" cy="132"/>
            </a:xfrm>
            <a:custGeom>
              <a:avLst/>
              <a:gdLst>
                <a:gd name="T0" fmla="*/ 1 w 162"/>
                <a:gd name="T1" fmla="*/ 0 h 263"/>
                <a:gd name="T2" fmla="*/ 1 w 162"/>
                <a:gd name="T3" fmla="*/ 1 h 263"/>
                <a:gd name="T4" fmla="*/ 1 w 162"/>
                <a:gd name="T5" fmla="*/ 1 h 263"/>
                <a:gd name="T6" fmla="*/ 1 w 162"/>
                <a:gd name="T7" fmla="*/ 1 h 263"/>
                <a:gd name="T8" fmla="*/ 1 w 162"/>
                <a:gd name="T9" fmla="*/ 1 h 263"/>
                <a:gd name="T10" fmla="*/ 1 w 162"/>
                <a:gd name="T11" fmla="*/ 1 h 263"/>
                <a:gd name="T12" fmla="*/ 1 w 162"/>
                <a:gd name="T13" fmla="*/ 1 h 263"/>
                <a:gd name="T14" fmla="*/ 1 w 162"/>
                <a:gd name="T15" fmla="*/ 1 h 263"/>
                <a:gd name="T16" fmla="*/ 0 w 162"/>
                <a:gd name="T17" fmla="*/ 1 h 263"/>
                <a:gd name="T18" fmla="*/ 1 w 162"/>
                <a:gd name="T19" fmla="*/ 0 h 263"/>
                <a:gd name="T20" fmla="*/ 1 w 162"/>
                <a:gd name="T21" fmla="*/ 0 h 2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2" h="263">
                  <a:moveTo>
                    <a:pt x="8" y="0"/>
                  </a:moveTo>
                  <a:lnTo>
                    <a:pt x="158" y="127"/>
                  </a:lnTo>
                  <a:lnTo>
                    <a:pt x="162" y="155"/>
                  </a:lnTo>
                  <a:lnTo>
                    <a:pt x="89" y="247"/>
                  </a:lnTo>
                  <a:lnTo>
                    <a:pt x="60" y="263"/>
                  </a:lnTo>
                  <a:lnTo>
                    <a:pt x="64" y="244"/>
                  </a:lnTo>
                  <a:lnTo>
                    <a:pt x="146" y="146"/>
                  </a:lnTo>
                  <a:lnTo>
                    <a:pt x="143" y="133"/>
                  </a:lnTo>
                  <a:lnTo>
                    <a:pt x="0" y="14"/>
                  </a:lnTo>
                  <a:lnTo>
                    <a:pt x="8" y="0"/>
                  </a:lnTo>
                  <a:close/>
                </a:path>
              </a:pathLst>
            </a:custGeom>
            <a:solidFill>
              <a:srgbClr val="000000"/>
            </a:solidFill>
            <a:ln w="9525">
              <a:noFill/>
              <a:round/>
              <a:headEnd/>
              <a:tailEnd/>
            </a:ln>
          </p:spPr>
          <p:txBody>
            <a:bodyPr/>
            <a:lstStyle/>
            <a:p>
              <a:endParaRPr lang="en-US"/>
            </a:p>
          </p:txBody>
        </p:sp>
        <p:sp>
          <p:nvSpPr>
            <p:cNvPr id="95380" name="Freeform 1171"/>
            <p:cNvSpPr>
              <a:spLocks/>
            </p:cNvSpPr>
            <p:nvPr/>
          </p:nvSpPr>
          <p:spPr bwMode="auto">
            <a:xfrm>
              <a:off x="4267" y="1477"/>
              <a:ext cx="71" cy="105"/>
            </a:xfrm>
            <a:custGeom>
              <a:avLst/>
              <a:gdLst>
                <a:gd name="T0" fmla="*/ 1 w 142"/>
                <a:gd name="T1" fmla="*/ 0 h 211"/>
                <a:gd name="T2" fmla="*/ 1 w 142"/>
                <a:gd name="T3" fmla="*/ 0 h 211"/>
                <a:gd name="T4" fmla="*/ 1 w 142"/>
                <a:gd name="T5" fmla="*/ 0 h 211"/>
                <a:gd name="T6" fmla="*/ 1 w 142"/>
                <a:gd name="T7" fmla="*/ 0 h 211"/>
                <a:gd name="T8" fmla="*/ 1 w 142"/>
                <a:gd name="T9" fmla="*/ 0 h 211"/>
                <a:gd name="T10" fmla="*/ 1 w 142"/>
                <a:gd name="T11" fmla="*/ 0 h 211"/>
                <a:gd name="T12" fmla="*/ 0 w 142"/>
                <a:gd name="T13" fmla="*/ 0 h 211"/>
                <a:gd name="T14" fmla="*/ 1 w 142"/>
                <a:gd name="T15" fmla="*/ 0 h 211"/>
                <a:gd name="T16" fmla="*/ 1 w 142"/>
                <a:gd name="T17" fmla="*/ 0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211">
                  <a:moveTo>
                    <a:pt x="14" y="0"/>
                  </a:moveTo>
                  <a:lnTo>
                    <a:pt x="140" y="113"/>
                  </a:lnTo>
                  <a:lnTo>
                    <a:pt x="142" y="125"/>
                  </a:lnTo>
                  <a:lnTo>
                    <a:pt x="73" y="211"/>
                  </a:lnTo>
                  <a:lnTo>
                    <a:pt x="76" y="177"/>
                  </a:lnTo>
                  <a:lnTo>
                    <a:pt x="124" y="116"/>
                  </a:lnTo>
                  <a:lnTo>
                    <a:pt x="0" y="7"/>
                  </a:lnTo>
                  <a:lnTo>
                    <a:pt x="14" y="0"/>
                  </a:lnTo>
                  <a:close/>
                </a:path>
              </a:pathLst>
            </a:custGeom>
            <a:solidFill>
              <a:srgbClr val="FFEDED"/>
            </a:solidFill>
            <a:ln w="9525">
              <a:noFill/>
              <a:round/>
              <a:headEnd/>
              <a:tailEnd/>
            </a:ln>
          </p:spPr>
          <p:txBody>
            <a:bodyPr/>
            <a:lstStyle/>
            <a:p>
              <a:endParaRPr lang="en-US"/>
            </a:p>
          </p:txBody>
        </p:sp>
        <p:sp>
          <p:nvSpPr>
            <p:cNvPr id="95381" name="Freeform 1172"/>
            <p:cNvSpPr>
              <a:spLocks/>
            </p:cNvSpPr>
            <p:nvPr/>
          </p:nvSpPr>
          <p:spPr bwMode="auto">
            <a:xfrm>
              <a:off x="4143" y="1557"/>
              <a:ext cx="132" cy="126"/>
            </a:xfrm>
            <a:custGeom>
              <a:avLst/>
              <a:gdLst>
                <a:gd name="T0" fmla="*/ 0 w 265"/>
                <a:gd name="T1" fmla="*/ 0 h 252"/>
                <a:gd name="T2" fmla="*/ 0 w 265"/>
                <a:gd name="T3" fmla="*/ 1 h 252"/>
                <a:gd name="T4" fmla="*/ 0 w 265"/>
                <a:gd name="T5" fmla="*/ 1 h 252"/>
                <a:gd name="T6" fmla="*/ 0 w 265"/>
                <a:gd name="T7" fmla="*/ 1 h 252"/>
                <a:gd name="T8" fmla="*/ 0 w 265"/>
                <a:gd name="T9" fmla="*/ 1 h 252"/>
                <a:gd name="T10" fmla="*/ 0 w 265"/>
                <a:gd name="T11" fmla="*/ 1 h 252"/>
                <a:gd name="T12" fmla="*/ 0 w 265"/>
                <a:gd name="T13" fmla="*/ 0 h 252"/>
                <a:gd name="T14" fmla="*/ 0 w 265"/>
                <a:gd name="T15" fmla="*/ 0 h 2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5" h="252">
                  <a:moveTo>
                    <a:pt x="114" y="0"/>
                  </a:moveTo>
                  <a:lnTo>
                    <a:pt x="61" y="31"/>
                  </a:lnTo>
                  <a:lnTo>
                    <a:pt x="0" y="120"/>
                  </a:lnTo>
                  <a:lnTo>
                    <a:pt x="161" y="252"/>
                  </a:lnTo>
                  <a:lnTo>
                    <a:pt x="265" y="144"/>
                  </a:lnTo>
                  <a:lnTo>
                    <a:pt x="256" y="128"/>
                  </a:lnTo>
                  <a:lnTo>
                    <a:pt x="114" y="0"/>
                  </a:lnTo>
                  <a:close/>
                </a:path>
              </a:pathLst>
            </a:custGeom>
            <a:solidFill>
              <a:srgbClr val="D1BDBD"/>
            </a:solidFill>
            <a:ln w="9525">
              <a:noFill/>
              <a:round/>
              <a:headEnd/>
              <a:tailEnd/>
            </a:ln>
          </p:spPr>
          <p:txBody>
            <a:bodyPr/>
            <a:lstStyle/>
            <a:p>
              <a:endParaRPr lang="en-US"/>
            </a:p>
          </p:txBody>
        </p:sp>
        <p:sp>
          <p:nvSpPr>
            <p:cNvPr id="95382" name="Freeform 1173"/>
            <p:cNvSpPr>
              <a:spLocks/>
            </p:cNvSpPr>
            <p:nvPr/>
          </p:nvSpPr>
          <p:spPr bwMode="auto">
            <a:xfrm>
              <a:off x="4139" y="1557"/>
              <a:ext cx="92" cy="131"/>
            </a:xfrm>
            <a:custGeom>
              <a:avLst/>
              <a:gdLst>
                <a:gd name="T0" fmla="*/ 1 w 183"/>
                <a:gd name="T1" fmla="*/ 0 h 261"/>
                <a:gd name="T2" fmla="*/ 1 w 183"/>
                <a:gd name="T3" fmla="*/ 1 h 261"/>
                <a:gd name="T4" fmla="*/ 0 w 183"/>
                <a:gd name="T5" fmla="*/ 1 h 261"/>
                <a:gd name="T6" fmla="*/ 0 w 183"/>
                <a:gd name="T7" fmla="*/ 1 h 261"/>
                <a:gd name="T8" fmla="*/ 1 w 183"/>
                <a:gd name="T9" fmla="*/ 1 h 261"/>
                <a:gd name="T10" fmla="*/ 1 w 183"/>
                <a:gd name="T11" fmla="*/ 1 h 261"/>
                <a:gd name="T12" fmla="*/ 1 w 183"/>
                <a:gd name="T13" fmla="*/ 1 h 261"/>
                <a:gd name="T14" fmla="*/ 1 w 183"/>
                <a:gd name="T15" fmla="*/ 1 h 261"/>
                <a:gd name="T16" fmla="*/ 1 w 183"/>
                <a:gd name="T17" fmla="*/ 1 h 261"/>
                <a:gd name="T18" fmla="*/ 1 w 183"/>
                <a:gd name="T19" fmla="*/ 1 h 261"/>
                <a:gd name="T20" fmla="*/ 1 w 183"/>
                <a:gd name="T21" fmla="*/ 1 h 261"/>
                <a:gd name="T22" fmla="*/ 1 w 183"/>
                <a:gd name="T23" fmla="*/ 0 h 261"/>
                <a:gd name="T24" fmla="*/ 1 w 183"/>
                <a:gd name="T25" fmla="*/ 0 h 2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3" h="261">
                  <a:moveTo>
                    <a:pt x="119" y="0"/>
                  </a:moveTo>
                  <a:lnTo>
                    <a:pt x="66" y="22"/>
                  </a:lnTo>
                  <a:lnTo>
                    <a:pt x="0" y="100"/>
                  </a:lnTo>
                  <a:lnTo>
                    <a:pt x="0" y="134"/>
                  </a:lnTo>
                  <a:lnTo>
                    <a:pt x="145" y="254"/>
                  </a:lnTo>
                  <a:lnTo>
                    <a:pt x="178" y="261"/>
                  </a:lnTo>
                  <a:lnTo>
                    <a:pt x="183" y="246"/>
                  </a:lnTo>
                  <a:lnTo>
                    <a:pt x="167" y="226"/>
                  </a:lnTo>
                  <a:lnTo>
                    <a:pt x="30" y="109"/>
                  </a:lnTo>
                  <a:lnTo>
                    <a:pt x="79" y="35"/>
                  </a:lnTo>
                  <a:lnTo>
                    <a:pt x="122" y="11"/>
                  </a:lnTo>
                  <a:lnTo>
                    <a:pt x="119" y="0"/>
                  </a:lnTo>
                  <a:close/>
                </a:path>
              </a:pathLst>
            </a:custGeom>
            <a:solidFill>
              <a:srgbClr val="000000"/>
            </a:solidFill>
            <a:ln w="9525">
              <a:noFill/>
              <a:round/>
              <a:headEnd/>
              <a:tailEnd/>
            </a:ln>
          </p:spPr>
          <p:txBody>
            <a:bodyPr/>
            <a:lstStyle/>
            <a:p>
              <a:endParaRPr lang="en-US"/>
            </a:p>
          </p:txBody>
        </p:sp>
        <p:sp>
          <p:nvSpPr>
            <p:cNvPr id="95383" name="Freeform 1174"/>
            <p:cNvSpPr>
              <a:spLocks/>
            </p:cNvSpPr>
            <p:nvPr/>
          </p:nvSpPr>
          <p:spPr bwMode="auto">
            <a:xfrm>
              <a:off x="4196" y="1556"/>
              <a:ext cx="81" cy="131"/>
            </a:xfrm>
            <a:custGeom>
              <a:avLst/>
              <a:gdLst>
                <a:gd name="T0" fmla="*/ 1 w 161"/>
                <a:gd name="T1" fmla="*/ 0 h 263"/>
                <a:gd name="T2" fmla="*/ 1 w 161"/>
                <a:gd name="T3" fmla="*/ 0 h 263"/>
                <a:gd name="T4" fmla="*/ 1 w 161"/>
                <a:gd name="T5" fmla="*/ 0 h 263"/>
                <a:gd name="T6" fmla="*/ 1 w 161"/>
                <a:gd name="T7" fmla="*/ 0 h 263"/>
                <a:gd name="T8" fmla="*/ 1 w 161"/>
                <a:gd name="T9" fmla="*/ 0 h 263"/>
                <a:gd name="T10" fmla="*/ 1 w 161"/>
                <a:gd name="T11" fmla="*/ 0 h 263"/>
                <a:gd name="T12" fmla="*/ 1 w 161"/>
                <a:gd name="T13" fmla="*/ 0 h 263"/>
                <a:gd name="T14" fmla="*/ 1 w 161"/>
                <a:gd name="T15" fmla="*/ 0 h 263"/>
                <a:gd name="T16" fmla="*/ 0 w 161"/>
                <a:gd name="T17" fmla="*/ 0 h 263"/>
                <a:gd name="T18" fmla="*/ 1 w 161"/>
                <a:gd name="T19" fmla="*/ 0 h 263"/>
                <a:gd name="T20" fmla="*/ 1 w 161"/>
                <a:gd name="T21" fmla="*/ 0 h 2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1" h="263">
                  <a:moveTo>
                    <a:pt x="7" y="0"/>
                  </a:moveTo>
                  <a:lnTo>
                    <a:pt x="158" y="126"/>
                  </a:lnTo>
                  <a:lnTo>
                    <a:pt x="161" y="156"/>
                  </a:lnTo>
                  <a:lnTo>
                    <a:pt x="88" y="246"/>
                  </a:lnTo>
                  <a:lnTo>
                    <a:pt x="58" y="263"/>
                  </a:lnTo>
                  <a:lnTo>
                    <a:pt x="63" y="245"/>
                  </a:lnTo>
                  <a:lnTo>
                    <a:pt x="146" y="147"/>
                  </a:lnTo>
                  <a:lnTo>
                    <a:pt x="142" y="134"/>
                  </a:lnTo>
                  <a:lnTo>
                    <a:pt x="0" y="14"/>
                  </a:lnTo>
                  <a:lnTo>
                    <a:pt x="7" y="0"/>
                  </a:lnTo>
                  <a:close/>
                </a:path>
              </a:pathLst>
            </a:custGeom>
            <a:solidFill>
              <a:srgbClr val="000000"/>
            </a:solidFill>
            <a:ln w="9525">
              <a:noFill/>
              <a:round/>
              <a:headEnd/>
              <a:tailEnd/>
            </a:ln>
          </p:spPr>
          <p:txBody>
            <a:bodyPr/>
            <a:lstStyle/>
            <a:p>
              <a:endParaRPr lang="en-US"/>
            </a:p>
          </p:txBody>
        </p:sp>
        <p:sp>
          <p:nvSpPr>
            <p:cNvPr id="95384" name="Freeform 1175"/>
            <p:cNvSpPr>
              <a:spLocks/>
            </p:cNvSpPr>
            <p:nvPr/>
          </p:nvSpPr>
          <p:spPr bwMode="auto">
            <a:xfrm>
              <a:off x="4192" y="1567"/>
              <a:ext cx="70" cy="106"/>
            </a:xfrm>
            <a:custGeom>
              <a:avLst/>
              <a:gdLst>
                <a:gd name="T0" fmla="*/ 1 w 140"/>
                <a:gd name="T1" fmla="*/ 0 h 211"/>
                <a:gd name="T2" fmla="*/ 1 w 140"/>
                <a:gd name="T3" fmla="*/ 1 h 211"/>
                <a:gd name="T4" fmla="*/ 1 w 140"/>
                <a:gd name="T5" fmla="*/ 1 h 211"/>
                <a:gd name="T6" fmla="*/ 1 w 140"/>
                <a:gd name="T7" fmla="*/ 1 h 211"/>
                <a:gd name="T8" fmla="*/ 1 w 140"/>
                <a:gd name="T9" fmla="*/ 1 h 211"/>
                <a:gd name="T10" fmla="*/ 1 w 140"/>
                <a:gd name="T11" fmla="*/ 1 h 211"/>
                <a:gd name="T12" fmla="*/ 0 w 140"/>
                <a:gd name="T13" fmla="*/ 1 h 211"/>
                <a:gd name="T14" fmla="*/ 1 w 140"/>
                <a:gd name="T15" fmla="*/ 0 h 211"/>
                <a:gd name="T16" fmla="*/ 1 w 140"/>
                <a:gd name="T17" fmla="*/ 0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11">
                  <a:moveTo>
                    <a:pt x="13" y="0"/>
                  </a:moveTo>
                  <a:lnTo>
                    <a:pt x="140" y="113"/>
                  </a:lnTo>
                  <a:lnTo>
                    <a:pt x="140" y="124"/>
                  </a:lnTo>
                  <a:lnTo>
                    <a:pt x="72" y="211"/>
                  </a:lnTo>
                  <a:lnTo>
                    <a:pt x="75" y="177"/>
                  </a:lnTo>
                  <a:lnTo>
                    <a:pt x="124" y="116"/>
                  </a:lnTo>
                  <a:lnTo>
                    <a:pt x="0" y="7"/>
                  </a:lnTo>
                  <a:lnTo>
                    <a:pt x="13" y="0"/>
                  </a:lnTo>
                  <a:close/>
                </a:path>
              </a:pathLst>
            </a:custGeom>
            <a:solidFill>
              <a:srgbClr val="FFEDED"/>
            </a:solidFill>
            <a:ln w="9525">
              <a:noFill/>
              <a:round/>
              <a:headEnd/>
              <a:tailEnd/>
            </a:ln>
          </p:spPr>
          <p:txBody>
            <a:bodyPr/>
            <a:lstStyle/>
            <a:p>
              <a:endParaRPr lang="en-US"/>
            </a:p>
          </p:txBody>
        </p:sp>
        <p:sp>
          <p:nvSpPr>
            <p:cNvPr id="95385" name="Freeform 1176"/>
            <p:cNvSpPr>
              <a:spLocks/>
            </p:cNvSpPr>
            <p:nvPr/>
          </p:nvSpPr>
          <p:spPr bwMode="auto">
            <a:xfrm>
              <a:off x="4599" y="1222"/>
              <a:ext cx="148" cy="145"/>
            </a:xfrm>
            <a:custGeom>
              <a:avLst/>
              <a:gdLst>
                <a:gd name="T0" fmla="*/ 1 w 296"/>
                <a:gd name="T1" fmla="*/ 0 h 290"/>
                <a:gd name="T2" fmla="*/ 1 w 296"/>
                <a:gd name="T3" fmla="*/ 1 h 290"/>
                <a:gd name="T4" fmla="*/ 1 w 296"/>
                <a:gd name="T5" fmla="*/ 1 h 290"/>
                <a:gd name="T6" fmla="*/ 1 w 296"/>
                <a:gd name="T7" fmla="*/ 1 h 290"/>
                <a:gd name="T8" fmla="*/ 0 w 296"/>
                <a:gd name="T9" fmla="*/ 1 h 290"/>
                <a:gd name="T10" fmla="*/ 1 w 296"/>
                <a:gd name="T11" fmla="*/ 0 h 290"/>
                <a:gd name="T12" fmla="*/ 1 w 296"/>
                <a:gd name="T13" fmla="*/ 0 h 29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6" h="290">
                  <a:moveTo>
                    <a:pt x="132" y="0"/>
                  </a:moveTo>
                  <a:lnTo>
                    <a:pt x="296" y="131"/>
                  </a:lnTo>
                  <a:lnTo>
                    <a:pt x="291" y="148"/>
                  </a:lnTo>
                  <a:lnTo>
                    <a:pt x="160" y="290"/>
                  </a:lnTo>
                  <a:lnTo>
                    <a:pt x="0" y="148"/>
                  </a:lnTo>
                  <a:lnTo>
                    <a:pt x="132" y="0"/>
                  </a:lnTo>
                  <a:close/>
                </a:path>
              </a:pathLst>
            </a:custGeom>
            <a:solidFill>
              <a:srgbClr val="008CC9"/>
            </a:solidFill>
            <a:ln w="9525">
              <a:noFill/>
              <a:round/>
              <a:headEnd/>
              <a:tailEnd/>
            </a:ln>
          </p:spPr>
          <p:txBody>
            <a:bodyPr/>
            <a:lstStyle/>
            <a:p>
              <a:endParaRPr lang="en-US"/>
            </a:p>
          </p:txBody>
        </p:sp>
        <p:sp>
          <p:nvSpPr>
            <p:cNvPr id="95386" name="Freeform 1177"/>
            <p:cNvSpPr>
              <a:spLocks/>
            </p:cNvSpPr>
            <p:nvPr/>
          </p:nvSpPr>
          <p:spPr bwMode="auto">
            <a:xfrm>
              <a:off x="4590" y="1218"/>
              <a:ext cx="92" cy="152"/>
            </a:xfrm>
            <a:custGeom>
              <a:avLst/>
              <a:gdLst>
                <a:gd name="T0" fmla="*/ 0 w 185"/>
                <a:gd name="T1" fmla="*/ 0 h 303"/>
                <a:gd name="T2" fmla="*/ 0 w 185"/>
                <a:gd name="T3" fmla="*/ 1 h 303"/>
                <a:gd name="T4" fmla="*/ 0 w 185"/>
                <a:gd name="T5" fmla="*/ 1 h 303"/>
                <a:gd name="T6" fmla="*/ 0 w 185"/>
                <a:gd name="T7" fmla="*/ 1 h 303"/>
                <a:gd name="T8" fmla="*/ 0 w 185"/>
                <a:gd name="T9" fmla="*/ 1 h 303"/>
                <a:gd name="T10" fmla="*/ 0 w 185"/>
                <a:gd name="T11" fmla="*/ 1 h 303"/>
                <a:gd name="T12" fmla="*/ 0 w 185"/>
                <a:gd name="T13" fmla="*/ 1 h 303"/>
                <a:gd name="T14" fmla="*/ 0 w 185"/>
                <a:gd name="T15" fmla="*/ 1 h 303"/>
                <a:gd name="T16" fmla="*/ 0 w 185"/>
                <a:gd name="T17" fmla="*/ 1 h 303"/>
                <a:gd name="T18" fmla="*/ 0 w 185"/>
                <a:gd name="T19" fmla="*/ 0 h 303"/>
                <a:gd name="T20" fmla="*/ 0 w 185"/>
                <a:gd name="T21" fmla="*/ 0 h 3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5" h="303">
                  <a:moveTo>
                    <a:pt x="156" y="0"/>
                  </a:moveTo>
                  <a:lnTo>
                    <a:pt x="157" y="18"/>
                  </a:lnTo>
                  <a:lnTo>
                    <a:pt x="104" y="67"/>
                  </a:lnTo>
                  <a:lnTo>
                    <a:pt x="34" y="154"/>
                  </a:lnTo>
                  <a:lnTo>
                    <a:pt x="185" y="284"/>
                  </a:lnTo>
                  <a:lnTo>
                    <a:pt x="184" y="303"/>
                  </a:lnTo>
                  <a:lnTo>
                    <a:pt x="125" y="271"/>
                  </a:lnTo>
                  <a:lnTo>
                    <a:pt x="0" y="158"/>
                  </a:lnTo>
                  <a:lnTo>
                    <a:pt x="85" y="45"/>
                  </a:lnTo>
                  <a:lnTo>
                    <a:pt x="156" y="0"/>
                  </a:lnTo>
                  <a:close/>
                </a:path>
              </a:pathLst>
            </a:custGeom>
            <a:solidFill>
              <a:srgbClr val="000000"/>
            </a:solidFill>
            <a:ln w="9525">
              <a:noFill/>
              <a:round/>
              <a:headEnd/>
              <a:tailEnd/>
            </a:ln>
          </p:spPr>
          <p:txBody>
            <a:bodyPr/>
            <a:lstStyle/>
            <a:p>
              <a:endParaRPr lang="en-US"/>
            </a:p>
          </p:txBody>
        </p:sp>
        <p:sp>
          <p:nvSpPr>
            <p:cNvPr id="95387" name="Freeform 1178"/>
            <p:cNvSpPr>
              <a:spLocks/>
            </p:cNvSpPr>
            <p:nvPr/>
          </p:nvSpPr>
          <p:spPr bwMode="auto">
            <a:xfrm>
              <a:off x="4666" y="1218"/>
              <a:ext cx="82" cy="152"/>
            </a:xfrm>
            <a:custGeom>
              <a:avLst/>
              <a:gdLst>
                <a:gd name="T0" fmla="*/ 1 w 164"/>
                <a:gd name="T1" fmla="*/ 0 h 303"/>
                <a:gd name="T2" fmla="*/ 1 w 164"/>
                <a:gd name="T3" fmla="*/ 1 h 303"/>
                <a:gd name="T4" fmla="*/ 1 w 164"/>
                <a:gd name="T5" fmla="*/ 1 h 303"/>
                <a:gd name="T6" fmla="*/ 1 w 164"/>
                <a:gd name="T7" fmla="*/ 1 h 303"/>
                <a:gd name="T8" fmla="*/ 1 w 164"/>
                <a:gd name="T9" fmla="*/ 1 h 303"/>
                <a:gd name="T10" fmla="*/ 1 w 164"/>
                <a:gd name="T11" fmla="*/ 1 h 303"/>
                <a:gd name="T12" fmla="*/ 1 w 164"/>
                <a:gd name="T13" fmla="*/ 1 h 303"/>
                <a:gd name="T14" fmla="*/ 0 w 164"/>
                <a:gd name="T15" fmla="*/ 1 h 303"/>
                <a:gd name="T16" fmla="*/ 1 w 164"/>
                <a:gd name="T17" fmla="*/ 0 h 303"/>
                <a:gd name="T18" fmla="*/ 1 w 164"/>
                <a:gd name="T19" fmla="*/ 0 h 3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4" h="303">
                  <a:moveTo>
                    <a:pt x="1" y="0"/>
                  </a:moveTo>
                  <a:lnTo>
                    <a:pt x="162" y="132"/>
                  </a:lnTo>
                  <a:lnTo>
                    <a:pt x="164" y="155"/>
                  </a:lnTo>
                  <a:lnTo>
                    <a:pt x="29" y="303"/>
                  </a:lnTo>
                  <a:lnTo>
                    <a:pt x="28" y="289"/>
                  </a:lnTo>
                  <a:lnTo>
                    <a:pt x="154" y="151"/>
                  </a:lnTo>
                  <a:lnTo>
                    <a:pt x="151" y="138"/>
                  </a:lnTo>
                  <a:lnTo>
                    <a:pt x="0" y="15"/>
                  </a:lnTo>
                  <a:lnTo>
                    <a:pt x="1" y="0"/>
                  </a:lnTo>
                  <a:close/>
                </a:path>
              </a:pathLst>
            </a:custGeom>
            <a:solidFill>
              <a:srgbClr val="000000"/>
            </a:solidFill>
            <a:ln w="9525">
              <a:noFill/>
              <a:round/>
              <a:headEnd/>
              <a:tailEnd/>
            </a:ln>
          </p:spPr>
          <p:txBody>
            <a:bodyPr/>
            <a:lstStyle/>
            <a:p>
              <a:endParaRPr lang="en-US"/>
            </a:p>
          </p:txBody>
        </p:sp>
        <p:sp>
          <p:nvSpPr>
            <p:cNvPr id="95388" name="Freeform 1179"/>
            <p:cNvSpPr>
              <a:spLocks/>
            </p:cNvSpPr>
            <p:nvPr/>
          </p:nvSpPr>
          <p:spPr bwMode="auto">
            <a:xfrm>
              <a:off x="4664" y="1230"/>
              <a:ext cx="74" cy="126"/>
            </a:xfrm>
            <a:custGeom>
              <a:avLst/>
              <a:gdLst>
                <a:gd name="T0" fmla="*/ 1 w 146"/>
                <a:gd name="T1" fmla="*/ 0 h 250"/>
                <a:gd name="T2" fmla="*/ 1 w 146"/>
                <a:gd name="T3" fmla="*/ 1 h 250"/>
                <a:gd name="T4" fmla="*/ 1 w 146"/>
                <a:gd name="T5" fmla="*/ 1 h 250"/>
                <a:gd name="T6" fmla="*/ 1 w 146"/>
                <a:gd name="T7" fmla="*/ 1 h 250"/>
                <a:gd name="T8" fmla="*/ 1 w 146"/>
                <a:gd name="T9" fmla="*/ 1 h 250"/>
                <a:gd name="T10" fmla="*/ 1 w 146"/>
                <a:gd name="T11" fmla="*/ 1 h 250"/>
                <a:gd name="T12" fmla="*/ 0 w 146"/>
                <a:gd name="T13" fmla="*/ 1 h 250"/>
                <a:gd name="T14" fmla="*/ 1 w 146"/>
                <a:gd name="T15" fmla="*/ 0 h 250"/>
                <a:gd name="T16" fmla="*/ 1 w 146"/>
                <a:gd name="T17" fmla="*/ 0 h 2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6" h="250">
                  <a:moveTo>
                    <a:pt x="7" y="0"/>
                  </a:moveTo>
                  <a:lnTo>
                    <a:pt x="146" y="117"/>
                  </a:lnTo>
                  <a:lnTo>
                    <a:pt x="146" y="127"/>
                  </a:lnTo>
                  <a:lnTo>
                    <a:pt x="35" y="250"/>
                  </a:lnTo>
                  <a:lnTo>
                    <a:pt x="34" y="231"/>
                  </a:lnTo>
                  <a:lnTo>
                    <a:pt x="135" y="120"/>
                  </a:lnTo>
                  <a:lnTo>
                    <a:pt x="0" y="6"/>
                  </a:lnTo>
                  <a:lnTo>
                    <a:pt x="7" y="0"/>
                  </a:lnTo>
                  <a:close/>
                </a:path>
              </a:pathLst>
            </a:custGeom>
            <a:solidFill>
              <a:srgbClr val="BFBFFF"/>
            </a:solidFill>
            <a:ln w="9525">
              <a:noFill/>
              <a:round/>
              <a:headEnd/>
              <a:tailEnd/>
            </a:ln>
          </p:spPr>
          <p:txBody>
            <a:bodyPr/>
            <a:lstStyle/>
            <a:p>
              <a:endParaRPr lang="en-US"/>
            </a:p>
          </p:txBody>
        </p:sp>
        <p:sp>
          <p:nvSpPr>
            <p:cNvPr id="95389" name="Freeform 1180"/>
            <p:cNvSpPr>
              <a:spLocks/>
            </p:cNvSpPr>
            <p:nvPr/>
          </p:nvSpPr>
          <p:spPr bwMode="auto">
            <a:xfrm>
              <a:off x="4511" y="1320"/>
              <a:ext cx="147" cy="145"/>
            </a:xfrm>
            <a:custGeom>
              <a:avLst/>
              <a:gdLst>
                <a:gd name="T0" fmla="*/ 0 w 295"/>
                <a:gd name="T1" fmla="*/ 0 h 290"/>
                <a:gd name="T2" fmla="*/ 0 w 295"/>
                <a:gd name="T3" fmla="*/ 1 h 290"/>
                <a:gd name="T4" fmla="*/ 0 w 295"/>
                <a:gd name="T5" fmla="*/ 1 h 290"/>
                <a:gd name="T6" fmla="*/ 0 w 295"/>
                <a:gd name="T7" fmla="*/ 1 h 290"/>
                <a:gd name="T8" fmla="*/ 0 w 295"/>
                <a:gd name="T9" fmla="*/ 1 h 290"/>
                <a:gd name="T10" fmla="*/ 0 w 295"/>
                <a:gd name="T11" fmla="*/ 0 h 290"/>
                <a:gd name="T12" fmla="*/ 0 w 295"/>
                <a:gd name="T13" fmla="*/ 0 h 29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5" h="290">
                  <a:moveTo>
                    <a:pt x="132" y="0"/>
                  </a:moveTo>
                  <a:lnTo>
                    <a:pt x="295" y="130"/>
                  </a:lnTo>
                  <a:lnTo>
                    <a:pt x="290" y="148"/>
                  </a:lnTo>
                  <a:lnTo>
                    <a:pt x="158" y="290"/>
                  </a:lnTo>
                  <a:lnTo>
                    <a:pt x="0" y="148"/>
                  </a:lnTo>
                  <a:lnTo>
                    <a:pt x="132" y="0"/>
                  </a:lnTo>
                  <a:close/>
                </a:path>
              </a:pathLst>
            </a:custGeom>
            <a:solidFill>
              <a:srgbClr val="008CC9"/>
            </a:solidFill>
            <a:ln w="9525">
              <a:noFill/>
              <a:round/>
              <a:headEnd/>
              <a:tailEnd/>
            </a:ln>
          </p:spPr>
          <p:txBody>
            <a:bodyPr/>
            <a:lstStyle/>
            <a:p>
              <a:endParaRPr lang="en-US"/>
            </a:p>
          </p:txBody>
        </p:sp>
        <p:sp>
          <p:nvSpPr>
            <p:cNvPr id="95390" name="Freeform 1181"/>
            <p:cNvSpPr>
              <a:spLocks/>
            </p:cNvSpPr>
            <p:nvPr/>
          </p:nvSpPr>
          <p:spPr bwMode="auto">
            <a:xfrm>
              <a:off x="4500" y="1316"/>
              <a:ext cx="93" cy="152"/>
            </a:xfrm>
            <a:custGeom>
              <a:avLst/>
              <a:gdLst>
                <a:gd name="T0" fmla="*/ 1 w 184"/>
                <a:gd name="T1" fmla="*/ 0 h 304"/>
                <a:gd name="T2" fmla="*/ 1 w 184"/>
                <a:gd name="T3" fmla="*/ 1 h 304"/>
                <a:gd name="T4" fmla="*/ 1 w 184"/>
                <a:gd name="T5" fmla="*/ 1 h 304"/>
                <a:gd name="T6" fmla="*/ 1 w 184"/>
                <a:gd name="T7" fmla="*/ 1 h 304"/>
                <a:gd name="T8" fmla="*/ 1 w 184"/>
                <a:gd name="T9" fmla="*/ 1 h 304"/>
                <a:gd name="T10" fmla="*/ 1 w 184"/>
                <a:gd name="T11" fmla="*/ 1 h 304"/>
                <a:gd name="T12" fmla="*/ 1 w 184"/>
                <a:gd name="T13" fmla="*/ 1 h 304"/>
                <a:gd name="T14" fmla="*/ 0 w 184"/>
                <a:gd name="T15" fmla="*/ 1 h 304"/>
                <a:gd name="T16" fmla="*/ 1 w 184"/>
                <a:gd name="T17" fmla="*/ 1 h 304"/>
                <a:gd name="T18" fmla="*/ 1 w 184"/>
                <a:gd name="T19" fmla="*/ 0 h 304"/>
                <a:gd name="T20" fmla="*/ 1 w 184"/>
                <a:gd name="T21" fmla="*/ 0 h 3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4" h="304">
                  <a:moveTo>
                    <a:pt x="155" y="0"/>
                  </a:moveTo>
                  <a:lnTo>
                    <a:pt x="158" y="18"/>
                  </a:lnTo>
                  <a:lnTo>
                    <a:pt x="104" y="68"/>
                  </a:lnTo>
                  <a:lnTo>
                    <a:pt x="35" y="154"/>
                  </a:lnTo>
                  <a:lnTo>
                    <a:pt x="184" y="285"/>
                  </a:lnTo>
                  <a:lnTo>
                    <a:pt x="183" y="304"/>
                  </a:lnTo>
                  <a:lnTo>
                    <a:pt x="124" y="271"/>
                  </a:lnTo>
                  <a:lnTo>
                    <a:pt x="0" y="159"/>
                  </a:lnTo>
                  <a:lnTo>
                    <a:pt x="85" y="46"/>
                  </a:lnTo>
                  <a:lnTo>
                    <a:pt x="155" y="0"/>
                  </a:lnTo>
                  <a:close/>
                </a:path>
              </a:pathLst>
            </a:custGeom>
            <a:solidFill>
              <a:srgbClr val="000000"/>
            </a:solidFill>
            <a:ln w="9525">
              <a:noFill/>
              <a:round/>
              <a:headEnd/>
              <a:tailEnd/>
            </a:ln>
          </p:spPr>
          <p:txBody>
            <a:bodyPr/>
            <a:lstStyle/>
            <a:p>
              <a:endParaRPr lang="en-US"/>
            </a:p>
          </p:txBody>
        </p:sp>
        <p:sp>
          <p:nvSpPr>
            <p:cNvPr id="95391" name="Freeform 1182"/>
            <p:cNvSpPr>
              <a:spLocks/>
            </p:cNvSpPr>
            <p:nvPr/>
          </p:nvSpPr>
          <p:spPr bwMode="auto">
            <a:xfrm>
              <a:off x="4577" y="1316"/>
              <a:ext cx="82" cy="152"/>
            </a:xfrm>
            <a:custGeom>
              <a:avLst/>
              <a:gdLst>
                <a:gd name="T0" fmla="*/ 1 w 163"/>
                <a:gd name="T1" fmla="*/ 0 h 304"/>
                <a:gd name="T2" fmla="*/ 1 w 163"/>
                <a:gd name="T3" fmla="*/ 1 h 304"/>
                <a:gd name="T4" fmla="*/ 1 w 163"/>
                <a:gd name="T5" fmla="*/ 1 h 304"/>
                <a:gd name="T6" fmla="*/ 1 w 163"/>
                <a:gd name="T7" fmla="*/ 1 h 304"/>
                <a:gd name="T8" fmla="*/ 1 w 163"/>
                <a:gd name="T9" fmla="*/ 1 h 304"/>
                <a:gd name="T10" fmla="*/ 1 w 163"/>
                <a:gd name="T11" fmla="*/ 1 h 304"/>
                <a:gd name="T12" fmla="*/ 1 w 163"/>
                <a:gd name="T13" fmla="*/ 1 h 304"/>
                <a:gd name="T14" fmla="*/ 0 w 163"/>
                <a:gd name="T15" fmla="*/ 1 h 304"/>
                <a:gd name="T16" fmla="*/ 1 w 163"/>
                <a:gd name="T17" fmla="*/ 0 h 304"/>
                <a:gd name="T18" fmla="*/ 1 w 163"/>
                <a:gd name="T19" fmla="*/ 0 h 3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3" h="304">
                  <a:moveTo>
                    <a:pt x="2" y="0"/>
                  </a:moveTo>
                  <a:lnTo>
                    <a:pt x="163" y="132"/>
                  </a:lnTo>
                  <a:lnTo>
                    <a:pt x="163" y="156"/>
                  </a:lnTo>
                  <a:lnTo>
                    <a:pt x="28" y="304"/>
                  </a:lnTo>
                  <a:lnTo>
                    <a:pt x="28" y="289"/>
                  </a:lnTo>
                  <a:lnTo>
                    <a:pt x="153" y="153"/>
                  </a:lnTo>
                  <a:lnTo>
                    <a:pt x="151" y="138"/>
                  </a:lnTo>
                  <a:lnTo>
                    <a:pt x="0" y="15"/>
                  </a:lnTo>
                  <a:lnTo>
                    <a:pt x="2" y="0"/>
                  </a:lnTo>
                  <a:close/>
                </a:path>
              </a:pathLst>
            </a:custGeom>
            <a:solidFill>
              <a:srgbClr val="000000"/>
            </a:solidFill>
            <a:ln w="9525">
              <a:noFill/>
              <a:round/>
              <a:headEnd/>
              <a:tailEnd/>
            </a:ln>
          </p:spPr>
          <p:txBody>
            <a:bodyPr/>
            <a:lstStyle/>
            <a:p>
              <a:endParaRPr lang="en-US"/>
            </a:p>
          </p:txBody>
        </p:sp>
        <p:sp>
          <p:nvSpPr>
            <p:cNvPr id="95392" name="Freeform 1183"/>
            <p:cNvSpPr>
              <a:spLocks/>
            </p:cNvSpPr>
            <p:nvPr/>
          </p:nvSpPr>
          <p:spPr bwMode="auto">
            <a:xfrm>
              <a:off x="4575" y="1329"/>
              <a:ext cx="73" cy="125"/>
            </a:xfrm>
            <a:custGeom>
              <a:avLst/>
              <a:gdLst>
                <a:gd name="T0" fmla="*/ 0 w 147"/>
                <a:gd name="T1" fmla="*/ 0 h 251"/>
                <a:gd name="T2" fmla="*/ 0 w 147"/>
                <a:gd name="T3" fmla="*/ 0 h 251"/>
                <a:gd name="T4" fmla="*/ 0 w 147"/>
                <a:gd name="T5" fmla="*/ 0 h 251"/>
                <a:gd name="T6" fmla="*/ 0 w 147"/>
                <a:gd name="T7" fmla="*/ 0 h 251"/>
                <a:gd name="T8" fmla="*/ 0 w 147"/>
                <a:gd name="T9" fmla="*/ 0 h 251"/>
                <a:gd name="T10" fmla="*/ 0 w 147"/>
                <a:gd name="T11" fmla="*/ 0 h 251"/>
                <a:gd name="T12" fmla="*/ 0 w 147"/>
                <a:gd name="T13" fmla="*/ 0 h 251"/>
                <a:gd name="T14" fmla="*/ 0 w 147"/>
                <a:gd name="T15" fmla="*/ 0 h 251"/>
                <a:gd name="T16" fmla="*/ 0 w 147"/>
                <a:gd name="T17" fmla="*/ 0 h 2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7" h="251">
                  <a:moveTo>
                    <a:pt x="7" y="0"/>
                  </a:moveTo>
                  <a:lnTo>
                    <a:pt x="147" y="117"/>
                  </a:lnTo>
                  <a:lnTo>
                    <a:pt x="147" y="128"/>
                  </a:lnTo>
                  <a:lnTo>
                    <a:pt x="35" y="251"/>
                  </a:lnTo>
                  <a:lnTo>
                    <a:pt x="35" y="232"/>
                  </a:lnTo>
                  <a:lnTo>
                    <a:pt x="136" y="120"/>
                  </a:lnTo>
                  <a:lnTo>
                    <a:pt x="0" y="6"/>
                  </a:lnTo>
                  <a:lnTo>
                    <a:pt x="7" y="0"/>
                  </a:lnTo>
                  <a:close/>
                </a:path>
              </a:pathLst>
            </a:custGeom>
            <a:solidFill>
              <a:srgbClr val="BFBFFF"/>
            </a:solidFill>
            <a:ln w="9525">
              <a:noFill/>
              <a:round/>
              <a:headEnd/>
              <a:tailEnd/>
            </a:ln>
          </p:spPr>
          <p:txBody>
            <a:bodyPr/>
            <a:lstStyle/>
            <a:p>
              <a:endParaRPr lang="en-US"/>
            </a:p>
          </p:txBody>
        </p:sp>
        <p:sp>
          <p:nvSpPr>
            <p:cNvPr id="95393" name="Freeform 1184"/>
            <p:cNvSpPr>
              <a:spLocks/>
            </p:cNvSpPr>
            <p:nvPr/>
          </p:nvSpPr>
          <p:spPr bwMode="auto">
            <a:xfrm>
              <a:off x="4423" y="1426"/>
              <a:ext cx="148" cy="145"/>
            </a:xfrm>
            <a:custGeom>
              <a:avLst/>
              <a:gdLst>
                <a:gd name="T0" fmla="*/ 1 w 294"/>
                <a:gd name="T1" fmla="*/ 0 h 290"/>
                <a:gd name="T2" fmla="*/ 1 w 294"/>
                <a:gd name="T3" fmla="*/ 1 h 290"/>
                <a:gd name="T4" fmla="*/ 1 w 294"/>
                <a:gd name="T5" fmla="*/ 1 h 290"/>
                <a:gd name="T6" fmla="*/ 1 w 294"/>
                <a:gd name="T7" fmla="*/ 1 h 290"/>
                <a:gd name="T8" fmla="*/ 0 w 294"/>
                <a:gd name="T9" fmla="*/ 1 h 290"/>
                <a:gd name="T10" fmla="*/ 1 w 294"/>
                <a:gd name="T11" fmla="*/ 0 h 290"/>
                <a:gd name="T12" fmla="*/ 1 w 294"/>
                <a:gd name="T13" fmla="*/ 0 h 29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4" h="290">
                  <a:moveTo>
                    <a:pt x="132" y="0"/>
                  </a:moveTo>
                  <a:lnTo>
                    <a:pt x="294" y="130"/>
                  </a:lnTo>
                  <a:lnTo>
                    <a:pt x="290" y="148"/>
                  </a:lnTo>
                  <a:lnTo>
                    <a:pt x="158" y="290"/>
                  </a:lnTo>
                  <a:lnTo>
                    <a:pt x="0" y="148"/>
                  </a:lnTo>
                  <a:lnTo>
                    <a:pt x="132" y="0"/>
                  </a:lnTo>
                  <a:close/>
                </a:path>
              </a:pathLst>
            </a:custGeom>
            <a:solidFill>
              <a:srgbClr val="008CC9"/>
            </a:solidFill>
            <a:ln w="9525">
              <a:noFill/>
              <a:round/>
              <a:headEnd/>
              <a:tailEnd/>
            </a:ln>
          </p:spPr>
          <p:txBody>
            <a:bodyPr/>
            <a:lstStyle/>
            <a:p>
              <a:endParaRPr lang="en-US"/>
            </a:p>
          </p:txBody>
        </p:sp>
        <p:sp>
          <p:nvSpPr>
            <p:cNvPr id="95394" name="Freeform 1185"/>
            <p:cNvSpPr>
              <a:spLocks/>
            </p:cNvSpPr>
            <p:nvPr/>
          </p:nvSpPr>
          <p:spPr bwMode="auto">
            <a:xfrm>
              <a:off x="4414" y="1422"/>
              <a:ext cx="91" cy="152"/>
            </a:xfrm>
            <a:custGeom>
              <a:avLst/>
              <a:gdLst>
                <a:gd name="T0" fmla="*/ 0 w 183"/>
                <a:gd name="T1" fmla="*/ 0 h 303"/>
                <a:gd name="T2" fmla="*/ 0 w 183"/>
                <a:gd name="T3" fmla="*/ 1 h 303"/>
                <a:gd name="T4" fmla="*/ 0 w 183"/>
                <a:gd name="T5" fmla="*/ 1 h 303"/>
                <a:gd name="T6" fmla="*/ 0 w 183"/>
                <a:gd name="T7" fmla="*/ 1 h 303"/>
                <a:gd name="T8" fmla="*/ 0 w 183"/>
                <a:gd name="T9" fmla="*/ 1 h 303"/>
                <a:gd name="T10" fmla="*/ 0 w 183"/>
                <a:gd name="T11" fmla="*/ 1 h 303"/>
                <a:gd name="T12" fmla="*/ 0 w 183"/>
                <a:gd name="T13" fmla="*/ 1 h 303"/>
                <a:gd name="T14" fmla="*/ 0 w 183"/>
                <a:gd name="T15" fmla="*/ 1 h 303"/>
                <a:gd name="T16" fmla="*/ 0 w 183"/>
                <a:gd name="T17" fmla="*/ 1 h 303"/>
                <a:gd name="T18" fmla="*/ 0 w 183"/>
                <a:gd name="T19" fmla="*/ 0 h 303"/>
                <a:gd name="T20" fmla="*/ 0 w 183"/>
                <a:gd name="T21" fmla="*/ 0 h 3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3" h="303">
                  <a:moveTo>
                    <a:pt x="155" y="0"/>
                  </a:moveTo>
                  <a:lnTo>
                    <a:pt x="157" y="17"/>
                  </a:lnTo>
                  <a:lnTo>
                    <a:pt x="104" y="67"/>
                  </a:lnTo>
                  <a:lnTo>
                    <a:pt x="33" y="154"/>
                  </a:lnTo>
                  <a:lnTo>
                    <a:pt x="183" y="284"/>
                  </a:lnTo>
                  <a:lnTo>
                    <a:pt x="183" y="303"/>
                  </a:lnTo>
                  <a:lnTo>
                    <a:pt x="123" y="271"/>
                  </a:lnTo>
                  <a:lnTo>
                    <a:pt x="0" y="158"/>
                  </a:lnTo>
                  <a:lnTo>
                    <a:pt x="85" y="45"/>
                  </a:lnTo>
                  <a:lnTo>
                    <a:pt x="155" y="0"/>
                  </a:lnTo>
                  <a:close/>
                </a:path>
              </a:pathLst>
            </a:custGeom>
            <a:solidFill>
              <a:srgbClr val="000000"/>
            </a:solidFill>
            <a:ln w="9525">
              <a:noFill/>
              <a:round/>
              <a:headEnd/>
              <a:tailEnd/>
            </a:ln>
          </p:spPr>
          <p:txBody>
            <a:bodyPr/>
            <a:lstStyle/>
            <a:p>
              <a:endParaRPr lang="en-US"/>
            </a:p>
          </p:txBody>
        </p:sp>
        <p:sp>
          <p:nvSpPr>
            <p:cNvPr id="95395" name="Freeform 1186"/>
            <p:cNvSpPr>
              <a:spLocks/>
            </p:cNvSpPr>
            <p:nvPr/>
          </p:nvSpPr>
          <p:spPr bwMode="auto">
            <a:xfrm>
              <a:off x="4490" y="1422"/>
              <a:ext cx="82" cy="152"/>
            </a:xfrm>
            <a:custGeom>
              <a:avLst/>
              <a:gdLst>
                <a:gd name="T0" fmla="*/ 1 w 164"/>
                <a:gd name="T1" fmla="*/ 0 h 303"/>
                <a:gd name="T2" fmla="*/ 1 w 164"/>
                <a:gd name="T3" fmla="*/ 1 h 303"/>
                <a:gd name="T4" fmla="*/ 1 w 164"/>
                <a:gd name="T5" fmla="*/ 1 h 303"/>
                <a:gd name="T6" fmla="*/ 1 w 164"/>
                <a:gd name="T7" fmla="*/ 1 h 303"/>
                <a:gd name="T8" fmla="*/ 1 w 164"/>
                <a:gd name="T9" fmla="*/ 1 h 303"/>
                <a:gd name="T10" fmla="*/ 1 w 164"/>
                <a:gd name="T11" fmla="*/ 1 h 303"/>
                <a:gd name="T12" fmla="*/ 1 w 164"/>
                <a:gd name="T13" fmla="*/ 1 h 303"/>
                <a:gd name="T14" fmla="*/ 0 w 164"/>
                <a:gd name="T15" fmla="*/ 1 h 303"/>
                <a:gd name="T16" fmla="*/ 1 w 164"/>
                <a:gd name="T17" fmla="*/ 0 h 303"/>
                <a:gd name="T18" fmla="*/ 1 w 164"/>
                <a:gd name="T19" fmla="*/ 0 h 3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4" h="303">
                  <a:moveTo>
                    <a:pt x="2" y="0"/>
                  </a:moveTo>
                  <a:lnTo>
                    <a:pt x="163" y="132"/>
                  </a:lnTo>
                  <a:lnTo>
                    <a:pt x="164" y="155"/>
                  </a:lnTo>
                  <a:lnTo>
                    <a:pt x="28" y="303"/>
                  </a:lnTo>
                  <a:lnTo>
                    <a:pt x="28" y="287"/>
                  </a:lnTo>
                  <a:lnTo>
                    <a:pt x="153" y="152"/>
                  </a:lnTo>
                  <a:lnTo>
                    <a:pt x="151" y="137"/>
                  </a:lnTo>
                  <a:lnTo>
                    <a:pt x="0" y="14"/>
                  </a:lnTo>
                  <a:lnTo>
                    <a:pt x="2" y="0"/>
                  </a:lnTo>
                  <a:close/>
                </a:path>
              </a:pathLst>
            </a:custGeom>
            <a:solidFill>
              <a:srgbClr val="000000"/>
            </a:solidFill>
            <a:ln w="9525">
              <a:noFill/>
              <a:round/>
              <a:headEnd/>
              <a:tailEnd/>
            </a:ln>
          </p:spPr>
          <p:txBody>
            <a:bodyPr/>
            <a:lstStyle/>
            <a:p>
              <a:endParaRPr lang="en-US"/>
            </a:p>
          </p:txBody>
        </p:sp>
        <p:sp>
          <p:nvSpPr>
            <p:cNvPr id="95396" name="Freeform 1187"/>
            <p:cNvSpPr>
              <a:spLocks/>
            </p:cNvSpPr>
            <p:nvPr/>
          </p:nvSpPr>
          <p:spPr bwMode="auto">
            <a:xfrm>
              <a:off x="4488" y="1435"/>
              <a:ext cx="74" cy="125"/>
            </a:xfrm>
            <a:custGeom>
              <a:avLst/>
              <a:gdLst>
                <a:gd name="T0" fmla="*/ 1 w 148"/>
                <a:gd name="T1" fmla="*/ 0 h 250"/>
                <a:gd name="T2" fmla="*/ 1 w 148"/>
                <a:gd name="T3" fmla="*/ 1 h 250"/>
                <a:gd name="T4" fmla="*/ 1 w 148"/>
                <a:gd name="T5" fmla="*/ 1 h 250"/>
                <a:gd name="T6" fmla="*/ 1 w 148"/>
                <a:gd name="T7" fmla="*/ 1 h 250"/>
                <a:gd name="T8" fmla="*/ 1 w 148"/>
                <a:gd name="T9" fmla="*/ 1 h 250"/>
                <a:gd name="T10" fmla="*/ 1 w 148"/>
                <a:gd name="T11" fmla="*/ 1 h 250"/>
                <a:gd name="T12" fmla="*/ 0 w 148"/>
                <a:gd name="T13" fmla="*/ 1 h 250"/>
                <a:gd name="T14" fmla="*/ 1 w 148"/>
                <a:gd name="T15" fmla="*/ 0 h 250"/>
                <a:gd name="T16" fmla="*/ 1 w 148"/>
                <a:gd name="T17" fmla="*/ 0 h 2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8" h="250">
                  <a:moveTo>
                    <a:pt x="7" y="0"/>
                  </a:moveTo>
                  <a:lnTo>
                    <a:pt x="148" y="117"/>
                  </a:lnTo>
                  <a:lnTo>
                    <a:pt x="146" y="127"/>
                  </a:lnTo>
                  <a:lnTo>
                    <a:pt x="35" y="250"/>
                  </a:lnTo>
                  <a:lnTo>
                    <a:pt x="35" y="231"/>
                  </a:lnTo>
                  <a:lnTo>
                    <a:pt x="136" y="120"/>
                  </a:lnTo>
                  <a:lnTo>
                    <a:pt x="0" y="5"/>
                  </a:lnTo>
                  <a:lnTo>
                    <a:pt x="7" y="0"/>
                  </a:lnTo>
                  <a:close/>
                </a:path>
              </a:pathLst>
            </a:custGeom>
            <a:solidFill>
              <a:srgbClr val="BFBFFF"/>
            </a:solidFill>
            <a:ln w="9525">
              <a:noFill/>
              <a:round/>
              <a:headEnd/>
              <a:tailEnd/>
            </a:ln>
          </p:spPr>
          <p:txBody>
            <a:bodyPr/>
            <a:lstStyle/>
            <a:p>
              <a:endParaRPr lang="en-US"/>
            </a:p>
          </p:txBody>
        </p:sp>
        <p:sp>
          <p:nvSpPr>
            <p:cNvPr id="95397" name="Freeform 1188"/>
            <p:cNvSpPr>
              <a:spLocks/>
            </p:cNvSpPr>
            <p:nvPr/>
          </p:nvSpPr>
          <p:spPr bwMode="auto">
            <a:xfrm>
              <a:off x="4338" y="1533"/>
              <a:ext cx="147" cy="145"/>
            </a:xfrm>
            <a:custGeom>
              <a:avLst/>
              <a:gdLst>
                <a:gd name="T0" fmla="*/ 0 w 295"/>
                <a:gd name="T1" fmla="*/ 0 h 290"/>
                <a:gd name="T2" fmla="*/ 0 w 295"/>
                <a:gd name="T3" fmla="*/ 1 h 290"/>
                <a:gd name="T4" fmla="*/ 0 w 295"/>
                <a:gd name="T5" fmla="*/ 1 h 290"/>
                <a:gd name="T6" fmla="*/ 0 w 295"/>
                <a:gd name="T7" fmla="*/ 1 h 290"/>
                <a:gd name="T8" fmla="*/ 0 w 295"/>
                <a:gd name="T9" fmla="*/ 1 h 290"/>
                <a:gd name="T10" fmla="*/ 0 w 295"/>
                <a:gd name="T11" fmla="*/ 0 h 290"/>
                <a:gd name="T12" fmla="*/ 0 w 295"/>
                <a:gd name="T13" fmla="*/ 0 h 29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5" h="290">
                  <a:moveTo>
                    <a:pt x="132" y="0"/>
                  </a:moveTo>
                  <a:lnTo>
                    <a:pt x="295" y="130"/>
                  </a:lnTo>
                  <a:lnTo>
                    <a:pt x="290" y="148"/>
                  </a:lnTo>
                  <a:lnTo>
                    <a:pt x="159" y="290"/>
                  </a:lnTo>
                  <a:lnTo>
                    <a:pt x="0" y="148"/>
                  </a:lnTo>
                  <a:lnTo>
                    <a:pt x="132" y="0"/>
                  </a:lnTo>
                  <a:close/>
                </a:path>
              </a:pathLst>
            </a:custGeom>
            <a:solidFill>
              <a:srgbClr val="008CC9"/>
            </a:solidFill>
            <a:ln w="9525">
              <a:noFill/>
              <a:round/>
              <a:headEnd/>
              <a:tailEnd/>
            </a:ln>
          </p:spPr>
          <p:txBody>
            <a:bodyPr/>
            <a:lstStyle/>
            <a:p>
              <a:endParaRPr lang="en-US"/>
            </a:p>
          </p:txBody>
        </p:sp>
        <p:sp>
          <p:nvSpPr>
            <p:cNvPr id="95398" name="Freeform 1189"/>
            <p:cNvSpPr>
              <a:spLocks/>
            </p:cNvSpPr>
            <p:nvPr/>
          </p:nvSpPr>
          <p:spPr bwMode="auto">
            <a:xfrm>
              <a:off x="4328" y="1529"/>
              <a:ext cx="92" cy="152"/>
            </a:xfrm>
            <a:custGeom>
              <a:avLst/>
              <a:gdLst>
                <a:gd name="T0" fmla="*/ 1 w 183"/>
                <a:gd name="T1" fmla="*/ 0 h 303"/>
                <a:gd name="T2" fmla="*/ 1 w 183"/>
                <a:gd name="T3" fmla="*/ 1 h 303"/>
                <a:gd name="T4" fmla="*/ 1 w 183"/>
                <a:gd name="T5" fmla="*/ 1 h 303"/>
                <a:gd name="T6" fmla="*/ 1 w 183"/>
                <a:gd name="T7" fmla="*/ 1 h 303"/>
                <a:gd name="T8" fmla="*/ 1 w 183"/>
                <a:gd name="T9" fmla="*/ 1 h 303"/>
                <a:gd name="T10" fmla="*/ 1 w 183"/>
                <a:gd name="T11" fmla="*/ 1 h 303"/>
                <a:gd name="T12" fmla="*/ 1 w 183"/>
                <a:gd name="T13" fmla="*/ 1 h 303"/>
                <a:gd name="T14" fmla="*/ 0 w 183"/>
                <a:gd name="T15" fmla="*/ 1 h 303"/>
                <a:gd name="T16" fmla="*/ 1 w 183"/>
                <a:gd name="T17" fmla="*/ 1 h 303"/>
                <a:gd name="T18" fmla="*/ 1 w 183"/>
                <a:gd name="T19" fmla="*/ 0 h 303"/>
                <a:gd name="T20" fmla="*/ 1 w 183"/>
                <a:gd name="T21" fmla="*/ 0 h 3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3" h="303">
                  <a:moveTo>
                    <a:pt x="154" y="0"/>
                  </a:moveTo>
                  <a:lnTo>
                    <a:pt x="157" y="17"/>
                  </a:lnTo>
                  <a:lnTo>
                    <a:pt x="103" y="67"/>
                  </a:lnTo>
                  <a:lnTo>
                    <a:pt x="34" y="153"/>
                  </a:lnTo>
                  <a:lnTo>
                    <a:pt x="183" y="284"/>
                  </a:lnTo>
                  <a:lnTo>
                    <a:pt x="183" y="303"/>
                  </a:lnTo>
                  <a:lnTo>
                    <a:pt x="123" y="271"/>
                  </a:lnTo>
                  <a:lnTo>
                    <a:pt x="0" y="158"/>
                  </a:lnTo>
                  <a:lnTo>
                    <a:pt x="84" y="45"/>
                  </a:lnTo>
                  <a:lnTo>
                    <a:pt x="154" y="0"/>
                  </a:lnTo>
                  <a:close/>
                </a:path>
              </a:pathLst>
            </a:custGeom>
            <a:solidFill>
              <a:srgbClr val="000000"/>
            </a:solidFill>
            <a:ln w="9525">
              <a:noFill/>
              <a:round/>
              <a:headEnd/>
              <a:tailEnd/>
            </a:ln>
          </p:spPr>
          <p:txBody>
            <a:bodyPr/>
            <a:lstStyle/>
            <a:p>
              <a:endParaRPr lang="en-US"/>
            </a:p>
          </p:txBody>
        </p:sp>
        <p:sp>
          <p:nvSpPr>
            <p:cNvPr id="95399" name="Freeform 1190"/>
            <p:cNvSpPr>
              <a:spLocks/>
            </p:cNvSpPr>
            <p:nvPr/>
          </p:nvSpPr>
          <p:spPr bwMode="auto">
            <a:xfrm>
              <a:off x="4404" y="1529"/>
              <a:ext cx="82" cy="152"/>
            </a:xfrm>
            <a:custGeom>
              <a:avLst/>
              <a:gdLst>
                <a:gd name="T0" fmla="*/ 1 w 164"/>
                <a:gd name="T1" fmla="*/ 0 h 303"/>
                <a:gd name="T2" fmla="*/ 1 w 164"/>
                <a:gd name="T3" fmla="*/ 1 h 303"/>
                <a:gd name="T4" fmla="*/ 1 w 164"/>
                <a:gd name="T5" fmla="*/ 1 h 303"/>
                <a:gd name="T6" fmla="*/ 1 w 164"/>
                <a:gd name="T7" fmla="*/ 1 h 303"/>
                <a:gd name="T8" fmla="*/ 1 w 164"/>
                <a:gd name="T9" fmla="*/ 1 h 303"/>
                <a:gd name="T10" fmla="*/ 1 w 164"/>
                <a:gd name="T11" fmla="*/ 1 h 303"/>
                <a:gd name="T12" fmla="*/ 1 w 164"/>
                <a:gd name="T13" fmla="*/ 1 h 303"/>
                <a:gd name="T14" fmla="*/ 0 w 164"/>
                <a:gd name="T15" fmla="*/ 1 h 303"/>
                <a:gd name="T16" fmla="*/ 1 w 164"/>
                <a:gd name="T17" fmla="*/ 0 h 303"/>
                <a:gd name="T18" fmla="*/ 1 w 164"/>
                <a:gd name="T19" fmla="*/ 0 h 3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4" h="303">
                  <a:moveTo>
                    <a:pt x="1" y="0"/>
                  </a:moveTo>
                  <a:lnTo>
                    <a:pt x="162" y="133"/>
                  </a:lnTo>
                  <a:lnTo>
                    <a:pt x="164" y="155"/>
                  </a:lnTo>
                  <a:lnTo>
                    <a:pt x="28" y="303"/>
                  </a:lnTo>
                  <a:lnTo>
                    <a:pt x="28" y="288"/>
                  </a:lnTo>
                  <a:lnTo>
                    <a:pt x="152" y="152"/>
                  </a:lnTo>
                  <a:lnTo>
                    <a:pt x="151" y="137"/>
                  </a:lnTo>
                  <a:lnTo>
                    <a:pt x="0" y="14"/>
                  </a:lnTo>
                  <a:lnTo>
                    <a:pt x="1" y="0"/>
                  </a:lnTo>
                  <a:close/>
                </a:path>
              </a:pathLst>
            </a:custGeom>
            <a:solidFill>
              <a:srgbClr val="000000"/>
            </a:solidFill>
            <a:ln w="9525">
              <a:noFill/>
              <a:round/>
              <a:headEnd/>
              <a:tailEnd/>
            </a:ln>
          </p:spPr>
          <p:txBody>
            <a:bodyPr/>
            <a:lstStyle/>
            <a:p>
              <a:endParaRPr lang="en-US"/>
            </a:p>
          </p:txBody>
        </p:sp>
        <p:sp>
          <p:nvSpPr>
            <p:cNvPr id="95400" name="Freeform 1191"/>
            <p:cNvSpPr>
              <a:spLocks/>
            </p:cNvSpPr>
            <p:nvPr/>
          </p:nvSpPr>
          <p:spPr bwMode="auto">
            <a:xfrm>
              <a:off x="4402" y="1542"/>
              <a:ext cx="74" cy="125"/>
            </a:xfrm>
            <a:custGeom>
              <a:avLst/>
              <a:gdLst>
                <a:gd name="T0" fmla="*/ 1 w 148"/>
                <a:gd name="T1" fmla="*/ 0 h 250"/>
                <a:gd name="T2" fmla="*/ 1 w 148"/>
                <a:gd name="T3" fmla="*/ 1 h 250"/>
                <a:gd name="T4" fmla="*/ 1 w 148"/>
                <a:gd name="T5" fmla="*/ 1 h 250"/>
                <a:gd name="T6" fmla="*/ 1 w 148"/>
                <a:gd name="T7" fmla="*/ 1 h 250"/>
                <a:gd name="T8" fmla="*/ 1 w 148"/>
                <a:gd name="T9" fmla="*/ 1 h 250"/>
                <a:gd name="T10" fmla="*/ 1 w 148"/>
                <a:gd name="T11" fmla="*/ 1 h 250"/>
                <a:gd name="T12" fmla="*/ 0 w 148"/>
                <a:gd name="T13" fmla="*/ 1 h 250"/>
                <a:gd name="T14" fmla="*/ 1 w 148"/>
                <a:gd name="T15" fmla="*/ 0 h 250"/>
                <a:gd name="T16" fmla="*/ 1 w 148"/>
                <a:gd name="T17" fmla="*/ 0 h 2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8" h="250">
                  <a:moveTo>
                    <a:pt x="8" y="0"/>
                  </a:moveTo>
                  <a:lnTo>
                    <a:pt x="148" y="117"/>
                  </a:lnTo>
                  <a:lnTo>
                    <a:pt x="147" y="127"/>
                  </a:lnTo>
                  <a:lnTo>
                    <a:pt x="35" y="250"/>
                  </a:lnTo>
                  <a:lnTo>
                    <a:pt x="35" y="231"/>
                  </a:lnTo>
                  <a:lnTo>
                    <a:pt x="137" y="120"/>
                  </a:lnTo>
                  <a:lnTo>
                    <a:pt x="0" y="5"/>
                  </a:lnTo>
                  <a:lnTo>
                    <a:pt x="8" y="0"/>
                  </a:lnTo>
                  <a:close/>
                </a:path>
              </a:pathLst>
            </a:custGeom>
            <a:solidFill>
              <a:srgbClr val="BFBFFF"/>
            </a:solidFill>
            <a:ln w="9525">
              <a:noFill/>
              <a:round/>
              <a:headEnd/>
              <a:tailEnd/>
            </a:ln>
          </p:spPr>
          <p:txBody>
            <a:bodyPr/>
            <a:lstStyle/>
            <a:p>
              <a:endParaRPr lang="en-US"/>
            </a:p>
          </p:txBody>
        </p:sp>
        <p:sp>
          <p:nvSpPr>
            <p:cNvPr id="95401" name="Freeform 1192"/>
            <p:cNvSpPr>
              <a:spLocks/>
            </p:cNvSpPr>
            <p:nvPr/>
          </p:nvSpPr>
          <p:spPr bwMode="auto">
            <a:xfrm>
              <a:off x="4255" y="1633"/>
              <a:ext cx="147" cy="145"/>
            </a:xfrm>
            <a:custGeom>
              <a:avLst/>
              <a:gdLst>
                <a:gd name="T0" fmla="*/ 1 w 294"/>
                <a:gd name="T1" fmla="*/ 0 h 288"/>
                <a:gd name="T2" fmla="*/ 1 w 294"/>
                <a:gd name="T3" fmla="*/ 1 h 288"/>
                <a:gd name="T4" fmla="*/ 1 w 294"/>
                <a:gd name="T5" fmla="*/ 1 h 288"/>
                <a:gd name="T6" fmla="*/ 1 w 294"/>
                <a:gd name="T7" fmla="*/ 1 h 288"/>
                <a:gd name="T8" fmla="*/ 0 w 294"/>
                <a:gd name="T9" fmla="*/ 1 h 288"/>
                <a:gd name="T10" fmla="*/ 1 w 294"/>
                <a:gd name="T11" fmla="*/ 0 h 288"/>
                <a:gd name="T12" fmla="*/ 1 w 294"/>
                <a:gd name="T13" fmla="*/ 0 h 2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4" h="288">
                  <a:moveTo>
                    <a:pt x="132" y="0"/>
                  </a:moveTo>
                  <a:lnTo>
                    <a:pt x="294" y="129"/>
                  </a:lnTo>
                  <a:lnTo>
                    <a:pt x="288" y="148"/>
                  </a:lnTo>
                  <a:lnTo>
                    <a:pt x="158" y="288"/>
                  </a:lnTo>
                  <a:lnTo>
                    <a:pt x="0" y="146"/>
                  </a:lnTo>
                  <a:lnTo>
                    <a:pt x="132" y="0"/>
                  </a:lnTo>
                  <a:close/>
                </a:path>
              </a:pathLst>
            </a:custGeom>
            <a:solidFill>
              <a:srgbClr val="008CC9"/>
            </a:solidFill>
            <a:ln w="9525">
              <a:noFill/>
              <a:round/>
              <a:headEnd/>
              <a:tailEnd/>
            </a:ln>
          </p:spPr>
          <p:txBody>
            <a:bodyPr/>
            <a:lstStyle/>
            <a:p>
              <a:endParaRPr lang="en-US"/>
            </a:p>
          </p:txBody>
        </p:sp>
        <p:sp>
          <p:nvSpPr>
            <p:cNvPr id="95402" name="Freeform 1193"/>
            <p:cNvSpPr>
              <a:spLocks/>
            </p:cNvSpPr>
            <p:nvPr/>
          </p:nvSpPr>
          <p:spPr bwMode="auto">
            <a:xfrm>
              <a:off x="4245" y="1630"/>
              <a:ext cx="92" cy="151"/>
            </a:xfrm>
            <a:custGeom>
              <a:avLst/>
              <a:gdLst>
                <a:gd name="T0" fmla="*/ 0 w 185"/>
                <a:gd name="T1" fmla="*/ 0 h 304"/>
                <a:gd name="T2" fmla="*/ 0 w 185"/>
                <a:gd name="T3" fmla="*/ 0 h 304"/>
                <a:gd name="T4" fmla="*/ 0 w 185"/>
                <a:gd name="T5" fmla="*/ 0 h 304"/>
                <a:gd name="T6" fmla="*/ 0 w 185"/>
                <a:gd name="T7" fmla="*/ 0 h 304"/>
                <a:gd name="T8" fmla="*/ 0 w 185"/>
                <a:gd name="T9" fmla="*/ 0 h 304"/>
                <a:gd name="T10" fmla="*/ 0 w 185"/>
                <a:gd name="T11" fmla="*/ 0 h 304"/>
                <a:gd name="T12" fmla="*/ 0 w 185"/>
                <a:gd name="T13" fmla="*/ 0 h 304"/>
                <a:gd name="T14" fmla="*/ 0 w 185"/>
                <a:gd name="T15" fmla="*/ 0 h 304"/>
                <a:gd name="T16" fmla="*/ 0 w 185"/>
                <a:gd name="T17" fmla="*/ 0 h 304"/>
                <a:gd name="T18" fmla="*/ 0 w 185"/>
                <a:gd name="T19" fmla="*/ 0 h 304"/>
                <a:gd name="T20" fmla="*/ 0 w 185"/>
                <a:gd name="T21" fmla="*/ 0 h 3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5" h="304">
                  <a:moveTo>
                    <a:pt x="156" y="0"/>
                  </a:moveTo>
                  <a:lnTo>
                    <a:pt x="159" y="16"/>
                  </a:lnTo>
                  <a:lnTo>
                    <a:pt x="104" y="66"/>
                  </a:lnTo>
                  <a:lnTo>
                    <a:pt x="35" y="154"/>
                  </a:lnTo>
                  <a:lnTo>
                    <a:pt x="185" y="283"/>
                  </a:lnTo>
                  <a:lnTo>
                    <a:pt x="183" y="304"/>
                  </a:lnTo>
                  <a:lnTo>
                    <a:pt x="125" y="270"/>
                  </a:lnTo>
                  <a:lnTo>
                    <a:pt x="0" y="157"/>
                  </a:lnTo>
                  <a:lnTo>
                    <a:pt x="85" y="46"/>
                  </a:lnTo>
                  <a:lnTo>
                    <a:pt x="156" y="0"/>
                  </a:lnTo>
                  <a:close/>
                </a:path>
              </a:pathLst>
            </a:custGeom>
            <a:solidFill>
              <a:srgbClr val="000000"/>
            </a:solidFill>
            <a:ln w="9525">
              <a:noFill/>
              <a:round/>
              <a:headEnd/>
              <a:tailEnd/>
            </a:ln>
          </p:spPr>
          <p:txBody>
            <a:bodyPr/>
            <a:lstStyle/>
            <a:p>
              <a:endParaRPr lang="en-US"/>
            </a:p>
          </p:txBody>
        </p:sp>
        <p:sp>
          <p:nvSpPr>
            <p:cNvPr id="95403" name="Freeform 1194"/>
            <p:cNvSpPr>
              <a:spLocks/>
            </p:cNvSpPr>
            <p:nvPr/>
          </p:nvSpPr>
          <p:spPr bwMode="auto">
            <a:xfrm>
              <a:off x="4321" y="1629"/>
              <a:ext cx="82" cy="152"/>
            </a:xfrm>
            <a:custGeom>
              <a:avLst/>
              <a:gdLst>
                <a:gd name="T0" fmla="*/ 1 w 164"/>
                <a:gd name="T1" fmla="*/ 0 h 305"/>
                <a:gd name="T2" fmla="*/ 1 w 164"/>
                <a:gd name="T3" fmla="*/ 0 h 305"/>
                <a:gd name="T4" fmla="*/ 1 w 164"/>
                <a:gd name="T5" fmla="*/ 0 h 305"/>
                <a:gd name="T6" fmla="*/ 1 w 164"/>
                <a:gd name="T7" fmla="*/ 0 h 305"/>
                <a:gd name="T8" fmla="*/ 1 w 164"/>
                <a:gd name="T9" fmla="*/ 0 h 305"/>
                <a:gd name="T10" fmla="*/ 1 w 164"/>
                <a:gd name="T11" fmla="*/ 0 h 305"/>
                <a:gd name="T12" fmla="*/ 1 w 164"/>
                <a:gd name="T13" fmla="*/ 0 h 305"/>
                <a:gd name="T14" fmla="*/ 0 w 164"/>
                <a:gd name="T15" fmla="*/ 0 h 305"/>
                <a:gd name="T16" fmla="*/ 1 w 164"/>
                <a:gd name="T17" fmla="*/ 0 h 305"/>
                <a:gd name="T18" fmla="*/ 1 w 164"/>
                <a:gd name="T19" fmla="*/ 0 h 30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4" h="305">
                  <a:moveTo>
                    <a:pt x="1" y="0"/>
                  </a:moveTo>
                  <a:lnTo>
                    <a:pt x="162" y="133"/>
                  </a:lnTo>
                  <a:lnTo>
                    <a:pt x="164" y="155"/>
                  </a:lnTo>
                  <a:lnTo>
                    <a:pt x="29" y="305"/>
                  </a:lnTo>
                  <a:lnTo>
                    <a:pt x="28" y="288"/>
                  </a:lnTo>
                  <a:lnTo>
                    <a:pt x="154" y="152"/>
                  </a:lnTo>
                  <a:lnTo>
                    <a:pt x="151" y="139"/>
                  </a:lnTo>
                  <a:lnTo>
                    <a:pt x="0" y="16"/>
                  </a:lnTo>
                  <a:lnTo>
                    <a:pt x="1" y="0"/>
                  </a:lnTo>
                  <a:close/>
                </a:path>
              </a:pathLst>
            </a:custGeom>
            <a:solidFill>
              <a:srgbClr val="000000"/>
            </a:solidFill>
            <a:ln w="9525">
              <a:noFill/>
              <a:round/>
              <a:headEnd/>
              <a:tailEnd/>
            </a:ln>
          </p:spPr>
          <p:txBody>
            <a:bodyPr/>
            <a:lstStyle/>
            <a:p>
              <a:endParaRPr lang="en-US"/>
            </a:p>
          </p:txBody>
        </p:sp>
        <p:sp>
          <p:nvSpPr>
            <p:cNvPr id="95404" name="Freeform 1195"/>
            <p:cNvSpPr>
              <a:spLocks/>
            </p:cNvSpPr>
            <p:nvPr/>
          </p:nvSpPr>
          <p:spPr bwMode="auto">
            <a:xfrm>
              <a:off x="4319" y="1642"/>
              <a:ext cx="74" cy="125"/>
            </a:xfrm>
            <a:custGeom>
              <a:avLst/>
              <a:gdLst>
                <a:gd name="T0" fmla="*/ 1 w 146"/>
                <a:gd name="T1" fmla="*/ 0 h 251"/>
                <a:gd name="T2" fmla="*/ 1 w 146"/>
                <a:gd name="T3" fmla="*/ 0 h 251"/>
                <a:gd name="T4" fmla="*/ 1 w 146"/>
                <a:gd name="T5" fmla="*/ 0 h 251"/>
                <a:gd name="T6" fmla="*/ 1 w 146"/>
                <a:gd name="T7" fmla="*/ 0 h 251"/>
                <a:gd name="T8" fmla="*/ 1 w 146"/>
                <a:gd name="T9" fmla="*/ 0 h 251"/>
                <a:gd name="T10" fmla="*/ 1 w 146"/>
                <a:gd name="T11" fmla="*/ 0 h 251"/>
                <a:gd name="T12" fmla="*/ 0 w 146"/>
                <a:gd name="T13" fmla="*/ 0 h 251"/>
                <a:gd name="T14" fmla="*/ 1 w 146"/>
                <a:gd name="T15" fmla="*/ 0 h 251"/>
                <a:gd name="T16" fmla="*/ 1 w 146"/>
                <a:gd name="T17" fmla="*/ 0 h 2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6" h="251">
                  <a:moveTo>
                    <a:pt x="7" y="0"/>
                  </a:moveTo>
                  <a:lnTo>
                    <a:pt x="146" y="116"/>
                  </a:lnTo>
                  <a:lnTo>
                    <a:pt x="146" y="126"/>
                  </a:lnTo>
                  <a:lnTo>
                    <a:pt x="35" y="251"/>
                  </a:lnTo>
                  <a:lnTo>
                    <a:pt x="33" y="230"/>
                  </a:lnTo>
                  <a:lnTo>
                    <a:pt x="135" y="119"/>
                  </a:lnTo>
                  <a:lnTo>
                    <a:pt x="0" y="6"/>
                  </a:lnTo>
                  <a:lnTo>
                    <a:pt x="7" y="0"/>
                  </a:lnTo>
                  <a:close/>
                </a:path>
              </a:pathLst>
            </a:custGeom>
            <a:solidFill>
              <a:srgbClr val="BFBFFF"/>
            </a:solidFill>
            <a:ln w="9525">
              <a:noFill/>
              <a:round/>
              <a:headEnd/>
              <a:tailEnd/>
            </a:ln>
          </p:spPr>
          <p:txBody>
            <a:bodyPr/>
            <a:lstStyle/>
            <a:p>
              <a:endParaRPr lang="en-US"/>
            </a:p>
          </p:txBody>
        </p:sp>
        <p:sp>
          <p:nvSpPr>
            <p:cNvPr id="95405" name="Freeform 1196"/>
            <p:cNvSpPr>
              <a:spLocks/>
            </p:cNvSpPr>
            <p:nvPr/>
          </p:nvSpPr>
          <p:spPr bwMode="auto">
            <a:xfrm>
              <a:off x="4459" y="400"/>
              <a:ext cx="514" cy="628"/>
            </a:xfrm>
            <a:custGeom>
              <a:avLst/>
              <a:gdLst>
                <a:gd name="T0" fmla="*/ 1 w 1027"/>
                <a:gd name="T1" fmla="*/ 0 h 1255"/>
                <a:gd name="T2" fmla="*/ 1 w 1027"/>
                <a:gd name="T3" fmla="*/ 1 h 1255"/>
                <a:gd name="T4" fmla="*/ 0 w 1027"/>
                <a:gd name="T5" fmla="*/ 1 h 1255"/>
                <a:gd name="T6" fmla="*/ 1 w 1027"/>
                <a:gd name="T7" fmla="*/ 1 h 1255"/>
                <a:gd name="T8" fmla="*/ 1 w 1027"/>
                <a:gd name="T9" fmla="*/ 1 h 1255"/>
                <a:gd name="T10" fmla="*/ 1 w 1027"/>
                <a:gd name="T11" fmla="*/ 1 h 1255"/>
                <a:gd name="T12" fmla="*/ 1 w 1027"/>
                <a:gd name="T13" fmla="*/ 1 h 1255"/>
                <a:gd name="T14" fmla="*/ 1 w 1027"/>
                <a:gd name="T15" fmla="*/ 1 h 1255"/>
                <a:gd name="T16" fmla="*/ 1 w 1027"/>
                <a:gd name="T17" fmla="*/ 0 h 1255"/>
                <a:gd name="T18" fmla="*/ 1 w 1027"/>
                <a:gd name="T19" fmla="*/ 0 h 1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27" h="1255">
                  <a:moveTo>
                    <a:pt x="307" y="0"/>
                  </a:moveTo>
                  <a:lnTo>
                    <a:pt x="274" y="4"/>
                  </a:lnTo>
                  <a:lnTo>
                    <a:pt x="0" y="334"/>
                  </a:lnTo>
                  <a:lnTo>
                    <a:pt x="1" y="395"/>
                  </a:lnTo>
                  <a:lnTo>
                    <a:pt x="996" y="1255"/>
                  </a:lnTo>
                  <a:lnTo>
                    <a:pt x="1027" y="1243"/>
                  </a:lnTo>
                  <a:lnTo>
                    <a:pt x="1013" y="1197"/>
                  </a:lnTo>
                  <a:lnTo>
                    <a:pt x="41" y="335"/>
                  </a:lnTo>
                  <a:lnTo>
                    <a:pt x="307" y="0"/>
                  </a:lnTo>
                  <a:close/>
                </a:path>
              </a:pathLst>
            </a:custGeom>
            <a:solidFill>
              <a:srgbClr val="FFEDED"/>
            </a:solidFill>
            <a:ln w="9525">
              <a:noFill/>
              <a:round/>
              <a:headEnd/>
              <a:tailEnd/>
            </a:ln>
          </p:spPr>
          <p:txBody>
            <a:bodyPr/>
            <a:lstStyle/>
            <a:p>
              <a:endParaRPr lang="en-US"/>
            </a:p>
          </p:txBody>
        </p:sp>
        <p:sp>
          <p:nvSpPr>
            <p:cNvPr id="95406" name="Freeform 1197"/>
            <p:cNvSpPr>
              <a:spLocks/>
            </p:cNvSpPr>
            <p:nvPr/>
          </p:nvSpPr>
          <p:spPr bwMode="auto">
            <a:xfrm>
              <a:off x="4516" y="450"/>
              <a:ext cx="459" cy="514"/>
            </a:xfrm>
            <a:custGeom>
              <a:avLst/>
              <a:gdLst>
                <a:gd name="T0" fmla="*/ 0 w 917"/>
                <a:gd name="T1" fmla="*/ 0 h 1029"/>
                <a:gd name="T2" fmla="*/ 1 w 917"/>
                <a:gd name="T3" fmla="*/ 0 h 1029"/>
                <a:gd name="T4" fmla="*/ 1 w 917"/>
                <a:gd name="T5" fmla="*/ 0 h 1029"/>
                <a:gd name="T6" fmla="*/ 1 w 917"/>
                <a:gd name="T7" fmla="*/ 0 h 1029"/>
                <a:gd name="T8" fmla="*/ 1 w 917"/>
                <a:gd name="T9" fmla="*/ 0 h 1029"/>
                <a:gd name="T10" fmla="*/ 0 w 917"/>
                <a:gd name="T11" fmla="*/ 0 h 1029"/>
                <a:gd name="T12" fmla="*/ 0 w 917"/>
                <a:gd name="T13" fmla="*/ 0 h 10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17" h="1029">
                  <a:moveTo>
                    <a:pt x="0" y="254"/>
                  </a:moveTo>
                  <a:lnTo>
                    <a:pt x="902" y="1029"/>
                  </a:lnTo>
                  <a:lnTo>
                    <a:pt x="917" y="1002"/>
                  </a:lnTo>
                  <a:lnTo>
                    <a:pt x="34" y="243"/>
                  </a:lnTo>
                  <a:lnTo>
                    <a:pt x="226" y="0"/>
                  </a:lnTo>
                  <a:lnTo>
                    <a:pt x="0" y="254"/>
                  </a:lnTo>
                  <a:close/>
                </a:path>
              </a:pathLst>
            </a:custGeom>
            <a:solidFill>
              <a:srgbClr val="FFEDED"/>
            </a:solidFill>
            <a:ln w="9525">
              <a:noFill/>
              <a:round/>
              <a:headEnd/>
              <a:tailEnd/>
            </a:ln>
          </p:spPr>
          <p:txBody>
            <a:bodyPr/>
            <a:lstStyle/>
            <a:p>
              <a:endParaRPr lang="en-US"/>
            </a:p>
          </p:txBody>
        </p:sp>
        <p:sp>
          <p:nvSpPr>
            <p:cNvPr id="95407" name="Freeform 1198"/>
            <p:cNvSpPr>
              <a:spLocks/>
            </p:cNvSpPr>
            <p:nvPr/>
          </p:nvSpPr>
          <p:spPr bwMode="auto">
            <a:xfrm>
              <a:off x="4325" y="688"/>
              <a:ext cx="957" cy="1132"/>
            </a:xfrm>
            <a:custGeom>
              <a:avLst/>
              <a:gdLst>
                <a:gd name="T0" fmla="*/ 1 w 1914"/>
                <a:gd name="T1" fmla="*/ 0 h 2263"/>
                <a:gd name="T2" fmla="*/ 0 w 1914"/>
                <a:gd name="T3" fmla="*/ 1 h 2263"/>
                <a:gd name="T4" fmla="*/ 1 w 1914"/>
                <a:gd name="T5" fmla="*/ 1 h 2263"/>
                <a:gd name="T6" fmla="*/ 1 w 1914"/>
                <a:gd name="T7" fmla="*/ 1 h 2263"/>
                <a:gd name="T8" fmla="*/ 1 w 1914"/>
                <a:gd name="T9" fmla="*/ 0 h 2263"/>
                <a:gd name="T10" fmla="*/ 1 w 1914"/>
                <a:gd name="T11" fmla="*/ 0 h 2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14" h="2263">
                  <a:moveTo>
                    <a:pt x="1910" y="0"/>
                  </a:moveTo>
                  <a:lnTo>
                    <a:pt x="0" y="2262"/>
                  </a:lnTo>
                  <a:lnTo>
                    <a:pt x="43" y="2263"/>
                  </a:lnTo>
                  <a:lnTo>
                    <a:pt x="1914" y="36"/>
                  </a:lnTo>
                  <a:lnTo>
                    <a:pt x="1910" y="0"/>
                  </a:lnTo>
                  <a:close/>
                </a:path>
              </a:pathLst>
            </a:custGeom>
            <a:solidFill>
              <a:srgbClr val="FFEDED"/>
            </a:solidFill>
            <a:ln w="9525">
              <a:noFill/>
              <a:round/>
              <a:headEnd/>
              <a:tailEnd/>
            </a:ln>
          </p:spPr>
          <p:txBody>
            <a:bodyPr/>
            <a:lstStyle/>
            <a:p>
              <a:endParaRPr lang="en-US"/>
            </a:p>
          </p:txBody>
        </p:sp>
        <p:sp>
          <p:nvSpPr>
            <p:cNvPr id="95408" name="Freeform 1199"/>
            <p:cNvSpPr>
              <a:spLocks/>
            </p:cNvSpPr>
            <p:nvPr/>
          </p:nvSpPr>
          <p:spPr bwMode="auto">
            <a:xfrm>
              <a:off x="3793" y="607"/>
              <a:ext cx="623" cy="758"/>
            </a:xfrm>
            <a:custGeom>
              <a:avLst/>
              <a:gdLst>
                <a:gd name="T0" fmla="*/ 0 w 1245"/>
                <a:gd name="T1" fmla="*/ 1 h 1516"/>
                <a:gd name="T2" fmla="*/ 1 w 1245"/>
                <a:gd name="T3" fmla="*/ 1 h 1516"/>
                <a:gd name="T4" fmla="*/ 1 w 1245"/>
                <a:gd name="T5" fmla="*/ 0 h 1516"/>
                <a:gd name="T6" fmla="*/ 0 w 1245"/>
                <a:gd name="T7" fmla="*/ 1 h 1516"/>
                <a:gd name="T8" fmla="*/ 0 w 1245"/>
                <a:gd name="T9" fmla="*/ 1 h 15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5" h="1516">
                  <a:moveTo>
                    <a:pt x="0" y="1478"/>
                  </a:moveTo>
                  <a:lnTo>
                    <a:pt x="4" y="1516"/>
                  </a:lnTo>
                  <a:lnTo>
                    <a:pt x="1245" y="0"/>
                  </a:lnTo>
                  <a:lnTo>
                    <a:pt x="0" y="1478"/>
                  </a:lnTo>
                  <a:close/>
                </a:path>
              </a:pathLst>
            </a:custGeom>
            <a:solidFill>
              <a:srgbClr val="FFEDED"/>
            </a:solidFill>
            <a:ln w="9525">
              <a:noFill/>
              <a:round/>
              <a:headEnd/>
              <a:tailEnd/>
            </a:ln>
          </p:spPr>
          <p:txBody>
            <a:bodyPr/>
            <a:lstStyle/>
            <a:p>
              <a:endParaRPr lang="en-US"/>
            </a:p>
          </p:txBody>
        </p:sp>
        <p:sp>
          <p:nvSpPr>
            <p:cNvPr id="95409" name="Freeform 1200"/>
            <p:cNvSpPr>
              <a:spLocks/>
            </p:cNvSpPr>
            <p:nvPr/>
          </p:nvSpPr>
          <p:spPr bwMode="auto">
            <a:xfrm>
              <a:off x="4798" y="973"/>
              <a:ext cx="135" cy="114"/>
            </a:xfrm>
            <a:custGeom>
              <a:avLst/>
              <a:gdLst>
                <a:gd name="T0" fmla="*/ 0 w 270"/>
                <a:gd name="T1" fmla="*/ 0 h 229"/>
                <a:gd name="T2" fmla="*/ 1 w 270"/>
                <a:gd name="T3" fmla="*/ 0 h 229"/>
                <a:gd name="T4" fmla="*/ 1 w 270"/>
                <a:gd name="T5" fmla="*/ 0 h 229"/>
                <a:gd name="T6" fmla="*/ 1 w 270"/>
                <a:gd name="T7" fmla="*/ 0 h 229"/>
                <a:gd name="T8" fmla="*/ 1 w 270"/>
                <a:gd name="T9" fmla="*/ 0 h 229"/>
                <a:gd name="T10" fmla="*/ 1 w 270"/>
                <a:gd name="T11" fmla="*/ 0 h 229"/>
                <a:gd name="T12" fmla="*/ 1 w 270"/>
                <a:gd name="T13" fmla="*/ 0 h 229"/>
                <a:gd name="T14" fmla="*/ 1 w 270"/>
                <a:gd name="T15" fmla="*/ 0 h 229"/>
                <a:gd name="T16" fmla="*/ 0 w 270"/>
                <a:gd name="T17" fmla="*/ 0 h 229"/>
                <a:gd name="T18" fmla="*/ 0 w 270"/>
                <a:gd name="T19" fmla="*/ 0 h 2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0" h="229">
                  <a:moveTo>
                    <a:pt x="0" y="63"/>
                  </a:moveTo>
                  <a:lnTo>
                    <a:pt x="22" y="35"/>
                  </a:lnTo>
                  <a:lnTo>
                    <a:pt x="63" y="0"/>
                  </a:lnTo>
                  <a:lnTo>
                    <a:pt x="94" y="6"/>
                  </a:lnTo>
                  <a:lnTo>
                    <a:pt x="267" y="151"/>
                  </a:lnTo>
                  <a:lnTo>
                    <a:pt x="270" y="180"/>
                  </a:lnTo>
                  <a:lnTo>
                    <a:pt x="226" y="229"/>
                  </a:lnTo>
                  <a:lnTo>
                    <a:pt x="186" y="229"/>
                  </a:lnTo>
                  <a:lnTo>
                    <a:pt x="0" y="63"/>
                  </a:lnTo>
                  <a:close/>
                </a:path>
              </a:pathLst>
            </a:custGeom>
            <a:solidFill>
              <a:srgbClr val="008CC9"/>
            </a:solidFill>
            <a:ln w="9525">
              <a:noFill/>
              <a:round/>
              <a:headEnd/>
              <a:tailEnd/>
            </a:ln>
          </p:spPr>
          <p:txBody>
            <a:bodyPr/>
            <a:lstStyle/>
            <a:p>
              <a:endParaRPr lang="en-US"/>
            </a:p>
          </p:txBody>
        </p:sp>
        <p:sp>
          <p:nvSpPr>
            <p:cNvPr id="95410" name="Freeform 1201"/>
            <p:cNvSpPr>
              <a:spLocks/>
            </p:cNvSpPr>
            <p:nvPr/>
          </p:nvSpPr>
          <p:spPr bwMode="auto">
            <a:xfrm>
              <a:off x="4794" y="969"/>
              <a:ext cx="142" cy="123"/>
            </a:xfrm>
            <a:custGeom>
              <a:avLst/>
              <a:gdLst>
                <a:gd name="T0" fmla="*/ 1 w 284"/>
                <a:gd name="T1" fmla="*/ 1 h 246"/>
                <a:gd name="T2" fmla="*/ 1 w 284"/>
                <a:gd name="T3" fmla="*/ 0 h 246"/>
                <a:gd name="T4" fmla="*/ 1 w 284"/>
                <a:gd name="T5" fmla="*/ 1 h 246"/>
                <a:gd name="T6" fmla="*/ 1 w 284"/>
                <a:gd name="T7" fmla="*/ 1 h 246"/>
                <a:gd name="T8" fmla="*/ 1 w 284"/>
                <a:gd name="T9" fmla="*/ 1 h 246"/>
                <a:gd name="T10" fmla="*/ 1 w 284"/>
                <a:gd name="T11" fmla="*/ 1 h 246"/>
                <a:gd name="T12" fmla="*/ 1 w 284"/>
                <a:gd name="T13" fmla="*/ 1 h 246"/>
                <a:gd name="T14" fmla="*/ 1 w 284"/>
                <a:gd name="T15" fmla="*/ 1 h 246"/>
                <a:gd name="T16" fmla="*/ 0 w 284"/>
                <a:gd name="T17" fmla="*/ 1 h 246"/>
                <a:gd name="T18" fmla="*/ 1 w 284"/>
                <a:gd name="T19" fmla="*/ 1 h 246"/>
                <a:gd name="T20" fmla="*/ 1 w 284"/>
                <a:gd name="T21" fmla="*/ 1 h 246"/>
                <a:gd name="T22" fmla="*/ 1 w 284"/>
                <a:gd name="T23" fmla="*/ 1 h 246"/>
                <a:gd name="T24" fmla="*/ 1 w 284"/>
                <a:gd name="T25" fmla="*/ 1 h 246"/>
                <a:gd name="T26" fmla="*/ 1 w 284"/>
                <a:gd name="T27" fmla="*/ 1 h 246"/>
                <a:gd name="T28" fmla="*/ 1 w 284"/>
                <a:gd name="T29" fmla="*/ 1 h 246"/>
                <a:gd name="T30" fmla="*/ 1 w 284"/>
                <a:gd name="T31" fmla="*/ 1 h 246"/>
                <a:gd name="T32" fmla="*/ 1 w 284"/>
                <a:gd name="T33" fmla="*/ 1 h 246"/>
                <a:gd name="T34" fmla="*/ 1 w 284"/>
                <a:gd name="T35" fmla="*/ 1 h 246"/>
                <a:gd name="T36" fmla="*/ 1 w 284"/>
                <a:gd name="T37" fmla="*/ 1 h 246"/>
                <a:gd name="T38" fmla="*/ 1 w 284"/>
                <a:gd name="T39" fmla="*/ 1 h 246"/>
                <a:gd name="T40" fmla="*/ 1 w 284"/>
                <a:gd name="T41" fmla="*/ 1 h 246"/>
                <a:gd name="T42" fmla="*/ 1 w 284"/>
                <a:gd name="T43" fmla="*/ 1 h 24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4" h="246">
                  <a:moveTo>
                    <a:pt x="69" y="6"/>
                  </a:moveTo>
                  <a:lnTo>
                    <a:pt x="103" y="0"/>
                  </a:lnTo>
                  <a:lnTo>
                    <a:pt x="281" y="146"/>
                  </a:lnTo>
                  <a:lnTo>
                    <a:pt x="284" y="192"/>
                  </a:lnTo>
                  <a:lnTo>
                    <a:pt x="251" y="231"/>
                  </a:lnTo>
                  <a:lnTo>
                    <a:pt x="211" y="246"/>
                  </a:lnTo>
                  <a:lnTo>
                    <a:pt x="180" y="233"/>
                  </a:lnTo>
                  <a:lnTo>
                    <a:pt x="9" y="86"/>
                  </a:lnTo>
                  <a:lnTo>
                    <a:pt x="0" y="53"/>
                  </a:lnTo>
                  <a:lnTo>
                    <a:pt x="28" y="22"/>
                  </a:lnTo>
                  <a:lnTo>
                    <a:pt x="54" y="17"/>
                  </a:lnTo>
                  <a:lnTo>
                    <a:pt x="25" y="57"/>
                  </a:lnTo>
                  <a:lnTo>
                    <a:pt x="29" y="76"/>
                  </a:lnTo>
                  <a:lnTo>
                    <a:pt x="202" y="224"/>
                  </a:lnTo>
                  <a:lnTo>
                    <a:pt x="224" y="230"/>
                  </a:lnTo>
                  <a:lnTo>
                    <a:pt x="245" y="217"/>
                  </a:lnTo>
                  <a:lnTo>
                    <a:pt x="270" y="183"/>
                  </a:lnTo>
                  <a:lnTo>
                    <a:pt x="267" y="155"/>
                  </a:lnTo>
                  <a:lnTo>
                    <a:pt x="94" y="10"/>
                  </a:lnTo>
                  <a:lnTo>
                    <a:pt x="65" y="15"/>
                  </a:lnTo>
                  <a:lnTo>
                    <a:pt x="69" y="6"/>
                  </a:lnTo>
                  <a:close/>
                </a:path>
              </a:pathLst>
            </a:custGeom>
            <a:solidFill>
              <a:srgbClr val="000000"/>
            </a:solidFill>
            <a:ln w="9525">
              <a:noFill/>
              <a:round/>
              <a:headEnd/>
              <a:tailEnd/>
            </a:ln>
          </p:spPr>
          <p:txBody>
            <a:bodyPr/>
            <a:lstStyle/>
            <a:p>
              <a:endParaRPr lang="en-US"/>
            </a:p>
          </p:txBody>
        </p:sp>
        <p:sp>
          <p:nvSpPr>
            <p:cNvPr id="95411" name="Freeform 1202"/>
            <p:cNvSpPr>
              <a:spLocks/>
            </p:cNvSpPr>
            <p:nvPr/>
          </p:nvSpPr>
          <p:spPr bwMode="auto">
            <a:xfrm>
              <a:off x="4831" y="977"/>
              <a:ext cx="94" cy="100"/>
            </a:xfrm>
            <a:custGeom>
              <a:avLst/>
              <a:gdLst>
                <a:gd name="T0" fmla="*/ 0 w 187"/>
                <a:gd name="T1" fmla="*/ 1 h 199"/>
                <a:gd name="T2" fmla="*/ 1 w 187"/>
                <a:gd name="T3" fmla="*/ 0 h 199"/>
                <a:gd name="T4" fmla="*/ 1 w 187"/>
                <a:gd name="T5" fmla="*/ 1 h 199"/>
                <a:gd name="T6" fmla="*/ 1 w 187"/>
                <a:gd name="T7" fmla="*/ 1 h 199"/>
                <a:gd name="T8" fmla="*/ 1 w 187"/>
                <a:gd name="T9" fmla="*/ 1 h 199"/>
                <a:gd name="T10" fmla="*/ 1 w 187"/>
                <a:gd name="T11" fmla="*/ 1 h 199"/>
                <a:gd name="T12" fmla="*/ 1 w 187"/>
                <a:gd name="T13" fmla="*/ 1 h 199"/>
                <a:gd name="T14" fmla="*/ 1 w 187"/>
                <a:gd name="T15" fmla="*/ 1 h 199"/>
                <a:gd name="T16" fmla="*/ 0 w 187"/>
                <a:gd name="T17" fmla="*/ 1 h 199"/>
                <a:gd name="T18" fmla="*/ 0 w 187"/>
                <a:gd name="T19" fmla="*/ 1 h 1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7" h="199">
                  <a:moveTo>
                    <a:pt x="0" y="3"/>
                  </a:moveTo>
                  <a:lnTo>
                    <a:pt x="17" y="0"/>
                  </a:lnTo>
                  <a:lnTo>
                    <a:pt x="185" y="138"/>
                  </a:lnTo>
                  <a:lnTo>
                    <a:pt x="187" y="163"/>
                  </a:lnTo>
                  <a:lnTo>
                    <a:pt x="160" y="198"/>
                  </a:lnTo>
                  <a:lnTo>
                    <a:pt x="142" y="199"/>
                  </a:lnTo>
                  <a:lnTo>
                    <a:pt x="174" y="163"/>
                  </a:lnTo>
                  <a:lnTo>
                    <a:pt x="171" y="145"/>
                  </a:lnTo>
                  <a:lnTo>
                    <a:pt x="0" y="3"/>
                  </a:lnTo>
                  <a:close/>
                </a:path>
              </a:pathLst>
            </a:custGeom>
            <a:solidFill>
              <a:srgbClr val="BFBFFF"/>
            </a:solidFill>
            <a:ln w="9525">
              <a:noFill/>
              <a:round/>
              <a:headEnd/>
              <a:tailEnd/>
            </a:ln>
          </p:spPr>
          <p:txBody>
            <a:bodyPr/>
            <a:lstStyle/>
            <a:p>
              <a:endParaRPr lang="en-US"/>
            </a:p>
          </p:txBody>
        </p:sp>
        <p:sp>
          <p:nvSpPr>
            <p:cNvPr id="95412" name="Freeform 1203"/>
            <p:cNvSpPr>
              <a:spLocks/>
            </p:cNvSpPr>
            <p:nvPr/>
          </p:nvSpPr>
          <p:spPr bwMode="auto">
            <a:xfrm>
              <a:off x="3781" y="1356"/>
              <a:ext cx="562" cy="474"/>
            </a:xfrm>
            <a:custGeom>
              <a:avLst/>
              <a:gdLst>
                <a:gd name="T0" fmla="*/ 0 w 1124"/>
                <a:gd name="T1" fmla="*/ 0 h 946"/>
                <a:gd name="T2" fmla="*/ 1 w 1124"/>
                <a:gd name="T3" fmla="*/ 1 h 946"/>
                <a:gd name="T4" fmla="*/ 1 w 1124"/>
                <a:gd name="T5" fmla="*/ 1 h 946"/>
                <a:gd name="T6" fmla="*/ 1 w 1124"/>
                <a:gd name="T7" fmla="*/ 1 h 946"/>
                <a:gd name="T8" fmla="*/ 1 w 1124"/>
                <a:gd name="T9" fmla="*/ 1 h 946"/>
                <a:gd name="T10" fmla="*/ 1 w 1124"/>
                <a:gd name="T11" fmla="*/ 1 h 946"/>
                <a:gd name="T12" fmla="*/ 1 w 1124"/>
                <a:gd name="T13" fmla="*/ 1 h 946"/>
                <a:gd name="T14" fmla="*/ 1 w 1124"/>
                <a:gd name="T15" fmla="*/ 1 h 946"/>
                <a:gd name="T16" fmla="*/ 1 w 1124"/>
                <a:gd name="T17" fmla="*/ 1 h 946"/>
                <a:gd name="T18" fmla="*/ 1 w 1124"/>
                <a:gd name="T19" fmla="*/ 1 h 946"/>
                <a:gd name="T20" fmla="*/ 0 w 1124"/>
                <a:gd name="T21" fmla="*/ 0 h 946"/>
                <a:gd name="T22" fmla="*/ 0 w 1124"/>
                <a:gd name="T23" fmla="*/ 0 h 9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24" h="946">
                  <a:moveTo>
                    <a:pt x="0" y="0"/>
                  </a:moveTo>
                  <a:lnTo>
                    <a:pt x="69" y="80"/>
                  </a:lnTo>
                  <a:lnTo>
                    <a:pt x="334" y="335"/>
                  </a:lnTo>
                  <a:lnTo>
                    <a:pt x="661" y="614"/>
                  </a:lnTo>
                  <a:lnTo>
                    <a:pt x="960" y="854"/>
                  </a:lnTo>
                  <a:lnTo>
                    <a:pt x="1124" y="946"/>
                  </a:lnTo>
                  <a:lnTo>
                    <a:pt x="1037" y="940"/>
                  </a:lnTo>
                  <a:lnTo>
                    <a:pt x="659" y="693"/>
                  </a:lnTo>
                  <a:lnTo>
                    <a:pt x="146" y="228"/>
                  </a:lnTo>
                  <a:lnTo>
                    <a:pt x="12" y="67"/>
                  </a:lnTo>
                  <a:lnTo>
                    <a:pt x="0" y="0"/>
                  </a:lnTo>
                  <a:close/>
                </a:path>
              </a:pathLst>
            </a:custGeom>
            <a:solidFill>
              <a:srgbClr val="A39494"/>
            </a:solidFill>
            <a:ln w="9525">
              <a:noFill/>
              <a:round/>
              <a:headEnd/>
              <a:tailEnd/>
            </a:ln>
          </p:spPr>
          <p:txBody>
            <a:bodyPr/>
            <a:lstStyle/>
            <a:p>
              <a:endParaRPr lang="en-US"/>
            </a:p>
          </p:txBody>
        </p:sp>
        <p:sp>
          <p:nvSpPr>
            <p:cNvPr id="95413" name="Freeform 1204"/>
            <p:cNvSpPr>
              <a:spLocks/>
            </p:cNvSpPr>
            <p:nvPr/>
          </p:nvSpPr>
          <p:spPr bwMode="auto">
            <a:xfrm>
              <a:off x="3778" y="1353"/>
              <a:ext cx="567" cy="488"/>
            </a:xfrm>
            <a:custGeom>
              <a:avLst/>
              <a:gdLst>
                <a:gd name="T0" fmla="*/ 1 w 1134"/>
                <a:gd name="T1" fmla="*/ 0 h 977"/>
                <a:gd name="T2" fmla="*/ 0 w 1134"/>
                <a:gd name="T3" fmla="*/ 0 h 977"/>
                <a:gd name="T4" fmla="*/ 1 w 1134"/>
                <a:gd name="T5" fmla="*/ 0 h 977"/>
                <a:gd name="T6" fmla="*/ 1 w 1134"/>
                <a:gd name="T7" fmla="*/ 0 h 977"/>
                <a:gd name="T8" fmla="*/ 1 w 1134"/>
                <a:gd name="T9" fmla="*/ 0 h 977"/>
                <a:gd name="T10" fmla="*/ 1 w 1134"/>
                <a:gd name="T11" fmla="*/ 0 h 977"/>
                <a:gd name="T12" fmla="*/ 1 w 1134"/>
                <a:gd name="T13" fmla="*/ 0 h 977"/>
                <a:gd name="T14" fmla="*/ 1 w 1134"/>
                <a:gd name="T15" fmla="*/ 0 h 977"/>
                <a:gd name="T16" fmla="*/ 1 w 1134"/>
                <a:gd name="T17" fmla="*/ 0 h 977"/>
                <a:gd name="T18" fmla="*/ 1 w 1134"/>
                <a:gd name="T19" fmla="*/ 0 h 977"/>
                <a:gd name="T20" fmla="*/ 1 w 1134"/>
                <a:gd name="T21" fmla="*/ 0 h 977"/>
                <a:gd name="T22" fmla="*/ 1 w 1134"/>
                <a:gd name="T23" fmla="*/ 0 h 977"/>
                <a:gd name="T24" fmla="*/ 1 w 1134"/>
                <a:gd name="T25" fmla="*/ 0 h 977"/>
                <a:gd name="T26" fmla="*/ 1 w 1134"/>
                <a:gd name="T27" fmla="*/ 0 h 977"/>
                <a:gd name="T28" fmla="*/ 1 w 1134"/>
                <a:gd name="T29" fmla="*/ 0 h 977"/>
                <a:gd name="T30" fmla="*/ 1 w 1134"/>
                <a:gd name="T31" fmla="*/ 0 h 977"/>
                <a:gd name="T32" fmla="*/ 1 w 1134"/>
                <a:gd name="T33" fmla="*/ 0 h 977"/>
                <a:gd name="T34" fmla="*/ 1 w 1134"/>
                <a:gd name="T35" fmla="*/ 0 h 97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34" h="977">
                  <a:moveTo>
                    <a:pt x="13" y="0"/>
                  </a:moveTo>
                  <a:lnTo>
                    <a:pt x="0" y="48"/>
                  </a:lnTo>
                  <a:lnTo>
                    <a:pt x="37" y="126"/>
                  </a:lnTo>
                  <a:lnTo>
                    <a:pt x="289" y="398"/>
                  </a:lnTo>
                  <a:lnTo>
                    <a:pt x="614" y="681"/>
                  </a:lnTo>
                  <a:lnTo>
                    <a:pt x="876" y="883"/>
                  </a:lnTo>
                  <a:lnTo>
                    <a:pt x="1042" y="972"/>
                  </a:lnTo>
                  <a:lnTo>
                    <a:pt x="1100" y="977"/>
                  </a:lnTo>
                  <a:lnTo>
                    <a:pt x="1134" y="953"/>
                  </a:lnTo>
                  <a:lnTo>
                    <a:pt x="1083" y="946"/>
                  </a:lnTo>
                  <a:lnTo>
                    <a:pt x="1029" y="925"/>
                  </a:lnTo>
                  <a:lnTo>
                    <a:pt x="774" y="750"/>
                  </a:lnTo>
                  <a:lnTo>
                    <a:pt x="511" y="531"/>
                  </a:lnTo>
                  <a:lnTo>
                    <a:pt x="271" y="312"/>
                  </a:lnTo>
                  <a:lnTo>
                    <a:pt x="85" y="123"/>
                  </a:lnTo>
                  <a:lnTo>
                    <a:pt x="28" y="52"/>
                  </a:lnTo>
                  <a:lnTo>
                    <a:pt x="13" y="0"/>
                  </a:lnTo>
                  <a:close/>
                </a:path>
              </a:pathLst>
            </a:custGeom>
            <a:solidFill>
              <a:srgbClr val="000000"/>
            </a:solidFill>
            <a:ln w="9525">
              <a:noFill/>
              <a:round/>
              <a:headEnd/>
              <a:tailEnd/>
            </a:ln>
          </p:spPr>
          <p:txBody>
            <a:bodyP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75492">
                                            <p:txEl>
                                              <p:pRg st="0" end="0"/>
                                            </p:txEl>
                                          </p:spTgt>
                                        </p:tgtEl>
                                        <p:attrNameLst>
                                          <p:attrName>style.visibility</p:attrName>
                                        </p:attrNameLst>
                                      </p:cBhvr>
                                      <p:to>
                                        <p:strVal val="visible"/>
                                      </p:to>
                                    </p:set>
                                    <p:animEffect transition="in" filter="dissolve">
                                      <p:cBhvr>
                                        <p:cTn id="7" dur="500"/>
                                        <p:tgtEl>
                                          <p:spTgt spid="57549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75492">
                                            <p:txEl>
                                              <p:pRg st="1" end="1"/>
                                            </p:txEl>
                                          </p:spTgt>
                                        </p:tgtEl>
                                        <p:attrNameLst>
                                          <p:attrName>style.visibility</p:attrName>
                                        </p:attrNameLst>
                                      </p:cBhvr>
                                      <p:to>
                                        <p:strVal val="visible"/>
                                      </p:to>
                                    </p:set>
                                    <p:animEffect transition="in" filter="dissolve">
                                      <p:cBhvr>
                                        <p:cTn id="12" dur="500"/>
                                        <p:tgtEl>
                                          <p:spTgt spid="57549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75492">
                                            <p:txEl>
                                              <p:pRg st="2" end="2"/>
                                            </p:txEl>
                                          </p:spTgt>
                                        </p:tgtEl>
                                        <p:attrNameLst>
                                          <p:attrName>style.visibility</p:attrName>
                                        </p:attrNameLst>
                                      </p:cBhvr>
                                      <p:to>
                                        <p:strVal val="visible"/>
                                      </p:to>
                                    </p:set>
                                    <p:animEffect transition="in" filter="dissolve">
                                      <p:cBhvr>
                                        <p:cTn id="17" dur="500"/>
                                        <p:tgtEl>
                                          <p:spTgt spid="575492">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75492">
                                            <p:txEl>
                                              <p:pRg st="3" end="3"/>
                                            </p:txEl>
                                          </p:spTgt>
                                        </p:tgtEl>
                                        <p:attrNameLst>
                                          <p:attrName>style.visibility</p:attrName>
                                        </p:attrNameLst>
                                      </p:cBhvr>
                                      <p:to>
                                        <p:strVal val="visible"/>
                                      </p:to>
                                    </p:set>
                                    <p:animEffect transition="in" filter="dissolve">
                                      <p:cBhvr>
                                        <p:cTn id="22" dur="500"/>
                                        <p:tgtEl>
                                          <p:spTgt spid="57549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5492" grpId="0" build="p"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US" sz="4000" dirty="0"/>
              <a:t>Types of service</a:t>
            </a:r>
          </a:p>
        </p:txBody>
      </p:sp>
      <p:sp>
        <p:nvSpPr>
          <p:cNvPr id="3" name="Content Placeholder 2"/>
          <p:cNvSpPr>
            <a:spLocks noGrp="1"/>
          </p:cNvSpPr>
          <p:nvPr>
            <p:ph idx="1"/>
          </p:nvPr>
        </p:nvSpPr>
        <p:spPr/>
        <p:txBody>
          <a:bodyPr>
            <a:normAutofit/>
          </a:bodyPr>
          <a:lstStyle/>
          <a:p>
            <a:pPr marL="708660" indent="-571500">
              <a:buClr>
                <a:schemeClr val="tx1">
                  <a:shade val="95000"/>
                </a:schemeClr>
              </a:buClr>
              <a:defRPr/>
            </a:pPr>
            <a:r>
              <a:rPr lang="en-US" sz="3600" dirty="0"/>
              <a:t>Gas/vapor service</a:t>
            </a:r>
          </a:p>
          <a:p>
            <a:pPr marL="708660" indent="-571500">
              <a:buClr>
                <a:schemeClr val="tx1">
                  <a:shade val="95000"/>
                </a:schemeClr>
              </a:buClr>
              <a:defRPr/>
            </a:pPr>
            <a:r>
              <a:rPr lang="en-US" sz="3600" dirty="0"/>
              <a:t>Liquid service</a:t>
            </a:r>
          </a:p>
          <a:p>
            <a:pPr lvl="1">
              <a:buClr>
                <a:schemeClr val="tx1">
                  <a:shade val="95000"/>
                </a:schemeClr>
              </a:buClr>
              <a:defRPr/>
            </a:pPr>
            <a:r>
              <a:rPr lang="en-US" sz="3200" dirty="0"/>
              <a:t>	 light liquid service</a:t>
            </a:r>
          </a:p>
          <a:p>
            <a:pPr lvl="1">
              <a:buClr>
                <a:schemeClr val="tx1">
                  <a:shade val="95000"/>
                </a:schemeClr>
              </a:buClr>
              <a:defRPr/>
            </a:pPr>
            <a:r>
              <a:rPr lang="en-US" sz="3200" dirty="0"/>
              <a:t>	 heavy liquid service</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US" sz="4000" dirty="0"/>
              <a:t>In VOC or HAP service</a:t>
            </a:r>
          </a:p>
        </p:txBody>
      </p:sp>
      <p:sp>
        <p:nvSpPr>
          <p:cNvPr id="97283" name="Content Placeholder 2"/>
          <p:cNvSpPr>
            <a:spLocks noGrp="1"/>
          </p:cNvSpPr>
          <p:nvPr>
            <p:ph idx="1"/>
          </p:nvPr>
        </p:nvSpPr>
        <p:spPr/>
        <p:txBody>
          <a:bodyPr/>
          <a:lstStyle/>
          <a:p>
            <a:pPr marL="457200" lvl="1" indent="0">
              <a:buFontTx/>
              <a:buNone/>
            </a:pPr>
            <a:r>
              <a:rPr lang="en-US" dirty="0"/>
              <a:t>	</a:t>
            </a:r>
            <a:r>
              <a:rPr lang="en-US" sz="2800" dirty="0"/>
              <a:t>VOC -- 10% by weight VOC</a:t>
            </a:r>
          </a:p>
          <a:p>
            <a:pPr marL="914400" lvl="2" indent="0">
              <a:buFontTx/>
              <a:buNone/>
            </a:pPr>
            <a:r>
              <a:rPr lang="en-US" sz="2800" dirty="0"/>
              <a:t>		NSPS</a:t>
            </a:r>
          </a:p>
          <a:p>
            <a:pPr marL="914400" lvl="2" indent="0">
              <a:buFontTx/>
              <a:buNone/>
            </a:pPr>
            <a:endParaRPr lang="en-US" sz="2800" dirty="0"/>
          </a:p>
          <a:p>
            <a:pPr marL="914400" lvl="2" indent="0">
              <a:buFontTx/>
              <a:buNone/>
            </a:pPr>
            <a:r>
              <a:rPr lang="en-US" sz="2800" dirty="0"/>
              <a:t>HAP– 5% by weight  total HAPs</a:t>
            </a:r>
          </a:p>
          <a:p>
            <a:pPr marL="914400" lvl="2" indent="0">
              <a:buFontTx/>
              <a:buNone/>
            </a:pPr>
            <a:r>
              <a:rPr lang="en-US" sz="2800" dirty="0"/>
              <a:t>		MACT/NESHAPs</a:t>
            </a:r>
          </a:p>
          <a:p>
            <a:pPr marL="914400" lvl="2" indent="0">
              <a:buFontTx/>
              <a:buNone/>
            </a:pPr>
            <a:endParaRPr lang="en-US" dirty="0"/>
          </a:p>
          <a:p>
            <a:pPr marL="914400" lvl="2" indent="0">
              <a:buFontTx/>
              <a:buNone/>
            </a:pPr>
            <a:endParaRPr lang="en-US" dirty="0"/>
          </a:p>
          <a:p>
            <a:pPr marL="914400" lvl="2" indent="0">
              <a:buFontTx/>
              <a:buNone/>
            </a:pPr>
            <a:endParaRPr lang="en-US" dirty="0"/>
          </a:p>
          <a:p>
            <a:pPr marL="914400" lvl="2" indent="0">
              <a:buFontTx/>
              <a:buNone/>
            </a:pPr>
            <a:endParaRPr lang="en-US" dirty="0"/>
          </a:p>
          <a:p>
            <a:pPr marL="914400" lvl="2" indent="0">
              <a:buFontTx/>
              <a:buNone/>
            </a:pPr>
            <a:endParaRPr lang="en-US" dirty="0"/>
          </a:p>
          <a:p>
            <a:pPr marL="914400" lvl="2" indent="0">
              <a:buFontTx/>
              <a:buNone/>
            </a:pPr>
            <a:endParaRPr 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fontAlgn="auto">
              <a:spcAft>
                <a:spcPts val="0"/>
              </a:spcAft>
              <a:defRPr/>
            </a:pPr>
            <a:r>
              <a:rPr lang="en-US" sz="4000" dirty="0"/>
              <a:t>Gas/Vapor service</a:t>
            </a:r>
          </a:p>
        </p:txBody>
      </p:sp>
      <p:sp>
        <p:nvSpPr>
          <p:cNvPr id="98307" name="Content Placeholder 2"/>
          <p:cNvSpPr>
            <a:spLocks noGrp="1"/>
          </p:cNvSpPr>
          <p:nvPr>
            <p:ph idx="1"/>
          </p:nvPr>
        </p:nvSpPr>
        <p:spPr/>
        <p:txBody>
          <a:bodyPr>
            <a:normAutofit/>
          </a:bodyPr>
          <a:lstStyle/>
          <a:p>
            <a:r>
              <a:rPr lang="en-US" sz="3200" dirty="0"/>
              <a:t>The equipment is in gas or vapor phase at the operating conditions</a:t>
            </a:r>
          </a:p>
          <a:p>
            <a:r>
              <a:rPr lang="en-US" sz="3200" dirty="0"/>
              <a:t>Temperature / Pressure</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fontAlgn="auto">
              <a:spcAft>
                <a:spcPts val="0"/>
              </a:spcAft>
              <a:defRPr/>
            </a:pPr>
            <a:r>
              <a:rPr lang="en-US" sz="4000" dirty="0"/>
              <a:t>Liquid service</a:t>
            </a:r>
          </a:p>
        </p:txBody>
      </p:sp>
      <p:sp>
        <p:nvSpPr>
          <p:cNvPr id="99331" name="Content Placeholder 2"/>
          <p:cNvSpPr>
            <a:spLocks noGrp="1"/>
          </p:cNvSpPr>
          <p:nvPr>
            <p:ph idx="1"/>
          </p:nvPr>
        </p:nvSpPr>
        <p:spPr/>
        <p:txBody>
          <a:bodyPr/>
          <a:lstStyle/>
          <a:p>
            <a:endParaRPr lang="en-US" dirty="0"/>
          </a:p>
          <a:p>
            <a:endParaRPr lang="en-US" dirty="0"/>
          </a:p>
          <a:p>
            <a:r>
              <a:rPr lang="en-US" sz="3600" dirty="0"/>
              <a:t>The equipment is not is gas or vapor service</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fontAlgn="auto">
              <a:spcAft>
                <a:spcPts val="0"/>
              </a:spcAft>
              <a:defRPr/>
            </a:pPr>
            <a:r>
              <a:rPr lang="en-US" sz="4000" dirty="0"/>
              <a:t>Light liquid service</a:t>
            </a:r>
          </a:p>
        </p:txBody>
      </p:sp>
      <p:sp>
        <p:nvSpPr>
          <p:cNvPr id="3" name="Content Placeholder 2"/>
          <p:cNvSpPr>
            <a:spLocks noGrp="1"/>
          </p:cNvSpPr>
          <p:nvPr>
            <p:ph idx="1"/>
          </p:nvPr>
        </p:nvSpPr>
        <p:spPr/>
        <p:txBody>
          <a:bodyPr>
            <a:normAutofit/>
          </a:bodyPr>
          <a:lstStyle/>
          <a:p>
            <a:pPr marL="548640" indent="-411480" fontAlgn="auto">
              <a:spcAft>
                <a:spcPts val="0"/>
              </a:spcAft>
              <a:buClr>
                <a:schemeClr val="tx1">
                  <a:shade val="95000"/>
                </a:schemeClr>
              </a:buClr>
              <a:buFont typeface="Wingdings 2"/>
              <a:buChar char=""/>
              <a:defRPr/>
            </a:pPr>
            <a:endParaRPr lang="en-US" dirty="0"/>
          </a:p>
          <a:p>
            <a:pPr marL="0" indent="0" fontAlgn="auto">
              <a:spcAft>
                <a:spcPts val="0"/>
              </a:spcAft>
              <a:buClr>
                <a:schemeClr val="tx1">
                  <a:shade val="95000"/>
                </a:schemeClr>
              </a:buClr>
              <a:buFontTx/>
              <a:buNone/>
              <a:defRPr/>
            </a:pPr>
            <a:r>
              <a:rPr lang="en-US" sz="2800" dirty="0"/>
              <a:t>The total concentration of the organic compounds having a vapor pressure &gt; 0.3 </a:t>
            </a:r>
            <a:r>
              <a:rPr lang="en-US" sz="2800" dirty="0" err="1"/>
              <a:t>kPa</a:t>
            </a:r>
            <a:r>
              <a:rPr lang="en-US" sz="2800" dirty="0"/>
              <a:t> at 20</a:t>
            </a:r>
            <a:r>
              <a:rPr lang="en-US" sz="2800" baseline="30000" dirty="0"/>
              <a:t>o</a:t>
            </a:r>
            <a:r>
              <a:rPr lang="en-US" sz="2800" dirty="0"/>
              <a:t> C and </a:t>
            </a:r>
          </a:p>
          <a:p>
            <a:pPr marL="0" indent="0" fontAlgn="auto">
              <a:spcAft>
                <a:spcPts val="0"/>
              </a:spcAft>
              <a:buClr>
                <a:schemeClr val="tx1">
                  <a:shade val="95000"/>
                </a:schemeClr>
              </a:buClr>
              <a:buFontTx/>
              <a:buNone/>
              <a:defRPr/>
            </a:pPr>
            <a:r>
              <a:rPr lang="en-US" sz="2800" dirty="0"/>
              <a:t>=&gt;20% by weight of the total process stream and Is a liquid</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US" sz="4000" dirty="0"/>
              <a:t>Heavy liquid service</a:t>
            </a:r>
          </a:p>
        </p:txBody>
      </p:sp>
      <p:sp>
        <p:nvSpPr>
          <p:cNvPr id="101379" name="Content Placeholder 2"/>
          <p:cNvSpPr>
            <a:spLocks noGrp="1"/>
          </p:cNvSpPr>
          <p:nvPr>
            <p:ph idx="1"/>
          </p:nvPr>
        </p:nvSpPr>
        <p:spPr/>
        <p:txBody>
          <a:bodyPr/>
          <a:lstStyle/>
          <a:p>
            <a:r>
              <a:rPr lang="en-US" sz="3600" dirty="0"/>
              <a:t>Means a piece of equipment is not in gas/vapor or in light liquid service</a:t>
            </a:r>
          </a:p>
          <a:p>
            <a:endParaRPr lang="en-US" dirty="0"/>
          </a:p>
          <a:p>
            <a:endParaRPr 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2" name="Rectangle 2"/>
          <p:cNvSpPr>
            <a:spLocks noChangeArrowheads="1"/>
          </p:cNvSpPr>
          <p:nvPr/>
        </p:nvSpPr>
        <p:spPr bwMode="auto">
          <a:xfrm>
            <a:off x="2108200" y="238125"/>
            <a:ext cx="4929188" cy="938213"/>
          </a:xfrm>
          <a:prstGeom prst="rect">
            <a:avLst/>
          </a:prstGeom>
          <a:noFill/>
          <a:ln w="12700">
            <a:noFill/>
            <a:miter lim="800000"/>
            <a:headEnd/>
            <a:tailEnd/>
          </a:ln>
          <a:effectLst/>
        </p:spPr>
        <p:txBody>
          <a:bodyPr wrap="none" lIns="19050" tIns="26988" rIns="19050" bIns="26988"/>
          <a:lstStyle/>
          <a:p>
            <a:pPr algn="ctr" eaLnBrk="0" hangingPunct="0">
              <a:lnSpc>
                <a:spcPts val="3000"/>
              </a:lnSpc>
              <a:tabLst>
                <a:tab pos="914400" algn="l"/>
                <a:tab pos="1828800" algn="l"/>
                <a:tab pos="2743200" algn="l"/>
                <a:tab pos="3657600" algn="l"/>
                <a:tab pos="4572000" algn="l"/>
                <a:tab pos="5486400" algn="l"/>
                <a:tab pos="6400800" algn="l"/>
              </a:tabLst>
            </a:pPr>
            <a:r>
              <a:rPr lang="en-US" sz="2800" b="1" dirty="0">
                <a:solidFill>
                  <a:schemeClr val="accent5"/>
                </a:solidFill>
                <a:latin typeface="Arial" pitchFamily="34" charset="0"/>
              </a:rPr>
              <a:t>1995 EPA Protocol Refinery </a:t>
            </a:r>
          </a:p>
          <a:p>
            <a:pPr algn="ctr" eaLnBrk="0" hangingPunct="0">
              <a:lnSpc>
                <a:spcPts val="3000"/>
              </a:lnSpc>
              <a:tabLst>
                <a:tab pos="914400" algn="l"/>
                <a:tab pos="1828800" algn="l"/>
                <a:tab pos="2743200" algn="l"/>
                <a:tab pos="3657600" algn="l"/>
                <a:tab pos="4572000" algn="l"/>
                <a:tab pos="5486400" algn="l"/>
                <a:tab pos="6400800" algn="l"/>
              </a:tabLst>
            </a:pPr>
            <a:r>
              <a:rPr lang="en-US" sz="2800" b="1" dirty="0">
                <a:solidFill>
                  <a:schemeClr val="accent5"/>
                </a:solidFill>
                <a:latin typeface="Arial" pitchFamily="34" charset="0"/>
              </a:rPr>
              <a:t>Average Emission Factors</a:t>
            </a:r>
          </a:p>
        </p:txBody>
      </p:sp>
      <p:grpSp>
        <p:nvGrpSpPr>
          <p:cNvPr id="102403" name="Group 7"/>
          <p:cNvGrpSpPr>
            <a:grpSpLocks/>
          </p:cNvGrpSpPr>
          <p:nvPr/>
        </p:nvGrpSpPr>
        <p:grpSpPr bwMode="auto">
          <a:xfrm>
            <a:off x="687388" y="1350963"/>
            <a:ext cx="8202612" cy="938212"/>
            <a:chOff x="344" y="776"/>
            <a:chExt cx="5512" cy="560"/>
          </a:xfrm>
        </p:grpSpPr>
        <p:sp>
          <p:nvSpPr>
            <p:cNvPr id="102426" name="Rectangle 3"/>
            <p:cNvSpPr>
              <a:spLocks noChangeArrowheads="1"/>
            </p:cNvSpPr>
            <p:nvPr/>
          </p:nvSpPr>
          <p:spPr bwMode="auto">
            <a:xfrm>
              <a:off x="344" y="880"/>
              <a:ext cx="1608" cy="256"/>
            </a:xfrm>
            <a:prstGeom prst="rect">
              <a:avLst/>
            </a:prstGeom>
            <a:noFill/>
            <a:ln w="12700">
              <a:noFill/>
              <a:miter lim="800000"/>
              <a:headEnd/>
              <a:tailEnd/>
            </a:ln>
            <a:effectLst/>
          </p:spPr>
          <p:txBody>
            <a:bodyPr wrap="none" lIns="19050" tIns="26988" rIns="19050" bIns="26988"/>
            <a:lstStyle/>
            <a:p>
              <a:pPr algn="ctr" eaLnBrk="0" hangingPunct="0">
                <a:lnSpc>
                  <a:spcPts val="2200"/>
                </a:lnSpc>
                <a:tabLst>
                  <a:tab pos="457200" algn="l"/>
                  <a:tab pos="914400" algn="l"/>
                  <a:tab pos="1371600" algn="l"/>
                </a:tabLst>
              </a:pPr>
              <a:r>
                <a:rPr lang="en-US" sz="2000" b="1" i="1">
                  <a:latin typeface="Arial" pitchFamily="34" charset="0"/>
                </a:rPr>
                <a:t>Component</a:t>
              </a:r>
            </a:p>
          </p:txBody>
        </p:sp>
        <p:sp>
          <p:nvSpPr>
            <p:cNvPr id="102427" name="Rectangle 4"/>
            <p:cNvSpPr>
              <a:spLocks noChangeArrowheads="1"/>
            </p:cNvSpPr>
            <p:nvPr/>
          </p:nvSpPr>
          <p:spPr bwMode="auto">
            <a:xfrm>
              <a:off x="2000" y="880"/>
              <a:ext cx="1400" cy="256"/>
            </a:xfrm>
            <a:prstGeom prst="rect">
              <a:avLst/>
            </a:prstGeom>
            <a:noFill/>
            <a:ln w="12700">
              <a:noFill/>
              <a:miter lim="800000"/>
              <a:headEnd/>
              <a:tailEnd/>
            </a:ln>
            <a:effectLst/>
          </p:spPr>
          <p:txBody>
            <a:bodyPr wrap="none" lIns="19050" tIns="26988" rIns="19050" bIns="26988"/>
            <a:lstStyle/>
            <a:p>
              <a:pPr algn="ctr" eaLnBrk="0" hangingPunct="0">
                <a:lnSpc>
                  <a:spcPts val="2200"/>
                </a:lnSpc>
                <a:tabLst>
                  <a:tab pos="457200" algn="l"/>
                  <a:tab pos="914400" algn="l"/>
                  <a:tab pos="1371600" algn="l"/>
                </a:tabLst>
              </a:pPr>
              <a:r>
                <a:rPr lang="en-US" sz="2000" b="1" i="1">
                  <a:latin typeface="Arial" pitchFamily="34" charset="0"/>
                </a:rPr>
                <a:t>	Service</a:t>
              </a:r>
            </a:p>
          </p:txBody>
        </p:sp>
        <p:sp>
          <p:nvSpPr>
            <p:cNvPr id="102428" name="Rectangle 5"/>
            <p:cNvSpPr>
              <a:spLocks noChangeArrowheads="1"/>
            </p:cNvSpPr>
            <p:nvPr/>
          </p:nvSpPr>
          <p:spPr bwMode="auto">
            <a:xfrm>
              <a:off x="3160" y="864"/>
              <a:ext cx="1512" cy="432"/>
            </a:xfrm>
            <a:prstGeom prst="rect">
              <a:avLst/>
            </a:prstGeom>
            <a:noFill/>
            <a:ln w="12700">
              <a:noFill/>
              <a:miter lim="800000"/>
              <a:headEnd/>
              <a:tailEnd/>
            </a:ln>
            <a:effectLst/>
          </p:spPr>
          <p:txBody>
            <a:bodyPr wrap="none" lIns="19050" tIns="26988" rIns="19050" bIns="26988"/>
            <a:lstStyle/>
            <a:p>
              <a:pPr algn="ctr" eaLnBrk="0" hangingPunct="0">
                <a:lnSpc>
                  <a:spcPts val="2200"/>
                </a:lnSpc>
                <a:tabLst>
                  <a:tab pos="457200" algn="l"/>
                  <a:tab pos="914400" algn="l"/>
                  <a:tab pos="1371600" algn="l"/>
                </a:tabLst>
              </a:pPr>
              <a:r>
                <a:rPr lang="en-US" sz="2000" b="1" i="1">
                  <a:latin typeface="Arial" pitchFamily="34" charset="0"/>
                </a:rPr>
                <a:t>			Emission Factor </a:t>
              </a:r>
              <a:br>
                <a:rPr lang="en-US" sz="2000" b="1" i="1">
                  <a:latin typeface="Arial" pitchFamily="34" charset="0"/>
                </a:rPr>
              </a:br>
              <a:r>
                <a:rPr lang="en-US" sz="2000" b="1" i="1">
                  <a:latin typeface="Arial" pitchFamily="34" charset="0"/>
                </a:rPr>
                <a:t>		(kg/hr)</a:t>
              </a:r>
            </a:p>
          </p:txBody>
        </p:sp>
        <p:sp>
          <p:nvSpPr>
            <p:cNvPr id="102429" name="Rectangle 6"/>
            <p:cNvSpPr>
              <a:spLocks noChangeArrowheads="1"/>
            </p:cNvSpPr>
            <p:nvPr/>
          </p:nvSpPr>
          <p:spPr bwMode="auto">
            <a:xfrm>
              <a:off x="4480" y="776"/>
              <a:ext cx="1376" cy="560"/>
            </a:xfrm>
            <a:prstGeom prst="rect">
              <a:avLst/>
            </a:prstGeom>
            <a:noFill/>
            <a:ln w="12700">
              <a:noFill/>
              <a:miter lim="800000"/>
              <a:headEnd/>
              <a:tailEnd/>
            </a:ln>
            <a:effectLst/>
          </p:spPr>
          <p:txBody>
            <a:bodyPr wrap="none" lIns="19050" tIns="26988" rIns="19050" bIns="26988"/>
            <a:lstStyle/>
            <a:p>
              <a:pPr algn="ctr" eaLnBrk="0" hangingPunct="0">
                <a:lnSpc>
                  <a:spcPts val="2000"/>
                </a:lnSpc>
                <a:tabLst>
                  <a:tab pos="457200" algn="l"/>
                  <a:tab pos="914400" algn="l"/>
                  <a:tab pos="1371600" algn="l"/>
                </a:tabLst>
              </a:pPr>
              <a:endParaRPr lang="en-US" sz="2000" b="1" i="1">
                <a:latin typeface="Arial" pitchFamily="34" charset="0"/>
              </a:endParaRPr>
            </a:p>
          </p:txBody>
        </p:sp>
      </p:grpSp>
      <p:sp>
        <p:nvSpPr>
          <p:cNvPr id="102404" name="Rectangle 8"/>
          <p:cNvSpPr>
            <a:spLocks noChangeArrowheads="1"/>
          </p:cNvSpPr>
          <p:nvPr/>
        </p:nvSpPr>
        <p:spPr bwMode="auto">
          <a:xfrm>
            <a:off x="1200150" y="2306638"/>
            <a:ext cx="3273425" cy="4192587"/>
          </a:xfrm>
          <a:prstGeom prst="rect">
            <a:avLst/>
          </a:prstGeom>
          <a:noFill/>
          <a:ln w="12700">
            <a:noFill/>
            <a:miter lim="800000"/>
            <a:headEnd/>
            <a:tailEnd/>
          </a:ln>
          <a:effectLst/>
        </p:spPr>
        <p:txBody>
          <a:bodyPr wrap="none" lIns="19050" tIns="26988" rIns="19050" bIns="26988"/>
          <a:lstStyle/>
          <a:p>
            <a:pPr eaLnBrk="0" hangingPunct="0">
              <a:lnSpc>
                <a:spcPts val="3000"/>
              </a:lnSpc>
              <a:tabLst>
                <a:tab pos="457200" algn="l"/>
                <a:tab pos="914400" algn="l"/>
                <a:tab pos="1371600" algn="l"/>
              </a:tabLst>
            </a:pPr>
            <a:r>
              <a:rPr lang="en-US" sz="1900" b="1">
                <a:latin typeface="Arial" pitchFamily="34" charset="0"/>
              </a:rPr>
              <a:t>Valves</a:t>
            </a:r>
          </a:p>
          <a:p>
            <a:pPr eaLnBrk="0" hangingPunct="0">
              <a:lnSpc>
                <a:spcPts val="3000"/>
              </a:lnSpc>
              <a:tabLst>
                <a:tab pos="457200" algn="l"/>
                <a:tab pos="914400" algn="l"/>
                <a:tab pos="1371600" algn="l"/>
              </a:tabLst>
            </a:pPr>
            <a:endParaRPr lang="en-US" sz="1900" b="1">
              <a:latin typeface="Arial" pitchFamily="34" charset="0"/>
            </a:endParaRPr>
          </a:p>
          <a:p>
            <a:pPr eaLnBrk="0" hangingPunct="0">
              <a:lnSpc>
                <a:spcPts val="3000"/>
              </a:lnSpc>
              <a:tabLst>
                <a:tab pos="457200" algn="l"/>
                <a:tab pos="914400" algn="l"/>
                <a:tab pos="1371600" algn="l"/>
              </a:tabLst>
            </a:pPr>
            <a:endParaRPr lang="en-US" sz="1900" b="1">
              <a:latin typeface="Arial" pitchFamily="34" charset="0"/>
            </a:endParaRPr>
          </a:p>
          <a:p>
            <a:pPr eaLnBrk="0" hangingPunct="0">
              <a:lnSpc>
                <a:spcPts val="3000"/>
              </a:lnSpc>
              <a:tabLst>
                <a:tab pos="457200" algn="l"/>
                <a:tab pos="914400" algn="l"/>
                <a:tab pos="1371600" algn="l"/>
              </a:tabLst>
            </a:pPr>
            <a:r>
              <a:rPr lang="en-US" sz="1900" b="1">
                <a:latin typeface="Arial" pitchFamily="34" charset="0"/>
              </a:rPr>
              <a:t>Pump Seals</a:t>
            </a:r>
          </a:p>
          <a:p>
            <a:pPr eaLnBrk="0" hangingPunct="0">
              <a:lnSpc>
                <a:spcPts val="3000"/>
              </a:lnSpc>
              <a:tabLst>
                <a:tab pos="457200" algn="l"/>
                <a:tab pos="914400" algn="l"/>
                <a:tab pos="1371600" algn="l"/>
              </a:tabLst>
            </a:pPr>
            <a:endParaRPr lang="en-US" sz="1900" b="1">
              <a:latin typeface="Arial" pitchFamily="34" charset="0"/>
            </a:endParaRPr>
          </a:p>
          <a:p>
            <a:pPr eaLnBrk="0" hangingPunct="0">
              <a:lnSpc>
                <a:spcPts val="3000"/>
              </a:lnSpc>
              <a:tabLst>
                <a:tab pos="457200" algn="l"/>
                <a:tab pos="914400" algn="l"/>
                <a:tab pos="1371600" algn="l"/>
              </a:tabLst>
            </a:pPr>
            <a:r>
              <a:rPr lang="en-US" sz="1900" b="1">
                <a:latin typeface="Arial" pitchFamily="34" charset="0"/>
              </a:rPr>
              <a:t>Compressor Seals</a:t>
            </a:r>
          </a:p>
          <a:p>
            <a:pPr eaLnBrk="0" hangingPunct="0">
              <a:lnSpc>
                <a:spcPts val="3000"/>
              </a:lnSpc>
              <a:tabLst>
                <a:tab pos="457200" algn="l"/>
                <a:tab pos="914400" algn="l"/>
                <a:tab pos="1371600" algn="l"/>
              </a:tabLst>
            </a:pPr>
            <a:r>
              <a:rPr lang="en-US" sz="1900" b="1">
                <a:latin typeface="Arial" pitchFamily="34" charset="0"/>
              </a:rPr>
              <a:t>Pressure Relief Valve</a:t>
            </a:r>
          </a:p>
          <a:p>
            <a:pPr eaLnBrk="0" hangingPunct="0">
              <a:lnSpc>
                <a:spcPts val="3000"/>
              </a:lnSpc>
              <a:tabLst>
                <a:tab pos="457200" algn="l"/>
                <a:tab pos="914400" algn="l"/>
                <a:tab pos="1371600" algn="l"/>
              </a:tabLst>
            </a:pPr>
            <a:r>
              <a:rPr lang="en-US" sz="1900" b="1">
                <a:latin typeface="Arial" pitchFamily="34" charset="0"/>
              </a:rPr>
              <a:t>Connectors</a:t>
            </a:r>
          </a:p>
          <a:p>
            <a:pPr eaLnBrk="0" hangingPunct="0">
              <a:lnSpc>
                <a:spcPts val="3000"/>
              </a:lnSpc>
              <a:tabLst>
                <a:tab pos="457200" algn="l"/>
                <a:tab pos="914400" algn="l"/>
                <a:tab pos="1371600" algn="l"/>
              </a:tabLst>
            </a:pPr>
            <a:r>
              <a:rPr lang="en-US" sz="1900" b="1">
                <a:latin typeface="Arial" pitchFamily="34" charset="0"/>
              </a:rPr>
              <a:t>Open-Ended Lines</a:t>
            </a:r>
          </a:p>
          <a:p>
            <a:pPr eaLnBrk="0" hangingPunct="0">
              <a:lnSpc>
                <a:spcPts val="3300"/>
              </a:lnSpc>
              <a:tabLst>
                <a:tab pos="457200" algn="l"/>
                <a:tab pos="914400" algn="l"/>
                <a:tab pos="1371600" algn="l"/>
              </a:tabLst>
            </a:pPr>
            <a:r>
              <a:rPr lang="en-US" sz="1900" b="1">
                <a:latin typeface="Arial" pitchFamily="34" charset="0"/>
              </a:rPr>
              <a:t>Sampling Connections</a:t>
            </a:r>
          </a:p>
        </p:txBody>
      </p:sp>
      <p:sp>
        <p:nvSpPr>
          <p:cNvPr id="102405" name="Rectangle 9"/>
          <p:cNvSpPr>
            <a:spLocks noChangeArrowheads="1"/>
          </p:cNvSpPr>
          <p:nvPr/>
        </p:nvSpPr>
        <p:spPr bwMode="auto">
          <a:xfrm>
            <a:off x="3946525" y="2251075"/>
            <a:ext cx="4560888" cy="1096963"/>
          </a:xfrm>
          <a:prstGeom prst="rect">
            <a:avLst/>
          </a:prstGeom>
          <a:noFill/>
          <a:ln w="12700">
            <a:noFill/>
            <a:miter lim="800000"/>
            <a:headEnd/>
            <a:tailEnd/>
          </a:ln>
          <a:effectLst/>
        </p:spPr>
        <p:txBody>
          <a:bodyPr wrap="none" lIns="19050" tIns="26988" rIns="19050" bIns="26988"/>
          <a:lstStyle/>
          <a:p>
            <a:pPr eaLnBrk="0" hangingPunct="0">
              <a:lnSpc>
                <a:spcPts val="2400"/>
              </a:lnSpc>
              <a:tabLst>
                <a:tab pos="457200" algn="l"/>
                <a:tab pos="914400" algn="l"/>
                <a:tab pos="1371600" algn="l"/>
              </a:tabLst>
            </a:pPr>
            <a:r>
              <a:rPr lang="en-US" sz="1900" b="1">
                <a:latin typeface="Arial" pitchFamily="34" charset="0"/>
              </a:rPr>
              <a:t>Gas/Vapor             0.0268</a:t>
            </a:r>
          </a:p>
          <a:p>
            <a:pPr eaLnBrk="0" hangingPunct="0">
              <a:lnSpc>
                <a:spcPts val="2400"/>
              </a:lnSpc>
              <a:tabLst>
                <a:tab pos="457200" algn="l"/>
                <a:tab pos="914400" algn="l"/>
                <a:tab pos="1371600" algn="l"/>
              </a:tabLst>
            </a:pPr>
            <a:r>
              <a:rPr lang="en-US" sz="1900" b="1">
                <a:latin typeface="Arial" pitchFamily="34" charset="0"/>
              </a:rPr>
              <a:t>Light Liquid           0.0109</a:t>
            </a:r>
          </a:p>
          <a:p>
            <a:pPr eaLnBrk="0" hangingPunct="0">
              <a:lnSpc>
                <a:spcPts val="2400"/>
              </a:lnSpc>
              <a:tabLst>
                <a:tab pos="457200" algn="l"/>
                <a:tab pos="914400" algn="l"/>
                <a:tab pos="1371600" algn="l"/>
              </a:tabLst>
            </a:pPr>
            <a:r>
              <a:rPr lang="en-US" sz="1900" b="1">
                <a:latin typeface="Arial" pitchFamily="34" charset="0"/>
              </a:rPr>
              <a:t>Heavy Liquid         0.00023</a:t>
            </a:r>
          </a:p>
        </p:txBody>
      </p:sp>
      <p:sp>
        <p:nvSpPr>
          <p:cNvPr id="102406" name="Rectangle 10"/>
          <p:cNvSpPr>
            <a:spLocks noChangeArrowheads="1"/>
          </p:cNvSpPr>
          <p:nvPr/>
        </p:nvSpPr>
        <p:spPr bwMode="auto">
          <a:xfrm>
            <a:off x="3946525" y="3416300"/>
            <a:ext cx="4703763" cy="803275"/>
          </a:xfrm>
          <a:prstGeom prst="rect">
            <a:avLst/>
          </a:prstGeom>
          <a:noFill/>
          <a:ln w="12700">
            <a:noFill/>
            <a:miter lim="800000"/>
            <a:headEnd/>
            <a:tailEnd/>
          </a:ln>
          <a:effectLst/>
        </p:spPr>
        <p:txBody>
          <a:bodyPr wrap="none" lIns="19050" tIns="26988" rIns="19050" bIns="26988"/>
          <a:lstStyle/>
          <a:p>
            <a:pPr eaLnBrk="0" hangingPunct="0">
              <a:lnSpc>
                <a:spcPts val="2500"/>
              </a:lnSpc>
              <a:tabLst>
                <a:tab pos="457200" algn="l"/>
                <a:tab pos="914400" algn="l"/>
                <a:tab pos="1371600" algn="l"/>
              </a:tabLst>
            </a:pPr>
            <a:r>
              <a:rPr lang="en-US" sz="1900" b="1">
                <a:latin typeface="Arial" pitchFamily="34" charset="0"/>
              </a:rPr>
              <a:t>Light Liquid           0.114</a:t>
            </a:r>
          </a:p>
          <a:p>
            <a:pPr eaLnBrk="0" hangingPunct="0">
              <a:lnSpc>
                <a:spcPts val="2500"/>
              </a:lnSpc>
              <a:tabLst>
                <a:tab pos="457200" algn="l"/>
                <a:tab pos="914400" algn="l"/>
                <a:tab pos="1371600" algn="l"/>
              </a:tabLst>
            </a:pPr>
            <a:r>
              <a:rPr lang="en-US" sz="1900" b="1">
                <a:latin typeface="Arial" pitchFamily="34" charset="0"/>
              </a:rPr>
              <a:t>Heavy Liquid         0.0210</a:t>
            </a:r>
          </a:p>
        </p:txBody>
      </p:sp>
      <p:sp>
        <p:nvSpPr>
          <p:cNvPr id="102407" name="Rectangle 11"/>
          <p:cNvSpPr>
            <a:spLocks noChangeArrowheads="1"/>
          </p:cNvSpPr>
          <p:nvPr/>
        </p:nvSpPr>
        <p:spPr bwMode="auto">
          <a:xfrm>
            <a:off x="3911600" y="4595813"/>
            <a:ext cx="4262438" cy="522287"/>
          </a:xfrm>
          <a:prstGeom prst="rect">
            <a:avLst/>
          </a:prstGeom>
          <a:noFill/>
          <a:ln w="12700">
            <a:noFill/>
            <a:miter lim="800000"/>
            <a:headEnd/>
            <a:tailEnd/>
          </a:ln>
          <a:effectLst/>
        </p:spPr>
        <p:txBody>
          <a:bodyPr wrap="none" lIns="19050" tIns="26988" rIns="19050" bIns="26988"/>
          <a:lstStyle/>
          <a:p>
            <a:pPr eaLnBrk="0" hangingPunct="0">
              <a:lnSpc>
                <a:spcPts val="2900"/>
              </a:lnSpc>
              <a:tabLst>
                <a:tab pos="457200" algn="l"/>
                <a:tab pos="914400" algn="l"/>
                <a:tab pos="1371600" algn="l"/>
              </a:tabLst>
            </a:pPr>
            <a:r>
              <a:rPr lang="en-US" sz="1900" b="1">
                <a:latin typeface="Arial" pitchFamily="34" charset="0"/>
              </a:rPr>
              <a:t>Gas/Vapor              0.160</a:t>
            </a:r>
          </a:p>
        </p:txBody>
      </p:sp>
      <p:sp>
        <p:nvSpPr>
          <p:cNvPr id="102408" name="Rectangle 12"/>
          <p:cNvSpPr>
            <a:spLocks noChangeArrowheads="1"/>
          </p:cNvSpPr>
          <p:nvPr/>
        </p:nvSpPr>
        <p:spPr bwMode="auto">
          <a:xfrm>
            <a:off x="5875338" y="4192588"/>
            <a:ext cx="989012" cy="522287"/>
          </a:xfrm>
          <a:prstGeom prst="rect">
            <a:avLst/>
          </a:prstGeom>
          <a:noFill/>
          <a:ln w="12700">
            <a:noFill/>
            <a:miter lim="800000"/>
            <a:headEnd/>
            <a:tailEnd/>
          </a:ln>
          <a:effectLst/>
        </p:spPr>
        <p:txBody>
          <a:bodyPr wrap="none" lIns="19050" tIns="26988" rIns="19050" bIns="26988"/>
          <a:lstStyle/>
          <a:p>
            <a:pPr eaLnBrk="0" hangingPunct="0">
              <a:lnSpc>
                <a:spcPts val="2900"/>
              </a:lnSpc>
              <a:tabLst>
                <a:tab pos="457200" algn="l"/>
                <a:tab pos="914400" algn="l"/>
                <a:tab pos="1371600" algn="l"/>
              </a:tabLst>
            </a:pPr>
            <a:r>
              <a:rPr lang="en-US" sz="1900" b="1">
                <a:latin typeface="Arial" pitchFamily="34" charset="0"/>
              </a:rPr>
              <a:t>   0.636</a:t>
            </a:r>
          </a:p>
        </p:txBody>
      </p:sp>
      <p:sp>
        <p:nvSpPr>
          <p:cNvPr id="102409" name="Rectangle 13"/>
          <p:cNvSpPr>
            <a:spLocks noChangeArrowheads="1"/>
          </p:cNvSpPr>
          <p:nvPr/>
        </p:nvSpPr>
        <p:spPr bwMode="auto">
          <a:xfrm>
            <a:off x="5888038" y="4967288"/>
            <a:ext cx="1119187" cy="522287"/>
          </a:xfrm>
          <a:prstGeom prst="rect">
            <a:avLst/>
          </a:prstGeom>
          <a:noFill/>
          <a:ln w="12700">
            <a:noFill/>
            <a:miter lim="800000"/>
            <a:headEnd/>
            <a:tailEnd/>
          </a:ln>
          <a:effectLst/>
        </p:spPr>
        <p:txBody>
          <a:bodyPr wrap="none" lIns="19050" tIns="26988" rIns="19050" bIns="26988"/>
          <a:lstStyle/>
          <a:p>
            <a:pPr eaLnBrk="0" hangingPunct="0">
              <a:lnSpc>
                <a:spcPts val="2900"/>
              </a:lnSpc>
              <a:tabLst>
                <a:tab pos="457200" algn="l"/>
                <a:tab pos="914400" algn="l"/>
                <a:tab pos="1371600" algn="l"/>
              </a:tabLst>
            </a:pPr>
            <a:r>
              <a:rPr lang="en-US" sz="1900" b="1">
                <a:latin typeface="Arial" pitchFamily="34" charset="0"/>
              </a:rPr>
              <a:t>   0. 00025</a:t>
            </a:r>
          </a:p>
        </p:txBody>
      </p:sp>
      <p:sp>
        <p:nvSpPr>
          <p:cNvPr id="102410" name="Rectangle 14"/>
          <p:cNvSpPr>
            <a:spLocks noChangeArrowheads="1"/>
          </p:cNvSpPr>
          <p:nvPr/>
        </p:nvSpPr>
        <p:spPr bwMode="auto">
          <a:xfrm>
            <a:off x="5953125" y="5386388"/>
            <a:ext cx="1108075" cy="522287"/>
          </a:xfrm>
          <a:prstGeom prst="rect">
            <a:avLst/>
          </a:prstGeom>
          <a:noFill/>
          <a:ln w="12700">
            <a:noFill/>
            <a:miter lim="800000"/>
            <a:headEnd/>
            <a:tailEnd/>
          </a:ln>
          <a:effectLst/>
        </p:spPr>
        <p:txBody>
          <a:bodyPr wrap="none" lIns="19050" tIns="26988" rIns="19050" bIns="26988"/>
          <a:lstStyle/>
          <a:p>
            <a:pPr eaLnBrk="0" hangingPunct="0">
              <a:lnSpc>
                <a:spcPts val="2900"/>
              </a:lnSpc>
              <a:tabLst>
                <a:tab pos="457200" algn="l"/>
                <a:tab pos="914400" algn="l"/>
                <a:tab pos="1371600" algn="l"/>
              </a:tabLst>
            </a:pPr>
            <a:r>
              <a:rPr lang="en-US" sz="1900" b="1">
                <a:latin typeface="Arial" pitchFamily="34" charset="0"/>
              </a:rPr>
              <a:t>  0.00230</a:t>
            </a:r>
          </a:p>
        </p:txBody>
      </p:sp>
      <p:sp>
        <p:nvSpPr>
          <p:cNvPr id="102411" name="Rectangle 15"/>
          <p:cNvSpPr>
            <a:spLocks noChangeArrowheads="1"/>
          </p:cNvSpPr>
          <p:nvPr/>
        </p:nvSpPr>
        <p:spPr bwMode="auto">
          <a:xfrm>
            <a:off x="6097588" y="5799138"/>
            <a:ext cx="1238250" cy="523875"/>
          </a:xfrm>
          <a:prstGeom prst="rect">
            <a:avLst/>
          </a:prstGeom>
          <a:noFill/>
          <a:ln w="12700">
            <a:noFill/>
            <a:miter lim="800000"/>
            <a:headEnd/>
            <a:tailEnd/>
          </a:ln>
          <a:effectLst/>
        </p:spPr>
        <p:txBody>
          <a:bodyPr wrap="none" lIns="19050" tIns="26988" rIns="19050" bIns="26988"/>
          <a:lstStyle/>
          <a:p>
            <a:pPr eaLnBrk="0" hangingPunct="0">
              <a:lnSpc>
                <a:spcPts val="2900"/>
              </a:lnSpc>
              <a:tabLst>
                <a:tab pos="457200" algn="l"/>
                <a:tab pos="914400" algn="l"/>
                <a:tab pos="1371600" algn="l"/>
              </a:tabLst>
            </a:pPr>
            <a:r>
              <a:rPr lang="en-US" sz="1900" b="1">
                <a:latin typeface="Arial" pitchFamily="34" charset="0"/>
              </a:rPr>
              <a:t>0. 0150</a:t>
            </a:r>
          </a:p>
        </p:txBody>
      </p:sp>
      <p:sp>
        <p:nvSpPr>
          <p:cNvPr id="102412" name="Rectangle 17"/>
          <p:cNvSpPr>
            <a:spLocks noChangeArrowheads="1"/>
          </p:cNvSpPr>
          <p:nvPr/>
        </p:nvSpPr>
        <p:spPr bwMode="auto">
          <a:xfrm>
            <a:off x="3946525" y="4179888"/>
            <a:ext cx="1452563" cy="547687"/>
          </a:xfrm>
          <a:prstGeom prst="rect">
            <a:avLst/>
          </a:prstGeom>
          <a:noFill/>
          <a:ln w="12700">
            <a:noFill/>
            <a:miter lim="800000"/>
            <a:headEnd/>
            <a:tailEnd/>
          </a:ln>
          <a:effectLst/>
        </p:spPr>
        <p:txBody>
          <a:bodyPr wrap="none" lIns="19050" tIns="26988" rIns="19050" bIns="26988"/>
          <a:lstStyle/>
          <a:p>
            <a:pPr eaLnBrk="0" hangingPunct="0">
              <a:lnSpc>
                <a:spcPts val="3100"/>
              </a:lnSpc>
              <a:tabLst>
                <a:tab pos="457200" algn="l"/>
                <a:tab pos="914400" algn="l"/>
                <a:tab pos="1371600" algn="l"/>
              </a:tabLst>
            </a:pPr>
            <a:r>
              <a:rPr lang="en-US" sz="1900" b="1">
                <a:latin typeface="Arial" pitchFamily="34" charset="0"/>
              </a:rPr>
              <a:t>Gas/Vapor</a:t>
            </a:r>
          </a:p>
        </p:txBody>
      </p:sp>
      <p:sp>
        <p:nvSpPr>
          <p:cNvPr id="102413" name="Rectangle 18"/>
          <p:cNvSpPr>
            <a:spLocks noChangeArrowheads="1"/>
          </p:cNvSpPr>
          <p:nvPr/>
        </p:nvSpPr>
        <p:spPr bwMode="auto">
          <a:xfrm>
            <a:off x="3946525" y="4970463"/>
            <a:ext cx="655638" cy="549275"/>
          </a:xfrm>
          <a:prstGeom prst="rect">
            <a:avLst/>
          </a:prstGeom>
          <a:noFill/>
          <a:ln w="12700">
            <a:noFill/>
            <a:miter lim="800000"/>
            <a:headEnd/>
            <a:tailEnd/>
          </a:ln>
          <a:effectLst/>
        </p:spPr>
        <p:txBody>
          <a:bodyPr wrap="none" lIns="19050" tIns="26988" rIns="19050" bIns="26988"/>
          <a:lstStyle/>
          <a:p>
            <a:pPr eaLnBrk="0" hangingPunct="0">
              <a:lnSpc>
                <a:spcPts val="3100"/>
              </a:lnSpc>
              <a:tabLst>
                <a:tab pos="457200" algn="l"/>
                <a:tab pos="914400" algn="l"/>
                <a:tab pos="1371600" algn="l"/>
              </a:tabLst>
            </a:pPr>
            <a:r>
              <a:rPr lang="en-US" sz="1900" b="1">
                <a:latin typeface="Arial" pitchFamily="34" charset="0"/>
              </a:rPr>
              <a:t>All</a:t>
            </a:r>
          </a:p>
        </p:txBody>
      </p:sp>
      <p:sp>
        <p:nvSpPr>
          <p:cNvPr id="102414" name="Rectangle 19"/>
          <p:cNvSpPr>
            <a:spLocks noChangeArrowheads="1"/>
          </p:cNvSpPr>
          <p:nvPr/>
        </p:nvSpPr>
        <p:spPr bwMode="auto">
          <a:xfrm>
            <a:off x="3946525" y="5351463"/>
            <a:ext cx="655638" cy="549275"/>
          </a:xfrm>
          <a:prstGeom prst="rect">
            <a:avLst/>
          </a:prstGeom>
          <a:noFill/>
          <a:ln w="12700">
            <a:noFill/>
            <a:miter lim="800000"/>
            <a:headEnd/>
            <a:tailEnd/>
          </a:ln>
          <a:effectLst/>
        </p:spPr>
        <p:txBody>
          <a:bodyPr wrap="none" lIns="19050" tIns="26988" rIns="19050" bIns="26988"/>
          <a:lstStyle/>
          <a:p>
            <a:pPr eaLnBrk="0" hangingPunct="0">
              <a:lnSpc>
                <a:spcPts val="3100"/>
              </a:lnSpc>
              <a:tabLst>
                <a:tab pos="457200" algn="l"/>
                <a:tab pos="914400" algn="l"/>
                <a:tab pos="1371600" algn="l"/>
              </a:tabLst>
            </a:pPr>
            <a:r>
              <a:rPr lang="en-US" sz="1900" b="1">
                <a:latin typeface="Arial" pitchFamily="34" charset="0"/>
              </a:rPr>
              <a:t>All</a:t>
            </a:r>
          </a:p>
        </p:txBody>
      </p:sp>
      <p:sp>
        <p:nvSpPr>
          <p:cNvPr id="102415" name="Rectangle 20"/>
          <p:cNvSpPr>
            <a:spLocks noChangeArrowheads="1"/>
          </p:cNvSpPr>
          <p:nvPr/>
        </p:nvSpPr>
        <p:spPr bwMode="auto">
          <a:xfrm>
            <a:off x="3946525" y="5764213"/>
            <a:ext cx="655638" cy="549275"/>
          </a:xfrm>
          <a:prstGeom prst="rect">
            <a:avLst/>
          </a:prstGeom>
          <a:noFill/>
          <a:ln w="12700">
            <a:noFill/>
            <a:miter lim="800000"/>
            <a:headEnd/>
            <a:tailEnd/>
          </a:ln>
          <a:effectLst/>
        </p:spPr>
        <p:txBody>
          <a:bodyPr wrap="none" lIns="19050" tIns="26988" rIns="19050" bIns="26988"/>
          <a:lstStyle/>
          <a:p>
            <a:pPr eaLnBrk="0" hangingPunct="0">
              <a:lnSpc>
                <a:spcPts val="3100"/>
              </a:lnSpc>
              <a:tabLst>
                <a:tab pos="457200" algn="l"/>
                <a:tab pos="914400" algn="l"/>
                <a:tab pos="1371600" algn="l"/>
              </a:tabLst>
            </a:pPr>
            <a:r>
              <a:rPr lang="en-US" sz="1900" b="1">
                <a:latin typeface="Arial" pitchFamily="34" charset="0"/>
              </a:rPr>
              <a:t>All</a:t>
            </a:r>
          </a:p>
        </p:txBody>
      </p:sp>
      <p:sp>
        <p:nvSpPr>
          <p:cNvPr id="102416" name="Line 21"/>
          <p:cNvSpPr>
            <a:spLocks noChangeShapeType="1"/>
          </p:cNvSpPr>
          <p:nvPr/>
        </p:nvSpPr>
        <p:spPr bwMode="auto">
          <a:xfrm>
            <a:off x="638175" y="2170113"/>
            <a:ext cx="7869238" cy="0"/>
          </a:xfrm>
          <a:prstGeom prst="line">
            <a:avLst/>
          </a:prstGeom>
          <a:noFill/>
          <a:ln w="38100">
            <a:solidFill>
              <a:srgbClr val="FFFFFF"/>
            </a:solidFill>
            <a:round/>
            <a:headEnd/>
            <a:tailEnd/>
          </a:ln>
          <a:effectLst/>
        </p:spPr>
        <p:txBody>
          <a:bodyPr wrap="none" anchor="ctr"/>
          <a:lstStyle/>
          <a:p>
            <a:endParaRPr lang="en-US"/>
          </a:p>
        </p:txBody>
      </p:sp>
      <p:sp>
        <p:nvSpPr>
          <p:cNvPr id="102417" name="Line 22"/>
          <p:cNvSpPr>
            <a:spLocks noChangeShapeType="1"/>
          </p:cNvSpPr>
          <p:nvPr/>
        </p:nvSpPr>
        <p:spPr bwMode="auto">
          <a:xfrm>
            <a:off x="636588" y="1325563"/>
            <a:ext cx="7870825" cy="0"/>
          </a:xfrm>
          <a:prstGeom prst="line">
            <a:avLst/>
          </a:prstGeom>
          <a:noFill/>
          <a:ln w="38100">
            <a:solidFill>
              <a:srgbClr val="FFFFFF"/>
            </a:solidFill>
            <a:round/>
            <a:headEnd/>
            <a:tailEnd/>
          </a:ln>
          <a:effectLst/>
        </p:spPr>
        <p:txBody>
          <a:bodyPr wrap="none" anchor="ctr"/>
          <a:lstStyle/>
          <a:p>
            <a:endParaRPr lang="en-US"/>
          </a:p>
        </p:txBody>
      </p:sp>
      <p:sp>
        <p:nvSpPr>
          <p:cNvPr id="102418" name="Line 23"/>
          <p:cNvSpPr>
            <a:spLocks noChangeShapeType="1"/>
          </p:cNvSpPr>
          <p:nvPr/>
        </p:nvSpPr>
        <p:spPr bwMode="auto">
          <a:xfrm>
            <a:off x="638175" y="6288088"/>
            <a:ext cx="7869238" cy="0"/>
          </a:xfrm>
          <a:prstGeom prst="line">
            <a:avLst/>
          </a:prstGeom>
          <a:noFill/>
          <a:ln w="38100">
            <a:solidFill>
              <a:srgbClr val="FFFFFF"/>
            </a:solidFill>
            <a:round/>
            <a:headEnd/>
            <a:tailEnd/>
          </a:ln>
          <a:effectLst/>
        </p:spPr>
        <p:txBody>
          <a:bodyPr wrap="none" anchor="ctr"/>
          <a:lstStyle/>
          <a:p>
            <a:endParaRPr lang="en-US"/>
          </a:p>
        </p:txBody>
      </p:sp>
      <p:sp>
        <p:nvSpPr>
          <p:cNvPr id="102419" name="Line 25"/>
          <p:cNvSpPr>
            <a:spLocks noChangeShapeType="1"/>
          </p:cNvSpPr>
          <p:nvPr/>
        </p:nvSpPr>
        <p:spPr bwMode="auto">
          <a:xfrm>
            <a:off x="638175" y="3306763"/>
            <a:ext cx="7869238" cy="0"/>
          </a:xfrm>
          <a:prstGeom prst="line">
            <a:avLst/>
          </a:prstGeom>
          <a:noFill/>
          <a:ln w="25400">
            <a:solidFill>
              <a:srgbClr val="FFFFFF"/>
            </a:solidFill>
            <a:round/>
            <a:headEnd/>
            <a:tailEnd/>
          </a:ln>
          <a:effectLst/>
        </p:spPr>
        <p:txBody>
          <a:bodyPr wrap="none" anchor="ctr"/>
          <a:lstStyle/>
          <a:p>
            <a:endParaRPr lang="en-US"/>
          </a:p>
        </p:txBody>
      </p:sp>
      <p:sp>
        <p:nvSpPr>
          <p:cNvPr id="102420" name="Line 26"/>
          <p:cNvSpPr>
            <a:spLocks noChangeShapeType="1"/>
          </p:cNvSpPr>
          <p:nvPr/>
        </p:nvSpPr>
        <p:spPr bwMode="auto">
          <a:xfrm>
            <a:off x="638175" y="4154488"/>
            <a:ext cx="7869238" cy="0"/>
          </a:xfrm>
          <a:prstGeom prst="line">
            <a:avLst/>
          </a:prstGeom>
          <a:noFill/>
          <a:ln w="25400">
            <a:solidFill>
              <a:srgbClr val="FFFFFF"/>
            </a:solidFill>
            <a:round/>
            <a:headEnd/>
            <a:tailEnd/>
          </a:ln>
          <a:effectLst/>
        </p:spPr>
        <p:txBody>
          <a:bodyPr wrap="none" anchor="ctr"/>
          <a:lstStyle/>
          <a:p>
            <a:endParaRPr lang="en-US"/>
          </a:p>
        </p:txBody>
      </p:sp>
      <p:sp>
        <p:nvSpPr>
          <p:cNvPr id="102421" name="Line 27"/>
          <p:cNvSpPr>
            <a:spLocks noChangeShapeType="1"/>
          </p:cNvSpPr>
          <p:nvPr/>
        </p:nvSpPr>
        <p:spPr bwMode="auto">
          <a:xfrm>
            <a:off x="638175" y="4621213"/>
            <a:ext cx="7869238" cy="0"/>
          </a:xfrm>
          <a:prstGeom prst="line">
            <a:avLst/>
          </a:prstGeom>
          <a:noFill/>
          <a:ln w="25400">
            <a:solidFill>
              <a:srgbClr val="FFFFFF"/>
            </a:solidFill>
            <a:round/>
            <a:headEnd/>
            <a:tailEnd/>
          </a:ln>
          <a:effectLst/>
        </p:spPr>
        <p:txBody>
          <a:bodyPr wrap="none" anchor="ctr"/>
          <a:lstStyle/>
          <a:p>
            <a:endParaRPr lang="en-US"/>
          </a:p>
        </p:txBody>
      </p:sp>
      <p:sp>
        <p:nvSpPr>
          <p:cNvPr id="102422" name="Line 28"/>
          <p:cNvSpPr>
            <a:spLocks noChangeShapeType="1"/>
          </p:cNvSpPr>
          <p:nvPr/>
        </p:nvSpPr>
        <p:spPr bwMode="auto">
          <a:xfrm>
            <a:off x="638175" y="4987925"/>
            <a:ext cx="7869238" cy="0"/>
          </a:xfrm>
          <a:prstGeom prst="line">
            <a:avLst/>
          </a:prstGeom>
          <a:noFill/>
          <a:ln w="25400">
            <a:solidFill>
              <a:srgbClr val="FFFFFF"/>
            </a:solidFill>
            <a:round/>
            <a:headEnd/>
            <a:tailEnd/>
          </a:ln>
          <a:effectLst/>
        </p:spPr>
        <p:txBody>
          <a:bodyPr wrap="none" anchor="ctr"/>
          <a:lstStyle/>
          <a:p>
            <a:endParaRPr lang="en-US"/>
          </a:p>
        </p:txBody>
      </p:sp>
      <p:sp>
        <p:nvSpPr>
          <p:cNvPr id="102423" name="Line 29"/>
          <p:cNvSpPr>
            <a:spLocks noChangeShapeType="1"/>
          </p:cNvSpPr>
          <p:nvPr/>
        </p:nvSpPr>
        <p:spPr bwMode="auto">
          <a:xfrm>
            <a:off x="638175" y="5407025"/>
            <a:ext cx="7869238" cy="0"/>
          </a:xfrm>
          <a:prstGeom prst="line">
            <a:avLst/>
          </a:prstGeom>
          <a:noFill/>
          <a:ln w="25400">
            <a:solidFill>
              <a:srgbClr val="FFFFFF"/>
            </a:solidFill>
            <a:round/>
            <a:headEnd/>
            <a:tailEnd/>
          </a:ln>
          <a:effectLst/>
        </p:spPr>
        <p:txBody>
          <a:bodyPr wrap="none" anchor="ctr"/>
          <a:lstStyle/>
          <a:p>
            <a:endParaRPr lang="en-US"/>
          </a:p>
        </p:txBody>
      </p:sp>
      <p:sp>
        <p:nvSpPr>
          <p:cNvPr id="102424" name="Line 30"/>
          <p:cNvSpPr>
            <a:spLocks noChangeShapeType="1"/>
          </p:cNvSpPr>
          <p:nvPr/>
        </p:nvSpPr>
        <p:spPr bwMode="auto">
          <a:xfrm>
            <a:off x="638175" y="5821363"/>
            <a:ext cx="7869238" cy="0"/>
          </a:xfrm>
          <a:prstGeom prst="line">
            <a:avLst/>
          </a:prstGeom>
          <a:noFill/>
          <a:ln w="25400">
            <a:solidFill>
              <a:srgbClr val="FFFFFF"/>
            </a:solidFill>
            <a:round/>
            <a:headEnd/>
            <a:tailEnd/>
          </a:ln>
          <a:effectLst/>
        </p:spPr>
        <p:txBody>
          <a:bodyPr wrap="none" anchor="ctr"/>
          <a:lstStyle/>
          <a:p>
            <a:endParaRPr lang="en-US"/>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3426" name="Rectangle 2"/>
          <p:cNvSpPr>
            <a:spLocks noChangeArrowheads="1"/>
          </p:cNvSpPr>
          <p:nvPr/>
        </p:nvSpPr>
        <p:spPr bwMode="auto">
          <a:xfrm>
            <a:off x="1762125" y="457200"/>
            <a:ext cx="5584825" cy="990600"/>
          </a:xfrm>
          <a:prstGeom prst="rect">
            <a:avLst/>
          </a:prstGeom>
          <a:noFill/>
          <a:ln w="12700">
            <a:noFill/>
            <a:miter lim="800000"/>
            <a:headEnd/>
            <a:tailEnd/>
          </a:ln>
          <a:effectLst/>
        </p:spPr>
        <p:txBody>
          <a:bodyPr wrap="none" lIns="19050" tIns="26988" rIns="19050" bIns="26988"/>
          <a:lstStyle/>
          <a:p>
            <a:pPr algn="ctr" eaLnBrk="0" hangingPunct="0">
              <a:lnSpc>
                <a:spcPts val="3200"/>
              </a:lnSpc>
              <a:tabLst>
                <a:tab pos="914400" algn="l"/>
                <a:tab pos="1828800" algn="l"/>
                <a:tab pos="2743200" algn="l"/>
                <a:tab pos="3657600" algn="l"/>
                <a:tab pos="4572000" algn="l"/>
                <a:tab pos="5486400" algn="l"/>
                <a:tab pos="6400800" algn="l"/>
              </a:tabLst>
            </a:pPr>
            <a:r>
              <a:rPr lang="en-US" sz="2700" b="1" dirty="0">
                <a:solidFill>
                  <a:schemeClr val="accent5"/>
                </a:solidFill>
                <a:latin typeface="Arial" pitchFamily="34" charset="0"/>
              </a:rPr>
              <a:t>1995  EPA Protocol Refinery </a:t>
            </a:r>
          </a:p>
          <a:p>
            <a:pPr algn="ctr" eaLnBrk="0" hangingPunct="0">
              <a:lnSpc>
                <a:spcPts val="3200"/>
              </a:lnSpc>
              <a:tabLst>
                <a:tab pos="914400" algn="l"/>
                <a:tab pos="1828800" algn="l"/>
                <a:tab pos="2743200" algn="l"/>
                <a:tab pos="3657600" algn="l"/>
                <a:tab pos="4572000" algn="l"/>
                <a:tab pos="5486400" algn="l"/>
                <a:tab pos="6400800" algn="l"/>
              </a:tabLst>
            </a:pPr>
            <a:r>
              <a:rPr lang="en-US" sz="2700" b="1" dirty="0">
                <a:solidFill>
                  <a:schemeClr val="accent5"/>
                </a:solidFill>
                <a:latin typeface="Arial" pitchFamily="34" charset="0"/>
              </a:rPr>
              <a:t>Screening Value Range Emission Factors</a:t>
            </a:r>
          </a:p>
        </p:txBody>
      </p:sp>
      <p:sp>
        <p:nvSpPr>
          <p:cNvPr id="103427" name="Rectangle 3"/>
          <p:cNvSpPr>
            <a:spLocks noChangeArrowheads="1"/>
          </p:cNvSpPr>
          <p:nvPr/>
        </p:nvSpPr>
        <p:spPr bwMode="auto">
          <a:xfrm>
            <a:off x="512763" y="1755775"/>
            <a:ext cx="2392362" cy="428625"/>
          </a:xfrm>
          <a:prstGeom prst="rect">
            <a:avLst/>
          </a:prstGeom>
          <a:noFill/>
          <a:ln w="12700">
            <a:noFill/>
            <a:miter lim="800000"/>
            <a:headEnd/>
            <a:tailEnd/>
          </a:ln>
          <a:effectLst/>
        </p:spPr>
        <p:txBody>
          <a:bodyPr wrap="none" lIns="19050" tIns="26988" rIns="19050" bIns="26988"/>
          <a:lstStyle/>
          <a:p>
            <a:pPr algn="ctr" eaLnBrk="0" hangingPunct="0">
              <a:lnSpc>
                <a:spcPts val="2200"/>
              </a:lnSpc>
              <a:tabLst>
                <a:tab pos="457200" algn="l"/>
                <a:tab pos="914400" algn="l"/>
                <a:tab pos="1371600" algn="l"/>
              </a:tabLst>
            </a:pPr>
            <a:r>
              <a:rPr lang="en-US" sz="2000" b="1" i="1">
                <a:latin typeface="Arial" pitchFamily="34" charset="0"/>
              </a:rPr>
              <a:t>Component</a:t>
            </a:r>
          </a:p>
        </p:txBody>
      </p:sp>
      <p:sp>
        <p:nvSpPr>
          <p:cNvPr id="103428" name="Rectangle 4"/>
          <p:cNvSpPr>
            <a:spLocks noChangeArrowheads="1"/>
          </p:cNvSpPr>
          <p:nvPr/>
        </p:nvSpPr>
        <p:spPr bwMode="auto">
          <a:xfrm>
            <a:off x="2911475" y="1768475"/>
            <a:ext cx="2084388" cy="428625"/>
          </a:xfrm>
          <a:prstGeom prst="rect">
            <a:avLst/>
          </a:prstGeom>
          <a:noFill/>
          <a:ln w="12700">
            <a:noFill/>
            <a:miter lim="800000"/>
            <a:headEnd/>
            <a:tailEnd/>
          </a:ln>
          <a:effectLst/>
        </p:spPr>
        <p:txBody>
          <a:bodyPr wrap="none" lIns="19050" tIns="26988" rIns="19050" bIns="26988"/>
          <a:lstStyle/>
          <a:p>
            <a:pPr algn="ctr" eaLnBrk="0" hangingPunct="0">
              <a:lnSpc>
                <a:spcPts val="2200"/>
              </a:lnSpc>
              <a:tabLst>
                <a:tab pos="457200" algn="l"/>
                <a:tab pos="914400" algn="l"/>
                <a:tab pos="1371600" algn="l"/>
              </a:tabLst>
            </a:pPr>
            <a:r>
              <a:rPr lang="en-US" sz="2000" b="1" i="1">
                <a:latin typeface="Arial" pitchFamily="34" charset="0"/>
              </a:rPr>
              <a:t>Service</a:t>
            </a:r>
          </a:p>
        </p:txBody>
      </p:sp>
      <p:sp>
        <p:nvSpPr>
          <p:cNvPr id="103429" name="Rectangle 5"/>
          <p:cNvSpPr>
            <a:spLocks noChangeArrowheads="1"/>
          </p:cNvSpPr>
          <p:nvPr/>
        </p:nvSpPr>
        <p:spPr bwMode="auto">
          <a:xfrm>
            <a:off x="4751388" y="1647825"/>
            <a:ext cx="2119312" cy="669925"/>
          </a:xfrm>
          <a:prstGeom prst="rect">
            <a:avLst/>
          </a:prstGeom>
          <a:noFill/>
          <a:ln w="12700">
            <a:noFill/>
            <a:miter lim="800000"/>
            <a:headEnd/>
            <a:tailEnd/>
          </a:ln>
          <a:effectLst/>
        </p:spPr>
        <p:txBody>
          <a:bodyPr wrap="none" lIns="19050" tIns="26988" rIns="19050" bIns="26988"/>
          <a:lstStyle/>
          <a:p>
            <a:pPr algn="ctr" eaLnBrk="0" hangingPunct="0">
              <a:lnSpc>
                <a:spcPts val="2000"/>
              </a:lnSpc>
              <a:tabLst>
                <a:tab pos="457200" algn="l"/>
                <a:tab pos="914400" algn="l"/>
                <a:tab pos="1371600" algn="l"/>
              </a:tabLst>
            </a:pPr>
            <a:r>
              <a:rPr lang="en-US" sz="2000" b="1" i="1">
                <a:latin typeface="Arial" pitchFamily="34" charset="0"/>
              </a:rPr>
              <a:t>&lt; 10,000 ppm </a:t>
            </a:r>
            <a:br>
              <a:rPr lang="en-US" sz="2000" b="1" i="1">
                <a:latin typeface="Arial" pitchFamily="34" charset="0"/>
              </a:rPr>
            </a:br>
            <a:r>
              <a:rPr lang="en-US" sz="2000" b="1" i="1">
                <a:latin typeface="Arial" pitchFamily="34" charset="0"/>
              </a:rPr>
              <a:t>Factor (kg/hr)</a:t>
            </a:r>
          </a:p>
        </p:txBody>
      </p:sp>
      <p:sp>
        <p:nvSpPr>
          <p:cNvPr id="103430" name="Rectangle 6"/>
          <p:cNvSpPr>
            <a:spLocks noChangeArrowheads="1"/>
          </p:cNvSpPr>
          <p:nvPr/>
        </p:nvSpPr>
        <p:spPr bwMode="auto">
          <a:xfrm>
            <a:off x="798513" y="2492375"/>
            <a:ext cx="3273425" cy="4192588"/>
          </a:xfrm>
          <a:prstGeom prst="rect">
            <a:avLst/>
          </a:prstGeom>
          <a:noFill/>
          <a:ln w="12700">
            <a:noFill/>
            <a:miter lim="800000"/>
            <a:headEnd/>
            <a:tailEnd/>
          </a:ln>
          <a:effectLst/>
        </p:spPr>
        <p:txBody>
          <a:bodyPr wrap="none" lIns="19050" tIns="26988" rIns="19050" bIns="26988"/>
          <a:lstStyle/>
          <a:p>
            <a:pPr eaLnBrk="0" hangingPunct="0">
              <a:lnSpc>
                <a:spcPts val="3000"/>
              </a:lnSpc>
              <a:tabLst>
                <a:tab pos="457200" algn="l"/>
                <a:tab pos="914400" algn="l"/>
                <a:tab pos="1371600" algn="l"/>
              </a:tabLst>
            </a:pPr>
            <a:r>
              <a:rPr lang="en-US" sz="1900" b="1">
                <a:latin typeface="Arial" pitchFamily="34" charset="0"/>
              </a:rPr>
              <a:t>Valves</a:t>
            </a:r>
          </a:p>
          <a:p>
            <a:pPr eaLnBrk="0" hangingPunct="0">
              <a:lnSpc>
                <a:spcPts val="3000"/>
              </a:lnSpc>
              <a:tabLst>
                <a:tab pos="457200" algn="l"/>
                <a:tab pos="914400" algn="l"/>
                <a:tab pos="1371600" algn="l"/>
              </a:tabLst>
            </a:pPr>
            <a:endParaRPr lang="en-US" sz="1900" b="1">
              <a:latin typeface="Arial" pitchFamily="34" charset="0"/>
            </a:endParaRPr>
          </a:p>
          <a:p>
            <a:pPr eaLnBrk="0" hangingPunct="0">
              <a:lnSpc>
                <a:spcPts val="3000"/>
              </a:lnSpc>
              <a:tabLst>
                <a:tab pos="457200" algn="l"/>
                <a:tab pos="914400" algn="l"/>
                <a:tab pos="1371600" algn="l"/>
              </a:tabLst>
            </a:pPr>
            <a:endParaRPr lang="en-US" sz="1900" b="1">
              <a:latin typeface="Arial" pitchFamily="34" charset="0"/>
            </a:endParaRPr>
          </a:p>
          <a:p>
            <a:pPr eaLnBrk="0" hangingPunct="0">
              <a:lnSpc>
                <a:spcPts val="3000"/>
              </a:lnSpc>
              <a:tabLst>
                <a:tab pos="457200" algn="l"/>
                <a:tab pos="914400" algn="l"/>
                <a:tab pos="1371600" algn="l"/>
              </a:tabLst>
            </a:pPr>
            <a:r>
              <a:rPr lang="en-US" sz="1900" b="1">
                <a:latin typeface="Arial" pitchFamily="34" charset="0"/>
              </a:rPr>
              <a:t>Pump Seals</a:t>
            </a:r>
          </a:p>
          <a:p>
            <a:pPr eaLnBrk="0" hangingPunct="0">
              <a:lnSpc>
                <a:spcPts val="3000"/>
              </a:lnSpc>
              <a:tabLst>
                <a:tab pos="457200" algn="l"/>
                <a:tab pos="914400" algn="l"/>
                <a:tab pos="1371600" algn="l"/>
              </a:tabLst>
            </a:pPr>
            <a:endParaRPr lang="en-US" sz="1900" b="1">
              <a:latin typeface="Arial" pitchFamily="34" charset="0"/>
            </a:endParaRPr>
          </a:p>
          <a:p>
            <a:pPr eaLnBrk="0" hangingPunct="0">
              <a:lnSpc>
                <a:spcPts val="3000"/>
              </a:lnSpc>
              <a:tabLst>
                <a:tab pos="457200" algn="l"/>
                <a:tab pos="914400" algn="l"/>
                <a:tab pos="1371600" algn="l"/>
              </a:tabLst>
            </a:pPr>
            <a:r>
              <a:rPr lang="en-US" sz="1900" b="1">
                <a:latin typeface="Arial" pitchFamily="34" charset="0"/>
              </a:rPr>
              <a:t>Compressor Seals</a:t>
            </a:r>
          </a:p>
          <a:p>
            <a:pPr eaLnBrk="0" hangingPunct="0">
              <a:lnSpc>
                <a:spcPts val="3000"/>
              </a:lnSpc>
              <a:tabLst>
                <a:tab pos="457200" algn="l"/>
                <a:tab pos="914400" algn="l"/>
                <a:tab pos="1371600" algn="l"/>
              </a:tabLst>
            </a:pPr>
            <a:r>
              <a:rPr lang="en-US" sz="1900" b="1">
                <a:latin typeface="Arial" pitchFamily="34" charset="0"/>
              </a:rPr>
              <a:t>Pressure Relief Valves</a:t>
            </a:r>
          </a:p>
          <a:p>
            <a:pPr eaLnBrk="0" hangingPunct="0">
              <a:lnSpc>
                <a:spcPts val="3000"/>
              </a:lnSpc>
              <a:tabLst>
                <a:tab pos="457200" algn="l"/>
                <a:tab pos="914400" algn="l"/>
                <a:tab pos="1371600" algn="l"/>
              </a:tabLst>
            </a:pPr>
            <a:r>
              <a:rPr lang="en-US" sz="1900" b="1">
                <a:latin typeface="Arial" pitchFamily="34" charset="0"/>
              </a:rPr>
              <a:t>Connectors</a:t>
            </a:r>
          </a:p>
          <a:p>
            <a:pPr eaLnBrk="0" hangingPunct="0">
              <a:lnSpc>
                <a:spcPts val="3000"/>
              </a:lnSpc>
              <a:tabLst>
                <a:tab pos="457200" algn="l"/>
                <a:tab pos="914400" algn="l"/>
                <a:tab pos="1371600" algn="l"/>
              </a:tabLst>
            </a:pPr>
            <a:r>
              <a:rPr lang="en-US" sz="1900" b="1">
                <a:latin typeface="Arial" pitchFamily="34" charset="0"/>
              </a:rPr>
              <a:t>Open-Ended Lines</a:t>
            </a:r>
          </a:p>
        </p:txBody>
      </p:sp>
      <p:sp>
        <p:nvSpPr>
          <p:cNvPr id="103431" name="Rectangle 7"/>
          <p:cNvSpPr>
            <a:spLocks noChangeArrowheads="1"/>
          </p:cNvSpPr>
          <p:nvPr/>
        </p:nvSpPr>
        <p:spPr bwMode="auto">
          <a:xfrm>
            <a:off x="3527425" y="2532063"/>
            <a:ext cx="2424113" cy="1098550"/>
          </a:xfrm>
          <a:prstGeom prst="rect">
            <a:avLst/>
          </a:prstGeom>
          <a:noFill/>
          <a:ln w="12700">
            <a:noFill/>
            <a:miter lim="800000"/>
            <a:headEnd/>
            <a:tailEnd/>
          </a:ln>
          <a:effectLst/>
        </p:spPr>
        <p:txBody>
          <a:bodyPr wrap="none" lIns="19050" tIns="26988" rIns="19050" bIns="26988"/>
          <a:lstStyle/>
          <a:p>
            <a:pPr eaLnBrk="0" hangingPunct="0">
              <a:lnSpc>
                <a:spcPts val="2400"/>
              </a:lnSpc>
              <a:tabLst>
                <a:tab pos="457200" algn="l"/>
                <a:tab pos="914400" algn="l"/>
                <a:tab pos="1371600" algn="l"/>
              </a:tabLst>
            </a:pPr>
            <a:r>
              <a:rPr lang="en-US" sz="1900" b="1">
                <a:latin typeface="Arial" pitchFamily="34" charset="0"/>
              </a:rPr>
              <a:t>Gas/Vapor           0.00060</a:t>
            </a:r>
          </a:p>
          <a:p>
            <a:pPr eaLnBrk="0" hangingPunct="0">
              <a:lnSpc>
                <a:spcPts val="2400"/>
              </a:lnSpc>
              <a:tabLst>
                <a:tab pos="457200" algn="l"/>
                <a:tab pos="914400" algn="l"/>
                <a:tab pos="1371600" algn="l"/>
              </a:tabLst>
            </a:pPr>
            <a:r>
              <a:rPr lang="en-US" sz="1900" b="1">
                <a:latin typeface="Arial" pitchFamily="34" charset="0"/>
              </a:rPr>
              <a:t>Light Liquid         0.0017</a:t>
            </a:r>
          </a:p>
          <a:p>
            <a:pPr eaLnBrk="0" hangingPunct="0">
              <a:lnSpc>
                <a:spcPts val="2400"/>
              </a:lnSpc>
              <a:tabLst>
                <a:tab pos="457200" algn="l"/>
                <a:tab pos="914400" algn="l"/>
                <a:tab pos="1371600" algn="l"/>
              </a:tabLst>
            </a:pPr>
            <a:r>
              <a:rPr lang="en-US" sz="1900" b="1">
                <a:latin typeface="Arial" pitchFamily="34" charset="0"/>
              </a:rPr>
              <a:t>Heavy Liquid       0.00023</a:t>
            </a:r>
          </a:p>
        </p:txBody>
      </p:sp>
      <p:sp>
        <p:nvSpPr>
          <p:cNvPr id="103432" name="Rectangle 8"/>
          <p:cNvSpPr>
            <a:spLocks noChangeArrowheads="1"/>
          </p:cNvSpPr>
          <p:nvPr/>
        </p:nvSpPr>
        <p:spPr bwMode="auto">
          <a:xfrm>
            <a:off x="3527425" y="3644900"/>
            <a:ext cx="3384550" cy="803275"/>
          </a:xfrm>
          <a:prstGeom prst="rect">
            <a:avLst/>
          </a:prstGeom>
          <a:noFill/>
          <a:ln w="12700">
            <a:noFill/>
            <a:miter lim="800000"/>
            <a:headEnd/>
            <a:tailEnd/>
          </a:ln>
          <a:effectLst/>
        </p:spPr>
        <p:txBody>
          <a:bodyPr wrap="none" lIns="19050" tIns="26988" rIns="19050" bIns="26988"/>
          <a:lstStyle/>
          <a:p>
            <a:pPr eaLnBrk="0" hangingPunct="0">
              <a:lnSpc>
                <a:spcPts val="2500"/>
              </a:lnSpc>
              <a:tabLst>
                <a:tab pos="457200" algn="l"/>
                <a:tab pos="914400" algn="l"/>
                <a:tab pos="1371600" algn="l"/>
              </a:tabLst>
            </a:pPr>
            <a:r>
              <a:rPr lang="en-US" sz="1900" b="1">
                <a:latin typeface="Arial" pitchFamily="34" charset="0"/>
              </a:rPr>
              <a:t>Light Liquid         0.0120</a:t>
            </a:r>
          </a:p>
          <a:p>
            <a:pPr eaLnBrk="0" hangingPunct="0">
              <a:lnSpc>
                <a:spcPts val="2500"/>
              </a:lnSpc>
              <a:tabLst>
                <a:tab pos="457200" algn="l"/>
                <a:tab pos="914400" algn="l"/>
                <a:tab pos="1371600" algn="l"/>
              </a:tabLst>
            </a:pPr>
            <a:r>
              <a:rPr lang="en-US" sz="1900" b="1">
                <a:latin typeface="Arial" pitchFamily="34" charset="0"/>
              </a:rPr>
              <a:t>Heavy Liquid       0.0135</a:t>
            </a:r>
          </a:p>
        </p:txBody>
      </p:sp>
      <p:sp>
        <p:nvSpPr>
          <p:cNvPr id="103433" name="Rectangle 9"/>
          <p:cNvSpPr>
            <a:spLocks noChangeArrowheads="1"/>
          </p:cNvSpPr>
          <p:nvPr/>
        </p:nvSpPr>
        <p:spPr bwMode="auto">
          <a:xfrm>
            <a:off x="3516313" y="4802188"/>
            <a:ext cx="3067050" cy="522287"/>
          </a:xfrm>
          <a:prstGeom prst="rect">
            <a:avLst/>
          </a:prstGeom>
          <a:noFill/>
          <a:ln w="12700">
            <a:noFill/>
            <a:miter lim="800000"/>
            <a:headEnd/>
            <a:tailEnd/>
          </a:ln>
          <a:effectLst/>
        </p:spPr>
        <p:txBody>
          <a:bodyPr wrap="none" lIns="19050" tIns="26988" rIns="19050" bIns="26988"/>
          <a:lstStyle/>
          <a:p>
            <a:pPr eaLnBrk="0" hangingPunct="0">
              <a:lnSpc>
                <a:spcPts val="2900"/>
              </a:lnSpc>
              <a:tabLst>
                <a:tab pos="457200" algn="l"/>
                <a:tab pos="914400" algn="l"/>
                <a:tab pos="1371600" algn="l"/>
              </a:tabLst>
            </a:pPr>
            <a:r>
              <a:rPr lang="en-US" sz="1900" b="1">
                <a:latin typeface="Arial" pitchFamily="34" charset="0"/>
              </a:rPr>
              <a:t>Gas			   0.0447</a:t>
            </a:r>
          </a:p>
        </p:txBody>
      </p:sp>
      <p:sp>
        <p:nvSpPr>
          <p:cNvPr id="103434" name="Rectangle 10"/>
          <p:cNvSpPr>
            <a:spLocks noChangeArrowheads="1"/>
          </p:cNvSpPr>
          <p:nvPr/>
        </p:nvSpPr>
        <p:spPr bwMode="auto">
          <a:xfrm>
            <a:off x="5334000" y="4421188"/>
            <a:ext cx="711200" cy="523875"/>
          </a:xfrm>
          <a:prstGeom prst="rect">
            <a:avLst/>
          </a:prstGeom>
          <a:noFill/>
          <a:ln w="12700">
            <a:noFill/>
            <a:miter lim="800000"/>
            <a:headEnd/>
            <a:tailEnd/>
          </a:ln>
          <a:effectLst/>
        </p:spPr>
        <p:txBody>
          <a:bodyPr wrap="none" lIns="19050" tIns="26988" rIns="19050" bIns="26988"/>
          <a:lstStyle/>
          <a:p>
            <a:pPr eaLnBrk="0" hangingPunct="0">
              <a:lnSpc>
                <a:spcPts val="2900"/>
              </a:lnSpc>
              <a:tabLst>
                <a:tab pos="457200" algn="l"/>
                <a:tab pos="914400" algn="l"/>
                <a:tab pos="1371600" algn="l"/>
              </a:tabLst>
            </a:pPr>
            <a:r>
              <a:rPr lang="en-US" sz="1900" b="1">
                <a:latin typeface="Arial" pitchFamily="34" charset="0"/>
              </a:rPr>
              <a:t>   0.0894</a:t>
            </a:r>
          </a:p>
        </p:txBody>
      </p:sp>
      <p:sp>
        <p:nvSpPr>
          <p:cNvPr id="103435" name="Rectangle 11"/>
          <p:cNvSpPr>
            <a:spLocks noChangeArrowheads="1"/>
          </p:cNvSpPr>
          <p:nvPr/>
        </p:nvSpPr>
        <p:spPr bwMode="auto">
          <a:xfrm>
            <a:off x="5294313" y="5213350"/>
            <a:ext cx="939800" cy="522288"/>
          </a:xfrm>
          <a:prstGeom prst="rect">
            <a:avLst/>
          </a:prstGeom>
          <a:noFill/>
          <a:ln w="12700">
            <a:noFill/>
            <a:miter lim="800000"/>
            <a:headEnd/>
            <a:tailEnd/>
          </a:ln>
          <a:effectLst/>
        </p:spPr>
        <p:txBody>
          <a:bodyPr wrap="none" lIns="19050" tIns="26988" rIns="19050" bIns="26988"/>
          <a:lstStyle/>
          <a:p>
            <a:pPr eaLnBrk="0" hangingPunct="0">
              <a:lnSpc>
                <a:spcPts val="2900"/>
              </a:lnSpc>
              <a:tabLst>
                <a:tab pos="457200" algn="l"/>
                <a:tab pos="914400" algn="l"/>
                <a:tab pos="1371600" algn="l"/>
              </a:tabLst>
            </a:pPr>
            <a:r>
              <a:rPr lang="en-US" sz="1900" b="1">
                <a:latin typeface="Arial" pitchFamily="34" charset="0"/>
              </a:rPr>
              <a:t>    0.000060</a:t>
            </a:r>
          </a:p>
        </p:txBody>
      </p:sp>
      <p:sp>
        <p:nvSpPr>
          <p:cNvPr id="103436" name="Rectangle 12"/>
          <p:cNvSpPr>
            <a:spLocks noChangeArrowheads="1"/>
          </p:cNvSpPr>
          <p:nvPr/>
        </p:nvSpPr>
        <p:spPr bwMode="auto">
          <a:xfrm>
            <a:off x="6935788" y="5619750"/>
            <a:ext cx="1108075" cy="423863"/>
          </a:xfrm>
          <a:prstGeom prst="rect">
            <a:avLst/>
          </a:prstGeom>
          <a:noFill/>
          <a:ln w="12700">
            <a:noFill/>
            <a:miter lim="800000"/>
            <a:headEnd/>
            <a:tailEnd/>
          </a:ln>
          <a:effectLst/>
        </p:spPr>
        <p:txBody>
          <a:bodyPr wrap="none" lIns="19050" tIns="26988" rIns="19050" bIns="26988"/>
          <a:lstStyle/>
          <a:p>
            <a:pPr eaLnBrk="0" hangingPunct="0">
              <a:lnSpc>
                <a:spcPts val="2900"/>
              </a:lnSpc>
              <a:tabLst>
                <a:tab pos="457200" algn="l"/>
                <a:tab pos="914400" algn="l"/>
                <a:tab pos="1371600" algn="l"/>
              </a:tabLst>
            </a:pPr>
            <a:r>
              <a:rPr lang="en-US" sz="1900" b="1">
                <a:latin typeface="Arial" pitchFamily="34" charset="0"/>
              </a:rPr>
              <a:t>  0.01195</a:t>
            </a:r>
          </a:p>
          <a:p>
            <a:pPr>
              <a:lnSpc>
                <a:spcPts val="2900"/>
              </a:lnSpc>
              <a:tabLst>
                <a:tab pos="457200" algn="l"/>
                <a:tab pos="914400" algn="l"/>
                <a:tab pos="1371600" algn="l"/>
              </a:tabLst>
            </a:pPr>
            <a:endParaRPr lang="en-US" sz="1900" b="1">
              <a:latin typeface="Arial" pitchFamily="34" charset="0"/>
            </a:endParaRPr>
          </a:p>
        </p:txBody>
      </p:sp>
      <p:sp>
        <p:nvSpPr>
          <p:cNvPr id="103437" name="Rectangle 14"/>
          <p:cNvSpPr>
            <a:spLocks noChangeArrowheads="1"/>
          </p:cNvSpPr>
          <p:nvPr/>
        </p:nvSpPr>
        <p:spPr bwMode="auto">
          <a:xfrm>
            <a:off x="3544888" y="4373563"/>
            <a:ext cx="1452562" cy="549275"/>
          </a:xfrm>
          <a:prstGeom prst="rect">
            <a:avLst/>
          </a:prstGeom>
          <a:noFill/>
          <a:ln w="12700">
            <a:noFill/>
            <a:miter lim="800000"/>
            <a:headEnd/>
            <a:tailEnd/>
          </a:ln>
          <a:effectLst/>
        </p:spPr>
        <p:txBody>
          <a:bodyPr wrap="none" lIns="19050" tIns="26988" rIns="19050" bIns="26988"/>
          <a:lstStyle/>
          <a:p>
            <a:pPr eaLnBrk="0" hangingPunct="0">
              <a:lnSpc>
                <a:spcPts val="3100"/>
              </a:lnSpc>
              <a:tabLst>
                <a:tab pos="457200" algn="l"/>
                <a:tab pos="914400" algn="l"/>
                <a:tab pos="1371600" algn="l"/>
              </a:tabLst>
            </a:pPr>
            <a:r>
              <a:rPr lang="en-US" sz="1900" b="1">
                <a:latin typeface="Arial" pitchFamily="34" charset="0"/>
              </a:rPr>
              <a:t>All</a:t>
            </a:r>
          </a:p>
        </p:txBody>
      </p:sp>
      <p:sp>
        <p:nvSpPr>
          <p:cNvPr id="103438" name="Rectangle 15"/>
          <p:cNvSpPr>
            <a:spLocks noChangeArrowheads="1"/>
          </p:cNvSpPr>
          <p:nvPr/>
        </p:nvSpPr>
        <p:spPr bwMode="auto">
          <a:xfrm>
            <a:off x="3544888" y="5149850"/>
            <a:ext cx="655637" cy="549275"/>
          </a:xfrm>
          <a:prstGeom prst="rect">
            <a:avLst/>
          </a:prstGeom>
          <a:noFill/>
          <a:ln w="12700">
            <a:noFill/>
            <a:miter lim="800000"/>
            <a:headEnd/>
            <a:tailEnd/>
          </a:ln>
          <a:effectLst/>
        </p:spPr>
        <p:txBody>
          <a:bodyPr wrap="none" lIns="19050" tIns="26988" rIns="19050" bIns="26988"/>
          <a:lstStyle/>
          <a:p>
            <a:pPr eaLnBrk="0" hangingPunct="0">
              <a:lnSpc>
                <a:spcPts val="3100"/>
              </a:lnSpc>
              <a:tabLst>
                <a:tab pos="457200" algn="l"/>
                <a:tab pos="914400" algn="l"/>
                <a:tab pos="1371600" algn="l"/>
              </a:tabLst>
            </a:pPr>
            <a:r>
              <a:rPr lang="en-US" sz="1900" b="1">
                <a:latin typeface="Arial" pitchFamily="34" charset="0"/>
              </a:rPr>
              <a:t>All</a:t>
            </a:r>
          </a:p>
        </p:txBody>
      </p:sp>
      <p:sp>
        <p:nvSpPr>
          <p:cNvPr id="103439" name="Rectangle 16"/>
          <p:cNvSpPr>
            <a:spLocks noChangeArrowheads="1"/>
          </p:cNvSpPr>
          <p:nvPr/>
        </p:nvSpPr>
        <p:spPr bwMode="auto">
          <a:xfrm>
            <a:off x="3544888" y="5578475"/>
            <a:ext cx="655637" cy="549275"/>
          </a:xfrm>
          <a:prstGeom prst="rect">
            <a:avLst/>
          </a:prstGeom>
          <a:noFill/>
          <a:ln w="12700">
            <a:noFill/>
            <a:miter lim="800000"/>
            <a:headEnd/>
            <a:tailEnd/>
          </a:ln>
          <a:effectLst/>
        </p:spPr>
        <p:txBody>
          <a:bodyPr wrap="none" lIns="19050" tIns="26988" rIns="19050" bIns="26988"/>
          <a:lstStyle/>
          <a:p>
            <a:pPr eaLnBrk="0" hangingPunct="0">
              <a:lnSpc>
                <a:spcPts val="3100"/>
              </a:lnSpc>
              <a:tabLst>
                <a:tab pos="457200" algn="l"/>
                <a:tab pos="914400" algn="l"/>
                <a:tab pos="1371600" algn="l"/>
              </a:tabLst>
            </a:pPr>
            <a:r>
              <a:rPr lang="en-US" sz="1900" b="1">
                <a:latin typeface="Arial" pitchFamily="34" charset="0"/>
              </a:rPr>
              <a:t>All</a:t>
            </a:r>
          </a:p>
        </p:txBody>
      </p:sp>
      <p:sp>
        <p:nvSpPr>
          <p:cNvPr id="103440" name="Line 18"/>
          <p:cNvSpPr>
            <a:spLocks noChangeShapeType="1"/>
          </p:cNvSpPr>
          <p:nvPr/>
        </p:nvSpPr>
        <p:spPr bwMode="auto">
          <a:xfrm>
            <a:off x="798513" y="2386013"/>
            <a:ext cx="7869237" cy="0"/>
          </a:xfrm>
          <a:prstGeom prst="line">
            <a:avLst/>
          </a:prstGeom>
          <a:noFill/>
          <a:ln w="28575">
            <a:solidFill>
              <a:srgbClr val="FFFFFF"/>
            </a:solidFill>
            <a:round/>
            <a:headEnd/>
            <a:tailEnd/>
          </a:ln>
          <a:effectLst/>
        </p:spPr>
        <p:txBody>
          <a:bodyPr wrap="none" anchor="ctr"/>
          <a:lstStyle/>
          <a:p>
            <a:endParaRPr lang="en-US"/>
          </a:p>
        </p:txBody>
      </p:sp>
      <p:sp>
        <p:nvSpPr>
          <p:cNvPr id="103441" name="Line 19"/>
          <p:cNvSpPr>
            <a:spLocks noChangeShapeType="1"/>
          </p:cNvSpPr>
          <p:nvPr/>
        </p:nvSpPr>
        <p:spPr bwMode="auto">
          <a:xfrm>
            <a:off x="785813" y="1568450"/>
            <a:ext cx="7870825" cy="0"/>
          </a:xfrm>
          <a:prstGeom prst="line">
            <a:avLst/>
          </a:prstGeom>
          <a:noFill/>
          <a:ln w="28575">
            <a:solidFill>
              <a:srgbClr val="FFFFFF"/>
            </a:solidFill>
            <a:round/>
            <a:headEnd/>
            <a:tailEnd/>
          </a:ln>
          <a:effectLst/>
        </p:spPr>
        <p:txBody>
          <a:bodyPr wrap="none" anchor="ctr"/>
          <a:lstStyle/>
          <a:p>
            <a:endParaRPr lang="en-US"/>
          </a:p>
        </p:txBody>
      </p:sp>
      <p:sp>
        <p:nvSpPr>
          <p:cNvPr id="103442" name="Line 20"/>
          <p:cNvSpPr>
            <a:spLocks noChangeShapeType="1"/>
          </p:cNvSpPr>
          <p:nvPr/>
        </p:nvSpPr>
        <p:spPr bwMode="auto">
          <a:xfrm>
            <a:off x="727075" y="6148388"/>
            <a:ext cx="7869238" cy="0"/>
          </a:xfrm>
          <a:prstGeom prst="line">
            <a:avLst/>
          </a:prstGeom>
          <a:noFill/>
          <a:ln w="28575">
            <a:solidFill>
              <a:srgbClr val="FFFFFF"/>
            </a:solidFill>
            <a:round/>
            <a:headEnd/>
            <a:tailEnd/>
          </a:ln>
          <a:effectLst/>
        </p:spPr>
        <p:txBody>
          <a:bodyPr wrap="none" anchor="ctr"/>
          <a:lstStyle/>
          <a:p>
            <a:endParaRPr lang="en-US"/>
          </a:p>
        </p:txBody>
      </p:sp>
      <p:sp>
        <p:nvSpPr>
          <p:cNvPr id="103443" name="Rectangle 21"/>
          <p:cNvSpPr>
            <a:spLocks noChangeArrowheads="1"/>
          </p:cNvSpPr>
          <p:nvPr/>
        </p:nvSpPr>
        <p:spPr bwMode="auto">
          <a:xfrm>
            <a:off x="7032625" y="2513013"/>
            <a:ext cx="1857375" cy="1125537"/>
          </a:xfrm>
          <a:prstGeom prst="rect">
            <a:avLst/>
          </a:prstGeom>
          <a:noFill/>
          <a:ln w="12700">
            <a:noFill/>
            <a:miter lim="800000"/>
            <a:headEnd/>
            <a:tailEnd/>
          </a:ln>
          <a:effectLst/>
        </p:spPr>
        <p:txBody>
          <a:bodyPr wrap="none" lIns="19050" tIns="26988" rIns="19050" bIns="26988"/>
          <a:lstStyle/>
          <a:p>
            <a:pPr eaLnBrk="0" hangingPunct="0">
              <a:lnSpc>
                <a:spcPts val="2400"/>
              </a:lnSpc>
              <a:tabLst>
                <a:tab pos="457200" algn="l"/>
                <a:tab pos="914400" algn="l"/>
                <a:tab pos="1371600" algn="l"/>
              </a:tabLst>
            </a:pPr>
            <a:r>
              <a:rPr lang="en-US" sz="1900" b="1">
                <a:latin typeface="Arial" pitchFamily="34" charset="0"/>
              </a:rPr>
              <a:t>0.2626</a:t>
            </a:r>
          </a:p>
          <a:p>
            <a:pPr eaLnBrk="0" hangingPunct="0">
              <a:lnSpc>
                <a:spcPts val="2400"/>
              </a:lnSpc>
              <a:tabLst>
                <a:tab pos="457200" algn="l"/>
                <a:tab pos="914400" algn="l"/>
                <a:tab pos="1371600" algn="l"/>
              </a:tabLst>
            </a:pPr>
            <a:r>
              <a:rPr lang="en-US" sz="1900" b="1">
                <a:latin typeface="Arial" pitchFamily="34" charset="0"/>
              </a:rPr>
              <a:t>0.0.0852</a:t>
            </a:r>
          </a:p>
          <a:p>
            <a:pPr eaLnBrk="0" hangingPunct="0">
              <a:lnSpc>
                <a:spcPts val="2400"/>
              </a:lnSpc>
              <a:tabLst>
                <a:tab pos="457200" algn="l"/>
                <a:tab pos="914400" algn="l"/>
                <a:tab pos="1371600" algn="l"/>
              </a:tabLst>
            </a:pPr>
            <a:r>
              <a:rPr lang="en-US" sz="1900" b="1">
                <a:latin typeface="Arial" pitchFamily="34" charset="0"/>
              </a:rPr>
              <a:t>0.00023</a:t>
            </a:r>
          </a:p>
        </p:txBody>
      </p:sp>
      <p:sp>
        <p:nvSpPr>
          <p:cNvPr id="103444" name="Rectangle 22"/>
          <p:cNvSpPr>
            <a:spLocks noChangeArrowheads="1"/>
          </p:cNvSpPr>
          <p:nvPr/>
        </p:nvSpPr>
        <p:spPr bwMode="auto">
          <a:xfrm>
            <a:off x="7085013" y="4478338"/>
            <a:ext cx="1143000" cy="482600"/>
          </a:xfrm>
          <a:prstGeom prst="rect">
            <a:avLst/>
          </a:prstGeom>
          <a:noFill/>
          <a:ln w="12700">
            <a:noFill/>
            <a:miter lim="800000"/>
            <a:headEnd/>
            <a:tailEnd/>
          </a:ln>
          <a:effectLst/>
        </p:spPr>
        <p:txBody>
          <a:bodyPr wrap="none" lIns="19050" tIns="26988" rIns="19050" bIns="26988"/>
          <a:lstStyle/>
          <a:p>
            <a:pPr eaLnBrk="0" hangingPunct="0">
              <a:lnSpc>
                <a:spcPts val="2400"/>
              </a:lnSpc>
              <a:tabLst>
                <a:tab pos="457200" algn="l"/>
                <a:tab pos="914400" algn="l"/>
                <a:tab pos="1371600" algn="l"/>
              </a:tabLst>
            </a:pPr>
            <a:r>
              <a:rPr lang="en-US" sz="1900" b="1">
                <a:latin typeface="Arial" pitchFamily="34" charset="0"/>
              </a:rPr>
              <a:t>1.608</a:t>
            </a:r>
          </a:p>
        </p:txBody>
      </p:sp>
      <p:sp>
        <p:nvSpPr>
          <p:cNvPr id="103445" name="Rectangle 23"/>
          <p:cNvSpPr>
            <a:spLocks noChangeArrowheads="1"/>
          </p:cNvSpPr>
          <p:nvPr/>
        </p:nvSpPr>
        <p:spPr bwMode="auto">
          <a:xfrm>
            <a:off x="7085013" y="4802188"/>
            <a:ext cx="1047750" cy="549275"/>
          </a:xfrm>
          <a:prstGeom prst="rect">
            <a:avLst/>
          </a:prstGeom>
          <a:noFill/>
          <a:ln w="12700">
            <a:noFill/>
            <a:miter lim="800000"/>
            <a:headEnd/>
            <a:tailEnd/>
          </a:ln>
          <a:effectLst/>
        </p:spPr>
        <p:txBody>
          <a:bodyPr wrap="none" lIns="19050" tIns="26988" rIns="19050" bIns="26988"/>
          <a:lstStyle/>
          <a:p>
            <a:pPr eaLnBrk="0" hangingPunct="0">
              <a:lnSpc>
                <a:spcPts val="2900"/>
              </a:lnSpc>
              <a:tabLst>
                <a:tab pos="457200" algn="l"/>
                <a:tab pos="914400" algn="l"/>
                <a:tab pos="1371600" algn="l"/>
              </a:tabLst>
            </a:pPr>
            <a:r>
              <a:rPr lang="en-US" sz="1900" b="1">
                <a:latin typeface="Arial" pitchFamily="34" charset="0"/>
              </a:rPr>
              <a:t>1.691</a:t>
            </a:r>
          </a:p>
        </p:txBody>
      </p:sp>
      <p:sp>
        <p:nvSpPr>
          <p:cNvPr id="103446" name="Rectangle 25"/>
          <p:cNvSpPr>
            <a:spLocks noChangeArrowheads="1"/>
          </p:cNvSpPr>
          <p:nvPr/>
        </p:nvSpPr>
        <p:spPr bwMode="auto">
          <a:xfrm>
            <a:off x="5516563" y="5618163"/>
            <a:ext cx="915987" cy="549275"/>
          </a:xfrm>
          <a:prstGeom prst="rect">
            <a:avLst/>
          </a:prstGeom>
          <a:noFill/>
          <a:ln w="12700">
            <a:noFill/>
            <a:miter lim="800000"/>
            <a:headEnd/>
            <a:tailEnd/>
          </a:ln>
          <a:effectLst/>
        </p:spPr>
        <p:txBody>
          <a:bodyPr wrap="none" lIns="19050" tIns="26988" rIns="19050" bIns="26988"/>
          <a:lstStyle/>
          <a:p>
            <a:pPr eaLnBrk="0" hangingPunct="0">
              <a:lnSpc>
                <a:spcPts val="2900"/>
              </a:lnSpc>
              <a:tabLst>
                <a:tab pos="457200" algn="l"/>
                <a:tab pos="914400" algn="l"/>
                <a:tab pos="1371600" algn="l"/>
              </a:tabLst>
            </a:pPr>
            <a:r>
              <a:rPr lang="en-US" sz="1900" b="1">
                <a:latin typeface="Arial" pitchFamily="34" charset="0"/>
              </a:rPr>
              <a:t>0.00150</a:t>
            </a:r>
          </a:p>
        </p:txBody>
      </p:sp>
      <p:sp>
        <p:nvSpPr>
          <p:cNvPr id="103447" name="Rectangle 26"/>
          <p:cNvSpPr>
            <a:spLocks noChangeArrowheads="1"/>
          </p:cNvSpPr>
          <p:nvPr/>
        </p:nvSpPr>
        <p:spPr bwMode="auto">
          <a:xfrm>
            <a:off x="7085013" y="3617913"/>
            <a:ext cx="868362" cy="830262"/>
          </a:xfrm>
          <a:prstGeom prst="rect">
            <a:avLst/>
          </a:prstGeom>
          <a:noFill/>
          <a:ln w="12700">
            <a:noFill/>
            <a:miter lim="800000"/>
            <a:headEnd/>
            <a:tailEnd/>
          </a:ln>
          <a:effectLst/>
        </p:spPr>
        <p:txBody>
          <a:bodyPr wrap="none" lIns="19050" tIns="26988" rIns="19050" bIns="26988"/>
          <a:lstStyle/>
          <a:p>
            <a:pPr eaLnBrk="0" hangingPunct="0">
              <a:lnSpc>
                <a:spcPts val="2500"/>
              </a:lnSpc>
              <a:tabLst>
                <a:tab pos="457200" algn="l"/>
                <a:tab pos="914400" algn="l"/>
                <a:tab pos="1371600" algn="l"/>
              </a:tabLst>
            </a:pPr>
            <a:r>
              <a:rPr lang="en-US" sz="1900" b="1">
                <a:latin typeface="Arial" pitchFamily="34" charset="0"/>
              </a:rPr>
              <a:t>0.437</a:t>
            </a:r>
          </a:p>
          <a:p>
            <a:pPr eaLnBrk="0" hangingPunct="0">
              <a:lnSpc>
                <a:spcPts val="2500"/>
              </a:lnSpc>
              <a:tabLst>
                <a:tab pos="457200" algn="l"/>
                <a:tab pos="914400" algn="l"/>
                <a:tab pos="1371600" algn="l"/>
              </a:tabLst>
            </a:pPr>
            <a:r>
              <a:rPr lang="en-US" sz="1900" b="1">
                <a:latin typeface="Arial" pitchFamily="34" charset="0"/>
              </a:rPr>
              <a:t>0.3885</a:t>
            </a:r>
          </a:p>
        </p:txBody>
      </p:sp>
      <p:sp>
        <p:nvSpPr>
          <p:cNvPr id="103448" name="Rectangle 27"/>
          <p:cNvSpPr>
            <a:spLocks noChangeArrowheads="1"/>
          </p:cNvSpPr>
          <p:nvPr/>
        </p:nvSpPr>
        <p:spPr bwMode="auto">
          <a:xfrm>
            <a:off x="7085013" y="5203825"/>
            <a:ext cx="844550" cy="549275"/>
          </a:xfrm>
          <a:prstGeom prst="rect">
            <a:avLst/>
          </a:prstGeom>
          <a:noFill/>
          <a:ln w="12700">
            <a:noFill/>
            <a:miter lim="800000"/>
            <a:headEnd/>
            <a:tailEnd/>
          </a:ln>
          <a:effectLst/>
        </p:spPr>
        <p:txBody>
          <a:bodyPr wrap="none" lIns="19050" tIns="26988" rIns="19050" bIns="26988"/>
          <a:lstStyle/>
          <a:p>
            <a:pPr eaLnBrk="0" hangingPunct="0">
              <a:lnSpc>
                <a:spcPts val="2900"/>
              </a:lnSpc>
              <a:tabLst>
                <a:tab pos="457200" algn="l"/>
                <a:tab pos="914400" algn="l"/>
                <a:tab pos="1371600" algn="l"/>
              </a:tabLst>
            </a:pPr>
            <a:r>
              <a:rPr lang="en-US" sz="1900" b="1">
                <a:latin typeface="Arial" pitchFamily="34" charset="0"/>
              </a:rPr>
              <a:t>0.0375</a:t>
            </a:r>
          </a:p>
        </p:txBody>
      </p:sp>
      <p:sp>
        <p:nvSpPr>
          <p:cNvPr id="103449" name="Rectangle 28"/>
          <p:cNvSpPr>
            <a:spLocks noChangeArrowheads="1"/>
          </p:cNvSpPr>
          <p:nvPr/>
        </p:nvSpPr>
        <p:spPr bwMode="auto">
          <a:xfrm>
            <a:off x="6773863" y="1658938"/>
            <a:ext cx="2251075" cy="938212"/>
          </a:xfrm>
          <a:prstGeom prst="rect">
            <a:avLst/>
          </a:prstGeom>
          <a:noFill/>
          <a:ln w="12700">
            <a:noFill/>
            <a:miter lim="800000"/>
            <a:headEnd/>
            <a:tailEnd/>
          </a:ln>
          <a:effectLst/>
        </p:spPr>
        <p:txBody>
          <a:bodyPr wrap="none" lIns="19050" tIns="26988" rIns="19050" bIns="26988"/>
          <a:lstStyle/>
          <a:p>
            <a:pPr eaLnBrk="0" hangingPunct="0">
              <a:lnSpc>
                <a:spcPts val="2000"/>
              </a:lnSpc>
              <a:tabLst>
                <a:tab pos="457200" algn="l"/>
                <a:tab pos="914400" algn="l"/>
                <a:tab pos="1371600" algn="l"/>
              </a:tabLst>
            </a:pPr>
            <a:r>
              <a:rPr lang="en-US" sz="2000" b="1" i="1" u="sng">
                <a:latin typeface="Arial" pitchFamily="34" charset="0"/>
              </a:rPr>
              <a:t> &gt;</a:t>
            </a:r>
            <a:r>
              <a:rPr lang="en-US" sz="2000" b="1" i="1">
                <a:latin typeface="Arial" pitchFamily="34" charset="0"/>
              </a:rPr>
              <a:t> 10,000 ppm </a:t>
            </a:r>
          </a:p>
          <a:p>
            <a:pPr eaLnBrk="0" hangingPunct="0">
              <a:lnSpc>
                <a:spcPts val="2000"/>
              </a:lnSpc>
              <a:tabLst>
                <a:tab pos="457200" algn="l"/>
                <a:tab pos="914400" algn="l"/>
                <a:tab pos="1371600" algn="l"/>
              </a:tabLst>
            </a:pPr>
            <a:r>
              <a:rPr lang="en-US" sz="2000" b="1" i="1">
                <a:latin typeface="Arial" pitchFamily="34" charset="0"/>
              </a:rPr>
              <a:t> Factor(kg/hr)</a:t>
            </a:r>
          </a:p>
        </p:txBody>
      </p:sp>
      <p:sp>
        <p:nvSpPr>
          <p:cNvPr id="103450" name="Line 30"/>
          <p:cNvSpPr>
            <a:spLocks noChangeShapeType="1"/>
          </p:cNvSpPr>
          <p:nvPr/>
        </p:nvSpPr>
        <p:spPr bwMode="auto">
          <a:xfrm>
            <a:off x="776288" y="3568700"/>
            <a:ext cx="7869237" cy="0"/>
          </a:xfrm>
          <a:prstGeom prst="line">
            <a:avLst/>
          </a:prstGeom>
          <a:noFill/>
          <a:ln w="25400">
            <a:solidFill>
              <a:srgbClr val="FFFFFF"/>
            </a:solidFill>
            <a:round/>
            <a:headEnd/>
            <a:tailEnd/>
          </a:ln>
          <a:effectLst/>
        </p:spPr>
        <p:txBody>
          <a:bodyPr wrap="none" anchor="ctr"/>
          <a:lstStyle/>
          <a:p>
            <a:endParaRPr lang="en-US"/>
          </a:p>
        </p:txBody>
      </p:sp>
      <p:sp>
        <p:nvSpPr>
          <p:cNvPr id="103451" name="Line 31"/>
          <p:cNvSpPr>
            <a:spLocks noChangeShapeType="1"/>
          </p:cNvSpPr>
          <p:nvPr/>
        </p:nvSpPr>
        <p:spPr bwMode="auto">
          <a:xfrm>
            <a:off x="776288" y="4406900"/>
            <a:ext cx="7869237" cy="0"/>
          </a:xfrm>
          <a:prstGeom prst="line">
            <a:avLst/>
          </a:prstGeom>
          <a:noFill/>
          <a:ln w="25400">
            <a:solidFill>
              <a:srgbClr val="FFFFFF"/>
            </a:solidFill>
            <a:round/>
            <a:headEnd/>
            <a:tailEnd/>
          </a:ln>
          <a:effectLst/>
        </p:spPr>
        <p:txBody>
          <a:bodyPr wrap="none" anchor="ctr"/>
          <a:lstStyle/>
          <a:p>
            <a:endParaRPr lang="en-US"/>
          </a:p>
        </p:txBody>
      </p:sp>
      <p:sp>
        <p:nvSpPr>
          <p:cNvPr id="103452" name="Line 32"/>
          <p:cNvSpPr>
            <a:spLocks noChangeShapeType="1"/>
          </p:cNvSpPr>
          <p:nvPr/>
        </p:nvSpPr>
        <p:spPr bwMode="auto">
          <a:xfrm>
            <a:off x="758825" y="4848225"/>
            <a:ext cx="7869238" cy="0"/>
          </a:xfrm>
          <a:prstGeom prst="line">
            <a:avLst/>
          </a:prstGeom>
          <a:noFill/>
          <a:ln w="25400">
            <a:solidFill>
              <a:srgbClr val="FFFFFF"/>
            </a:solidFill>
            <a:round/>
            <a:headEnd/>
            <a:tailEnd/>
          </a:ln>
          <a:effectLst/>
        </p:spPr>
        <p:txBody>
          <a:bodyPr wrap="none" anchor="ctr"/>
          <a:lstStyle/>
          <a:p>
            <a:endParaRPr lang="en-US"/>
          </a:p>
        </p:txBody>
      </p:sp>
      <p:sp>
        <p:nvSpPr>
          <p:cNvPr id="103453" name="Line 33"/>
          <p:cNvSpPr>
            <a:spLocks noChangeShapeType="1"/>
          </p:cNvSpPr>
          <p:nvPr/>
        </p:nvSpPr>
        <p:spPr bwMode="auto">
          <a:xfrm>
            <a:off x="741363" y="5249863"/>
            <a:ext cx="7869237" cy="0"/>
          </a:xfrm>
          <a:prstGeom prst="line">
            <a:avLst/>
          </a:prstGeom>
          <a:noFill/>
          <a:ln w="25400">
            <a:solidFill>
              <a:srgbClr val="FFFFFF"/>
            </a:solidFill>
            <a:round/>
            <a:headEnd/>
            <a:tailEnd/>
          </a:ln>
          <a:effectLst/>
        </p:spPr>
        <p:txBody>
          <a:bodyPr wrap="none" anchor="ctr"/>
          <a:lstStyle/>
          <a:p>
            <a:endParaRPr lang="en-US"/>
          </a:p>
        </p:txBody>
      </p:sp>
      <p:sp>
        <p:nvSpPr>
          <p:cNvPr id="103454" name="Line 34"/>
          <p:cNvSpPr>
            <a:spLocks noChangeShapeType="1"/>
          </p:cNvSpPr>
          <p:nvPr/>
        </p:nvSpPr>
        <p:spPr bwMode="auto">
          <a:xfrm>
            <a:off x="719138" y="5594350"/>
            <a:ext cx="7869237" cy="0"/>
          </a:xfrm>
          <a:prstGeom prst="line">
            <a:avLst/>
          </a:prstGeom>
          <a:noFill/>
          <a:ln w="25400">
            <a:solidFill>
              <a:srgbClr val="FFFFFF"/>
            </a:solidFill>
            <a:round/>
            <a:headEnd/>
            <a:tailEnd/>
          </a:ln>
          <a:effectLst/>
        </p:spPr>
        <p:txBody>
          <a:bodyPr wrap="none" anchor="ctr"/>
          <a:lstStyle/>
          <a:p>
            <a:endParaRPr lang="en-US"/>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6499" name="Picture 14"/>
          <p:cNvPicPr>
            <a:picLocks noChangeArrowheads="1"/>
          </p:cNvPicPr>
          <p:nvPr/>
        </p:nvPicPr>
        <p:blipFill>
          <a:blip r:embed="rId3" cstate="print"/>
          <a:srcRect/>
          <a:stretch>
            <a:fillRect/>
          </a:stretch>
        </p:blipFill>
        <p:spPr bwMode="auto">
          <a:xfrm>
            <a:off x="3203575" y="1125538"/>
            <a:ext cx="2738438" cy="4579937"/>
          </a:xfrm>
          <a:prstGeom prst="rect">
            <a:avLst/>
          </a:prstGeom>
          <a:noFill/>
          <a:ln w="12700">
            <a:noFill/>
            <a:miter lim="800000"/>
            <a:headEnd/>
            <a:tailEnd/>
          </a:ln>
          <a:effectLst/>
        </p:spPr>
      </p:pic>
      <p:sp>
        <p:nvSpPr>
          <p:cNvPr id="86031" name="Rectangle 15"/>
          <p:cNvSpPr>
            <a:spLocks noChangeArrowheads="1"/>
          </p:cNvSpPr>
          <p:nvPr/>
        </p:nvSpPr>
        <p:spPr bwMode="auto">
          <a:xfrm>
            <a:off x="1714500" y="1931988"/>
            <a:ext cx="5691188" cy="3106737"/>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19050" tIns="26988" rIns="19050" bIns="26988"/>
          <a:lstStyle/>
          <a:p>
            <a:pPr algn="ctr" eaLnBrk="0" hangingPunct="0">
              <a:lnSpc>
                <a:spcPct val="85000"/>
              </a:lnSpc>
              <a:tabLst>
                <a:tab pos="914400" algn="l"/>
                <a:tab pos="1828800" algn="l"/>
                <a:tab pos="2743200" algn="l"/>
                <a:tab pos="3657600" algn="l"/>
                <a:tab pos="4572000" algn="l"/>
                <a:tab pos="5486400" algn="l"/>
                <a:tab pos="6400800" algn="l"/>
              </a:tabLst>
              <a:defRPr/>
            </a:pPr>
            <a:r>
              <a:rPr lang="en-US" sz="6200" b="1" dirty="0">
                <a:solidFill>
                  <a:schemeClr val="accent5"/>
                </a:solidFill>
                <a:effectLst>
                  <a:outerShdw blurRad="38100" dist="38100" dir="2700000" algn="tl">
                    <a:srgbClr val="000000"/>
                  </a:outerShdw>
                </a:effectLst>
                <a:latin typeface="Arial" charset="0"/>
              </a:rPr>
              <a:t>REGULATIONS </a:t>
            </a:r>
          </a:p>
          <a:p>
            <a:pPr algn="ctr" eaLnBrk="0" hangingPunct="0">
              <a:lnSpc>
                <a:spcPct val="85000"/>
              </a:lnSpc>
              <a:tabLst>
                <a:tab pos="914400" algn="l"/>
                <a:tab pos="1828800" algn="l"/>
                <a:tab pos="2743200" algn="l"/>
                <a:tab pos="3657600" algn="l"/>
                <a:tab pos="4572000" algn="l"/>
                <a:tab pos="5486400" algn="l"/>
                <a:tab pos="6400800" algn="l"/>
              </a:tabLst>
              <a:defRPr/>
            </a:pPr>
            <a:r>
              <a:rPr lang="en-US" sz="6200" b="1" dirty="0">
                <a:solidFill>
                  <a:schemeClr val="accent5"/>
                </a:solidFill>
                <a:effectLst>
                  <a:outerShdw blurRad="38100" dist="38100" dir="2700000" algn="tl">
                    <a:srgbClr val="000000"/>
                  </a:outerShdw>
                </a:effectLst>
                <a:latin typeface="Arial" charset="0"/>
              </a:rPr>
              <a:t>&amp; </a:t>
            </a:r>
            <a:br>
              <a:rPr lang="en-US" sz="6200" b="1" dirty="0">
                <a:solidFill>
                  <a:schemeClr val="accent5"/>
                </a:solidFill>
                <a:effectLst>
                  <a:outerShdw blurRad="38100" dist="38100" dir="2700000" algn="tl">
                    <a:srgbClr val="000000"/>
                  </a:outerShdw>
                </a:effectLst>
                <a:latin typeface="Arial" charset="0"/>
              </a:rPr>
            </a:br>
            <a:r>
              <a:rPr lang="en-US" sz="6200" b="1" dirty="0">
                <a:solidFill>
                  <a:schemeClr val="accent5"/>
                </a:solidFill>
                <a:effectLst>
                  <a:outerShdw blurRad="38100" dist="38100" dir="2700000" algn="tl">
                    <a:srgbClr val="000000"/>
                  </a:outerShdw>
                </a:effectLst>
                <a:latin typeface="Arial" charset="0"/>
              </a:rPr>
              <a:t>STANDARDS</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7655" name="Group 42"/>
          <p:cNvGrpSpPr>
            <a:grpSpLocks/>
          </p:cNvGrpSpPr>
          <p:nvPr/>
        </p:nvGrpSpPr>
        <p:grpSpPr bwMode="auto">
          <a:xfrm>
            <a:off x="1179513" y="1512888"/>
            <a:ext cx="6786562" cy="3967162"/>
            <a:chOff x="792" y="904"/>
            <a:chExt cx="4561" cy="2369"/>
          </a:xfrm>
        </p:grpSpPr>
        <p:sp>
          <p:nvSpPr>
            <p:cNvPr id="27660" name="Freeform 14"/>
            <p:cNvSpPr>
              <a:spLocks/>
            </p:cNvSpPr>
            <p:nvPr/>
          </p:nvSpPr>
          <p:spPr bwMode="auto">
            <a:xfrm>
              <a:off x="4016" y="2392"/>
              <a:ext cx="1" cy="569"/>
            </a:xfrm>
            <a:custGeom>
              <a:avLst/>
              <a:gdLst>
                <a:gd name="T0" fmla="*/ 0 w 1"/>
                <a:gd name="T1" fmla="*/ 568 h 569"/>
                <a:gd name="T2" fmla="*/ 0 w 1"/>
                <a:gd name="T3" fmla="*/ 0 h 569"/>
                <a:gd name="T4" fmla="*/ 0 60000 65536"/>
                <a:gd name="T5" fmla="*/ 0 60000 65536"/>
              </a:gdLst>
              <a:ahLst/>
              <a:cxnLst>
                <a:cxn ang="T4">
                  <a:pos x="T0" y="T1"/>
                </a:cxn>
                <a:cxn ang="T5">
                  <a:pos x="T2" y="T3"/>
                </a:cxn>
              </a:cxnLst>
              <a:rect l="0" t="0" r="r" b="b"/>
              <a:pathLst>
                <a:path w="1" h="569">
                  <a:moveTo>
                    <a:pt x="0" y="568"/>
                  </a:moveTo>
                  <a:lnTo>
                    <a:pt x="0"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61" name="Freeform 15"/>
            <p:cNvSpPr>
              <a:spLocks/>
            </p:cNvSpPr>
            <p:nvPr/>
          </p:nvSpPr>
          <p:spPr bwMode="auto">
            <a:xfrm>
              <a:off x="3800" y="2448"/>
              <a:ext cx="449" cy="1"/>
            </a:xfrm>
            <a:custGeom>
              <a:avLst/>
              <a:gdLst>
                <a:gd name="T0" fmla="*/ 0 w 449"/>
                <a:gd name="T1" fmla="*/ 0 h 1"/>
                <a:gd name="T2" fmla="*/ 448 w 449"/>
                <a:gd name="T3" fmla="*/ 0 h 1"/>
                <a:gd name="T4" fmla="*/ 0 60000 65536"/>
                <a:gd name="T5" fmla="*/ 0 60000 65536"/>
              </a:gdLst>
              <a:ahLst/>
              <a:cxnLst>
                <a:cxn ang="T4">
                  <a:pos x="T0" y="T1"/>
                </a:cxn>
                <a:cxn ang="T5">
                  <a:pos x="T2" y="T3"/>
                </a:cxn>
              </a:cxnLst>
              <a:rect l="0" t="0" r="r" b="b"/>
              <a:pathLst>
                <a:path w="449" h="1">
                  <a:moveTo>
                    <a:pt x="0" y="0"/>
                  </a:moveTo>
                  <a:lnTo>
                    <a:pt x="448"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62" name="Freeform 16"/>
            <p:cNvSpPr>
              <a:spLocks/>
            </p:cNvSpPr>
            <p:nvPr/>
          </p:nvSpPr>
          <p:spPr bwMode="auto">
            <a:xfrm>
              <a:off x="3800" y="2528"/>
              <a:ext cx="449" cy="1"/>
            </a:xfrm>
            <a:custGeom>
              <a:avLst/>
              <a:gdLst>
                <a:gd name="T0" fmla="*/ 0 w 449"/>
                <a:gd name="T1" fmla="*/ 0 h 1"/>
                <a:gd name="T2" fmla="*/ 448 w 449"/>
                <a:gd name="T3" fmla="*/ 0 h 1"/>
                <a:gd name="T4" fmla="*/ 0 60000 65536"/>
                <a:gd name="T5" fmla="*/ 0 60000 65536"/>
              </a:gdLst>
              <a:ahLst/>
              <a:cxnLst>
                <a:cxn ang="T4">
                  <a:pos x="T0" y="T1"/>
                </a:cxn>
                <a:cxn ang="T5">
                  <a:pos x="T2" y="T3"/>
                </a:cxn>
              </a:cxnLst>
              <a:rect l="0" t="0" r="r" b="b"/>
              <a:pathLst>
                <a:path w="449" h="1">
                  <a:moveTo>
                    <a:pt x="0" y="0"/>
                  </a:moveTo>
                  <a:lnTo>
                    <a:pt x="448"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63" name="Freeform 17"/>
            <p:cNvSpPr>
              <a:spLocks/>
            </p:cNvSpPr>
            <p:nvPr/>
          </p:nvSpPr>
          <p:spPr bwMode="auto">
            <a:xfrm>
              <a:off x="3800" y="2600"/>
              <a:ext cx="449" cy="1"/>
            </a:xfrm>
            <a:custGeom>
              <a:avLst/>
              <a:gdLst>
                <a:gd name="T0" fmla="*/ 0 w 449"/>
                <a:gd name="T1" fmla="*/ 0 h 1"/>
                <a:gd name="T2" fmla="*/ 448 w 449"/>
                <a:gd name="T3" fmla="*/ 0 h 1"/>
                <a:gd name="T4" fmla="*/ 0 60000 65536"/>
                <a:gd name="T5" fmla="*/ 0 60000 65536"/>
              </a:gdLst>
              <a:ahLst/>
              <a:cxnLst>
                <a:cxn ang="T4">
                  <a:pos x="T0" y="T1"/>
                </a:cxn>
                <a:cxn ang="T5">
                  <a:pos x="T2" y="T3"/>
                </a:cxn>
              </a:cxnLst>
              <a:rect l="0" t="0" r="r" b="b"/>
              <a:pathLst>
                <a:path w="449" h="1">
                  <a:moveTo>
                    <a:pt x="0" y="0"/>
                  </a:moveTo>
                  <a:lnTo>
                    <a:pt x="448"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64" name="Freeform 18"/>
            <p:cNvSpPr>
              <a:spLocks/>
            </p:cNvSpPr>
            <p:nvPr/>
          </p:nvSpPr>
          <p:spPr bwMode="auto">
            <a:xfrm>
              <a:off x="3800" y="2680"/>
              <a:ext cx="449" cy="1"/>
            </a:xfrm>
            <a:custGeom>
              <a:avLst/>
              <a:gdLst>
                <a:gd name="T0" fmla="*/ 0 w 449"/>
                <a:gd name="T1" fmla="*/ 0 h 1"/>
                <a:gd name="T2" fmla="*/ 448 w 449"/>
                <a:gd name="T3" fmla="*/ 0 h 1"/>
                <a:gd name="T4" fmla="*/ 0 60000 65536"/>
                <a:gd name="T5" fmla="*/ 0 60000 65536"/>
              </a:gdLst>
              <a:ahLst/>
              <a:cxnLst>
                <a:cxn ang="T4">
                  <a:pos x="T0" y="T1"/>
                </a:cxn>
                <a:cxn ang="T5">
                  <a:pos x="T2" y="T3"/>
                </a:cxn>
              </a:cxnLst>
              <a:rect l="0" t="0" r="r" b="b"/>
              <a:pathLst>
                <a:path w="449" h="1">
                  <a:moveTo>
                    <a:pt x="0" y="0"/>
                  </a:moveTo>
                  <a:lnTo>
                    <a:pt x="448"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65" name="Freeform 19"/>
            <p:cNvSpPr>
              <a:spLocks/>
            </p:cNvSpPr>
            <p:nvPr/>
          </p:nvSpPr>
          <p:spPr bwMode="auto">
            <a:xfrm>
              <a:off x="3800" y="2752"/>
              <a:ext cx="449" cy="1"/>
            </a:xfrm>
            <a:custGeom>
              <a:avLst/>
              <a:gdLst>
                <a:gd name="T0" fmla="*/ 0 w 449"/>
                <a:gd name="T1" fmla="*/ 0 h 1"/>
                <a:gd name="T2" fmla="*/ 448 w 449"/>
                <a:gd name="T3" fmla="*/ 0 h 1"/>
                <a:gd name="T4" fmla="*/ 0 60000 65536"/>
                <a:gd name="T5" fmla="*/ 0 60000 65536"/>
              </a:gdLst>
              <a:ahLst/>
              <a:cxnLst>
                <a:cxn ang="T4">
                  <a:pos x="T0" y="T1"/>
                </a:cxn>
                <a:cxn ang="T5">
                  <a:pos x="T2" y="T3"/>
                </a:cxn>
              </a:cxnLst>
              <a:rect l="0" t="0" r="r" b="b"/>
              <a:pathLst>
                <a:path w="449" h="1">
                  <a:moveTo>
                    <a:pt x="0" y="0"/>
                  </a:moveTo>
                  <a:lnTo>
                    <a:pt x="448"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66" name="Freeform 20"/>
            <p:cNvSpPr>
              <a:spLocks/>
            </p:cNvSpPr>
            <p:nvPr/>
          </p:nvSpPr>
          <p:spPr bwMode="auto">
            <a:xfrm>
              <a:off x="3800" y="2832"/>
              <a:ext cx="449" cy="1"/>
            </a:xfrm>
            <a:custGeom>
              <a:avLst/>
              <a:gdLst>
                <a:gd name="T0" fmla="*/ 0 w 449"/>
                <a:gd name="T1" fmla="*/ 0 h 1"/>
                <a:gd name="T2" fmla="*/ 448 w 449"/>
                <a:gd name="T3" fmla="*/ 0 h 1"/>
                <a:gd name="T4" fmla="*/ 0 60000 65536"/>
                <a:gd name="T5" fmla="*/ 0 60000 65536"/>
              </a:gdLst>
              <a:ahLst/>
              <a:cxnLst>
                <a:cxn ang="T4">
                  <a:pos x="T0" y="T1"/>
                </a:cxn>
                <a:cxn ang="T5">
                  <a:pos x="T2" y="T3"/>
                </a:cxn>
              </a:cxnLst>
              <a:rect l="0" t="0" r="r" b="b"/>
              <a:pathLst>
                <a:path w="449" h="1">
                  <a:moveTo>
                    <a:pt x="0" y="0"/>
                  </a:moveTo>
                  <a:lnTo>
                    <a:pt x="448"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67" name="Freeform 21"/>
            <p:cNvSpPr>
              <a:spLocks/>
            </p:cNvSpPr>
            <p:nvPr/>
          </p:nvSpPr>
          <p:spPr bwMode="auto">
            <a:xfrm>
              <a:off x="3800" y="2888"/>
              <a:ext cx="449" cy="1"/>
            </a:xfrm>
            <a:custGeom>
              <a:avLst/>
              <a:gdLst>
                <a:gd name="T0" fmla="*/ 0 w 449"/>
                <a:gd name="T1" fmla="*/ 0 h 1"/>
                <a:gd name="T2" fmla="*/ 448 w 449"/>
                <a:gd name="T3" fmla="*/ 0 h 1"/>
                <a:gd name="T4" fmla="*/ 0 60000 65536"/>
                <a:gd name="T5" fmla="*/ 0 60000 65536"/>
              </a:gdLst>
              <a:ahLst/>
              <a:cxnLst>
                <a:cxn ang="T4">
                  <a:pos x="T0" y="T1"/>
                </a:cxn>
                <a:cxn ang="T5">
                  <a:pos x="T2" y="T3"/>
                </a:cxn>
              </a:cxnLst>
              <a:rect l="0" t="0" r="r" b="b"/>
              <a:pathLst>
                <a:path w="449" h="1">
                  <a:moveTo>
                    <a:pt x="0" y="0"/>
                  </a:moveTo>
                  <a:lnTo>
                    <a:pt x="448"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68" name="Freeform 22"/>
            <p:cNvSpPr>
              <a:spLocks/>
            </p:cNvSpPr>
            <p:nvPr/>
          </p:nvSpPr>
          <p:spPr bwMode="auto">
            <a:xfrm>
              <a:off x="3488" y="2392"/>
              <a:ext cx="1" cy="569"/>
            </a:xfrm>
            <a:custGeom>
              <a:avLst/>
              <a:gdLst>
                <a:gd name="T0" fmla="*/ 0 w 1"/>
                <a:gd name="T1" fmla="*/ 568 h 569"/>
                <a:gd name="T2" fmla="*/ 0 w 1"/>
                <a:gd name="T3" fmla="*/ 0 h 569"/>
                <a:gd name="T4" fmla="*/ 0 60000 65536"/>
                <a:gd name="T5" fmla="*/ 0 60000 65536"/>
              </a:gdLst>
              <a:ahLst/>
              <a:cxnLst>
                <a:cxn ang="T4">
                  <a:pos x="T0" y="T1"/>
                </a:cxn>
                <a:cxn ang="T5">
                  <a:pos x="T2" y="T3"/>
                </a:cxn>
              </a:cxnLst>
              <a:rect l="0" t="0" r="r" b="b"/>
              <a:pathLst>
                <a:path w="1" h="569">
                  <a:moveTo>
                    <a:pt x="0" y="568"/>
                  </a:moveTo>
                  <a:lnTo>
                    <a:pt x="0"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69" name="Freeform 23"/>
            <p:cNvSpPr>
              <a:spLocks/>
            </p:cNvSpPr>
            <p:nvPr/>
          </p:nvSpPr>
          <p:spPr bwMode="auto">
            <a:xfrm>
              <a:off x="3256" y="2448"/>
              <a:ext cx="449" cy="1"/>
            </a:xfrm>
            <a:custGeom>
              <a:avLst/>
              <a:gdLst>
                <a:gd name="T0" fmla="*/ 0 w 449"/>
                <a:gd name="T1" fmla="*/ 0 h 1"/>
                <a:gd name="T2" fmla="*/ 448 w 449"/>
                <a:gd name="T3" fmla="*/ 0 h 1"/>
                <a:gd name="T4" fmla="*/ 0 60000 65536"/>
                <a:gd name="T5" fmla="*/ 0 60000 65536"/>
              </a:gdLst>
              <a:ahLst/>
              <a:cxnLst>
                <a:cxn ang="T4">
                  <a:pos x="T0" y="T1"/>
                </a:cxn>
                <a:cxn ang="T5">
                  <a:pos x="T2" y="T3"/>
                </a:cxn>
              </a:cxnLst>
              <a:rect l="0" t="0" r="r" b="b"/>
              <a:pathLst>
                <a:path w="449" h="1">
                  <a:moveTo>
                    <a:pt x="0" y="0"/>
                  </a:moveTo>
                  <a:lnTo>
                    <a:pt x="448"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70" name="Freeform 24"/>
            <p:cNvSpPr>
              <a:spLocks/>
            </p:cNvSpPr>
            <p:nvPr/>
          </p:nvSpPr>
          <p:spPr bwMode="auto">
            <a:xfrm>
              <a:off x="3256" y="2528"/>
              <a:ext cx="449" cy="1"/>
            </a:xfrm>
            <a:custGeom>
              <a:avLst/>
              <a:gdLst>
                <a:gd name="T0" fmla="*/ 0 w 449"/>
                <a:gd name="T1" fmla="*/ 0 h 1"/>
                <a:gd name="T2" fmla="*/ 448 w 449"/>
                <a:gd name="T3" fmla="*/ 0 h 1"/>
                <a:gd name="T4" fmla="*/ 0 60000 65536"/>
                <a:gd name="T5" fmla="*/ 0 60000 65536"/>
              </a:gdLst>
              <a:ahLst/>
              <a:cxnLst>
                <a:cxn ang="T4">
                  <a:pos x="T0" y="T1"/>
                </a:cxn>
                <a:cxn ang="T5">
                  <a:pos x="T2" y="T3"/>
                </a:cxn>
              </a:cxnLst>
              <a:rect l="0" t="0" r="r" b="b"/>
              <a:pathLst>
                <a:path w="449" h="1">
                  <a:moveTo>
                    <a:pt x="0" y="0"/>
                  </a:moveTo>
                  <a:lnTo>
                    <a:pt x="448"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71" name="Freeform 25"/>
            <p:cNvSpPr>
              <a:spLocks/>
            </p:cNvSpPr>
            <p:nvPr/>
          </p:nvSpPr>
          <p:spPr bwMode="auto">
            <a:xfrm>
              <a:off x="3256" y="2600"/>
              <a:ext cx="449" cy="1"/>
            </a:xfrm>
            <a:custGeom>
              <a:avLst/>
              <a:gdLst>
                <a:gd name="T0" fmla="*/ 0 w 449"/>
                <a:gd name="T1" fmla="*/ 0 h 1"/>
                <a:gd name="T2" fmla="*/ 448 w 449"/>
                <a:gd name="T3" fmla="*/ 0 h 1"/>
                <a:gd name="T4" fmla="*/ 0 60000 65536"/>
                <a:gd name="T5" fmla="*/ 0 60000 65536"/>
              </a:gdLst>
              <a:ahLst/>
              <a:cxnLst>
                <a:cxn ang="T4">
                  <a:pos x="T0" y="T1"/>
                </a:cxn>
                <a:cxn ang="T5">
                  <a:pos x="T2" y="T3"/>
                </a:cxn>
              </a:cxnLst>
              <a:rect l="0" t="0" r="r" b="b"/>
              <a:pathLst>
                <a:path w="449" h="1">
                  <a:moveTo>
                    <a:pt x="0" y="0"/>
                  </a:moveTo>
                  <a:lnTo>
                    <a:pt x="448"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72" name="Freeform 26"/>
            <p:cNvSpPr>
              <a:spLocks/>
            </p:cNvSpPr>
            <p:nvPr/>
          </p:nvSpPr>
          <p:spPr bwMode="auto">
            <a:xfrm>
              <a:off x="3256" y="2680"/>
              <a:ext cx="449" cy="1"/>
            </a:xfrm>
            <a:custGeom>
              <a:avLst/>
              <a:gdLst>
                <a:gd name="T0" fmla="*/ 0 w 449"/>
                <a:gd name="T1" fmla="*/ 0 h 1"/>
                <a:gd name="T2" fmla="*/ 448 w 449"/>
                <a:gd name="T3" fmla="*/ 0 h 1"/>
                <a:gd name="T4" fmla="*/ 0 60000 65536"/>
                <a:gd name="T5" fmla="*/ 0 60000 65536"/>
              </a:gdLst>
              <a:ahLst/>
              <a:cxnLst>
                <a:cxn ang="T4">
                  <a:pos x="T0" y="T1"/>
                </a:cxn>
                <a:cxn ang="T5">
                  <a:pos x="T2" y="T3"/>
                </a:cxn>
              </a:cxnLst>
              <a:rect l="0" t="0" r="r" b="b"/>
              <a:pathLst>
                <a:path w="449" h="1">
                  <a:moveTo>
                    <a:pt x="0" y="0"/>
                  </a:moveTo>
                  <a:lnTo>
                    <a:pt x="448"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73" name="Freeform 27"/>
            <p:cNvSpPr>
              <a:spLocks/>
            </p:cNvSpPr>
            <p:nvPr/>
          </p:nvSpPr>
          <p:spPr bwMode="auto">
            <a:xfrm>
              <a:off x="3256" y="2752"/>
              <a:ext cx="449" cy="1"/>
            </a:xfrm>
            <a:custGeom>
              <a:avLst/>
              <a:gdLst>
                <a:gd name="T0" fmla="*/ 0 w 449"/>
                <a:gd name="T1" fmla="*/ 0 h 1"/>
                <a:gd name="T2" fmla="*/ 448 w 449"/>
                <a:gd name="T3" fmla="*/ 0 h 1"/>
                <a:gd name="T4" fmla="*/ 0 60000 65536"/>
                <a:gd name="T5" fmla="*/ 0 60000 65536"/>
              </a:gdLst>
              <a:ahLst/>
              <a:cxnLst>
                <a:cxn ang="T4">
                  <a:pos x="T0" y="T1"/>
                </a:cxn>
                <a:cxn ang="T5">
                  <a:pos x="T2" y="T3"/>
                </a:cxn>
              </a:cxnLst>
              <a:rect l="0" t="0" r="r" b="b"/>
              <a:pathLst>
                <a:path w="449" h="1">
                  <a:moveTo>
                    <a:pt x="0" y="0"/>
                  </a:moveTo>
                  <a:lnTo>
                    <a:pt x="448"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74" name="Freeform 28"/>
            <p:cNvSpPr>
              <a:spLocks/>
            </p:cNvSpPr>
            <p:nvPr/>
          </p:nvSpPr>
          <p:spPr bwMode="auto">
            <a:xfrm>
              <a:off x="3256" y="2832"/>
              <a:ext cx="449" cy="1"/>
            </a:xfrm>
            <a:custGeom>
              <a:avLst/>
              <a:gdLst>
                <a:gd name="T0" fmla="*/ 0 w 449"/>
                <a:gd name="T1" fmla="*/ 0 h 1"/>
                <a:gd name="T2" fmla="*/ 448 w 449"/>
                <a:gd name="T3" fmla="*/ 0 h 1"/>
                <a:gd name="T4" fmla="*/ 0 60000 65536"/>
                <a:gd name="T5" fmla="*/ 0 60000 65536"/>
              </a:gdLst>
              <a:ahLst/>
              <a:cxnLst>
                <a:cxn ang="T4">
                  <a:pos x="T0" y="T1"/>
                </a:cxn>
                <a:cxn ang="T5">
                  <a:pos x="T2" y="T3"/>
                </a:cxn>
              </a:cxnLst>
              <a:rect l="0" t="0" r="r" b="b"/>
              <a:pathLst>
                <a:path w="449" h="1">
                  <a:moveTo>
                    <a:pt x="0" y="0"/>
                  </a:moveTo>
                  <a:lnTo>
                    <a:pt x="448"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75" name="Freeform 29"/>
            <p:cNvSpPr>
              <a:spLocks/>
            </p:cNvSpPr>
            <p:nvPr/>
          </p:nvSpPr>
          <p:spPr bwMode="auto">
            <a:xfrm>
              <a:off x="3256" y="2888"/>
              <a:ext cx="449" cy="1"/>
            </a:xfrm>
            <a:custGeom>
              <a:avLst/>
              <a:gdLst>
                <a:gd name="T0" fmla="*/ 0 w 449"/>
                <a:gd name="T1" fmla="*/ 0 h 1"/>
                <a:gd name="T2" fmla="*/ 448 w 449"/>
                <a:gd name="T3" fmla="*/ 0 h 1"/>
                <a:gd name="T4" fmla="*/ 0 60000 65536"/>
                <a:gd name="T5" fmla="*/ 0 60000 65536"/>
              </a:gdLst>
              <a:ahLst/>
              <a:cxnLst>
                <a:cxn ang="T4">
                  <a:pos x="T0" y="T1"/>
                </a:cxn>
                <a:cxn ang="T5">
                  <a:pos x="T2" y="T3"/>
                </a:cxn>
              </a:cxnLst>
              <a:rect l="0" t="0" r="r" b="b"/>
              <a:pathLst>
                <a:path w="449" h="1">
                  <a:moveTo>
                    <a:pt x="0" y="0"/>
                  </a:moveTo>
                  <a:lnTo>
                    <a:pt x="448"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76" name="Freeform 30"/>
            <p:cNvSpPr>
              <a:spLocks/>
            </p:cNvSpPr>
            <p:nvPr/>
          </p:nvSpPr>
          <p:spPr bwMode="auto">
            <a:xfrm>
              <a:off x="4568" y="2392"/>
              <a:ext cx="1" cy="569"/>
            </a:xfrm>
            <a:custGeom>
              <a:avLst/>
              <a:gdLst>
                <a:gd name="T0" fmla="*/ 0 w 1"/>
                <a:gd name="T1" fmla="*/ 568 h 569"/>
                <a:gd name="T2" fmla="*/ 0 w 1"/>
                <a:gd name="T3" fmla="*/ 0 h 569"/>
                <a:gd name="T4" fmla="*/ 0 60000 65536"/>
                <a:gd name="T5" fmla="*/ 0 60000 65536"/>
              </a:gdLst>
              <a:ahLst/>
              <a:cxnLst>
                <a:cxn ang="T4">
                  <a:pos x="T0" y="T1"/>
                </a:cxn>
                <a:cxn ang="T5">
                  <a:pos x="T2" y="T3"/>
                </a:cxn>
              </a:cxnLst>
              <a:rect l="0" t="0" r="r" b="b"/>
              <a:pathLst>
                <a:path w="1" h="569">
                  <a:moveTo>
                    <a:pt x="0" y="568"/>
                  </a:moveTo>
                  <a:lnTo>
                    <a:pt x="0"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77" name="Freeform 31"/>
            <p:cNvSpPr>
              <a:spLocks/>
            </p:cNvSpPr>
            <p:nvPr/>
          </p:nvSpPr>
          <p:spPr bwMode="auto">
            <a:xfrm>
              <a:off x="4320" y="2448"/>
              <a:ext cx="465" cy="1"/>
            </a:xfrm>
            <a:custGeom>
              <a:avLst/>
              <a:gdLst>
                <a:gd name="T0" fmla="*/ 0 w 465"/>
                <a:gd name="T1" fmla="*/ 0 h 1"/>
                <a:gd name="T2" fmla="*/ 464 w 465"/>
                <a:gd name="T3" fmla="*/ 0 h 1"/>
                <a:gd name="T4" fmla="*/ 0 60000 65536"/>
                <a:gd name="T5" fmla="*/ 0 60000 65536"/>
              </a:gdLst>
              <a:ahLst/>
              <a:cxnLst>
                <a:cxn ang="T4">
                  <a:pos x="T0" y="T1"/>
                </a:cxn>
                <a:cxn ang="T5">
                  <a:pos x="T2" y="T3"/>
                </a:cxn>
              </a:cxnLst>
              <a:rect l="0" t="0" r="r" b="b"/>
              <a:pathLst>
                <a:path w="465" h="1">
                  <a:moveTo>
                    <a:pt x="0" y="0"/>
                  </a:moveTo>
                  <a:lnTo>
                    <a:pt x="464"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78" name="Freeform 32"/>
            <p:cNvSpPr>
              <a:spLocks/>
            </p:cNvSpPr>
            <p:nvPr/>
          </p:nvSpPr>
          <p:spPr bwMode="auto">
            <a:xfrm>
              <a:off x="4320" y="2528"/>
              <a:ext cx="465" cy="1"/>
            </a:xfrm>
            <a:custGeom>
              <a:avLst/>
              <a:gdLst>
                <a:gd name="T0" fmla="*/ 0 w 465"/>
                <a:gd name="T1" fmla="*/ 0 h 1"/>
                <a:gd name="T2" fmla="*/ 464 w 465"/>
                <a:gd name="T3" fmla="*/ 0 h 1"/>
                <a:gd name="T4" fmla="*/ 0 60000 65536"/>
                <a:gd name="T5" fmla="*/ 0 60000 65536"/>
              </a:gdLst>
              <a:ahLst/>
              <a:cxnLst>
                <a:cxn ang="T4">
                  <a:pos x="T0" y="T1"/>
                </a:cxn>
                <a:cxn ang="T5">
                  <a:pos x="T2" y="T3"/>
                </a:cxn>
              </a:cxnLst>
              <a:rect l="0" t="0" r="r" b="b"/>
              <a:pathLst>
                <a:path w="465" h="1">
                  <a:moveTo>
                    <a:pt x="0" y="0"/>
                  </a:moveTo>
                  <a:lnTo>
                    <a:pt x="464"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79" name="Freeform 33"/>
            <p:cNvSpPr>
              <a:spLocks/>
            </p:cNvSpPr>
            <p:nvPr/>
          </p:nvSpPr>
          <p:spPr bwMode="auto">
            <a:xfrm>
              <a:off x="4320" y="2600"/>
              <a:ext cx="465" cy="1"/>
            </a:xfrm>
            <a:custGeom>
              <a:avLst/>
              <a:gdLst>
                <a:gd name="T0" fmla="*/ 0 w 465"/>
                <a:gd name="T1" fmla="*/ 0 h 1"/>
                <a:gd name="T2" fmla="*/ 464 w 465"/>
                <a:gd name="T3" fmla="*/ 0 h 1"/>
                <a:gd name="T4" fmla="*/ 0 60000 65536"/>
                <a:gd name="T5" fmla="*/ 0 60000 65536"/>
              </a:gdLst>
              <a:ahLst/>
              <a:cxnLst>
                <a:cxn ang="T4">
                  <a:pos x="T0" y="T1"/>
                </a:cxn>
                <a:cxn ang="T5">
                  <a:pos x="T2" y="T3"/>
                </a:cxn>
              </a:cxnLst>
              <a:rect l="0" t="0" r="r" b="b"/>
              <a:pathLst>
                <a:path w="465" h="1">
                  <a:moveTo>
                    <a:pt x="0" y="0"/>
                  </a:moveTo>
                  <a:lnTo>
                    <a:pt x="464"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80" name="Freeform 34"/>
            <p:cNvSpPr>
              <a:spLocks/>
            </p:cNvSpPr>
            <p:nvPr/>
          </p:nvSpPr>
          <p:spPr bwMode="auto">
            <a:xfrm>
              <a:off x="4320" y="2680"/>
              <a:ext cx="465" cy="1"/>
            </a:xfrm>
            <a:custGeom>
              <a:avLst/>
              <a:gdLst>
                <a:gd name="T0" fmla="*/ 0 w 465"/>
                <a:gd name="T1" fmla="*/ 0 h 1"/>
                <a:gd name="T2" fmla="*/ 464 w 465"/>
                <a:gd name="T3" fmla="*/ 0 h 1"/>
                <a:gd name="T4" fmla="*/ 0 60000 65536"/>
                <a:gd name="T5" fmla="*/ 0 60000 65536"/>
              </a:gdLst>
              <a:ahLst/>
              <a:cxnLst>
                <a:cxn ang="T4">
                  <a:pos x="T0" y="T1"/>
                </a:cxn>
                <a:cxn ang="T5">
                  <a:pos x="T2" y="T3"/>
                </a:cxn>
              </a:cxnLst>
              <a:rect l="0" t="0" r="r" b="b"/>
              <a:pathLst>
                <a:path w="465" h="1">
                  <a:moveTo>
                    <a:pt x="0" y="0"/>
                  </a:moveTo>
                  <a:lnTo>
                    <a:pt x="464"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81" name="Freeform 35"/>
            <p:cNvSpPr>
              <a:spLocks/>
            </p:cNvSpPr>
            <p:nvPr/>
          </p:nvSpPr>
          <p:spPr bwMode="auto">
            <a:xfrm>
              <a:off x="4320" y="2752"/>
              <a:ext cx="465" cy="1"/>
            </a:xfrm>
            <a:custGeom>
              <a:avLst/>
              <a:gdLst>
                <a:gd name="T0" fmla="*/ 0 w 465"/>
                <a:gd name="T1" fmla="*/ 0 h 1"/>
                <a:gd name="T2" fmla="*/ 464 w 465"/>
                <a:gd name="T3" fmla="*/ 0 h 1"/>
                <a:gd name="T4" fmla="*/ 0 60000 65536"/>
                <a:gd name="T5" fmla="*/ 0 60000 65536"/>
              </a:gdLst>
              <a:ahLst/>
              <a:cxnLst>
                <a:cxn ang="T4">
                  <a:pos x="T0" y="T1"/>
                </a:cxn>
                <a:cxn ang="T5">
                  <a:pos x="T2" y="T3"/>
                </a:cxn>
              </a:cxnLst>
              <a:rect l="0" t="0" r="r" b="b"/>
              <a:pathLst>
                <a:path w="465" h="1">
                  <a:moveTo>
                    <a:pt x="0" y="0"/>
                  </a:moveTo>
                  <a:lnTo>
                    <a:pt x="464"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82" name="Freeform 36"/>
            <p:cNvSpPr>
              <a:spLocks/>
            </p:cNvSpPr>
            <p:nvPr/>
          </p:nvSpPr>
          <p:spPr bwMode="auto">
            <a:xfrm>
              <a:off x="4320" y="2832"/>
              <a:ext cx="465" cy="1"/>
            </a:xfrm>
            <a:custGeom>
              <a:avLst/>
              <a:gdLst>
                <a:gd name="T0" fmla="*/ 0 w 465"/>
                <a:gd name="T1" fmla="*/ 0 h 1"/>
                <a:gd name="T2" fmla="*/ 464 w 465"/>
                <a:gd name="T3" fmla="*/ 0 h 1"/>
                <a:gd name="T4" fmla="*/ 0 60000 65536"/>
                <a:gd name="T5" fmla="*/ 0 60000 65536"/>
              </a:gdLst>
              <a:ahLst/>
              <a:cxnLst>
                <a:cxn ang="T4">
                  <a:pos x="T0" y="T1"/>
                </a:cxn>
                <a:cxn ang="T5">
                  <a:pos x="T2" y="T3"/>
                </a:cxn>
              </a:cxnLst>
              <a:rect l="0" t="0" r="r" b="b"/>
              <a:pathLst>
                <a:path w="465" h="1">
                  <a:moveTo>
                    <a:pt x="0" y="0"/>
                  </a:moveTo>
                  <a:lnTo>
                    <a:pt x="464"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83" name="Freeform 37"/>
            <p:cNvSpPr>
              <a:spLocks/>
            </p:cNvSpPr>
            <p:nvPr/>
          </p:nvSpPr>
          <p:spPr bwMode="auto">
            <a:xfrm>
              <a:off x="4320" y="2888"/>
              <a:ext cx="465" cy="1"/>
            </a:xfrm>
            <a:custGeom>
              <a:avLst/>
              <a:gdLst>
                <a:gd name="T0" fmla="*/ 0 w 465"/>
                <a:gd name="T1" fmla="*/ 0 h 1"/>
                <a:gd name="T2" fmla="*/ 464 w 465"/>
                <a:gd name="T3" fmla="*/ 0 h 1"/>
                <a:gd name="T4" fmla="*/ 0 60000 65536"/>
                <a:gd name="T5" fmla="*/ 0 60000 65536"/>
              </a:gdLst>
              <a:ahLst/>
              <a:cxnLst>
                <a:cxn ang="T4">
                  <a:pos x="T0" y="T1"/>
                </a:cxn>
                <a:cxn ang="T5">
                  <a:pos x="T2" y="T3"/>
                </a:cxn>
              </a:cxnLst>
              <a:rect l="0" t="0" r="r" b="b"/>
              <a:pathLst>
                <a:path w="465" h="1">
                  <a:moveTo>
                    <a:pt x="0" y="0"/>
                  </a:moveTo>
                  <a:lnTo>
                    <a:pt x="464" y="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84" name="Freeform 38"/>
            <p:cNvSpPr>
              <a:spLocks/>
            </p:cNvSpPr>
            <p:nvPr/>
          </p:nvSpPr>
          <p:spPr bwMode="auto">
            <a:xfrm>
              <a:off x="792" y="1576"/>
              <a:ext cx="4561" cy="1697"/>
            </a:xfrm>
            <a:custGeom>
              <a:avLst/>
              <a:gdLst>
                <a:gd name="T0" fmla="*/ 4104 w 4561"/>
                <a:gd name="T1" fmla="*/ 528 h 1697"/>
                <a:gd name="T2" fmla="*/ 3808 w 4561"/>
                <a:gd name="T3" fmla="*/ 528 h 1697"/>
                <a:gd name="T4" fmla="*/ 3672 w 4561"/>
                <a:gd name="T5" fmla="*/ 448 h 1697"/>
                <a:gd name="T6" fmla="*/ 3792 w 4561"/>
                <a:gd name="T7" fmla="*/ 472 h 1697"/>
                <a:gd name="T8" fmla="*/ 3808 w 4561"/>
                <a:gd name="T9" fmla="*/ 528 h 1697"/>
                <a:gd name="T10" fmla="*/ 3856 w 4561"/>
                <a:gd name="T11" fmla="*/ 504 h 1697"/>
                <a:gd name="T12" fmla="*/ 3824 w 4561"/>
                <a:gd name="T13" fmla="*/ 432 h 1697"/>
                <a:gd name="T14" fmla="*/ 3672 w 4561"/>
                <a:gd name="T15" fmla="*/ 392 h 1697"/>
                <a:gd name="T16" fmla="*/ 3640 w 4561"/>
                <a:gd name="T17" fmla="*/ 368 h 1697"/>
                <a:gd name="T18" fmla="*/ 3512 w 4561"/>
                <a:gd name="T19" fmla="*/ 312 h 1697"/>
                <a:gd name="T20" fmla="*/ 3480 w 4561"/>
                <a:gd name="T21" fmla="*/ 368 h 1697"/>
                <a:gd name="T22" fmla="*/ 3224 w 4561"/>
                <a:gd name="T23" fmla="*/ 448 h 1697"/>
                <a:gd name="T24" fmla="*/ 3160 w 4561"/>
                <a:gd name="T25" fmla="*/ 528 h 1697"/>
                <a:gd name="T26" fmla="*/ 3144 w 4561"/>
                <a:gd name="T27" fmla="*/ 296 h 1697"/>
                <a:gd name="T28" fmla="*/ 2984 w 4561"/>
                <a:gd name="T29" fmla="*/ 528 h 1697"/>
                <a:gd name="T30" fmla="*/ 2968 w 4561"/>
                <a:gd name="T31" fmla="*/ 296 h 1697"/>
                <a:gd name="T32" fmla="*/ 2840 w 4561"/>
                <a:gd name="T33" fmla="*/ 528 h 1697"/>
                <a:gd name="T34" fmla="*/ 2880 w 4561"/>
                <a:gd name="T35" fmla="*/ 472 h 1697"/>
                <a:gd name="T36" fmla="*/ 2616 w 4561"/>
                <a:gd name="T37" fmla="*/ 408 h 1697"/>
                <a:gd name="T38" fmla="*/ 2680 w 4561"/>
                <a:gd name="T39" fmla="*/ 472 h 1697"/>
                <a:gd name="T40" fmla="*/ 2352 w 4561"/>
                <a:gd name="T41" fmla="*/ 528 h 1697"/>
                <a:gd name="T42" fmla="*/ 1896 w 4561"/>
                <a:gd name="T43" fmla="*/ 1272 h 1697"/>
                <a:gd name="T44" fmla="*/ 1456 w 4561"/>
                <a:gd name="T45" fmla="*/ 1272 h 1697"/>
                <a:gd name="T46" fmla="*/ 1032 w 4561"/>
                <a:gd name="T47" fmla="*/ 1272 h 1697"/>
                <a:gd name="T48" fmla="*/ 768 w 4561"/>
                <a:gd name="T49" fmla="*/ 0 h 1697"/>
                <a:gd name="T50" fmla="*/ 656 w 4561"/>
                <a:gd name="T51" fmla="*/ 0 h 1697"/>
                <a:gd name="T52" fmla="*/ 472 w 4561"/>
                <a:gd name="T53" fmla="*/ 1440 h 1697"/>
                <a:gd name="T54" fmla="*/ 0 w 4561"/>
                <a:gd name="T55" fmla="*/ 1696 h 1697"/>
                <a:gd name="T56" fmla="*/ 4256 w 4561"/>
                <a:gd name="T57" fmla="*/ 1584 h 1697"/>
                <a:gd name="T58" fmla="*/ 4360 w 4561"/>
                <a:gd name="T59" fmla="*/ 1696 h 1697"/>
                <a:gd name="T60" fmla="*/ 4448 w 4561"/>
                <a:gd name="T61" fmla="*/ 1584 h 1697"/>
                <a:gd name="T62" fmla="*/ 4560 w 4561"/>
                <a:gd name="T63" fmla="*/ 1696 h 1697"/>
                <a:gd name="T64" fmla="*/ 4104 w 4561"/>
                <a:gd name="T65" fmla="*/ 1440 h 1697"/>
                <a:gd name="T66" fmla="*/ 3528 w 4561"/>
                <a:gd name="T67" fmla="*/ 1384 h 1697"/>
                <a:gd name="T68" fmla="*/ 3008 w 4561"/>
                <a:gd name="T69" fmla="*/ 1384 h 1697"/>
                <a:gd name="T70" fmla="*/ 2464 w 4561"/>
                <a:gd name="T71" fmla="*/ 1384 h 1697"/>
                <a:gd name="T72" fmla="*/ 2912 w 4561"/>
                <a:gd name="T73" fmla="*/ 816 h 1697"/>
                <a:gd name="T74" fmla="*/ 3008 w 4561"/>
                <a:gd name="T75" fmla="*/ 1384 h 1697"/>
                <a:gd name="T76" fmla="*/ 3456 w 4561"/>
                <a:gd name="T77" fmla="*/ 816 h 1697"/>
                <a:gd name="T78" fmla="*/ 3528 w 4561"/>
                <a:gd name="T79" fmla="*/ 1384 h 1697"/>
                <a:gd name="T80" fmla="*/ 3992 w 4561"/>
                <a:gd name="T81" fmla="*/ 816 h 1697"/>
                <a:gd name="T82" fmla="*/ 4104 w 4561"/>
                <a:gd name="T83" fmla="*/ 1440 h 16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561" h="1697">
                  <a:moveTo>
                    <a:pt x="4104" y="1440"/>
                  </a:moveTo>
                  <a:lnTo>
                    <a:pt x="4104" y="528"/>
                  </a:lnTo>
                  <a:lnTo>
                    <a:pt x="3856" y="528"/>
                  </a:lnTo>
                  <a:lnTo>
                    <a:pt x="3808" y="528"/>
                  </a:lnTo>
                  <a:lnTo>
                    <a:pt x="3672" y="528"/>
                  </a:lnTo>
                  <a:lnTo>
                    <a:pt x="3672" y="448"/>
                  </a:lnTo>
                  <a:lnTo>
                    <a:pt x="3760" y="448"/>
                  </a:lnTo>
                  <a:lnTo>
                    <a:pt x="3792" y="472"/>
                  </a:lnTo>
                  <a:lnTo>
                    <a:pt x="3808" y="480"/>
                  </a:lnTo>
                  <a:lnTo>
                    <a:pt x="3808" y="528"/>
                  </a:lnTo>
                  <a:lnTo>
                    <a:pt x="3856" y="528"/>
                  </a:lnTo>
                  <a:lnTo>
                    <a:pt x="3856" y="504"/>
                  </a:lnTo>
                  <a:lnTo>
                    <a:pt x="3856" y="472"/>
                  </a:lnTo>
                  <a:lnTo>
                    <a:pt x="3824" y="432"/>
                  </a:lnTo>
                  <a:lnTo>
                    <a:pt x="3792" y="408"/>
                  </a:lnTo>
                  <a:lnTo>
                    <a:pt x="3672" y="392"/>
                  </a:lnTo>
                  <a:lnTo>
                    <a:pt x="3672" y="368"/>
                  </a:lnTo>
                  <a:lnTo>
                    <a:pt x="3640" y="368"/>
                  </a:lnTo>
                  <a:lnTo>
                    <a:pt x="3640" y="312"/>
                  </a:lnTo>
                  <a:lnTo>
                    <a:pt x="3512" y="312"/>
                  </a:lnTo>
                  <a:lnTo>
                    <a:pt x="3512" y="368"/>
                  </a:lnTo>
                  <a:lnTo>
                    <a:pt x="3480" y="368"/>
                  </a:lnTo>
                  <a:lnTo>
                    <a:pt x="3480" y="448"/>
                  </a:lnTo>
                  <a:lnTo>
                    <a:pt x="3224" y="448"/>
                  </a:lnTo>
                  <a:lnTo>
                    <a:pt x="3224" y="528"/>
                  </a:lnTo>
                  <a:lnTo>
                    <a:pt x="3160" y="528"/>
                  </a:lnTo>
                  <a:lnTo>
                    <a:pt x="3160" y="296"/>
                  </a:lnTo>
                  <a:lnTo>
                    <a:pt x="3144" y="296"/>
                  </a:lnTo>
                  <a:lnTo>
                    <a:pt x="3144" y="528"/>
                  </a:lnTo>
                  <a:lnTo>
                    <a:pt x="2984" y="528"/>
                  </a:lnTo>
                  <a:lnTo>
                    <a:pt x="2984" y="296"/>
                  </a:lnTo>
                  <a:lnTo>
                    <a:pt x="2968" y="296"/>
                  </a:lnTo>
                  <a:lnTo>
                    <a:pt x="2968" y="528"/>
                  </a:lnTo>
                  <a:lnTo>
                    <a:pt x="2840" y="528"/>
                  </a:lnTo>
                  <a:lnTo>
                    <a:pt x="2840" y="472"/>
                  </a:lnTo>
                  <a:lnTo>
                    <a:pt x="2880" y="472"/>
                  </a:lnTo>
                  <a:lnTo>
                    <a:pt x="2880" y="408"/>
                  </a:lnTo>
                  <a:lnTo>
                    <a:pt x="2616" y="408"/>
                  </a:lnTo>
                  <a:lnTo>
                    <a:pt x="2616" y="472"/>
                  </a:lnTo>
                  <a:lnTo>
                    <a:pt x="2680" y="472"/>
                  </a:lnTo>
                  <a:lnTo>
                    <a:pt x="2680" y="528"/>
                  </a:lnTo>
                  <a:lnTo>
                    <a:pt x="2352" y="528"/>
                  </a:lnTo>
                  <a:lnTo>
                    <a:pt x="2352" y="952"/>
                  </a:lnTo>
                  <a:lnTo>
                    <a:pt x="1896" y="1272"/>
                  </a:lnTo>
                  <a:lnTo>
                    <a:pt x="1896" y="968"/>
                  </a:lnTo>
                  <a:lnTo>
                    <a:pt x="1456" y="1272"/>
                  </a:lnTo>
                  <a:lnTo>
                    <a:pt x="1456" y="968"/>
                  </a:lnTo>
                  <a:lnTo>
                    <a:pt x="1032" y="1272"/>
                  </a:lnTo>
                  <a:lnTo>
                    <a:pt x="960" y="0"/>
                  </a:lnTo>
                  <a:lnTo>
                    <a:pt x="768" y="0"/>
                  </a:lnTo>
                  <a:lnTo>
                    <a:pt x="736" y="1584"/>
                  </a:lnTo>
                  <a:lnTo>
                    <a:pt x="656" y="0"/>
                  </a:lnTo>
                  <a:lnTo>
                    <a:pt x="520" y="0"/>
                  </a:lnTo>
                  <a:lnTo>
                    <a:pt x="472" y="1440"/>
                  </a:lnTo>
                  <a:lnTo>
                    <a:pt x="0" y="1440"/>
                  </a:lnTo>
                  <a:lnTo>
                    <a:pt x="0" y="1696"/>
                  </a:lnTo>
                  <a:lnTo>
                    <a:pt x="4256" y="1696"/>
                  </a:lnTo>
                  <a:lnTo>
                    <a:pt x="4256" y="1584"/>
                  </a:lnTo>
                  <a:lnTo>
                    <a:pt x="4360" y="1584"/>
                  </a:lnTo>
                  <a:lnTo>
                    <a:pt x="4360" y="1696"/>
                  </a:lnTo>
                  <a:lnTo>
                    <a:pt x="4360" y="1584"/>
                  </a:lnTo>
                  <a:lnTo>
                    <a:pt x="4448" y="1584"/>
                  </a:lnTo>
                  <a:lnTo>
                    <a:pt x="4448" y="1696"/>
                  </a:lnTo>
                  <a:lnTo>
                    <a:pt x="4560" y="1696"/>
                  </a:lnTo>
                  <a:lnTo>
                    <a:pt x="4560" y="1440"/>
                  </a:lnTo>
                  <a:lnTo>
                    <a:pt x="4104" y="1440"/>
                  </a:lnTo>
                  <a:lnTo>
                    <a:pt x="3992" y="1384"/>
                  </a:lnTo>
                  <a:lnTo>
                    <a:pt x="3528" y="1384"/>
                  </a:lnTo>
                  <a:lnTo>
                    <a:pt x="3456" y="1384"/>
                  </a:lnTo>
                  <a:lnTo>
                    <a:pt x="3008" y="1384"/>
                  </a:lnTo>
                  <a:lnTo>
                    <a:pt x="2912" y="1384"/>
                  </a:lnTo>
                  <a:lnTo>
                    <a:pt x="2464" y="1384"/>
                  </a:lnTo>
                  <a:lnTo>
                    <a:pt x="2464" y="816"/>
                  </a:lnTo>
                  <a:lnTo>
                    <a:pt x="2912" y="816"/>
                  </a:lnTo>
                  <a:lnTo>
                    <a:pt x="2912" y="1384"/>
                  </a:lnTo>
                  <a:lnTo>
                    <a:pt x="3008" y="1384"/>
                  </a:lnTo>
                  <a:lnTo>
                    <a:pt x="3008" y="816"/>
                  </a:lnTo>
                  <a:lnTo>
                    <a:pt x="3456" y="816"/>
                  </a:lnTo>
                  <a:lnTo>
                    <a:pt x="3456" y="1384"/>
                  </a:lnTo>
                  <a:lnTo>
                    <a:pt x="3528" y="1384"/>
                  </a:lnTo>
                  <a:lnTo>
                    <a:pt x="3528" y="816"/>
                  </a:lnTo>
                  <a:lnTo>
                    <a:pt x="3992" y="816"/>
                  </a:lnTo>
                  <a:lnTo>
                    <a:pt x="3992" y="1384"/>
                  </a:lnTo>
                  <a:lnTo>
                    <a:pt x="4104" y="1440"/>
                  </a:lnTo>
                </a:path>
              </a:pathLst>
            </a:custGeom>
            <a:solidFill>
              <a:srgbClr val="808080"/>
            </a:solidFill>
            <a:ln w="12700" cap="rnd" cmpd="sng">
              <a:noFill/>
              <a:prstDash val="solid"/>
              <a:round/>
              <a:headEnd type="none" w="med" len="med"/>
              <a:tailEnd type="none" w="med" len="med"/>
            </a:ln>
            <a:effectLst/>
          </p:spPr>
          <p:txBody>
            <a:bodyPr/>
            <a:lstStyle/>
            <a:p>
              <a:endParaRPr lang="en-US"/>
            </a:p>
          </p:txBody>
        </p:sp>
        <p:sp>
          <p:nvSpPr>
            <p:cNvPr id="27685" name="Freeform 39"/>
            <p:cNvSpPr>
              <a:spLocks/>
            </p:cNvSpPr>
            <p:nvPr/>
          </p:nvSpPr>
          <p:spPr bwMode="auto">
            <a:xfrm>
              <a:off x="792" y="1576"/>
              <a:ext cx="4561" cy="1697"/>
            </a:xfrm>
            <a:custGeom>
              <a:avLst/>
              <a:gdLst>
                <a:gd name="T0" fmla="*/ 4104 w 4561"/>
                <a:gd name="T1" fmla="*/ 528 h 1697"/>
                <a:gd name="T2" fmla="*/ 3808 w 4561"/>
                <a:gd name="T3" fmla="*/ 528 h 1697"/>
                <a:gd name="T4" fmla="*/ 3672 w 4561"/>
                <a:gd name="T5" fmla="*/ 448 h 1697"/>
                <a:gd name="T6" fmla="*/ 3792 w 4561"/>
                <a:gd name="T7" fmla="*/ 472 h 1697"/>
                <a:gd name="T8" fmla="*/ 3808 w 4561"/>
                <a:gd name="T9" fmla="*/ 528 h 1697"/>
                <a:gd name="T10" fmla="*/ 3856 w 4561"/>
                <a:gd name="T11" fmla="*/ 504 h 1697"/>
                <a:gd name="T12" fmla="*/ 3824 w 4561"/>
                <a:gd name="T13" fmla="*/ 432 h 1697"/>
                <a:gd name="T14" fmla="*/ 3672 w 4561"/>
                <a:gd name="T15" fmla="*/ 392 h 1697"/>
                <a:gd name="T16" fmla="*/ 3640 w 4561"/>
                <a:gd name="T17" fmla="*/ 368 h 1697"/>
                <a:gd name="T18" fmla="*/ 3512 w 4561"/>
                <a:gd name="T19" fmla="*/ 312 h 1697"/>
                <a:gd name="T20" fmla="*/ 3480 w 4561"/>
                <a:gd name="T21" fmla="*/ 368 h 1697"/>
                <a:gd name="T22" fmla="*/ 3224 w 4561"/>
                <a:gd name="T23" fmla="*/ 448 h 1697"/>
                <a:gd name="T24" fmla="*/ 3160 w 4561"/>
                <a:gd name="T25" fmla="*/ 528 h 1697"/>
                <a:gd name="T26" fmla="*/ 3144 w 4561"/>
                <a:gd name="T27" fmla="*/ 296 h 1697"/>
                <a:gd name="T28" fmla="*/ 2984 w 4561"/>
                <a:gd name="T29" fmla="*/ 528 h 1697"/>
                <a:gd name="T30" fmla="*/ 2968 w 4561"/>
                <a:gd name="T31" fmla="*/ 296 h 1697"/>
                <a:gd name="T32" fmla="*/ 2840 w 4561"/>
                <a:gd name="T33" fmla="*/ 528 h 1697"/>
                <a:gd name="T34" fmla="*/ 2880 w 4561"/>
                <a:gd name="T35" fmla="*/ 472 h 1697"/>
                <a:gd name="T36" fmla="*/ 2616 w 4561"/>
                <a:gd name="T37" fmla="*/ 408 h 1697"/>
                <a:gd name="T38" fmla="*/ 2680 w 4561"/>
                <a:gd name="T39" fmla="*/ 472 h 1697"/>
                <a:gd name="T40" fmla="*/ 2352 w 4561"/>
                <a:gd name="T41" fmla="*/ 528 h 1697"/>
                <a:gd name="T42" fmla="*/ 1896 w 4561"/>
                <a:gd name="T43" fmla="*/ 1272 h 1697"/>
                <a:gd name="T44" fmla="*/ 1456 w 4561"/>
                <a:gd name="T45" fmla="*/ 1272 h 1697"/>
                <a:gd name="T46" fmla="*/ 1032 w 4561"/>
                <a:gd name="T47" fmla="*/ 1272 h 1697"/>
                <a:gd name="T48" fmla="*/ 768 w 4561"/>
                <a:gd name="T49" fmla="*/ 0 h 1697"/>
                <a:gd name="T50" fmla="*/ 656 w 4561"/>
                <a:gd name="T51" fmla="*/ 0 h 1697"/>
                <a:gd name="T52" fmla="*/ 472 w 4561"/>
                <a:gd name="T53" fmla="*/ 1440 h 1697"/>
                <a:gd name="T54" fmla="*/ 0 w 4561"/>
                <a:gd name="T55" fmla="*/ 1696 h 1697"/>
                <a:gd name="T56" fmla="*/ 4256 w 4561"/>
                <a:gd name="T57" fmla="*/ 1584 h 1697"/>
                <a:gd name="T58" fmla="*/ 4360 w 4561"/>
                <a:gd name="T59" fmla="*/ 1696 h 1697"/>
                <a:gd name="T60" fmla="*/ 4448 w 4561"/>
                <a:gd name="T61" fmla="*/ 1584 h 1697"/>
                <a:gd name="T62" fmla="*/ 4560 w 4561"/>
                <a:gd name="T63" fmla="*/ 1696 h 1697"/>
                <a:gd name="T64" fmla="*/ 4104 w 4561"/>
                <a:gd name="T65" fmla="*/ 1440 h 1697"/>
                <a:gd name="T66" fmla="*/ 3528 w 4561"/>
                <a:gd name="T67" fmla="*/ 1384 h 1697"/>
                <a:gd name="T68" fmla="*/ 3008 w 4561"/>
                <a:gd name="T69" fmla="*/ 1384 h 1697"/>
                <a:gd name="T70" fmla="*/ 2464 w 4561"/>
                <a:gd name="T71" fmla="*/ 1384 h 1697"/>
                <a:gd name="T72" fmla="*/ 2912 w 4561"/>
                <a:gd name="T73" fmla="*/ 816 h 1697"/>
                <a:gd name="T74" fmla="*/ 3008 w 4561"/>
                <a:gd name="T75" fmla="*/ 1384 h 1697"/>
                <a:gd name="T76" fmla="*/ 3456 w 4561"/>
                <a:gd name="T77" fmla="*/ 816 h 1697"/>
                <a:gd name="T78" fmla="*/ 3528 w 4561"/>
                <a:gd name="T79" fmla="*/ 1384 h 1697"/>
                <a:gd name="T80" fmla="*/ 3992 w 4561"/>
                <a:gd name="T81" fmla="*/ 816 h 1697"/>
                <a:gd name="T82" fmla="*/ 4104 w 4561"/>
                <a:gd name="T83" fmla="*/ 1440 h 16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561" h="1697">
                  <a:moveTo>
                    <a:pt x="4104" y="1440"/>
                  </a:moveTo>
                  <a:lnTo>
                    <a:pt x="4104" y="528"/>
                  </a:lnTo>
                  <a:lnTo>
                    <a:pt x="3856" y="528"/>
                  </a:lnTo>
                  <a:lnTo>
                    <a:pt x="3808" y="528"/>
                  </a:lnTo>
                  <a:lnTo>
                    <a:pt x="3672" y="528"/>
                  </a:lnTo>
                  <a:lnTo>
                    <a:pt x="3672" y="448"/>
                  </a:lnTo>
                  <a:lnTo>
                    <a:pt x="3760" y="448"/>
                  </a:lnTo>
                  <a:lnTo>
                    <a:pt x="3792" y="472"/>
                  </a:lnTo>
                  <a:lnTo>
                    <a:pt x="3808" y="480"/>
                  </a:lnTo>
                  <a:lnTo>
                    <a:pt x="3808" y="528"/>
                  </a:lnTo>
                  <a:lnTo>
                    <a:pt x="3856" y="528"/>
                  </a:lnTo>
                  <a:lnTo>
                    <a:pt x="3856" y="504"/>
                  </a:lnTo>
                  <a:lnTo>
                    <a:pt x="3856" y="472"/>
                  </a:lnTo>
                  <a:lnTo>
                    <a:pt x="3824" y="432"/>
                  </a:lnTo>
                  <a:lnTo>
                    <a:pt x="3792" y="408"/>
                  </a:lnTo>
                  <a:lnTo>
                    <a:pt x="3672" y="392"/>
                  </a:lnTo>
                  <a:lnTo>
                    <a:pt x="3672" y="368"/>
                  </a:lnTo>
                  <a:lnTo>
                    <a:pt x="3640" y="368"/>
                  </a:lnTo>
                  <a:lnTo>
                    <a:pt x="3640" y="312"/>
                  </a:lnTo>
                  <a:lnTo>
                    <a:pt x="3512" y="312"/>
                  </a:lnTo>
                  <a:lnTo>
                    <a:pt x="3512" y="368"/>
                  </a:lnTo>
                  <a:lnTo>
                    <a:pt x="3480" y="368"/>
                  </a:lnTo>
                  <a:lnTo>
                    <a:pt x="3480" y="448"/>
                  </a:lnTo>
                  <a:lnTo>
                    <a:pt x="3224" y="448"/>
                  </a:lnTo>
                  <a:lnTo>
                    <a:pt x="3224" y="528"/>
                  </a:lnTo>
                  <a:lnTo>
                    <a:pt x="3160" y="528"/>
                  </a:lnTo>
                  <a:lnTo>
                    <a:pt x="3160" y="296"/>
                  </a:lnTo>
                  <a:lnTo>
                    <a:pt x="3144" y="296"/>
                  </a:lnTo>
                  <a:lnTo>
                    <a:pt x="3144" y="528"/>
                  </a:lnTo>
                  <a:lnTo>
                    <a:pt x="2984" y="528"/>
                  </a:lnTo>
                  <a:lnTo>
                    <a:pt x="2984" y="296"/>
                  </a:lnTo>
                  <a:lnTo>
                    <a:pt x="2968" y="296"/>
                  </a:lnTo>
                  <a:lnTo>
                    <a:pt x="2968" y="528"/>
                  </a:lnTo>
                  <a:lnTo>
                    <a:pt x="2840" y="528"/>
                  </a:lnTo>
                  <a:lnTo>
                    <a:pt x="2840" y="472"/>
                  </a:lnTo>
                  <a:lnTo>
                    <a:pt x="2880" y="472"/>
                  </a:lnTo>
                  <a:lnTo>
                    <a:pt x="2880" y="408"/>
                  </a:lnTo>
                  <a:lnTo>
                    <a:pt x="2616" y="408"/>
                  </a:lnTo>
                  <a:lnTo>
                    <a:pt x="2616" y="472"/>
                  </a:lnTo>
                  <a:lnTo>
                    <a:pt x="2680" y="472"/>
                  </a:lnTo>
                  <a:lnTo>
                    <a:pt x="2680" y="528"/>
                  </a:lnTo>
                  <a:lnTo>
                    <a:pt x="2352" y="528"/>
                  </a:lnTo>
                  <a:lnTo>
                    <a:pt x="2352" y="952"/>
                  </a:lnTo>
                  <a:lnTo>
                    <a:pt x="1896" y="1272"/>
                  </a:lnTo>
                  <a:lnTo>
                    <a:pt x="1896" y="968"/>
                  </a:lnTo>
                  <a:lnTo>
                    <a:pt x="1456" y="1272"/>
                  </a:lnTo>
                  <a:lnTo>
                    <a:pt x="1456" y="968"/>
                  </a:lnTo>
                  <a:lnTo>
                    <a:pt x="1032" y="1272"/>
                  </a:lnTo>
                  <a:lnTo>
                    <a:pt x="960" y="0"/>
                  </a:lnTo>
                  <a:lnTo>
                    <a:pt x="768" y="0"/>
                  </a:lnTo>
                  <a:lnTo>
                    <a:pt x="736" y="1584"/>
                  </a:lnTo>
                  <a:lnTo>
                    <a:pt x="656" y="0"/>
                  </a:lnTo>
                  <a:lnTo>
                    <a:pt x="520" y="0"/>
                  </a:lnTo>
                  <a:lnTo>
                    <a:pt x="472" y="1440"/>
                  </a:lnTo>
                  <a:lnTo>
                    <a:pt x="0" y="1440"/>
                  </a:lnTo>
                  <a:lnTo>
                    <a:pt x="0" y="1696"/>
                  </a:lnTo>
                  <a:lnTo>
                    <a:pt x="4256" y="1696"/>
                  </a:lnTo>
                  <a:lnTo>
                    <a:pt x="4256" y="1584"/>
                  </a:lnTo>
                  <a:lnTo>
                    <a:pt x="4360" y="1584"/>
                  </a:lnTo>
                  <a:lnTo>
                    <a:pt x="4360" y="1696"/>
                  </a:lnTo>
                  <a:lnTo>
                    <a:pt x="4360" y="1584"/>
                  </a:lnTo>
                  <a:lnTo>
                    <a:pt x="4448" y="1584"/>
                  </a:lnTo>
                  <a:lnTo>
                    <a:pt x="4448" y="1696"/>
                  </a:lnTo>
                  <a:lnTo>
                    <a:pt x="4560" y="1696"/>
                  </a:lnTo>
                  <a:lnTo>
                    <a:pt x="4560" y="1440"/>
                  </a:lnTo>
                  <a:lnTo>
                    <a:pt x="4104" y="1440"/>
                  </a:lnTo>
                  <a:lnTo>
                    <a:pt x="3992" y="1384"/>
                  </a:lnTo>
                  <a:lnTo>
                    <a:pt x="3528" y="1384"/>
                  </a:lnTo>
                  <a:lnTo>
                    <a:pt x="3456" y="1384"/>
                  </a:lnTo>
                  <a:lnTo>
                    <a:pt x="3008" y="1384"/>
                  </a:lnTo>
                  <a:lnTo>
                    <a:pt x="2912" y="1384"/>
                  </a:lnTo>
                  <a:lnTo>
                    <a:pt x="2464" y="1384"/>
                  </a:lnTo>
                  <a:lnTo>
                    <a:pt x="2464" y="816"/>
                  </a:lnTo>
                  <a:lnTo>
                    <a:pt x="2912" y="816"/>
                  </a:lnTo>
                  <a:lnTo>
                    <a:pt x="2912" y="1384"/>
                  </a:lnTo>
                  <a:lnTo>
                    <a:pt x="3008" y="1384"/>
                  </a:lnTo>
                  <a:lnTo>
                    <a:pt x="3008" y="816"/>
                  </a:lnTo>
                  <a:lnTo>
                    <a:pt x="3456" y="816"/>
                  </a:lnTo>
                  <a:lnTo>
                    <a:pt x="3456" y="1384"/>
                  </a:lnTo>
                  <a:lnTo>
                    <a:pt x="3528" y="1384"/>
                  </a:lnTo>
                  <a:lnTo>
                    <a:pt x="3528" y="816"/>
                  </a:lnTo>
                  <a:lnTo>
                    <a:pt x="3992" y="816"/>
                  </a:lnTo>
                  <a:lnTo>
                    <a:pt x="3992" y="1384"/>
                  </a:lnTo>
                  <a:lnTo>
                    <a:pt x="4104" y="1440"/>
                  </a:lnTo>
                </a:path>
              </a:pathLst>
            </a:custGeom>
            <a:solidFill>
              <a:srgbClr val="808080"/>
            </a:solidFill>
            <a:ln w="12700" cap="rnd" cmpd="sng">
              <a:solidFill>
                <a:srgbClr val="000000"/>
              </a:solidFill>
              <a:prstDash val="solid"/>
              <a:round/>
              <a:headEnd type="none" w="med" len="med"/>
              <a:tailEnd type="none" w="med" len="med"/>
            </a:ln>
            <a:effectLst/>
          </p:spPr>
          <p:txBody>
            <a:bodyPr/>
            <a:lstStyle/>
            <a:p>
              <a:endParaRPr lang="en-US"/>
            </a:p>
          </p:txBody>
        </p:sp>
        <p:sp>
          <p:nvSpPr>
            <p:cNvPr id="27686" name="Freeform 40"/>
            <p:cNvSpPr>
              <a:spLocks/>
            </p:cNvSpPr>
            <p:nvPr/>
          </p:nvSpPr>
          <p:spPr bwMode="auto">
            <a:xfrm>
              <a:off x="1336" y="904"/>
              <a:ext cx="3377" cy="673"/>
            </a:xfrm>
            <a:custGeom>
              <a:avLst/>
              <a:gdLst>
                <a:gd name="T0" fmla="*/ 1592 w 3377"/>
                <a:gd name="T1" fmla="*/ 96 h 673"/>
                <a:gd name="T2" fmla="*/ 1784 w 3377"/>
                <a:gd name="T3" fmla="*/ 112 h 673"/>
                <a:gd name="T4" fmla="*/ 1888 w 3377"/>
                <a:gd name="T5" fmla="*/ 168 h 673"/>
                <a:gd name="T6" fmla="*/ 2016 w 3377"/>
                <a:gd name="T7" fmla="*/ 96 h 673"/>
                <a:gd name="T8" fmla="*/ 2224 w 3377"/>
                <a:gd name="T9" fmla="*/ 96 h 673"/>
                <a:gd name="T10" fmla="*/ 2480 w 3377"/>
                <a:gd name="T11" fmla="*/ 168 h 673"/>
                <a:gd name="T12" fmla="*/ 2552 w 3377"/>
                <a:gd name="T13" fmla="*/ 168 h 673"/>
                <a:gd name="T14" fmla="*/ 2648 w 3377"/>
                <a:gd name="T15" fmla="*/ 96 h 673"/>
                <a:gd name="T16" fmla="*/ 2808 w 3377"/>
                <a:gd name="T17" fmla="*/ 112 h 673"/>
                <a:gd name="T18" fmla="*/ 2912 w 3377"/>
                <a:gd name="T19" fmla="*/ 72 h 673"/>
                <a:gd name="T20" fmla="*/ 3056 w 3377"/>
                <a:gd name="T21" fmla="*/ 136 h 673"/>
                <a:gd name="T22" fmla="*/ 3144 w 3377"/>
                <a:gd name="T23" fmla="*/ 72 h 673"/>
                <a:gd name="T24" fmla="*/ 3312 w 3377"/>
                <a:gd name="T25" fmla="*/ 112 h 673"/>
                <a:gd name="T26" fmla="*/ 3376 w 3377"/>
                <a:gd name="T27" fmla="*/ 168 h 673"/>
                <a:gd name="T28" fmla="*/ 3264 w 3377"/>
                <a:gd name="T29" fmla="*/ 208 h 673"/>
                <a:gd name="T30" fmla="*/ 3128 w 3377"/>
                <a:gd name="T31" fmla="*/ 248 h 673"/>
                <a:gd name="T32" fmla="*/ 3040 w 3377"/>
                <a:gd name="T33" fmla="*/ 232 h 673"/>
                <a:gd name="T34" fmla="*/ 2896 w 3377"/>
                <a:gd name="T35" fmla="*/ 264 h 673"/>
                <a:gd name="T36" fmla="*/ 2784 w 3377"/>
                <a:gd name="T37" fmla="*/ 296 h 673"/>
                <a:gd name="T38" fmla="*/ 2680 w 3377"/>
                <a:gd name="T39" fmla="*/ 464 h 673"/>
                <a:gd name="T40" fmla="*/ 2488 w 3377"/>
                <a:gd name="T41" fmla="*/ 432 h 673"/>
                <a:gd name="T42" fmla="*/ 2408 w 3377"/>
                <a:gd name="T43" fmla="*/ 448 h 673"/>
                <a:gd name="T44" fmla="*/ 2272 w 3377"/>
                <a:gd name="T45" fmla="*/ 464 h 673"/>
                <a:gd name="T46" fmla="*/ 2200 w 3377"/>
                <a:gd name="T47" fmla="*/ 368 h 673"/>
                <a:gd name="T48" fmla="*/ 2088 w 3377"/>
                <a:gd name="T49" fmla="*/ 464 h 673"/>
                <a:gd name="T50" fmla="*/ 1880 w 3377"/>
                <a:gd name="T51" fmla="*/ 448 h 673"/>
                <a:gd name="T52" fmla="*/ 1784 w 3377"/>
                <a:gd name="T53" fmla="*/ 544 h 673"/>
                <a:gd name="T54" fmla="*/ 1664 w 3377"/>
                <a:gd name="T55" fmla="*/ 480 h 673"/>
                <a:gd name="T56" fmla="*/ 1488 w 3377"/>
                <a:gd name="T57" fmla="*/ 560 h 673"/>
                <a:gd name="T58" fmla="*/ 1296 w 3377"/>
                <a:gd name="T59" fmla="*/ 648 h 673"/>
                <a:gd name="T60" fmla="*/ 1176 w 3377"/>
                <a:gd name="T61" fmla="*/ 640 h 673"/>
                <a:gd name="T62" fmla="*/ 1064 w 3377"/>
                <a:gd name="T63" fmla="*/ 576 h 673"/>
                <a:gd name="T64" fmla="*/ 968 w 3377"/>
                <a:gd name="T65" fmla="*/ 648 h 673"/>
                <a:gd name="T66" fmla="*/ 840 w 3377"/>
                <a:gd name="T67" fmla="*/ 648 h 673"/>
                <a:gd name="T68" fmla="*/ 728 w 3377"/>
                <a:gd name="T69" fmla="*/ 576 h 673"/>
                <a:gd name="T70" fmla="*/ 632 w 3377"/>
                <a:gd name="T71" fmla="*/ 576 h 673"/>
                <a:gd name="T72" fmla="*/ 536 w 3377"/>
                <a:gd name="T73" fmla="*/ 544 h 673"/>
                <a:gd name="T74" fmla="*/ 288 w 3377"/>
                <a:gd name="T75" fmla="*/ 640 h 673"/>
                <a:gd name="T76" fmla="*/ 392 w 3377"/>
                <a:gd name="T77" fmla="*/ 504 h 673"/>
                <a:gd name="T78" fmla="*/ 448 w 3377"/>
                <a:gd name="T79" fmla="*/ 392 h 673"/>
                <a:gd name="T80" fmla="*/ 472 w 3377"/>
                <a:gd name="T81" fmla="*/ 312 h 673"/>
                <a:gd name="T82" fmla="*/ 296 w 3377"/>
                <a:gd name="T83" fmla="*/ 464 h 673"/>
                <a:gd name="T84" fmla="*/ 200 w 3377"/>
                <a:gd name="T85" fmla="*/ 560 h 673"/>
                <a:gd name="T86" fmla="*/ 80 w 3377"/>
                <a:gd name="T87" fmla="*/ 640 h 673"/>
                <a:gd name="T88" fmla="*/ 0 w 3377"/>
                <a:gd name="T89" fmla="*/ 616 h 673"/>
                <a:gd name="T90" fmla="*/ 24 w 3377"/>
                <a:gd name="T91" fmla="*/ 432 h 673"/>
                <a:gd name="T92" fmla="*/ 128 w 3377"/>
                <a:gd name="T93" fmla="*/ 296 h 673"/>
                <a:gd name="T94" fmla="*/ 288 w 3377"/>
                <a:gd name="T95" fmla="*/ 248 h 673"/>
                <a:gd name="T96" fmla="*/ 416 w 3377"/>
                <a:gd name="T97" fmla="*/ 96 h 673"/>
                <a:gd name="T98" fmla="*/ 520 w 3377"/>
                <a:gd name="T99" fmla="*/ 56 h 673"/>
                <a:gd name="T100" fmla="*/ 648 w 3377"/>
                <a:gd name="T101" fmla="*/ 96 h 673"/>
                <a:gd name="T102" fmla="*/ 808 w 3377"/>
                <a:gd name="T103" fmla="*/ 112 h 673"/>
                <a:gd name="T104" fmla="*/ 896 w 3377"/>
                <a:gd name="T105" fmla="*/ 56 h 673"/>
                <a:gd name="T106" fmla="*/ 1008 w 3377"/>
                <a:gd name="T107" fmla="*/ 56 h 673"/>
                <a:gd name="T108" fmla="*/ 1176 w 3377"/>
                <a:gd name="T109" fmla="*/ 112 h 673"/>
                <a:gd name="T110" fmla="*/ 1352 w 3377"/>
                <a:gd name="T111" fmla="*/ 136 h 673"/>
                <a:gd name="T112" fmla="*/ 1432 w 3377"/>
                <a:gd name="T113" fmla="*/ 24 h 6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377" h="673">
                  <a:moveTo>
                    <a:pt x="1520" y="0"/>
                  </a:moveTo>
                  <a:lnTo>
                    <a:pt x="1552" y="24"/>
                  </a:lnTo>
                  <a:lnTo>
                    <a:pt x="1592" y="96"/>
                  </a:lnTo>
                  <a:lnTo>
                    <a:pt x="1648" y="96"/>
                  </a:lnTo>
                  <a:lnTo>
                    <a:pt x="1736" y="96"/>
                  </a:lnTo>
                  <a:lnTo>
                    <a:pt x="1784" y="112"/>
                  </a:lnTo>
                  <a:lnTo>
                    <a:pt x="1808" y="96"/>
                  </a:lnTo>
                  <a:lnTo>
                    <a:pt x="1864" y="112"/>
                  </a:lnTo>
                  <a:lnTo>
                    <a:pt x="1888" y="168"/>
                  </a:lnTo>
                  <a:lnTo>
                    <a:pt x="1936" y="192"/>
                  </a:lnTo>
                  <a:lnTo>
                    <a:pt x="1984" y="152"/>
                  </a:lnTo>
                  <a:lnTo>
                    <a:pt x="2016" y="96"/>
                  </a:lnTo>
                  <a:lnTo>
                    <a:pt x="2072" y="56"/>
                  </a:lnTo>
                  <a:lnTo>
                    <a:pt x="2088" y="72"/>
                  </a:lnTo>
                  <a:lnTo>
                    <a:pt x="2224" y="96"/>
                  </a:lnTo>
                  <a:lnTo>
                    <a:pt x="2368" y="136"/>
                  </a:lnTo>
                  <a:lnTo>
                    <a:pt x="2424" y="192"/>
                  </a:lnTo>
                  <a:lnTo>
                    <a:pt x="2480" y="168"/>
                  </a:lnTo>
                  <a:lnTo>
                    <a:pt x="2488" y="168"/>
                  </a:lnTo>
                  <a:lnTo>
                    <a:pt x="2504" y="208"/>
                  </a:lnTo>
                  <a:lnTo>
                    <a:pt x="2552" y="168"/>
                  </a:lnTo>
                  <a:lnTo>
                    <a:pt x="2568" y="168"/>
                  </a:lnTo>
                  <a:lnTo>
                    <a:pt x="2616" y="152"/>
                  </a:lnTo>
                  <a:lnTo>
                    <a:pt x="2648" y="96"/>
                  </a:lnTo>
                  <a:lnTo>
                    <a:pt x="2712" y="56"/>
                  </a:lnTo>
                  <a:lnTo>
                    <a:pt x="2760" y="96"/>
                  </a:lnTo>
                  <a:lnTo>
                    <a:pt x="2808" y="112"/>
                  </a:lnTo>
                  <a:lnTo>
                    <a:pt x="2840" y="112"/>
                  </a:lnTo>
                  <a:lnTo>
                    <a:pt x="2872" y="56"/>
                  </a:lnTo>
                  <a:lnTo>
                    <a:pt x="2912" y="72"/>
                  </a:lnTo>
                  <a:lnTo>
                    <a:pt x="2968" y="136"/>
                  </a:lnTo>
                  <a:lnTo>
                    <a:pt x="2984" y="136"/>
                  </a:lnTo>
                  <a:lnTo>
                    <a:pt x="3056" y="136"/>
                  </a:lnTo>
                  <a:lnTo>
                    <a:pt x="3080" y="72"/>
                  </a:lnTo>
                  <a:lnTo>
                    <a:pt x="3112" y="72"/>
                  </a:lnTo>
                  <a:lnTo>
                    <a:pt x="3144" y="72"/>
                  </a:lnTo>
                  <a:lnTo>
                    <a:pt x="3248" y="72"/>
                  </a:lnTo>
                  <a:lnTo>
                    <a:pt x="3248" y="136"/>
                  </a:lnTo>
                  <a:lnTo>
                    <a:pt x="3312" y="112"/>
                  </a:lnTo>
                  <a:lnTo>
                    <a:pt x="3312" y="96"/>
                  </a:lnTo>
                  <a:lnTo>
                    <a:pt x="3344" y="136"/>
                  </a:lnTo>
                  <a:lnTo>
                    <a:pt x="3376" y="168"/>
                  </a:lnTo>
                  <a:lnTo>
                    <a:pt x="3328" y="232"/>
                  </a:lnTo>
                  <a:lnTo>
                    <a:pt x="3280" y="232"/>
                  </a:lnTo>
                  <a:lnTo>
                    <a:pt x="3264" y="208"/>
                  </a:lnTo>
                  <a:lnTo>
                    <a:pt x="3216" y="248"/>
                  </a:lnTo>
                  <a:lnTo>
                    <a:pt x="3144" y="248"/>
                  </a:lnTo>
                  <a:lnTo>
                    <a:pt x="3128" y="248"/>
                  </a:lnTo>
                  <a:lnTo>
                    <a:pt x="3096" y="232"/>
                  </a:lnTo>
                  <a:lnTo>
                    <a:pt x="3040" y="208"/>
                  </a:lnTo>
                  <a:lnTo>
                    <a:pt x="3040" y="232"/>
                  </a:lnTo>
                  <a:lnTo>
                    <a:pt x="2976" y="248"/>
                  </a:lnTo>
                  <a:lnTo>
                    <a:pt x="2936" y="248"/>
                  </a:lnTo>
                  <a:lnTo>
                    <a:pt x="2896" y="264"/>
                  </a:lnTo>
                  <a:lnTo>
                    <a:pt x="2856" y="280"/>
                  </a:lnTo>
                  <a:lnTo>
                    <a:pt x="2824" y="312"/>
                  </a:lnTo>
                  <a:lnTo>
                    <a:pt x="2784" y="296"/>
                  </a:lnTo>
                  <a:lnTo>
                    <a:pt x="2696" y="352"/>
                  </a:lnTo>
                  <a:lnTo>
                    <a:pt x="2696" y="408"/>
                  </a:lnTo>
                  <a:lnTo>
                    <a:pt x="2680" y="464"/>
                  </a:lnTo>
                  <a:lnTo>
                    <a:pt x="2616" y="432"/>
                  </a:lnTo>
                  <a:lnTo>
                    <a:pt x="2552" y="432"/>
                  </a:lnTo>
                  <a:lnTo>
                    <a:pt x="2488" y="432"/>
                  </a:lnTo>
                  <a:lnTo>
                    <a:pt x="2488" y="408"/>
                  </a:lnTo>
                  <a:lnTo>
                    <a:pt x="2424" y="408"/>
                  </a:lnTo>
                  <a:lnTo>
                    <a:pt x="2408" y="448"/>
                  </a:lnTo>
                  <a:lnTo>
                    <a:pt x="2352" y="544"/>
                  </a:lnTo>
                  <a:lnTo>
                    <a:pt x="2288" y="504"/>
                  </a:lnTo>
                  <a:lnTo>
                    <a:pt x="2272" y="464"/>
                  </a:lnTo>
                  <a:lnTo>
                    <a:pt x="2272" y="408"/>
                  </a:lnTo>
                  <a:lnTo>
                    <a:pt x="2240" y="368"/>
                  </a:lnTo>
                  <a:lnTo>
                    <a:pt x="2200" y="368"/>
                  </a:lnTo>
                  <a:lnTo>
                    <a:pt x="2176" y="392"/>
                  </a:lnTo>
                  <a:lnTo>
                    <a:pt x="2152" y="408"/>
                  </a:lnTo>
                  <a:lnTo>
                    <a:pt x="2088" y="464"/>
                  </a:lnTo>
                  <a:lnTo>
                    <a:pt x="2016" y="448"/>
                  </a:lnTo>
                  <a:lnTo>
                    <a:pt x="1936" y="464"/>
                  </a:lnTo>
                  <a:lnTo>
                    <a:pt x="1880" y="448"/>
                  </a:lnTo>
                  <a:lnTo>
                    <a:pt x="1864" y="448"/>
                  </a:lnTo>
                  <a:lnTo>
                    <a:pt x="1840" y="504"/>
                  </a:lnTo>
                  <a:lnTo>
                    <a:pt x="1784" y="544"/>
                  </a:lnTo>
                  <a:lnTo>
                    <a:pt x="1688" y="576"/>
                  </a:lnTo>
                  <a:lnTo>
                    <a:pt x="1680" y="544"/>
                  </a:lnTo>
                  <a:lnTo>
                    <a:pt x="1664" y="480"/>
                  </a:lnTo>
                  <a:lnTo>
                    <a:pt x="1608" y="544"/>
                  </a:lnTo>
                  <a:lnTo>
                    <a:pt x="1552" y="560"/>
                  </a:lnTo>
                  <a:lnTo>
                    <a:pt x="1488" y="560"/>
                  </a:lnTo>
                  <a:lnTo>
                    <a:pt x="1432" y="576"/>
                  </a:lnTo>
                  <a:lnTo>
                    <a:pt x="1384" y="640"/>
                  </a:lnTo>
                  <a:lnTo>
                    <a:pt x="1296" y="648"/>
                  </a:lnTo>
                  <a:lnTo>
                    <a:pt x="1248" y="616"/>
                  </a:lnTo>
                  <a:lnTo>
                    <a:pt x="1192" y="616"/>
                  </a:lnTo>
                  <a:lnTo>
                    <a:pt x="1176" y="640"/>
                  </a:lnTo>
                  <a:lnTo>
                    <a:pt x="1136" y="576"/>
                  </a:lnTo>
                  <a:lnTo>
                    <a:pt x="1096" y="576"/>
                  </a:lnTo>
                  <a:lnTo>
                    <a:pt x="1064" y="576"/>
                  </a:lnTo>
                  <a:lnTo>
                    <a:pt x="1024" y="600"/>
                  </a:lnTo>
                  <a:lnTo>
                    <a:pt x="984" y="640"/>
                  </a:lnTo>
                  <a:lnTo>
                    <a:pt x="968" y="648"/>
                  </a:lnTo>
                  <a:lnTo>
                    <a:pt x="936" y="672"/>
                  </a:lnTo>
                  <a:lnTo>
                    <a:pt x="896" y="648"/>
                  </a:lnTo>
                  <a:lnTo>
                    <a:pt x="840" y="648"/>
                  </a:lnTo>
                  <a:lnTo>
                    <a:pt x="792" y="600"/>
                  </a:lnTo>
                  <a:lnTo>
                    <a:pt x="744" y="576"/>
                  </a:lnTo>
                  <a:lnTo>
                    <a:pt x="728" y="576"/>
                  </a:lnTo>
                  <a:lnTo>
                    <a:pt x="696" y="544"/>
                  </a:lnTo>
                  <a:lnTo>
                    <a:pt x="648" y="560"/>
                  </a:lnTo>
                  <a:lnTo>
                    <a:pt x="632" y="576"/>
                  </a:lnTo>
                  <a:lnTo>
                    <a:pt x="600" y="616"/>
                  </a:lnTo>
                  <a:lnTo>
                    <a:pt x="592" y="544"/>
                  </a:lnTo>
                  <a:lnTo>
                    <a:pt x="536" y="544"/>
                  </a:lnTo>
                  <a:lnTo>
                    <a:pt x="496" y="544"/>
                  </a:lnTo>
                  <a:lnTo>
                    <a:pt x="400" y="616"/>
                  </a:lnTo>
                  <a:lnTo>
                    <a:pt x="288" y="640"/>
                  </a:lnTo>
                  <a:lnTo>
                    <a:pt x="296" y="576"/>
                  </a:lnTo>
                  <a:lnTo>
                    <a:pt x="360" y="560"/>
                  </a:lnTo>
                  <a:lnTo>
                    <a:pt x="392" y="504"/>
                  </a:lnTo>
                  <a:lnTo>
                    <a:pt x="392" y="480"/>
                  </a:lnTo>
                  <a:lnTo>
                    <a:pt x="448" y="448"/>
                  </a:lnTo>
                  <a:lnTo>
                    <a:pt x="448" y="392"/>
                  </a:lnTo>
                  <a:lnTo>
                    <a:pt x="496" y="392"/>
                  </a:lnTo>
                  <a:lnTo>
                    <a:pt x="504" y="392"/>
                  </a:lnTo>
                  <a:lnTo>
                    <a:pt x="472" y="312"/>
                  </a:lnTo>
                  <a:lnTo>
                    <a:pt x="416" y="392"/>
                  </a:lnTo>
                  <a:lnTo>
                    <a:pt x="376" y="432"/>
                  </a:lnTo>
                  <a:lnTo>
                    <a:pt x="296" y="464"/>
                  </a:lnTo>
                  <a:lnTo>
                    <a:pt x="272" y="464"/>
                  </a:lnTo>
                  <a:lnTo>
                    <a:pt x="256" y="504"/>
                  </a:lnTo>
                  <a:lnTo>
                    <a:pt x="200" y="560"/>
                  </a:lnTo>
                  <a:lnTo>
                    <a:pt x="160" y="560"/>
                  </a:lnTo>
                  <a:lnTo>
                    <a:pt x="128" y="616"/>
                  </a:lnTo>
                  <a:lnTo>
                    <a:pt x="80" y="640"/>
                  </a:lnTo>
                  <a:lnTo>
                    <a:pt x="40" y="640"/>
                  </a:lnTo>
                  <a:lnTo>
                    <a:pt x="24" y="640"/>
                  </a:lnTo>
                  <a:lnTo>
                    <a:pt x="0" y="616"/>
                  </a:lnTo>
                  <a:lnTo>
                    <a:pt x="24" y="544"/>
                  </a:lnTo>
                  <a:lnTo>
                    <a:pt x="24" y="528"/>
                  </a:lnTo>
                  <a:lnTo>
                    <a:pt x="24" y="432"/>
                  </a:lnTo>
                  <a:lnTo>
                    <a:pt x="56" y="408"/>
                  </a:lnTo>
                  <a:lnTo>
                    <a:pt x="72" y="352"/>
                  </a:lnTo>
                  <a:lnTo>
                    <a:pt x="128" y="296"/>
                  </a:lnTo>
                  <a:lnTo>
                    <a:pt x="160" y="248"/>
                  </a:lnTo>
                  <a:lnTo>
                    <a:pt x="200" y="264"/>
                  </a:lnTo>
                  <a:lnTo>
                    <a:pt x="288" y="248"/>
                  </a:lnTo>
                  <a:lnTo>
                    <a:pt x="320" y="152"/>
                  </a:lnTo>
                  <a:lnTo>
                    <a:pt x="392" y="112"/>
                  </a:lnTo>
                  <a:lnTo>
                    <a:pt x="416" y="96"/>
                  </a:lnTo>
                  <a:lnTo>
                    <a:pt x="432" y="96"/>
                  </a:lnTo>
                  <a:lnTo>
                    <a:pt x="488" y="96"/>
                  </a:lnTo>
                  <a:lnTo>
                    <a:pt x="520" y="56"/>
                  </a:lnTo>
                  <a:lnTo>
                    <a:pt x="552" y="72"/>
                  </a:lnTo>
                  <a:lnTo>
                    <a:pt x="600" y="96"/>
                  </a:lnTo>
                  <a:lnTo>
                    <a:pt x="648" y="96"/>
                  </a:lnTo>
                  <a:lnTo>
                    <a:pt x="712" y="152"/>
                  </a:lnTo>
                  <a:lnTo>
                    <a:pt x="744" y="152"/>
                  </a:lnTo>
                  <a:lnTo>
                    <a:pt x="808" y="112"/>
                  </a:lnTo>
                  <a:lnTo>
                    <a:pt x="856" y="96"/>
                  </a:lnTo>
                  <a:lnTo>
                    <a:pt x="896" y="96"/>
                  </a:lnTo>
                  <a:lnTo>
                    <a:pt x="896" y="56"/>
                  </a:lnTo>
                  <a:lnTo>
                    <a:pt x="952" y="40"/>
                  </a:lnTo>
                  <a:lnTo>
                    <a:pt x="952" y="56"/>
                  </a:lnTo>
                  <a:lnTo>
                    <a:pt x="1008" y="56"/>
                  </a:lnTo>
                  <a:lnTo>
                    <a:pt x="1064" y="112"/>
                  </a:lnTo>
                  <a:lnTo>
                    <a:pt x="1080" y="112"/>
                  </a:lnTo>
                  <a:lnTo>
                    <a:pt x="1176" y="112"/>
                  </a:lnTo>
                  <a:lnTo>
                    <a:pt x="1216" y="168"/>
                  </a:lnTo>
                  <a:lnTo>
                    <a:pt x="1296" y="112"/>
                  </a:lnTo>
                  <a:lnTo>
                    <a:pt x="1352" y="136"/>
                  </a:lnTo>
                  <a:lnTo>
                    <a:pt x="1352" y="112"/>
                  </a:lnTo>
                  <a:lnTo>
                    <a:pt x="1400" y="40"/>
                  </a:lnTo>
                  <a:lnTo>
                    <a:pt x="1432" y="24"/>
                  </a:lnTo>
                  <a:lnTo>
                    <a:pt x="1520" y="0"/>
                  </a:lnTo>
                </a:path>
              </a:pathLst>
            </a:custGeom>
            <a:solidFill>
              <a:srgbClr val="808080"/>
            </a:solidFill>
            <a:ln w="12700" cap="rnd" cmpd="sng">
              <a:noFill/>
              <a:prstDash val="solid"/>
              <a:round/>
              <a:headEnd type="none" w="med" len="med"/>
              <a:tailEnd type="none" w="med" len="med"/>
            </a:ln>
            <a:effectLst/>
          </p:spPr>
          <p:txBody>
            <a:bodyPr/>
            <a:lstStyle/>
            <a:p>
              <a:endParaRPr lang="en-US"/>
            </a:p>
          </p:txBody>
        </p:sp>
        <p:sp>
          <p:nvSpPr>
            <p:cNvPr id="27687" name="Freeform 41"/>
            <p:cNvSpPr>
              <a:spLocks/>
            </p:cNvSpPr>
            <p:nvPr/>
          </p:nvSpPr>
          <p:spPr bwMode="auto">
            <a:xfrm>
              <a:off x="1336" y="904"/>
              <a:ext cx="3377" cy="673"/>
            </a:xfrm>
            <a:custGeom>
              <a:avLst/>
              <a:gdLst>
                <a:gd name="T0" fmla="*/ 1592 w 3377"/>
                <a:gd name="T1" fmla="*/ 96 h 673"/>
                <a:gd name="T2" fmla="*/ 1784 w 3377"/>
                <a:gd name="T3" fmla="*/ 112 h 673"/>
                <a:gd name="T4" fmla="*/ 1888 w 3377"/>
                <a:gd name="T5" fmla="*/ 168 h 673"/>
                <a:gd name="T6" fmla="*/ 2016 w 3377"/>
                <a:gd name="T7" fmla="*/ 96 h 673"/>
                <a:gd name="T8" fmla="*/ 2224 w 3377"/>
                <a:gd name="T9" fmla="*/ 96 h 673"/>
                <a:gd name="T10" fmla="*/ 2480 w 3377"/>
                <a:gd name="T11" fmla="*/ 168 h 673"/>
                <a:gd name="T12" fmla="*/ 2552 w 3377"/>
                <a:gd name="T13" fmla="*/ 168 h 673"/>
                <a:gd name="T14" fmla="*/ 2648 w 3377"/>
                <a:gd name="T15" fmla="*/ 96 h 673"/>
                <a:gd name="T16" fmla="*/ 2808 w 3377"/>
                <a:gd name="T17" fmla="*/ 112 h 673"/>
                <a:gd name="T18" fmla="*/ 2912 w 3377"/>
                <a:gd name="T19" fmla="*/ 72 h 673"/>
                <a:gd name="T20" fmla="*/ 3056 w 3377"/>
                <a:gd name="T21" fmla="*/ 136 h 673"/>
                <a:gd name="T22" fmla="*/ 3144 w 3377"/>
                <a:gd name="T23" fmla="*/ 72 h 673"/>
                <a:gd name="T24" fmla="*/ 3312 w 3377"/>
                <a:gd name="T25" fmla="*/ 112 h 673"/>
                <a:gd name="T26" fmla="*/ 3376 w 3377"/>
                <a:gd name="T27" fmla="*/ 168 h 673"/>
                <a:gd name="T28" fmla="*/ 3264 w 3377"/>
                <a:gd name="T29" fmla="*/ 208 h 673"/>
                <a:gd name="T30" fmla="*/ 3128 w 3377"/>
                <a:gd name="T31" fmla="*/ 248 h 673"/>
                <a:gd name="T32" fmla="*/ 3040 w 3377"/>
                <a:gd name="T33" fmla="*/ 232 h 673"/>
                <a:gd name="T34" fmla="*/ 2896 w 3377"/>
                <a:gd name="T35" fmla="*/ 264 h 673"/>
                <a:gd name="T36" fmla="*/ 2784 w 3377"/>
                <a:gd name="T37" fmla="*/ 296 h 673"/>
                <a:gd name="T38" fmla="*/ 2680 w 3377"/>
                <a:gd name="T39" fmla="*/ 464 h 673"/>
                <a:gd name="T40" fmla="*/ 2488 w 3377"/>
                <a:gd name="T41" fmla="*/ 432 h 673"/>
                <a:gd name="T42" fmla="*/ 2408 w 3377"/>
                <a:gd name="T43" fmla="*/ 448 h 673"/>
                <a:gd name="T44" fmla="*/ 2272 w 3377"/>
                <a:gd name="T45" fmla="*/ 464 h 673"/>
                <a:gd name="T46" fmla="*/ 2200 w 3377"/>
                <a:gd name="T47" fmla="*/ 368 h 673"/>
                <a:gd name="T48" fmla="*/ 2088 w 3377"/>
                <a:gd name="T49" fmla="*/ 464 h 673"/>
                <a:gd name="T50" fmla="*/ 1880 w 3377"/>
                <a:gd name="T51" fmla="*/ 448 h 673"/>
                <a:gd name="T52" fmla="*/ 1784 w 3377"/>
                <a:gd name="T53" fmla="*/ 544 h 673"/>
                <a:gd name="T54" fmla="*/ 1664 w 3377"/>
                <a:gd name="T55" fmla="*/ 480 h 673"/>
                <a:gd name="T56" fmla="*/ 1488 w 3377"/>
                <a:gd name="T57" fmla="*/ 560 h 673"/>
                <a:gd name="T58" fmla="*/ 1296 w 3377"/>
                <a:gd name="T59" fmla="*/ 648 h 673"/>
                <a:gd name="T60" fmla="*/ 1176 w 3377"/>
                <a:gd name="T61" fmla="*/ 640 h 673"/>
                <a:gd name="T62" fmla="*/ 1064 w 3377"/>
                <a:gd name="T63" fmla="*/ 576 h 673"/>
                <a:gd name="T64" fmla="*/ 968 w 3377"/>
                <a:gd name="T65" fmla="*/ 648 h 673"/>
                <a:gd name="T66" fmla="*/ 840 w 3377"/>
                <a:gd name="T67" fmla="*/ 648 h 673"/>
                <a:gd name="T68" fmla="*/ 728 w 3377"/>
                <a:gd name="T69" fmla="*/ 576 h 673"/>
                <a:gd name="T70" fmla="*/ 632 w 3377"/>
                <a:gd name="T71" fmla="*/ 576 h 673"/>
                <a:gd name="T72" fmla="*/ 536 w 3377"/>
                <a:gd name="T73" fmla="*/ 544 h 673"/>
                <a:gd name="T74" fmla="*/ 288 w 3377"/>
                <a:gd name="T75" fmla="*/ 640 h 673"/>
                <a:gd name="T76" fmla="*/ 392 w 3377"/>
                <a:gd name="T77" fmla="*/ 504 h 673"/>
                <a:gd name="T78" fmla="*/ 448 w 3377"/>
                <a:gd name="T79" fmla="*/ 392 h 673"/>
                <a:gd name="T80" fmla="*/ 472 w 3377"/>
                <a:gd name="T81" fmla="*/ 312 h 673"/>
                <a:gd name="T82" fmla="*/ 296 w 3377"/>
                <a:gd name="T83" fmla="*/ 464 h 673"/>
                <a:gd name="T84" fmla="*/ 200 w 3377"/>
                <a:gd name="T85" fmla="*/ 560 h 673"/>
                <a:gd name="T86" fmla="*/ 80 w 3377"/>
                <a:gd name="T87" fmla="*/ 640 h 673"/>
                <a:gd name="T88" fmla="*/ 0 w 3377"/>
                <a:gd name="T89" fmla="*/ 616 h 673"/>
                <a:gd name="T90" fmla="*/ 24 w 3377"/>
                <a:gd name="T91" fmla="*/ 432 h 673"/>
                <a:gd name="T92" fmla="*/ 128 w 3377"/>
                <a:gd name="T93" fmla="*/ 296 h 673"/>
                <a:gd name="T94" fmla="*/ 288 w 3377"/>
                <a:gd name="T95" fmla="*/ 248 h 673"/>
                <a:gd name="T96" fmla="*/ 416 w 3377"/>
                <a:gd name="T97" fmla="*/ 96 h 673"/>
                <a:gd name="T98" fmla="*/ 520 w 3377"/>
                <a:gd name="T99" fmla="*/ 56 h 673"/>
                <a:gd name="T100" fmla="*/ 648 w 3377"/>
                <a:gd name="T101" fmla="*/ 96 h 673"/>
                <a:gd name="T102" fmla="*/ 808 w 3377"/>
                <a:gd name="T103" fmla="*/ 112 h 673"/>
                <a:gd name="T104" fmla="*/ 896 w 3377"/>
                <a:gd name="T105" fmla="*/ 56 h 673"/>
                <a:gd name="T106" fmla="*/ 1008 w 3377"/>
                <a:gd name="T107" fmla="*/ 56 h 673"/>
                <a:gd name="T108" fmla="*/ 1176 w 3377"/>
                <a:gd name="T109" fmla="*/ 112 h 673"/>
                <a:gd name="T110" fmla="*/ 1352 w 3377"/>
                <a:gd name="T111" fmla="*/ 136 h 673"/>
                <a:gd name="T112" fmla="*/ 1432 w 3377"/>
                <a:gd name="T113" fmla="*/ 24 h 6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377" h="673">
                  <a:moveTo>
                    <a:pt x="1520" y="0"/>
                  </a:moveTo>
                  <a:lnTo>
                    <a:pt x="1552" y="24"/>
                  </a:lnTo>
                  <a:lnTo>
                    <a:pt x="1592" y="96"/>
                  </a:lnTo>
                  <a:lnTo>
                    <a:pt x="1648" y="96"/>
                  </a:lnTo>
                  <a:lnTo>
                    <a:pt x="1736" y="96"/>
                  </a:lnTo>
                  <a:lnTo>
                    <a:pt x="1784" y="112"/>
                  </a:lnTo>
                  <a:lnTo>
                    <a:pt x="1808" y="96"/>
                  </a:lnTo>
                  <a:lnTo>
                    <a:pt x="1864" y="112"/>
                  </a:lnTo>
                  <a:lnTo>
                    <a:pt x="1888" y="168"/>
                  </a:lnTo>
                  <a:lnTo>
                    <a:pt x="1936" y="192"/>
                  </a:lnTo>
                  <a:lnTo>
                    <a:pt x="1984" y="152"/>
                  </a:lnTo>
                  <a:lnTo>
                    <a:pt x="2016" y="96"/>
                  </a:lnTo>
                  <a:lnTo>
                    <a:pt x="2072" y="56"/>
                  </a:lnTo>
                  <a:lnTo>
                    <a:pt x="2088" y="72"/>
                  </a:lnTo>
                  <a:lnTo>
                    <a:pt x="2224" y="96"/>
                  </a:lnTo>
                  <a:lnTo>
                    <a:pt x="2368" y="136"/>
                  </a:lnTo>
                  <a:lnTo>
                    <a:pt x="2424" y="192"/>
                  </a:lnTo>
                  <a:lnTo>
                    <a:pt x="2480" y="168"/>
                  </a:lnTo>
                  <a:lnTo>
                    <a:pt x="2488" y="168"/>
                  </a:lnTo>
                  <a:lnTo>
                    <a:pt x="2504" y="208"/>
                  </a:lnTo>
                  <a:lnTo>
                    <a:pt x="2552" y="168"/>
                  </a:lnTo>
                  <a:lnTo>
                    <a:pt x="2568" y="168"/>
                  </a:lnTo>
                  <a:lnTo>
                    <a:pt x="2616" y="152"/>
                  </a:lnTo>
                  <a:lnTo>
                    <a:pt x="2648" y="96"/>
                  </a:lnTo>
                  <a:lnTo>
                    <a:pt x="2712" y="56"/>
                  </a:lnTo>
                  <a:lnTo>
                    <a:pt x="2760" y="96"/>
                  </a:lnTo>
                  <a:lnTo>
                    <a:pt x="2808" y="112"/>
                  </a:lnTo>
                  <a:lnTo>
                    <a:pt x="2840" y="112"/>
                  </a:lnTo>
                  <a:lnTo>
                    <a:pt x="2872" y="56"/>
                  </a:lnTo>
                  <a:lnTo>
                    <a:pt x="2912" y="72"/>
                  </a:lnTo>
                  <a:lnTo>
                    <a:pt x="2968" y="136"/>
                  </a:lnTo>
                  <a:lnTo>
                    <a:pt x="2984" y="136"/>
                  </a:lnTo>
                  <a:lnTo>
                    <a:pt x="3056" y="136"/>
                  </a:lnTo>
                  <a:lnTo>
                    <a:pt x="3080" y="72"/>
                  </a:lnTo>
                  <a:lnTo>
                    <a:pt x="3112" y="72"/>
                  </a:lnTo>
                  <a:lnTo>
                    <a:pt x="3144" y="72"/>
                  </a:lnTo>
                  <a:lnTo>
                    <a:pt x="3248" y="72"/>
                  </a:lnTo>
                  <a:lnTo>
                    <a:pt x="3248" y="136"/>
                  </a:lnTo>
                  <a:lnTo>
                    <a:pt x="3312" y="112"/>
                  </a:lnTo>
                  <a:lnTo>
                    <a:pt x="3312" y="96"/>
                  </a:lnTo>
                  <a:lnTo>
                    <a:pt x="3344" y="136"/>
                  </a:lnTo>
                  <a:lnTo>
                    <a:pt x="3376" y="168"/>
                  </a:lnTo>
                  <a:lnTo>
                    <a:pt x="3328" y="232"/>
                  </a:lnTo>
                  <a:lnTo>
                    <a:pt x="3280" y="232"/>
                  </a:lnTo>
                  <a:lnTo>
                    <a:pt x="3264" y="208"/>
                  </a:lnTo>
                  <a:lnTo>
                    <a:pt x="3216" y="248"/>
                  </a:lnTo>
                  <a:lnTo>
                    <a:pt x="3144" y="248"/>
                  </a:lnTo>
                  <a:lnTo>
                    <a:pt x="3128" y="248"/>
                  </a:lnTo>
                  <a:lnTo>
                    <a:pt x="3096" y="232"/>
                  </a:lnTo>
                  <a:lnTo>
                    <a:pt x="3040" y="208"/>
                  </a:lnTo>
                  <a:lnTo>
                    <a:pt x="3040" y="232"/>
                  </a:lnTo>
                  <a:lnTo>
                    <a:pt x="2976" y="248"/>
                  </a:lnTo>
                  <a:lnTo>
                    <a:pt x="2936" y="248"/>
                  </a:lnTo>
                  <a:lnTo>
                    <a:pt x="2896" y="264"/>
                  </a:lnTo>
                  <a:lnTo>
                    <a:pt x="2856" y="280"/>
                  </a:lnTo>
                  <a:lnTo>
                    <a:pt x="2824" y="312"/>
                  </a:lnTo>
                  <a:lnTo>
                    <a:pt x="2784" y="296"/>
                  </a:lnTo>
                  <a:lnTo>
                    <a:pt x="2696" y="352"/>
                  </a:lnTo>
                  <a:lnTo>
                    <a:pt x="2696" y="408"/>
                  </a:lnTo>
                  <a:lnTo>
                    <a:pt x="2680" y="464"/>
                  </a:lnTo>
                  <a:lnTo>
                    <a:pt x="2616" y="432"/>
                  </a:lnTo>
                  <a:lnTo>
                    <a:pt x="2552" y="432"/>
                  </a:lnTo>
                  <a:lnTo>
                    <a:pt x="2488" y="432"/>
                  </a:lnTo>
                  <a:lnTo>
                    <a:pt x="2488" y="408"/>
                  </a:lnTo>
                  <a:lnTo>
                    <a:pt x="2424" y="408"/>
                  </a:lnTo>
                  <a:lnTo>
                    <a:pt x="2408" y="448"/>
                  </a:lnTo>
                  <a:lnTo>
                    <a:pt x="2352" y="544"/>
                  </a:lnTo>
                  <a:lnTo>
                    <a:pt x="2288" y="504"/>
                  </a:lnTo>
                  <a:lnTo>
                    <a:pt x="2272" y="464"/>
                  </a:lnTo>
                  <a:lnTo>
                    <a:pt x="2272" y="408"/>
                  </a:lnTo>
                  <a:lnTo>
                    <a:pt x="2240" y="368"/>
                  </a:lnTo>
                  <a:lnTo>
                    <a:pt x="2200" y="368"/>
                  </a:lnTo>
                  <a:lnTo>
                    <a:pt x="2176" y="392"/>
                  </a:lnTo>
                  <a:lnTo>
                    <a:pt x="2152" y="408"/>
                  </a:lnTo>
                  <a:lnTo>
                    <a:pt x="2088" y="464"/>
                  </a:lnTo>
                  <a:lnTo>
                    <a:pt x="2016" y="448"/>
                  </a:lnTo>
                  <a:lnTo>
                    <a:pt x="1936" y="464"/>
                  </a:lnTo>
                  <a:lnTo>
                    <a:pt x="1880" y="448"/>
                  </a:lnTo>
                  <a:lnTo>
                    <a:pt x="1864" y="448"/>
                  </a:lnTo>
                  <a:lnTo>
                    <a:pt x="1840" y="504"/>
                  </a:lnTo>
                  <a:lnTo>
                    <a:pt x="1784" y="544"/>
                  </a:lnTo>
                  <a:lnTo>
                    <a:pt x="1688" y="576"/>
                  </a:lnTo>
                  <a:lnTo>
                    <a:pt x="1680" y="544"/>
                  </a:lnTo>
                  <a:lnTo>
                    <a:pt x="1664" y="480"/>
                  </a:lnTo>
                  <a:lnTo>
                    <a:pt x="1608" y="544"/>
                  </a:lnTo>
                  <a:lnTo>
                    <a:pt x="1552" y="560"/>
                  </a:lnTo>
                  <a:lnTo>
                    <a:pt x="1488" y="560"/>
                  </a:lnTo>
                  <a:lnTo>
                    <a:pt x="1432" y="576"/>
                  </a:lnTo>
                  <a:lnTo>
                    <a:pt x="1384" y="640"/>
                  </a:lnTo>
                  <a:lnTo>
                    <a:pt x="1296" y="648"/>
                  </a:lnTo>
                  <a:lnTo>
                    <a:pt x="1248" y="616"/>
                  </a:lnTo>
                  <a:lnTo>
                    <a:pt x="1192" y="616"/>
                  </a:lnTo>
                  <a:lnTo>
                    <a:pt x="1176" y="640"/>
                  </a:lnTo>
                  <a:lnTo>
                    <a:pt x="1136" y="576"/>
                  </a:lnTo>
                  <a:lnTo>
                    <a:pt x="1096" y="576"/>
                  </a:lnTo>
                  <a:lnTo>
                    <a:pt x="1064" y="576"/>
                  </a:lnTo>
                  <a:lnTo>
                    <a:pt x="1024" y="600"/>
                  </a:lnTo>
                  <a:lnTo>
                    <a:pt x="984" y="640"/>
                  </a:lnTo>
                  <a:lnTo>
                    <a:pt x="968" y="648"/>
                  </a:lnTo>
                  <a:lnTo>
                    <a:pt x="936" y="672"/>
                  </a:lnTo>
                  <a:lnTo>
                    <a:pt x="896" y="648"/>
                  </a:lnTo>
                  <a:lnTo>
                    <a:pt x="840" y="648"/>
                  </a:lnTo>
                  <a:lnTo>
                    <a:pt x="792" y="600"/>
                  </a:lnTo>
                  <a:lnTo>
                    <a:pt x="744" y="576"/>
                  </a:lnTo>
                  <a:lnTo>
                    <a:pt x="728" y="576"/>
                  </a:lnTo>
                  <a:lnTo>
                    <a:pt x="696" y="544"/>
                  </a:lnTo>
                  <a:lnTo>
                    <a:pt x="648" y="560"/>
                  </a:lnTo>
                  <a:lnTo>
                    <a:pt x="632" y="576"/>
                  </a:lnTo>
                  <a:lnTo>
                    <a:pt x="600" y="616"/>
                  </a:lnTo>
                  <a:lnTo>
                    <a:pt x="592" y="544"/>
                  </a:lnTo>
                  <a:lnTo>
                    <a:pt x="536" y="544"/>
                  </a:lnTo>
                  <a:lnTo>
                    <a:pt x="496" y="544"/>
                  </a:lnTo>
                  <a:lnTo>
                    <a:pt x="400" y="616"/>
                  </a:lnTo>
                  <a:lnTo>
                    <a:pt x="288" y="640"/>
                  </a:lnTo>
                  <a:lnTo>
                    <a:pt x="296" y="576"/>
                  </a:lnTo>
                  <a:lnTo>
                    <a:pt x="360" y="560"/>
                  </a:lnTo>
                  <a:lnTo>
                    <a:pt x="392" y="504"/>
                  </a:lnTo>
                  <a:lnTo>
                    <a:pt x="392" y="480"/>
                  </a:lnTo>
                  <a:lnTo>
                    <a:pt x="448" y="448"/>
                  </a:lnTo>
                  <a:lnTo>
                    <a:pt x="448" y="392"/>
                  </a:lnTo>
                  <a:lnTo>
                    <a:pt x="496" y="392"/>
                  </a:lnTo>
                  <a:lnTo>
                    <a:pt x="504" y="392"/>
                  </a:lnTo>
                  <a:lnTo>
                    <a:pt x="472" y="312"/>
                  </a:lnTo>
                  <a:lnTo>
                    <a:pt x="416" y="392"/>
                  </a:lnTo>
                  <a:lnTo>
                    <a:pt x="376" y="432"/>
                  </a:lnTo>
                  <a:lnTo>
                    <a:pt x="296" y="464"/>
                  </a:lnTo>
                  <a:lnTo>
                    <a:pt x="272" y="464"/>
                  </a:lnTo>
                  <a:lnTo>
                    <a:pt x="256" y="504"/>
                  </a:lnTo>
                  <a:lnTo>
                    <a:pt x="200" y="560"/>
                  </a:lnTo>
                  <a:lnTo>
                    <a:pt x="160" y="560"/>
                  </a:lnTo>
                  <a:lnTo>
                    <a:pt x="128" y="616"/>
                  </a:lnTo>
                  <a:lnTo>
                    <a:pt x="80" y="640"/>
                  </a:lnTo>
                  <a:lnTo>
                    <a:pt x="40" y="640"/>
                  </a:lnTo>
                  <a:lnTo>
                    <a:pt x="24" y="640"/>
                  </a:lnTo>
                  <a:lnTo>
                    <a:pt x="0" y="616"/>
                  </a:lnTo>
                  <a:lnTo>
                    <a:pt x="24" y="544"/>
                  </a:lnTo>
                  <a:lnTo>
                    <a:pt x="24" y="528"/>
                  </a:lnTo>
                  <a:lnTo>
                    <a:pt x="24" y="432"/>
                  </a:lnTo>
                  <a:lnTo>
                    <a:pt x="56" y="408"/>
                  </a:lnTo>
                  <a:lnTo>
                    <a:pt x="72" y="352"/>
                  </a:lnTo>
                  <a:lnTo>
                    <a:pt x="128" y="296"/>
                  </a:lnTo>
                  <a:lnTo>
                    <a:pt x="160" y="248"/>
                  </a:lnTo>
                  <a:lnTo>
                    <a:pt x="200" y="264"/>
                  </a:lnTo>
                  <a:lnTo>
                    <a:pt x="288" y="248"/>
                  </a:lnTo>
                  <a:lnTo>
                    <a:pt x="320" y="152"/>
                  </a:lnTo>
                  <a:lnTo>
                    <a:pt x="392" y="112"/>
                  </a:lnTo>
                  <a:lnTo>
                    <a:pt x="416" y="96"/>
                  </a:lnTo>
                  <a:lnTo>
                    <a:pt x="432" y="96"/>
                  </a:lnTo>
                  <a:lnTo>
                    <a:pt x="488" y="96"/>
                  </a:lnTo>
                  <a:lnTo>
                    <a:pt x="520" y="56"/>
                  </a:lnTo>
                  <a:lnTo>
                    <a:pt x="552" y="72"/>
                  </a:lnTo>
                  <a:lnTo>
                    <a:pt x="600" y="96"/>
                  </a:lnTo>
                  <a:lnTo>
                    <a:pt x="648" y="96"/>
                  </a:lnTo>
                  <a:lnTo>
                    <a:pt x="712" y="152"/>
                  </a:lnTo>
                  <a:lnTo>
                    <a:pt x="744" y="152"/>
                  </a:lnTo>
                  <a:lnTo>
                    <a:pt x="808" y="112"/>
                  </a:lnTo>
                  <a:lnTo>
                    <a:pt x="856" y="96"/>
                  </a:lnTo>
                  <a:lnTo>
                    <a:pt x="896" y="96"/>
                  </a:lnTo>
                  <a:lnTo>
                    <a:pt x="896" y="56"/>
                  </a:lnTo>
                  <a:lnTo>
                    <a:pt x="952" y="40"/>
                  </a:lnTo>
                  <a:lnTo>
                    <a:pt x="952" y="56"/>
                  </a:lnTo>
                  <a:lnTo>
                    <a:pt x="1008" y="56"/>
                  </a:lnTo>
                  <a:lnTo>
                    <a:pt x="1064" y="112"/>
                  </a:lnTo>
                  <a:lnTo>
                    <a:pt x="1080" y="112"/>
                  </a:lnTo>
                  <a:lnTo>
                    <a:pt x="1176" y="112"/>
                  </a:lnTo>
                  <a:lnTo>
                    <a:pt x="1216" y="168"/>
                  </a:lnTo>
                  <a:lnTo>
                    <a:pt x="1296" y="112"/>
                  </a:lnTo>
                  <a:lnTo>
                    <a:pt x="1352" y="136"/>
                  </a:lnTo>
                  <a:lnTo>
                    <a:pt x="1352" y="112"/>
                  </a:lnTo>
                  <a:lnTo>
                    <a:pt x="1400" y="40"/>
                  </a:lnTo>
                  <a:lnTo>
                    <a:pt x="1432" y="24"/>
                  </a:lnTo>
                  <a:lnTo>
                    <a:pt x="1520" y="0"/>
                  </a:lnTo>
                </a:path>
              </a:pathLst>
            </a:custGeom>
            <a:solidFill>
              <a:srgbClr val="808080"/>
            </a:solidFill>
            <a:ln w="12700" cap="rnd" cmpd="sng">
              <a:solidFill>
                <a:srgbClr val="E3E3E3"/>
              </a:solidFill>
              <a:prstDash val="solid"/>
              <a:round/>
              <a:headEnd type="none" w="med" len="med"/>
              <a:tailEnd type="none" w="med" len="med"/>
            </a:ln>
            <a:effectLst/>
          </p:spPr>
          <p:txBody>
            <a:bodyPr/>
            <a:lstStyle/>
            <a:p>
              <a:endParaRPr lang="en-US"/>
            </a:p>
          </p:txBody>
        </p:sp>
      </p:grpSp>
      <p:pic>
        <p:nvPicPr>
          <p:cNvPr id="27656" name="Picture 43"/>
          <p:cNvPicPr>
            <a:picLocks noChangeArrowheads="1"/>
          </p:cNvPicPr>
          <p:nvPr/>
        </p:nvPicPr>
        <p:blipFill>
          <a:blip r:embed="rId3"/>
          <a:srcRect/>
          <a:stretch>
            <a:fillRect/>
          </a:stretch>
        </p:blipFill>
        <p:spPr bwMode="auto">
          <a:xfrm>
            <a:off x="904875" y="977900"/>
            <a:ext cx="5513388" cy="3884613"/>
          </a:xfrm>
          <a:prstGeom prst="rect">
            <a:avLst/>
          </a:prstGeom>
          <a:noFill/>
          <a:ln w="12700">
            <a:noFill/>
            <a:miter lim="800000"/>
            <a:headEnd/>
            <a:tailEnd/>
          </a:ln>
          <a:effectLst/>
        </p:spPr>
      </p:pic>
      <p:sp>
        <p:nvSpPr>
          <p:cNvPr id="14380" name="Rectangle 44"/>
          <p:cNvSpPr>
            <a:spLocks noChangeArrowheads="1"/>
          </p:cNvSpPr>
          <p:nvPr/>
        </p:nvSpPr>
        <p:spPr bwMode="auto">
          <a:xfrm>
            <a:off x="2476500" y="1862138"/>
            <a:ext cx="4203700" cy="3148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9050" tIns="26988" rIns="19050" bIns="26988"/>
          <a:lstStyle/>
          <a:p>
            <a:pPr algn="ctr" eaLnBrk="0" hangingPunct="0">
              <a:lnSpc>
                <a:spcPts val="7500"/>
              </a:lnSpc>
              <a:tabLst>
                <a:tab pos="914400" algn="l"/>
                <a:tab pos="1828800" algn="l"/>
                <a:tab pos="2743200" algn="l"/>
                <a:tab pos="3657600" algn="l"/>
                <a:tab pos="4572000" algn="l"/>
                <a:tab pos="5486400" algn="l"/>
                <a:tab pos="6400800" algn="l"/>
              </a:tabLst>
              <a:defRPr/>
            </a:pPr>
            <a:endParaRPr lang="en-US" sz="6300" b="1">
              <a:solidFill>
                <a:srgbClr val="FFFF00"/>
              </a:solidFill>
              <a:effectLst>
                <a:outerShdw blurRad="38100" dist="38100" dir="2700000" algn="tl">
                  <a:srgbClr val="000000"/>
                </a:outerShdw>
              </a:effectLst>
              <a:latin typeface="Arial" charset="0"/>
            </a:endParaRPr>
          </a:p>
        </p:txBody>
      </p:sp>
      <p:sp>
        <p:nvSpPr>
          <p:cNvPr id="14384" name="Rectangle 48"/>
          <p:cNvSpPr>
            <a:spLocks noGrp="1" noChangeArrowheads="1"/>
          </p:cNvSpPr>
          <p:nvPr>
            <p:ph type="ctrTitle"/>
          </p:nvPr>
        </p:nvSpPr>
        <p:spPr>
          <a:xfrm>
            <a:off x="528638" y="2630488"/>
            <a:ext cx="7772400" cy="1143000"/>
          </a:xfrm>
        </p:spPr>
        <p:txBody>
          <a:bodyPr>
            <a:normAutofit fontScale="90000"/>
          </a:bodyPr>
          <a:lstStyle/>
          <a:p>
            <a:pPr fontAlgn="auto">
              <a:lnSpc>
                <a:spcPct val="90000"/>
              </a:lnSpc>
              <a:spcAft>
                <a:spcPts val="0"/>
              </a:spcAft>
              <a:defRPr/>
            </a:pPr>
            <a:r>
              <a:rPr lang="en-US" sz="7200" dirty="0">
                <a:solidFill>
                  <a:srgbClr val="0000FF"/>
                </a:solidFill>
              </a:rPr>
              <a:t>Industrial </a:t>
            </a:r>
            <a:br>
              <a:rPr lang="en-US" sz="7200" dirty="0">
                <a:solidFill>
                  <a:srgbClr val="0000FF"/>
                </a:solidFill>
              </a:rPr>
            </a:br>
            <a:r>
              <a:rPr lang="en-US" sz="7200" dirty="0">
                <a:solidFill>
                  <a:srgbClr val="0000FF"/>
                </a:solidFill>
              </a:rPr>
              <a:t>Source </a:t>
            </a:r>
            <a:br>
              <a:rPr lang="en-US" sz="7200" dirty="0">
                <a:solidFill>
                  <a:srgbClr val="0000FF"/>
                </a:solidFill>
              </a:rPr>
            </a:br>
            <a:r>
              <a:rPr lang="en-US" sz="7200" dirty="0">
                <a:solidFill>
                  <a:srgbClr val="0000FF"/>
                </a:solidFill>
              </a:rPr>
              <a:t>Categories</a:t>
            </a:r>
            <a:endParaRPr lang="en-US" sz="15800" b="0" dirty="0">
              <a:solidFill>
                <a:srgbClr val="0000FF"/>
              </a:solidFill>
            </a:endParaRPr>
          </a:p>
        </p:txBody>
      </p:sp>
      <p:sp>
        <p:nvSpPr>
          <p:cNvPr id="27659" name="Rectangle 60"/>
          <p:cNvSpPr>
            <a:spLocks noChangeArrowheads="1"/>
          </p:cNvSpPr>
          <p:nvPr/>
        </p:nvSpPr>
        <p:spPr bwMode="auto">
          <a:xfrm>
            <a:off x="6553200" y="6399213"/>
            <a:ext cx="1905000" cy="457200"/>
          </a:xfrm>
          <a:prstGeom prst="rect">
            <a:avLst/>
          </a:prstGeom>
          <a:noFill/>
          <a:ln w="9525">
            <a:noFill/>
            <a:miter lim="800000"/>
            <a:headEnd/>
            <a:tailEnd/>
          </a:ln>
          <a:effectLst/>
        </p:spPr>
        <p:txBody>
          <a:bodyPr wrap="none" lIns="92075" tIns="46038" rIns="92075" bIns="46038" anchor="ctr"/>
          <a:lstStyle/>
          <a:p>
            <a:pPr algn="r" eaLnBrk="0" hangingPunct="0"/>
            <a:fld id="{F67C4426-46E5-42F5-8983-697D2FBF8E9F}" type="slidenum">
              <a:rPr lang="en-US" sz="1400"/>
              <a:pPr algn="r" eaLnBrk="0" hangingPunct="0"/>
              <a:t>8</a:t>
            </a:fld>
            <a:endParaRPr lang="en-US" sz="1400"/>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80" name="Rectangle 16"/>
          <p:cNvSpPr>
            <a:spLocks noGrp="1" noChangeArrowheads="1"/>
          </p:cNvSpPr>
          <p:nvPr>
            <p:ph type="title"/>
          </p:nvPr>
        </p:nvSpPr>
        <p:spPr>
          <a:xfrm>
            <a:off x="439738" y="525463"/>
            <a:ext cx="8275637" cy="1143000"/>
          </a:xfrm>
        </p:spPr>
        <p:txBody>
          <a:bodyPr>
            <a:noAutofit/>
          </a:bodyPr>
          <a:lstStyle/>
          <a:p>
            <a:pPr algn="ctr" fontAlgn="auto">
              <a:lnSpc>
                <a:spcPct val="90000"/>
              </a:lnSpc>
              <a:spcAft>
                <a:spcPts val="0"/>
              </a:spcAft>
              <a:defRPr/>
            </a:pPr>
            <a:r>
              <a:rPr lang="en-US" sz="4000" dirty="0"/>
              <a:t>Generic Fugitive VOC Emissions Regulations</a:t>
            </a:r>
          </a:p>
        </p:txBody>
      </p:sp>
      <p:sp>
        <p:nvSpPr>
          <p:cNvPr id="88081" name="Rectangle 17"/>
          <p:cNvSpPr>
            <a:spLocks noGrp="1" noChangeArrowheads="1"/>
          </p:cNvSpPr>
          <p:nvPr>
            <p:ph idx="1"/>
          </p:nvPr>
        </p:nvSpPr>
        <p:spPr>
          <a:xfrm>
            <a:off x="1401763" y="1965325"/>
            <a:ext cx="7805737" cy="4114800"/>
          </a:xfrm>
        </p:spPr>
        <p:txBody>
          <a:bodyPr>
            <a:normAutofit/>
          </a:bodyPr>
          <a:lstStyle/>
          <a:p>
            <a:pPr marL="480060" indent="-342900">
              <a:lnSpc>
                <a:spcPct val="90000"/>
              </a:lnSpc>
              <a:buClr>
                <a:schemeClr val="tx1">
                  <a:shade val="95000"/>
                </a:schemeClr>
              </a:buClr>
              <a:defRPr/>
            </a:pPr>
            <a:r>
              <a:rPr lang="en-US" sz="2400" dirty="0"/>
              <a:t>Applicability</a:t>
            </a:r>
          </a:p>
          <a:p>
            <a:pPr marL="480060" indent="-342900">
              <a:lnSpc>
                <a:spcPct val="90000"/>
              </a:lnSpc>
              <a:buClr>
                <a:schemeClr val="tx1">
                  <a:shade val="95000"/>
                </a:schemeClr>
              </a:buClr>
              <a:defRPr/>
            </a:pPr>
            <a:r>
              <a:rPr lang="en-US" sz="2400" dirty="0"/>
              <a:t>Exemptions</a:t>
            </a:r>
          </a:p>
          <a:p>
            <a:pPr marL="480060" indent="-342900">
              <a:lnSpc>
                <a:spcPct val="90000"/>
              </a:lnSpc>
              <a:buClr>
                <a:schemeClr val="tx1">
                  <a:shade val="95000"/>
                </a:schemeClr>
              </a:buClr>
              <a:defRPr/>
            </a:pPr>
            <a:r>
              <a:rPr lang="en-US" sz="2400" dirty="0"/>
              <a:t>Definitions</a:t>
            </a:r>
          </a:p>
          <a:p>
            <a:pPr marL="480060" indent="-342900">
              <a:lnSpc>
                <a:spcPct val="90000"/>
              </a:lnSpc>
              <a:buClr>
                <a:schemeClr val="tx1">
                  <a:shade val="95000"/>
                </a:schemeClr>
              </a:buClr>
              <a:defRPr/>
            </a:pPr>
            <a:r>
              <a:rPr lang="en-US" sz="2400" dirty="0"/>
              <a:t>Equipment Leak Standards/		    	         </a:t>
            </a:r>
            <a:br>
              <a:rPr lang="en-US" sz="2400" dirty="0"/>
            </a:br>
            <a:r>
              <a:rPr lang="en-US" sz="2400" dirty="0"/>
              <a:t>LDAR Standards</a:t>
            </a:r>
          </a:p>
          <a:p>
            <a:pPr marL="480060" indent="-342900">
              <a:lnSpc>
                <a:spcPct val="90000"/>
              </a:lnSpc>
              <a:buClr>
                <a:schemeClr val="tx1">
                  <a:shade val="95000"/>
                </a:schemeClr>
              </a:buClr>
              <a:defRPr/>
            </a:pPr>
            <a:r>
              <a:rPr lang="en-US" sz="2400" dirty="0"/>
              <a:t>Identification Requirements</a:t>
            </a:r>
          </a:p>
          <a:p>
            <a:pPr marL="480060" indent="-342900">
              <a:lnSpc>
                <a:spcPct val="90000"/>
              </a:lnSpc>
              <a:buClr>
                <a:schemeClr val="tx1">
                  <a:shade val="95000"/>
                </a:schemeClr>
              </a:buClr>
              <a:defRPr/>
            </a:pPr>
            <a:r>
              <a:rPr lang="en-US" sz="2400" dirty="0"/>
              <a:t>Recordkeeping Requirements</a:t>
            </a:r>
          </a:p>
          <a:p>
            <a:pPr marL="480060" indent="-342900">
              <a:lnSpc>
                <a:spcPct val="90000"/>
              </a:lnSpc>
              <a:buClr>
                <a:schemeClr val="tx1">
                  <a:shade val="95000"/>
                </a:schemeClr>
              </a:buClr>
              <a:defRPr/>
            </a:pPr>
            <a:r>
              <a:rPr lang="en-US" sz="2400" dirty="0"/>
              <a:t>Test Methods</a:t>
            </a:r>
          </a:p>
          <a:p>
            <a:pPr marL="480060" indent="-342900">
              <a:lnSpc>
                <a:spcPct val="90000"/>
              </a:lnSpc>
              <a:buClr>
                <a:schemeClr val="tx1">
                  <a:shade val="95000"/>
                </a:schemeClr>
              </a:buClr>
              <a:defRPr/>
            </a:pPr>
            <a:r>
              <a:rPr lang="en-US" sz="2400" dirty="0"/>
              <a:t>Compliance Schedule</a:t>
            </a: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29" name="Rectangle 1041"/>
          <p:cNvSpPr>
            <a:spLocks noGrp="1" noChangeArrowheads="1"/>
          </p:cNvSpPr>
          <p:nvPr>
            <p:ph type="title"/>
          </p:nvPr>
        </p:nvSpPr>
        <p:spPr>
          <a:xfrm>
            <a:off x="458788" y="687518"/>
            <a:ext cx="8275637" cy="928151"/>
          </a:xfrm>
        </p:spPr>
        <p:txBody>
          <a:bodyPr>
            <a:normAutofit/>
          </a:bodyPr>
          <a:lstStyle/>
          <a:p>
            <a:pPr algn="ctr" fontAlgn="auto">
              <a:spcAft>
                <a:spcPts val="0"/>
              </a:spcAft>
              <a:defRPr/>
            </a:pPr>
            <a:r>
              <a:rPr lang="en-US" sz="4000" dirty="0"/>
              <a:t>Applicability</a:t>
            </a:r>
          </a:p>
        </p:txBody>
      </p:sp>
      <p:sp>
        <p:nvSpPr>
          <p:cNvPr id="108547" name="Rectangle 1042"/>
          <p:cNvSpPr>
            <a:spLocks noGrp="1" noChangeArrowheads="1"/>
          </p:cNvSpPr>
          <p:nvPr>
            <p:ph idx="1"/>
          </p:nvPr>
        </p:nvSpPr>
        <p:spPr>
          <a:xfrm>
            <a:off x="1054100" y="2322513"/>
            <a:ext cx="7805738" cy="4114800"/>
          </a:xfrm>
        </p:spPr>
        <p:txBody>
          <a:bodyPr/>
          <a:lstStyle/>
          <a:p>
            <a:r>
              <a:rPr lang="en-US" sz="3600"/>
              <a:t>Source Category </a:t>
            </a:r>
          </a:p>
          <a:p>
            <a:r>
              <a:rPr lang="en-US" sz="3600"/>
              <a:t>Process Unit</a:t>
            </a:r>
          </a:p>
          <a:p>
            <a:r>
              <a:rPr lang="en-US" sz="3600"/>
              <a:t>Equipment in process unit</a:t>
            </a:r>
          </a:p>
          <a:p>
            <a:r>
              <a:rPr lang="en-US" sz="3600"/>
              <a:t>Process gas/fluid</a:t>
            </a: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25" name="Rectangle 17"/>
          <p:cNvSpPr>
            <a:spLocks noGrp="1" noChangeArrowheads="1"/>
          </p:cNvSpPr>
          <p:nvPr>
            <p:ph type="title"/>
          </p:nvPr>
        </p:nvSpPr>
        <p:spPr>
          <a:xfrm>
            <a:off x="388938" y="666893"/>
            <a:ext cx="8275637" cy="1019032"/>
          </a:xfrm>
        </p:spPr>
        <p:txBody>
          <a:bodyPr>
            <a:normAutofit/>
          </a:bodyPr>
          <a:lstStyle/>
          <a:p>
            <a:pPr algn="ctr" fontAlgn="auto">
              <a:spcAft>
                <a:spcPts val="0"/>
              </a:spcAft>
              <a:defRPr/>
            </a:pPr>
            <a:r>
              <a:rPr lang="en-US" sz="4000" dirty="0"/>
              <a:t>Types of Standards</a:t>
            </a:r>
          </a:p>
        </p:txBody>
      </p:sp>
      <p:sp>
        <p:nvSpPr>
          <p:cNvPr id="109571" name="Rectangle 18"/>
          <p:cNvSpPr>
            <a:spLocks noGrp="1" noChangeArrowheads="1"/>
          </p:cNvSpPr>
          <p:nvPr>
            <p:ph idx="1"/>
          </p:nvPr>
        </p:nvSpPr>
        <p:spPr>
          <a:xfrm>
            <a:off x="755650" y="2095500"/>
            <a:ext cx="7805738" cy="4114800"/>
          </a:xfrm>
        </p:spPr>
        <p:txBody>
          <a:bodyPr/>
          <a:lstStyle/>
          <a:p>
            <a:r>
              <a:rPr lang="en-US" sz="3600" dirty="0"/>
              <a:t>Performance Standards</a:t>
            </a:r>
          </a:p>
          <a:p>
            <a:r>
              <a:rPr lang="en-US" sz="3600" dirty="0"/>
              <a:t>Equipment Standards</a:t>
            </a:r>
          </a:p>
          <a:p>
            <a:r>
              <a:rPr lang="en-US" sz="3600" dirty="0"/>
              <a:t>Work Practice Standards (LDAR)</a:t>
            </a: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76" name="Rectangle 20"/>
          <p:cNvSpPr>
            <a:spLocks noGrp="1" noChangeArrowheads="1"/>
          </p:cNvSpPr>
          <p:nvPr>
            <p:ph type="title"/>
          </p:nvPr>
        </p:nvSpPr>
        <p:spPr>
          <a:xfrm>
            <a:off x="476250" y="509588"/>
            <a:ext cx="8275638" cy="1143000"/>
          </a:xfrm>
        </p:spPr>
        <p:txBody>
          <a:bodyPr>
            <a:noAutofit/>
          </a:bodyPr>
          <a:lstStyle/>
          <a:p>
            <a:pPr algn="ctr" fontAlgn="auto">
              <a:lnSpc>
                <a:spcPct val="90000"/>
              </a:lnSpc>
              <a:spcAft>
                <a:spcPts val="0"/>
              </a:spcAft>
              <a:defRPr/>
            </a:pPr>
            <a:r>
              <a:rPr lang="en-US" sz="4000" dirty="0"/>
              <a:t>Leak Detection and Repair </a:t>
            </a:r>
            <a:br>
              <a:rPr lang="en-US" sz="4000" dirty="0"/>
            </a:br>
            <a:r>
              <a:rPr lang="en-US" sz="4000" dirty="0"/>
              <a:t>Standards</a:t>
            </a:r>
          </a:p>
        </p:txBody>
      </p:sp>
      <p:sp>
        <p:nvSpPr>
          <p:cNvPr id="110595" name="Rectangle 21"/>
          <p:cNvSpPr>
            <a:spLocks noGrp="1" noChangeArrowheads="1"/>
          </p:cNvSpPr>
          <p:nvPr>
            <p:ph idx="1"/>
          </p:nvPr>
        </p:nvSpPr>
        <p:spPr>
          <a:xfrm>
            <a:off x="1058863" y="2014538"/>
            <a:ext cx="7805737" cy="4114800"/>
          </a:xfrm>
        </p:spPr>
        <p:txBody>
          <a:bodyPr/>
          <a:lstStyle/>
          <a:p>
            <a:pPr>
              <a:lnSpc>
                <a:spcPct val="120000"/>
              </a:lnSpc>
            </a:pPr>
            <a:r>
              <a:rPr lang="en-US" sz="3600"/>
              <a:t>Inspection Frequency</a:t>
            </a:r>
          </a:p>
          <a:p>
            <a:pPr>
              <a:lnSpc>
                <a:spcPct val="120000"/>
              </a:lnSpc>
            </a:pPr>
            <a:r>
              <a:rPr lang="en-US" sz="3600"/>
              <a:t>Definition of  Leak</a:t>
            </a:r>
          </a:p>
          <a:p>
            <a:pPr>
              <a:lnSpc>
                <a:spcPct val="120000"/>
              </a:lnSpc>
            </a:pPr>
            <a:r>
              <a:rPr lang="en-US" sz="3600"/>
              <a:t>Repair Interval</a:t>
            </a:r>
          </a:p>
          <a:p>
            <a:pPr>
              <a:lnSpc>
                <a:spcPct val="120000"/>
              </a:lnSpc>
            </a:pPr>
            <a:r>
              <a:rPr lang="en-US" sz="3600"/>
              <a:t>Percentage Leaking</a:t>
            </a:r>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1619" name="Group 53"/>
          <p:cNvGrpSpPr>
            <a:grpSpLocks/>
          </p:cNvGrpSpPr>
          <p:nvPr/>
        </p:nvGrpSpPr>
        <p:grpSpPr bwMode="auto">
          <a:xfrm>
            <a:off x="714375" y="280988"/>
            <a:ext cx="8323263" cy="6297612"/>
            <a:chOff x="480" y="168"/>
            <a:chExt cx="5593" cy="3761"/>
          </a:xfrm>
        </p:grpSpPr>
        <p:sp>
          <p:nvSpPr>
            <p:cNvPr id="111623" name="Freeform 3"/>
            <p:cNvSpPr>
              <a:spLocks/>
            </p:cNvSpPr>
            <p:nvPr/>
          </p:nvSpPr>
          <p:spPr bwMode="auto">
            <a:xfrm>
              <a:off x="736" y="1112"/>
              <a:ext cx="5337" cy="2561"/>
            </a:xfrm>
            <a:custGeom>
              <a:avLst/>
              <a:gdLst>
                <a:gd name="T0" fmla="*/ 560 w 5337"/>
                <a:gd name="T1" fmla="*/ 2560 h 2561"/>
                <a:gd name="T2" fmla="*/ 5336 w 5337"/>
                <a:gd name="T3" fmla="*/ 2560 h 2561"/>
                <a:gd name="T4" fmla="*/ 5080 w 5337"/>
                <a:gd name="T5" fmla="*/ 2288 h 2561"/>
                <a:gd name="T6" fmla="*/ 4904 w 5337"/>
                <a:gd name="T7" fmla="*/ 1968 h 2561"/>
                <a:gd name="T8" fmla="*/ 4808 w 5337"/>
                <a:gd name="T9" fmla="*/ 1632 h 2561"/>
                <a:gd name="T10" fmla="*/ 4776 w 5337"/>
                <a:gd name="T11" fmla="*/ 1312 h 2561"/>
                <a:gd name="T12" fmla="*/ 4776 w 5337"/>
                <a:gd name="T13" fmla="*/ 0 h 2561"/>
                <a:gd name="T14" fmla="*/ 0 w 5337"/>
                <a:gd name="T15" fmla="*/ 0 h 2561"/>
                <a:gd name="T16" fmla="*/ 0 w 5337"/>
                <a:gd name="T17" fmla="*/ 1312 h 2561"/>
                <a:gd name="T18" fmla="*/ 32 w 5337"/>
                <a:gd name="T19" fmla="*/ 1632 h 2561"/>
                <a:gd name="T20" fmla="*/ 64 w 5337"/>
                <a:gd name="T21" fmla="*/ 1808 h 2561"/>
                <a:gd name="T22" fmla="*/ 128 w 5337"/>
                <a:gd name="T23" fmla="*/ 1968 h 2561"/>
                <a:gd name="T24" fmla="*/ 192 w 5337"/>
                <a:gd name="T25" fmla="*/ 2144 h 2561"/>
                <a:gd name="T26" fmla="*/ 304 w 5337"/>
                <a:gd name="T27" fmla="*/ 2320 h 2561"/>
                <a:gd name="T28" fmla="*/ 416 w 5337"/>
                <a:gd name="T29" fmla="*/ 2432 h 2561"/>
                <a:gd name="T30" fmla="*/ 560 w 5337"/>
                <a:gd name="T31" fmla="*/ 2560 h 2561"/>
                <a:gd name="T32" fmla="*/ 560 w 5337"/>
                <a:gd name="T33" fmla="*/ 2560 h 256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337" h="2561">
                  <a:moveTo>
                    <a:pt x="560" y="2560"/>
                  </a:moveTo>
                  <a:lnTo>
                    <a:pt x="5336" y="2560"/>
                  </a:lnTo>
                  <a:lnTo>
                    <a:pt x="5080" y="2288"/>
                  </a:lnTo>
                  <a:lnTo>
                    <a:pt x="4904" y="1968"/>
                  </a:lnTo>
                  <a:lnTo>
                    <a:pt x="4808" y="1632"/>
                  </a:lnTo>
                  <a:lnTo>
                    <a:pt x="4776" y="1312"/>
                  </a:lnTo>
                  <a:lnTo>
                    <a:pt x="4776" y="0"/>
                  </a:lnTo>
                  <a:lnTo>
                    <a:pt x="0" y="0"/>
                  </a:lnTo>
                  <a:lnTo>
                    <a:pt x="0" y="1312"/>
                  </a:lnTo>
                  <a:lnTo>
                    <a:pt x="32" y="1632"/>
                  </a:lnTo>
                  <a:lnTo>
                    <a:pt x="64" y="1808"/>
                  </a:lnTo>
                  <a:lnTo>
                    <a:pt x="128" y="1968"/>
                  </a:lnTo>
                  <a:lnTo>
                    <a:pt x="192" y="2144"/>
                  </a:lnTo>
                  <a:lnTo>
                    <a:pt x="304" y="2320"/>
                  </a:lnTo>
                  <a:lnTo>
                    <a:pt x="416" y="2432"/>
                  </a:lnTo>
                  <a:lnTo>
                    <a:pt x="560" y="2560"/>
                  </a:lnTo>
                </a:path>
              </a:pathLst>
            </a:custGeom>
            <a:solidFill>
              <a:srgbClr val="AAFFFA"/>
            </a:solidFill>
            <a:ln w="12700" cap="rnd" cmpd="sng">
              <a:noFill/>
              <a:prstDash val="solid"/>
              <a:round/>
              <a:headEnd type="none" w="med" len="med"/>
              <a:tailEnd type="none" w="med" len="med"/>
            </a:ln>
            <a:effectLst/>
          </p:spPr>
          <p:txBody>
            <a:bodyPr/>
            <a:lstStyle/>
            <a:p>
              <a:endParaRPr lang="en-US"/>
            </a:p>
          </p:txBody>
        </p:sp>
        <p:sp>
          <p:nvSpPr>
            <p:cNvPr id="111624" name="Freeform 4"/>
            <p:cNvSpPr>
              <a:spLocks/>
            </p:cNvSpPr>
            <p:nvPr/>
          </p:nvSpPr>
          <p:spPr bwMode="auto">
            <a:xfrm>
              <a:off x="736" y="1112"/>
              <a:ext cx="5337" cy="2561"/>
            </a:xfrm>
            <a:custGeom>
              <a:avLst/>
              <a:gdLst>
                <a:gd name="T0" fmla="*/ 560 w 5337"/>
                <a:gd name="T1" fmla="*/ 2560 h 2561"/>
                <a:gd name="T2" fmla="*/ 5336 w 5337"/>
                <a:gd name="T3" fmla="*/ 2560 h 2561"/>
                <a:gd name="T4" fmla="*/ 5080 w 5337"/>
                <a:gd name="T5" fmla="*/ 2288 h 2561"/>
                <a:gd name="T6" fmla="*/ 4904 w 5337"/>
                <a:gd name="T7" fmla="*/ 1968 h 2561"/>
                <a:gd name="T8" fmla="*/ 4808 w 5337"/>
                <a:gd name="T9" fmla="*/ 1632 h 2561"/>
                <a:gd name="T10" fmla="*/ 4776 w 5337"/>
                <a:gd name="T11" fmla="*/ 1312 h 2561"/>
                <a:gd name="T12" fmla="*/ 4776 w 5337"/>
                <a:gd name="T13" fmla="*/ 0 h 2561"/>
                <a:gd name="T14" fmla="*/ 0 w 5337"/>
                <a:gd name="T15" fmla="*/ 0 h 2561"/>
                <a:gd name="T16" fmla="*/ 0 w 5337"/>
                <a:gd name="T17" fmla="*/ 1312 h 2561"/>
                <a:gd name="T18" fmla="*/ 32 w 5337"/>
                <a:gd name="T19" fmla="*/ 1632 h 2561"/>
                <a:gd name="T20" fmla="*/ 64 w 5337"/>
                <a:gd name="T21" fmla="*/ 1808 h 2561"/>
                <a:gd name="T22" fmla="*/ 128 w 5337"/>
                <a:gd name="T23" fmla="*/ 1968 h 2561"/>
                <a:gd name="T24" fmla="*/ 192 w 5337"/>
                <a:gd name="T25" fmla="*/ 2144 h 2561"/>
                <a:gd name="T26" fmla="*/ 304 w 5337"/>
                <a:gd name="T27" fmla="*/ 2320 h 2561"/>
                <a:gd name="T28" fmla="*/ 416 w 5337"/>
                <a:gd name="T29" fmla="*/ 2432 h 2561"/>
                <a:gd name="T30" fmla="*/ 560 w 5337"/>
                <a:gd name="T31" fmla="*/ 2560 h 25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337" h="2561">
                  <a:moveTo>
                    <a:pt x="560" y="2560"/>
                  </a:moveTo>
                  <a:lnTo>
                    <a:pt x="5336" y="2560"/>
                  </a:lnTo>
                  <a:lnTo>
                    <a:pt x="5080" y="2288"/>
                  </a:lnTo>
                  <a:lnTo>
                    <a:pt x="4904" y="1968"/>
                  </a:lnTo>
                  <a:lnTo>
                    <a:pt x="4808" y="1632"/>
                  </a:lnTo>
                  <a:lnTo>
                    <a:pt x="4776" y="1312"/>
                  </a:lnTo>
                  <a:lnTo>
                    <a:pt x="4776" y="0"/>
                  </a:lnTo>
                  <a:lnTo>
                    <a:pt x="0" y="0"/>
                  </a:lnTo>
                  <a:lnTo>
                    <a:pt x="0" y="1312"/>
                  </a:lnTo>
                  <a:lnTo>
                    <a:pt x="32" y="1632"/>
                  </a:lnTo>
                  <a:lnTo>
                    <a:pt x="64" y="1808"/>
                  </a:lnTo>
                  <a:lnTo>
                    <a:pt x="128" y="1968"/>
                  </a:lnTo>
                  <a:lnTo>
                    <a:pt x="192" y="2144"/>
                  </a:lnTo>
                  <a:lnTo>
                    <a:pt x="304" y="2320"/>
                  </a:lnTo>
                  <a:lnTo>
                    <a:pt x="416" y="2432"/>
                  </a:lnTo>
                  <a:lnTo>
                    <a:pt x="560" y="256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25" name="Freeform 5"/>
            <p:cNvSpPr>
              <a:spLocks/>
            </p:cNvSpPr>
            <p:nvPr/>
          </p:nvSpPr>
          <p:spPr bwMode="auto">
            <a:xfrm>
              <a:off x="736" y="168"/>
              <a:ext cx="4777" cy="673"/>
            </a:xfrm>
            <a:custGeom>
              <a:avLst/>
              <a:gdLst>
                <a:gd name="T0" fmla="*/ 4776 w 4777"/>
                <a:gd name="T1" fmla="*/ 0 h 673"/>
                <a:gd name="T2" fmla="*/ 0 w 4777"/>
                <a:gd name="T3" fmla="*/ 0 h 673"/>
                <a:gd name="T4" fmla="*/ 0 w 4777"/>
                <a:gd name="T5" fmla="*/ 672 h 673"/>
                <a:gd name="T6" fmla="*/ 4776 w 4777"/>
                <a:gd name="T7" fmla="*/ 672 h 673"/>
                <a:gd name="T8" fmla="*/ 4776 w 4777"/>
                <a:gd name="T9" fmla="*/ 0 h 673"/>
                <a:gd name="T10" fmla="*/ 4776 w 4777"/>
                <a:gd name="T11" fmla="*/ 0 h 6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77" h="673">
                  <a:moveTo>
                    <a:pt x="4776" y="0"/>
                  </a:moveTo>
                  <a:lnTo>
                    <a:pt x="0" y="0"/>
                  </a:lnTo>
                  <a:lnTo>
                    <a:pt x="0" y="672"/>
                  </a:lnTo>
                  <a:lnTo>
                    <a:pt x="4776" y="672"/>
                  </a:lnTo>
                  <a:lnTo>
                    <a:pt x="4776" y="0"/>
                  </a:lnTo>
                </a:path>
              </a:pathLst>
            </a:custGeom>
            <a:solidFill>
              <a:srgbClr val="EBC494"/>
            </a:solidFill>
            <a:ln w="12700" cap="rnd" cmpd="sng">
              <a:noFill/>
              <a:prstDash val="solid"/>
              <a:round/>
              <a:headEnd type="none" w="med" len="med"/>
              <a:tailEnd type="none" w="med" len="med"/>
            </a:ln>
            <a:effectLst/>
          </p:spPr>
          <p:txBody>
            <a:bodyPr/>
            <a:lstStyle/>
            <a:p>
              <a:endParaRPr lang="en-US"/>
            </a:p>
          </p:txBody>
        </p:sp>
        <p:sp>
          <p:nvSpPr>
            <p:cNvPr id="111626" name="Freeform 6"/>
            <p:cNvSpPr>
              <a:spLocks/>
            </p:cNvSpPr>
            <p:nvPr/>
          </p:nvSpPr>
          <p:spPr bwMode="auto">
            <a:xfrm>
              <a:off x="736" y="168"/>
              <a:ext cx="4777" cy="673"/>
            </a:xfrm>
            <a:custGeom>
              <a:avLst/>
              <a:gdLst>
                <a:gd name="T0" fmla="*/ 4776 w 4777"/>
                <a:gd name="T1" fmla="*/ 0 h 673"/>
                <a:gd name="T2" fmla="*/ 0 w 4777"/>
                <a:gd name="T3" fmla="*/ 0 h 673"/>
                <a:gd name="T4" fmla="*/ 0 w 4777"/>
                <a:gd name="T5" fmla="*/ 672 h 673"/>
                <a:gd name="T6" fmla="*/ 4776 w 4777"/>
                <a:gd name="T7" fmla="*/ 672 h 673"/>
                <a:gd name="T8" fmla="*/ 4776 w 4777"/>
                <a:gd name="T9" fmla="*/ 0 h 6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77" h="673">
                  <a:moveTo>
                    <a:pt x="4776" y="0"/>
                  </a:moveTo>
                  <a:lnTo>
                    <a:pt x="0" y="0"/>
                  </a:lnTo>
                  <a:lnTo>
                    <a:pt x="0" y="672"/>
                  </a:lnTo>
                  <a:lnTo>
                    <a:pt x="4776" y="672"/>
                  </a:lnTo>
                  <a:lnTo>
                    <a:pt x="4776"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27" name="Freeform 7"/>
            <p:cNvSpPr>
              <a:spLocks/>
            </p:cNvSpPr>
            <p:nvPr/>
          </p:nvSpPr>
          <p:spPr bwMode="auto">
            <a:xfrm>
              <a:off x="736" y="840"/>
              <a:ext cx="4777" cy="273"/>
            </a:xfrm>
            <a:custGeom>
              <a:avLst/>
              <a:gdLst>
                <a:gd name="T0" fmla="*/ 0 w 4777"/>
                <a:gd name="T1" fmla="*/ 0 h 273"/>
                <a:gd name="T2" fmla="*/ 0 w 4777"/>
                <a:gd name="T3" fmla="*/ 272 h 273"/>
                <a:gd name="T4" fmla="*/ 4776 w 4777"/>
                <a:gd name="T5" fmla="*/ 272 h 273"/>
                <a:gd name="T6" fmla="*/ 4776 w 4777"/>
                <a:gd name="T7" fmla="*/ 0 h 273"/>
                <a:gd name="T8" fmla="*/ 0 w 4777"/>
                <a:gd name="T9" fmla="*/ 0 h 273"/>
                <a:gd name="T10" fmla="*/ 0 w 4777"/>
                <a:gd name="T11" fmla="*/ 0 h 2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77" h="273">
                  <a:moveTo>
                    <a:pt x="0" y="0"/>
                  </a:moveTo>
                  <a:lnTo>
                    <a:pt x="0" y="272"/>
                  </a:lnTo>
                  <a:lnTo>
                    <a:pt x="4776" y="272"/>
                  </a:lnTo>
                  <a:lnTo>
                    <a:pt x="4776" y="0"/>
                  </a:lnTo>
                  <a:lnTo>
                    <a:pt x="0" y="0"/>
                  </a:lnTo>
                </a:path>
              </a:pathLst>
            </a:custGeom>
            <a:solidFill>
              <a:srgbClr val="FFD5D7"/>
            </a:solidFill>
            <a:ln w="12700" cap="rnd" cmpd="sng">
              <a:noFill/>
              <a:prstDash val="solid"/>
              <a:round/>
              <a:headEnd type="none" w="med" len="med"/>
              <a:tailEnd type="none" w="med" len="med"/>
            </a:ln>
            <a:effectLst/>
          </p:spPr>
          <p:txBody>
            <a:bodyPr/>
            <a:lstStyle/>
            <a:p>
              <a:endParaRPr lang="en-US"/>
            </a:p>
          </p:txBody>
        </p:sp>
        <p:sp>
          <p:nvSpPr>
            <p:cNvPr id="111628" name="Freeform 8"/>
            <p:cNvSpPr>
              <a:spLocks/>
            </p:cNvSpPr>
            <p:nvPr/>
          </p:nvSpPr>
          <p:spPr bwMode="auto">
            <a:xfrm>
              <a:off x="736" y="840"/>
              <a:ext cx="4777" cy="273"/>
            </a:xfrm>
            <a:custGeom>
              <a:avLst/>
              <a:gdLst>
                <a:gd name="T0" fmla="*/ 0 w 4777"/>
                <a:gd name="T1" fmla="*/ 0 h 273"/>
                <a:gd name="T2" fmla="*/ 0 w 4777"/>
                <a:gd name="T3" fmla="*/ 272 h 273"/>
                <a:gd name="T4" fmla="*/ 4776 w 4777"/>
                <a:gd name="T5" fmla="*/ 272 h 273"/>
                <a:gd name="T6" fmla="*/ 4776 w 4777"/>
                <a:gd name="T7" fmla="*/ 0 h 273"/>
                <a:gd name="T8" fmla="*/ 0 w 4777"/>
                <a:gd name="T9" fmla="*/ 0 h 2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77" h="273">
                  <a:moveTo>
                    <a:pt x="0" y="0"/>
                  </a:moveTo>
                  <a:lnTo>
                    <a:pt x="0" y="272"/>
                  </a:lnTo>
                  <a:lnTo>
                    <a:pt x="4776" y="272"/>
                  </a:lnTo>
                  <a:lnTo>
                    <a:pt x="4776" y="0"/>
                  </a:lnTo>
                  <a:lnTo>
                    <a:pt x="0"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29" name="Freeform 9"/>
            <p:cNvSpPr>
              <a:spLocks/>
            </p:cNvSpPr>
            <p:nvPr/>
          </p:nvSpPr>
          <p:spPr bwMode="auto">
            <a:xfrm>
              <a:off x="672" y="168"/>
              <a:ext cx="65" cy="721"/>
            </a:xfrm>
            <a:custGeom>
              <a:avLst/>
              <a:gdLst>
                <a:gd name="T0" fmla="*/ 64 w 65"/>
                <a:gd name="T1" fmla="*/ 0 h 721"/>
                <a:gd name="T2" fmla="*/ 0 w 65"/>
                <a:gd name="T3" fmla="*/ 48 h 721"/>
                <a:gd name="T4" fmla="*/ 0 w 65"/>
                <a:gd name="T5" fmla="*/ 720 h 721"/>
                <a:gd name="T6" fmla="*/ 64 w 65"/>
                <a:gd name="T7" fmla="*/ 720 h 721"/>
                <a:gd name="T8" fmla="*/ 64 w 65"/>
                <a:gd name="T9" fmla="*/ 0 h 721"/>
                <a:gd name="T10" fmla="*/ 64 w 65"/>
                <a:gd name="T11" fmla="*/ 0 h 7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721">
                  <a:moveTo>
                    <a:pt x="64" y="0"/>
                  </a:moveTo>
                  <a:lnTo>
                    <a:pt x="0" y="48"/>
                  </a:lnTo>
                  <a:lnTo>
                    <a:pt x="0" y="720"/>
                  </a:lnTo>
                  <a:lnTo>
                    <a:pt x="64" y="720"/>
                  </a:lnTo>
                  <a:lnTo>
                    <a:pt x="64" y="0"/>
                  </a:lnTo>
                </a:path>
              </a:pathLst>
            </a:custGeom>
            <a:solidFill>
              <a:srgbClr val="D59C00"/>
            </a:solidFill>
            <a:ln w="12700" cap="rnd" cmpd="sng">
              <a:noFill/>
              <a:prstDash val="solid"/>
              <a:round/>
              <a:headEnd type="none" w="med" len="med"/>
              <a:tailEnd type="none" w="med" len="med"/>
            </a:ln>
            <a:effectLst/>
          </p:spPr>
          <p:txBody>
            <a:bodyPr/>
            <a:lstStyle/>
            <a:p>
              <a:endParaRPr lang="en-US"/>
            </a:p>
          </p:txBody>
        </p:sp>
        <p:sp>
          <p:nvSpPr>
            <p:cNvPr id="111630" name="Freeform 10"/>
            <p:cNvSpPr>
              <a:spLocks/>
            </p:cNvSpPr>
            <p:nvPr/>
          </p:nvSpPr>
          <p:spPr bwMode="auto">
            <a:xfrm>
              <a:off x="672" y="168"/>
              <a:ext cx="65" cy="721"/>
            </a:xfrm>
            <a:custGeom>
              <a:avLst/>
              <a:gdLst>
                <a:gd name="T0" fmla="*/ 64 w 65"/>
                <a:gd name="T1" fmla="*/ 0 h 721"/>
                <a:gd name="T2" fmla="*/ 0 w 65"/>
                <a:gd name="T3" fmla="*/ 48 h 721"/>
                <a:gd name="T4" fmla="*/ 0 w 65"/>
                <a:gd name="T5" fmla="*/ 720 h 721"/>
                <a:gd name="T6" fmla="*/ 64 w 65"/>
                <a:gd name="T7" fmla="*/ 720 h 721"/>
                <a:gd name="T8" fmla="*/ 64 w 65"/>
                <a:gd name="T9" fmla="*/ 0 h 7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721">
                  <a:moveTo>
                    <a:pt x="64" y="0"/>
                  </a:moveTo>
                  <a:lnTo>
                    <a:pt x="0" y="48"/>
                  </a:lnTo>
                  <a:lnTo>
                    <a:pt x="0" y="720"/>
                  </a:lnTo>
                  <a:lnTo>
                    <a:pt x="64" y="720"/>
                  </a:lnTo>
                  <a:lnTo>
                    <a:pt x="6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31" name="Freeform 11"/>
            <p:cNvSpPr>
              <a:spLocks/>
            </p:cNvSpPr>
            <p:nvPr/>
          </p:nvSpPr>
          <p:spPr bwMode="auto">
            <a:xfrm>
              <a:off x="672" y="888"/>
              <a:ext cx="65" cy="289"/>
            </a:xfrm>
            <a:custGeom>
              <a:avLst/>
              <a:gdLst>
                <a:gd name="T0" fmla="*/ 64 w 65"/>
                <a:gd name="T1" fmla="*/ 0 h 289"/>
                <a:gd name="T2" fmla="*/ 0 w 65"/>
                <a:gd name="T3" fmla="*/ 0 h 289"/>
                <a:gd name="T4" fmla="*/ 0 w 65"/>
                <a:gd name="T5" fmla="*/ 288 h 289"/>
                <a:gd name="T6" fmla="*/ 64 w 65"/>
                <a:gd name="T7" fmla="*/ 288 h 289"/>
                <a:gd name="T8" fmla="*/ 64 w 65"/>
                <a:gd name="T9" fmla="*/ 0 h 289"/>
                <a:gd name="T10" fmla="*/ 64 w 65"/>
                <a:gd name="T11" fmla="*/ 0 h 2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289">
                  <a:moveTo>
                    <a:pt x="64" y="0"/>
                  </a:moveTo>
                  <a:lnTo>
                    <a:pt x="0" y="0"/>
                  </a:lnTo>
                  <a:lnTo>
                    <a:pt x="0" y="288"/>
                  </a:lnTo>
                  <a:lnTo>
                    <a:pt x="64" y="288"/>
                  </a:lnTo>
                  <a:lnTo>
                    <a:pt x="64" y="0"/>
                  </a:lnTo>
                </a:path>
              </a:pathLst>
            </a:custGeom>
            <a:solidFill>
              <a:srgbClr val="D5000A"/>
            </a:solidFill>
            <a:ln w="12700" cap="rnd" cmpd="sng">
              <a:noFill/>
              <a:prstDash val="solid"/>
              <a:round/>
              <a:headEnd type="none" w="med" len="med"/>
              <a:tailEnd type="none" w="med" len="med"/>
            </a:ln>
            <a:effectLst/>
          </p:spPr>
          <p:txBody>
            <a:bodyPr/>
            <a:lstStyle/>
            <a:p>
              <a:endParaRPr lang="en-US"/>
            </a:p>
          </p:txBody>
        </p:sp>
        <p:sp>
          <p:nvSpPr>
            <p:cNvPr id="111632" name="Freeform 12"/>
            <p:cNvSpPr>
              <a:spLocks/>
            </p:cNvSpPr>
            <p:nvPr/>
          </p:nvSpPr>
          <p:spPr bwMode="auto">
            <a:xfrm>
              <a:off x="672" y="888"/>
              <a:ext cx="65" cy="289"/>
            </a:xfrm>
            <a:custGeom>
              <a:avLst/>
              <a:gdLst>
                <a:gd name="T0" fmla="*/ 64 w 65"/>
                <a:gd name="T1" fmla="*/ 0 h 289"/>
                <a:gd name="T2" fmla="*/ 0 w 65"/>
                <a:gd name="T3" fmla="*/ 0 h 289"/>
                <a:gd name="T4" fmla="*/ 0 w 65"/>
                <a:gd name="T5" fmla="*/ 288 h 289"/>
                <a:gd name="T6" fmla="*/ 64 w 65"/>
                <a:gd name="T7" fmla="*/ 288 h 289"/>
                <a:gd name="T8" fmla="*/ 64 w 65"/>
                <a:gd name="T9" fmla="*/ 0 h 2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289">
                  <a:moveTo>
                    <a:pt x="64" y="0"/>
                  </a:moveTo>
                  <a:lnTo>
                    <a:pt x="0" y="0"/>
                  </a:lnTo>
                  <a:lnTo>
                    <a:pt x="0" y="288"/>
                  </a:lnTo>
                  <a:lnTo>
                    <a:pt x="64" y="288"/>
                  </a:lnTo>
                  <a:lnTo>
                    <a:pt x="6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33" name="Freeform 13"/>
            <p:cNvSpPr>
              <a:spLocks/>
            </p:cNvSpPr>
            <p:nvPr/>
          </p:nvSpPr>
          <p:spPr bwMode="auto">
            <a:xfrm>
              <a:off x="672" y="1176"/>
              <a:ext cx="4809" cy="2561"/>
            </a:xfrm>
            <a:custGeom>
              <a:avLst/>
              <a:gdLst>
                <a:gd name="T0" fmla="*/ 64 w 4809"/>
                <a:gd name="T1" fmla="*/ 1248 h 2561"/>
                <a:gd name="T2" fmla="*/ 64 w 4809"/>
                <a:gd name="T3" fmla="*/ 0 h 2561"/>
                <a:gd name="T4" fmla="*/ 0 w 4809"/>
                <a:gd name="T5" fmla="*/ 0 h 2561"/>
                <a:gd name="T6" fmla="*/ 0 w 4809"/>
                <a:gd name="T7" fmla="*/ 2560 h 2561"/>
                <a:gd name="T8" fmla="*/ 4808 w 4809"/>
                <a:gd name="T9" fmla="*/ 2560 h 2561"/>
                <a:gd name="T10" fmla="*/ 4808 w 4809"/>
                <a:gd name="T11" fmla="*/ 2496 h 2561"/>
                <a:gd name="T12" fmla="*/ 640 w 4809"/>
                <a:gd name="T13" fmla="*/ 2496 h 2561"/>
                <a:gd name="T14" fmla="*/ 480 w 4809"/>
                <a:gd name="T15" fmla="*/ 2368 h 2561"/>
                <a:gd name="T16" fmla="*/ 352 w 4809"/>
                <a:gd name="T17" fmla="*/ 2224 h 2561"/>
                <a:gd name="T18" fmla="*/ 272 w 4809"/>
                <a:gd name="T19" fmla="*/ 2096 h 2561"/>
                <a:gd name="T20" fmla="*/ 192 w 4809"/>
                <a:gd name="T21" fmla="*/ 1904 h 2561"/>
                <a:gd name="T22" fmla="*/ 128 w 4809"/>
                <a:gd name="T23" fmla="*/ 1712 h 2561"/>
                <a:gd name="T24" fmla="*/ 96 w 4809"/>
                <a:gd name="T25" fmla="*/ 1568 h 2561"/>
                <a:gd name="T26" fmla="*/ 64 w 4809"/>
                <a:gd name="T27" fmla="*/ 1248 h 2561"/>
                <a:gd name="T28" fmla="*/ 64 w 4809"/>
                <a:gd name="T29" fmla="*/ 1248 h 25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09" h="2561">
                  <a:moveTo>
                    <a:pt x="64" y="1248"/>
                  </a:moveTo>
                  <a:lnTo>
                    <a:pt x="64" y="0"/>
                  </a:lnTo>
                  <a:lnTo>
                    <a:pt x="0" y="0"/>
                  </a:lnTo>
                  <a:lnTo>
                    <a:pt x="0" y="2560"/>
                  </a:lnTo>
                  <a:lnTo>
                    <a:pt x="4808" y="2560"/>
                  </a:lnTo>
                  <a:lnTo>
                    <a:pt x="4808" y="2496"/>
                  </a:lnTo>
                  <a:lnTo>
                    <a:pt x="640" y="2496"/>
                  </a:lnTo>
                  <a:lnTo>
                    <a:pt x="480" y="2368"/>
                  </a:lnTo>
                  <a:lnTo>
                    <a:pt x="352" y="2224"/>
                  </a:lnTo>
                  <a:lnTo>
                    <a:pt x="272" y="2096"/>
                  </a:lnTo>
                  <a:lnTo>
                    <a:pt x="192" y="1904"/>
                  </a:lnTo>
                  <a:lnTo>
                    <a:pt x="128" y="1712"/>
                  </a:lnTo>
                  <a:lnTo>
                    <a:pt x="96" y="1568"/>
                  </a:lnTo>
                  <a:lnTo>
                    <a:pt x="64" y="1248"/>
                  </a:lnTo>
                </a:path>
              </a:pathLst>
            </a:custGeom>
            <a:solidFill>
              <a:srgbClr val="00FFFF"/>
            </a:solidFill>
            <a:ln w="12700" cap="rnd" cmpd="sng">
              <a:noFill/>
              <a:prstDash val="solid"/>
              <a:round/>
              <a:headEnd type="none" w="med" len="med"/>
              <a:tailEnd type="none" w="med" len="med"/>
            </a:ln>
            <a:effectLst/>
          </p:spPr>
          <p:txBody>
            <a:bodyPr/>
            <a:lstStyle/>
            <a:p>
              <a:endParaRPr lang="en-US"/>
            </a:p>
          </p:txBody>
        </p:sp>
        <p:sp>
          <p:nvSpPr>
            <p:cNvPr id="111634" name="Freeform 14"/>
            <p:cNvSpPr>
              <a:spLocks/>
            </p:cNvSpPr>
            <p:nvPr/>
          </p:nvSpPr>
          <p:spPr bwMode="auto">
            <a:xfrm>
              <a:off x="672" y="1176"/>
              <a:ext cx="4809" cy="2561"/>
            </a:xfrm>
            <a:custGeom>
              <a:avLst/>
              <a:gdLst>
                <a:gd name="T0" fmla="*/ 64 w 4809"/>
                <a:gd name="T1" fmla="*/ 1248 h 2561"/>
                <a:gd name="T2" fmla="*/ 64 w 4809"/>
                <a:gd name="T3" fmla="*/ 0 h 2561"/>
                <a:gd name="T4" fmla="*/ 0 w 4809"/>
                <a:gd name="T5" fmla="*/ 0 h 2561"/>
                <a:gd name="T6" fmla="*/ 0 w 4809"/>
                <a:gd name="T7" fmla="*/ 2560 h 2561"/>
                <a:gd name="T8" fmla="*/ 4808 w 4809"/>
                <a:gd name="T9" fmla="*/ 2560 h 2561"/>
                <a:gd name="T10" fmla="*/ 4808 w 4809"/>
                <a:gd name="T11" fmla="*/ 2496 h 2561"/>
                <a:gd name="T12" fmla="*/ 640 w 4809"/>
                <a:gd name="T13" fmla="*/ 2496 h 2561"/>
                <a:gd name="T14" fmla="*/ 480 w 4809"/>
                <a:gd name="T15" fmla="*/ 2368 h 2561"/>
                <a:gd name="T16" fmla="*/ 352 w 4809"/>
                <a:gd name="T17" fmla="*/ 2224 h 2561"/>
                <a:gd name="T18" fmla="*/ 272 w 4809"/>
                <a:gd name="T19" fmla="*/ 2096 h 2561"/>
                <a:gd name="T20" fmla="*/ 192 w 4809"/>
                <a:gd name="T21" fmla="*/ 1904 h 2561"/>
                <a:gd name="T22" fmla="*/ 128 w 4809"/>
                <a:gd name="T23" fmla="*/ 1712 h 2561"/>
                <a:gd name="T24" fmla="*/ 96 w 4809"/>
                <a:gd name="T25" fmla="*/ 1568 h 2561"/>
                <a:gd name="T26" fmla="*/ 64 w 4809"/>
                <a:gd name="T27" fmla="*/ 1248 h 25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809" h="2561">
                  <a:moveTo>
                    <a:pt x="64" y="1248"/>
                  </a:moveTo>
                  <a:lnTo>
                    <a:pt x="64" y="0"/>
                  </a:lnTo>
                  <a:lnTo>
                    <a:pt x="0" y="0"/>
                  </a:lnTo>
                  <a:lnTo>
                    <a:pt x="0" y="2560"/>
                  </a:lnTo>
                  <a:lnTo>
                    <a:pt x="4808" y="2560"/>
                  </a:lnTo>
                  <a:lnTo>
                    <a:pt x="4808" y="2496"/>
                  </a:lnTo>
                  <a:lnTo>
                    <a:pt x="640" y="2496"/>
                  </a:lnTo>
                  <a:lnTo>
                    <a:pt x="480" y="2368"/>
                  </a:lnTo>
                  <a:lnTo>
                    <a:pt x="352" y="2224"/>
                  </a:lnTo>
                  <a:lnTo>
                    <a:pt x="272" y="2096"/>
                  </a:lnTo>
                  <a:lnTo>
                    <a:pt x="192" y="1904"/>
                  </a:lnTo>
                  <a:lnTo>
                    <a:pt x="128" y="1712"/>
                  </a:lnTo>
                  <a:lnTo>
                    <a:pt x="96" y="1568"/>
                  </a:lnTo>
                  <a:lnTo>
                    <a:pt x="64" y="1248"/>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35" name="Freeform 15"/>
            <p:cNvSpPr>
              <a:spLocks/>
            </p:cNvSpPr>
            <p:nvPr/>
          </p:nvSpPr>
          <p:spPr bwMode="auto">
            <a:xfrm>
              <a:off x="608" y="216"/>
              <a:ext cx="65" cy="737"/>
            </a:xfrm>
            <a:custGeom>
              <a:avLst/>
              <a:gdLst>
                <a:gd name="T0" fmla="*/ 64 w 65"/>
                <a:gd name="T1" fmla="*/ 0 h 737"/>
                <a:gd name="T2" fmla="*/ 0 w 65"/>
                <a:gd name="T3" fmla="*/ 32 h 737"/>
                <a:gd name="T4" fmla="*/ 0 w 65"/>
                <a:gd name="T5" fmla="*/ 736 h 737"/>
                <a:gd name="T6" fmla="*/ 64 w 65"/>
                <a:gd name="T7" fmla="*/ 736 h 737"/>
                <a:gd name="T8" fmla="*/ 64 w 65"/>
                <a:gd name="T9" fmla="*/ 0 h 737"/>
                <a:gd name="T10" fmla="*/ 64 w 65"/>
                <a:gd name="T11" fmla="*/ 0 h 73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737">
                  <a:moveTo>
                    <a:pt x="64" y="0"/>
                  </a:moveTo>
                  <a:lnTo>
                    <a:pt x="0" y="32"/>
                  </a:lnTo>
                  <a:lnTo>
                    <a:pt x="0" y="736"/>
                  </a:lnTo>
                  <a:lnTo>
                    <a:pt x="64" y="736"/>
                  </a:lnTo>
                  <a:lnTo>
                    <a:pt x="64" y="0"/>
                  </a:lnTo>
                </a:path>
              </a:pathLst>
            </a:custGeom>
            <a:solidFill>
              <a:srgbClr val="D59C00"/>
            </a:solidFill>
            <a:ln w="12700" cap="rnd" cmpd="sng">
              <a:noFill/>
              <a:prstDash val="solid"/>
              <a:round/>
              <a:headEnd type="none" w="med" len="med"/>
              <a:tailEnd type="none" w="med" len="med"/>
            </a:ln>
            <a:effectLst/>
          </p:spPr>
          <p:txBody>
            <a:bodyPr/>
            <a:lstStyle/>
            <a:p>
              <a:endParaRPr lang="en-US"/>
            </a:p>
          </p:txBody>
        </p:sp>
        <p:sp>
          <p:nvSpPr>
            <p:cNvPr id="111636" name="Freeform 16"/>
            <p:cNvSpPr>
              <a:spLocks/>
            </p:cNvSpPr>
            <p:nvPr/>
          </p:nvSpPr>
          <p:spPr bwMode="auto">
            <a:xfrm>
              <a:off x="608" y="216"/>
              <a:ext cx="65" cy="737"/>
            </a:xfrm>
            <a:custGeom>
              <a:avLst/>
              <a:gdLst>
                <a:gd name="T0" fmla="*/ 64 w 65"/>
                <a:gd name="T1" fmla="*/ 0 h 737"/>
                <a:gd name="T2" fmla="*/ 0 w 65"/>
                <a:gd name="T3" fmla="*/ 32 h 737"/>
                <a:gd name="T4" fmla="*/ 0 w 65"/>
                <a:gd name="T5" fmla="*/ 736 h 737"/>
                <a:gd name="T6" fmla="*/ 64 w 65"/>
                <a:gd name="T7" fmla="*/ 736 h 737"/>
                <a:gd name="T8" fmla="*/ 64 w 65"/>
                <a:gd name="T9" fmla="*/ 0 h 7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737">
                  <a:moveTo>
                    <a:pt x="64" y="0"/>
                  </a:moveTo>
                  <a:lnTo>
                    <a:pt x="0" y="32"/>
                  </a:lnTo>
                  <a:lnTo>
                    <a:pt x="0" y="736"/>
                  </a:lnTo>
                  <a:lnTo>
                    <a:pt x="64" y="736"/>
                  </a:lnTo>
                  <a:lnTo>
                    <a:pt x="6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37" name="Freeform 17"/>
            <p:cNvSpPr>
              <a:spLocks/>
            </p:cNvSpPr>
            <p:nvPr/>
          </p:nvSpPr>
          <p:spPr bwMode="auto">
            <a:xfrm>
              <a:off x="608" y="936"/>
              <a:ext cx="65" cy="289"/>
            </a:xfrm>
            <a:custGeom>
              <a:avLst/>
              <a:gdLst>
                <a:gd name="T0" fmla="*/ 64 w 65"/>
                <a:gd name="T1" fmla="*/ 0 h 289"/>
                <a:gd name="T2" fmla="*/ 0 w 65"/>
                <a:gd name="T3" fmla="*/ 0 h 289"/>
                <a:gd name="T4" fmla="*/ 0 w 65"/>
                <a:gd name="T5" fmla="*/ 288 h 289"/>
                <a:gd name="T6" fmla="*/ 64 w 65"/>
                <a:gd name="T7" fmla="*/ 288 h 289"/>
                <a:gd name="T8" fmla="*/ 64 w 65"/>
                <a:gd name="T9" fmla="*/ 0 h 289"/>
                <a:gd name="T10" fmla="*/ 64 w 65"/>
                <a:gd name="T11" fmla="*/ 0 h 2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289">
                  <a:moveTo>
                    <a:pt x="64" y="0"/>
                  </a:moveTo>
                  <a:lnTo>
                    <a:pt x="0" y="0"/>
                  </a:lnTo>
                  <a:lnTo>
                    <a:pt x="0" y="288"/>
                  </a:lnTo>
                  <a:lnTo>
                    <a:pt x="64" y="288"/>
                  </a:lnTo>
                  <a:lnTo>
                    <a:pt x="64" y="0"/>
                  </a:lnTo>
                </a:path>
              </a:pathLst>
            </a:custGeom>
            <a:solidFill>
              <a:srgbClr val="D5000A"/>
            </a:solidFill>
            <a:ln w="12700" cap="rnd" cmpd="sng">
              <a:noFill/>
              <a:prstDash val="solid"/>
              <a:round/>
              <a:headEnd type="none" w="med" len="med"/>
              <a:tailEnd type="none" w="med" len="med"/>
            </a:ln>
            <a:effectLst/>
          </p:spPr>
          <p:txBody>
            <a:bodyPr/>
            <a:lstStyle/>
            <a:p>
              <a:endParaRPr lang="en-US"/>
            </a:p>
          </p:txBody>
        </p:sp>
        <p:sp>
          <p:nvSpPr>
            <p:cNvPr id="111638" name="Freeform 18"/>
            <p:cNvSpPr>
              <a:spLocks/>
            </p:cNvSpPr>
            <p:nvPr/>
          </p:nvSpPr>
          <p:spPr bwMode="auto">
            <a:xfrm>
              <a:off x="608" y="936"/>
              <a:ext cx="65" cy="289"/>
            </a:xfrm>
            <a:custGeom>
              <a:avLst/>
              <a:gdLst>
                <a:gd name="T0" fmla="*/ 64 w 65"/>
                <a:gd name="T1" fmla="*/ 0 h 289"/>
                <a:gd name="T2" fmla="*/ 0 w 65"/>
                <a:gd name="T3" fmla="*/ 0 h 289"/>
                <a:gd name="T4" fmla="*/ 0 w 65"/>
                <a:gd name="T5" fmla="*/ 288 h 289"/>
                <a:gd name="T6" fmla="*/ 64 w 65"/>
                <a:gd name="T7" fmla="*/ 288 h 289"/>
                <a:gd name="T8" fmla="*/ 64 w 65"/>
                <a:gd name="T9" fmla="*/ 0 h 2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289">
                  <a:moveTo>
                    <a:pt x="64" y="0"/>
                  </a:moveTo>
                  <a:lnTo>
                    <a:pt x="0" y="0"/>
                  </a:lnTo>
                  <a:lnTo>
                    <a:pt x="0" y="288"/>
                  </a:lnTo>
                  <a:lnTo>
                    <a:pt x="64" y="288"/>
                  </a:lnTo>
                  <a:lnTo>
                    <a:pt x="6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39" name="Freeform 19"/>
            <p:cNvSpPr>
              <a:spLocks/>
            </p:cNvSpPr>
            <p:nvPr/>
          </p:nvSpPr>
          <p:spPr bwMode="auto">
            <a:xfrm>
              <a:off x="608" y="1224"/>
              <a:ext cx="4809" cy="2577"/>
            </a:xfrm>
            <a:custGeom>
              <a:avLst/>
              <a:gdLst>
                <a:gd name="T0" fmla="*/ 4808 w 4809"/>
                <a:gd name="T1" fmla="*/ 2512 h 2577"/>
                <a:gd name="T2" fmla="*/ 64 w 4809"/>
                <a:gd name="T3" fmla="*/ 2512 h 2577"/>
                <a:gd name="T4" fmla="*/ 64 w 4809"/>
                <a:gd name="T5" fmla="*/ 0 h 2577"/>
                <a:gd name="T6" fmla="*/ 0 w 4809"/>
                <a:gd name="T7" fmla="*/ 0 h 2577"/>
                <a:gd name="T8" fmla="*/ 0 w 4809"/>
                <a:gd name="T9" fmla="*/ 2576 h 2577"/>
                <a:gd name="T10" fmla="*/ 4808 w 4809"/>
                <a:gd name="T11" fmla="*/ 2576 h 2577"/>
                <a:gd name="T12" fmla="*/ 4808 w 4809"/>
                <a:gd name="T13" fmla="*/ 2512 h 2577"/>
                <a:gd name="T14" fmla="*/ 4808 w 4809"/>
                <a:gd name="T15" fmla="*/ 2512 h 257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09" h="2577">
                  <a:moveTo>
                    <a:pt x="4808" y="2512"/>
                  </a:moveTo>
                  <a:lnTo>
                    <a:pt x="64" y="2512"/>
                  </a:lnTo>
                  <a:lnTo>
                    <a:pt x="64" y="0"/>
                  </a:lnTo>
                  <a:lnTo>
                    <a:pt x="0" y="0"/>
                  </a:lnTo>
                  <a:lnTo>
                    <a:pt x="0" y="2576"/>
                  </a:lnTo>
                  <a:lnTo>
                    <a:pt x="4808" y="2576"/>
                  </a:lnTo>
                  <a:lnTo>
                    <a:pt x="4808" y="2512"/>
                  </a:lnTo>
                </a:path>
              </a:pathLst>
            </a:custGeom>
            <a:solidFill>
              <a:srgbClr val="00FFFF"/>
            </a:solidFill>
            <a:ln w="12700" cap="rnd" cmpd="sng">
              <a:noFill/>
              <a:prstDash val="solid"/>
              <a:round/>
              <a:headEnd type="none" w="med" len="med"/>
              <a:tailEnd type="none" w="med" len="med"/>
            </a:ln>
            <a:effectLst/>
          </p:spPr>
          <p:txBody>
            <a:bodyPr/>
            <a:lstStyle/>
            <a:p>
              <a:endParaRPr lang="en-US"/>
            </a:p>
          </p:txBody>
        </p:sp>
        <p:sp>
          <p:nvSpPr>
            <p:cNvPr id="111640" name="Freeform 20"/>
            <p:cNvSpPr>
              <a:spLocks/>
            </p:cNvSpPr>
            <p:nvPr/>
          </p:nvSpPr>
          <p:spPr bwMode="auto">
            <a:xfrm>
              <a:off x="608" y="1224"/>
              <a:ext cx="4809" cy="2577"/>
            </a:xfrm>
            <a:custGeom>
              <a:avLst/>
              <a:gdLst>
                <a:gd name="T0" fmla="*/ 4808 w 4809"/>
                <a:gd name="T1" fmla="*/ 2512 h 2577"/>
                <a:gd name="T2" fmla="*/ 64 w 4809"/>
                <a:gd name="T3" fmla="*/ 2512 h 2577"/>
                <a:gd name="T4" fmla="*/ 64 w 4809"/>
                <a:gd name="T5" fmla="*/ 0 h 2577"/>
                <a:gd name="T6" fmla="*/ 0 w 4809"/>
                <a:gd name="T7" fmla="*/ 0 h 2577"/>
                <a:gd name="T8" fmla="*/ 0 w 4809"/>
                <a:gd name="T9" fmla="*/ 2576 h 2577"/>
                <a:gd name="T10" fmla="*/ 4808 w 4809"/>
                <a:gd name="T11" fmla="*/ 2576 h 2577"/>
                <a:gd name="T12" fmla="*/ 4808 w 4809"/>
                <a:gd name="T13" fmla="*/ 2512 h 25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09" h="2577">
                  <a:moveTo>
                    <a:pt x="4808" y="2512"/>
                  </a:moveTo>
                  <a:lnTo>
                    <a:pt x="64" y="2512"/>
                  </a:lnTo>
                  <a:lnTo>
                    <a:pt x="64" y="0"/>
                  </a:lnTo>
                  <a:lnTo>
                    <a:pt x="0" y="0"/>
                  </a:lnTo>
                  <a:lnTo>
                    <a:pt x="0" y="2576"/>
                  </a:lnTo>
                  <a:lnTo>
                    <a:pt x="4808" y="2576"/>
                  </a:lnTo>
                  <a:lnTo>
                    <a:pt x="4808" y="2512"/>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41" name="Freeform 21"/>
            <p:cNvSpPr>
              <a:spLocks/>
            </p:cNvSpPr>
            <p:nvPr/>
          </p:nvSpPr>
          <p:spPr bwMode="auto">
            <a:xfrm>
              <a:off x="544" y="248"/>
              <a:ext cx="65" cy="721"/>
            </a:xfrm>
            <a:custGeom>
              <a:avLst/>
              <a:gdLst>
                <a:gd name="T0" fmla="*/ 64 w 65"/>
                <a:gd name="T1" fmla="*/ 0 h 721"/>
                <a:gd name="T2" fmla="*/ 0 w 65"/>
                <a:gd name="T3" fmla="*/ 48 h 721"/>
                <a:gd name="T4" fmla="*/ 0 w 65"/>
                <a:gd name="T5" fmla="*/ 720 h 721"/>
                <a:gd name="T6" fmla="*/ 64 w 65"/>
                <a:gd name="T7" fmla="*/ 720 h 721"/>
                <a:gd name="T8" fmla="*/ 64 w 65"/>
                <a:gd name="T9" fmla="*/ 0 h 721"/>
                <a:gd name="T10" fmla="*/ 64 w 65"/>
                <a:gd name="T11" fmla="*/ 0 h 7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721">
                  <a:moveTo>
                    <a:pt x="64" y="0"/>
                  </a:moveTo>
                  <a:lnTo>
                    <a:pt x="0" y="48"/>
                  </a:lnTo>
                  <a:lnTo>
                    <a:pt x="0" y="720"/>
                  </a:lnTo>
                  <a:lnTo>
                    <a:pt x="64" y="720"/>
                  </a:lnTo>
                  <a:lnTo>
                    <a:pt x="64" y="0"/>
                  </a:lnTo>
                </a:path>
              </a:pathLst>
            </a:custGeom>
            <a:solidFill>
              <a:srgbClr val="D59C00"/>
            </a:solidFill>
            <a:ln w="12700" cap="rnd" cmpd="sng">
              <a:noFill/>
              <a:prstDash val="solid"/>
              <a:round/>
              <a:headEnd type="none" w="med" len="med"/>
              <a:tailEnd type="none" w="med" len="med"/>
            </a:ln>
            <a:effectLst/>
          </p:spPr>
          <p:txBody>
            <a:bodyPr/>
            <a:lstStyle/>
            <a:p>
              <a:endParaRPr lang="en-US"/>
            </a:p>
          </p:txBody>
        </p:sp>
        <p:sp>
          <p:nvSpPr>
            <p:cNvPr id="111642" name="Freeform 22"/>
            <p:cNvSpPr>
              <a:spLocks/>
            </p:cNvSpPr>
            <p:nvPr/>
          </p:nvSpPr>
          <p:spPr bwMode="auto">
            <a:xfrm>
              <a:off x="544" y="248"/>
              <a:ext cx="65" cy="721"/>
            </a:xfrm>
            <a:custGeom>
              <a:avLst/>
              <a:gdLst>
                <a:gd name="T0" fmla="*/ 64 w 65"/>
                <a:gd name="T1" fmla="*/ 0 h 721"/>
                <a:gd name="T2" fmla="*/ 0 w 65"/>
                <a:gd name="T3" fmla="*/ 48 h 721"/>
                <a:gd name="T4" fmla="*/ 0 w 65"/>
                <a:gd name="T5" fmla="*/ 720 h 721"/>
                <a:gd name="T6" fmla="*/ 64 w 65"/>
                <a:gd name="T7" fmla="*/ 720 h 721"/>
                <a:gd name="T8" fmla="*/ 64 w 65"/>
                <a:gd name="T9" fmla="*/ 0 h 7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721">
                  <a:moveTo>
                    <a:pt x="64" y="0"/>
                  </a:moveTo>
                  <a:lnTo>
                    <a:pt x="0" y="48"/>
                  </a:lnTo>
                  <a:lnTo>
                    <a:pt x="0" y="720"/>
                  </a:lnTo>
                  <a:lnTo>
                    <a:pt x="64" y="720"/>
                  </a:lnTo>
                  <a:lnTo>
                    <a:pt x="6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43" name="Freeform 23"/>
            <p:cNvSpPr>
              <a:spLocks/>
            </p:cNvSpPr>
            <p:nvPr/>
          </p:nvSpPr>
          <p:spPr bwMode="auto">
            <a:xfrm>
              <a:off x="544" y="968"/>
              <a:ext cx="65" cy="289"/>
            </a:xfrm>
            <a:custGeom>
              <a:avLst/>
              <a:gdLst>
                <a:gd name="T0" fmla="*/ 64 w 65"/>
                <a:gd name="T1" fmla="*/ 0 h 289"/>
                <a:gd name="T2" fmla="*/ 0 w 65"/>
                <a:gd name="T3" fmla="*/ 0 h 289"/>
                <a:gd name="T4" fmla="*/ 0 w 65"/>
                <a:gd name="T5" fmla="*/ 288 h 289"/>
                <a:gd name="T6" fmla="*/ 64 w 65"/>
                <a:gd name="T7" fmla="*/ 288 h 289"/>
                <a:gd name="T8" fmla="*/ 64 w 65"/>
                <a:gd name="T9" fmla="*/ 0 h 289"/>
                <a:gd name="T10" fmla="*/ 64 w 65"/>
                <a:gd name="T11" fmla="*/ 0 h 2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289">
                  <a:moveTo>
                    <a:pt x="64" y="0"/>
                  </a:moveTo>
                  <a:lnTo>
                    <a:pt x="0" y="0"/>
                  </a:lnTo>
                  <a:lnTo>
                    <a:pt x="0" y="288"/>
                  </a:lnTo>
                  <a:lnTo>
                    <a:pt x="64" y="288"/>
                  </a:lnTo>
                  <a:lnTo>
                    <a:pt x="64" y="0"/>
                  </a:lnTo>
                </a:path>
              </a:pathLst>
            </a:custGeom>
            <a:solidFill>
              <a:srgbClr val="D5000A"/>
            </a:solidFill>
            <a:ln w="12700" cap="rnd" cmpd="sng">
              <a:noFill/>
              <a:prstDash val="solid"/>
              <a:round/>
              <a:headEnd type="none" w="med" len="med"/>
              <a:tailEnd type="none" w="med" len="med"/>
            </a:ln>
            <a:effectLst/>
          </p:spPr>
          <p:txBody>
            <a:bodyPr/>
            <a:lstStyle/>
            <a:p>
              <a:endParaRPr lang="en-US"/>
            </a:p>
          </p:txBody>
        </p:sp>
        <p:sp>
          <p:nvSpPr>
            <p:cNvPr id="111644" name="Freeform 24"/>
            <p:cNvSpPr>
              <a:spLocks/>
            </p:cNvSpPr>
            <p:nvPr/>
          </p:nvSpPr>
          <p:spPr bwMode="auto">
            <a:xfrm>
              <a:off x="544" y="968"/>
              <a:ext cx="65" cy="289"/>
            </a:xfrm>
            <a:custGeom>
              <a:avLst/>
              <a:gdLst>
                <a:gd name="T0" fmla="*/ 64 w 65"/>
                <a:gd name="T1" fmla="*/ 0 h 289"/>
                <a:gd name="T2" fmla="*/ 0 w 65"/>
                <a:gd name="T3" fmla="*/ 0 h 289"/>
                <a:gd name="T4" fmla="*/ 0 w 65"/>
                <a:gd name="T5" fmla="*/ 288 h 289"/>
                <a:gd name="T6" fmla="*/ 64 w 65"/>
                <a:gd name="T7" fmla="*/ 288 h 289"/>
                <a:gd name="T8" fmla="*/ 64 w 65"/>
                <a:gd name="T9" fmla="*/ 0 h 2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289">
                  <a:moveTo>
                    <a:pt x="64" y="0"/>
                  </a:moveTo>
                  <a:lnTo>
                    <a:pt x="0" y="0"/>
                  </a:lnTo>
                  <a:lnTo>
                    <a:pt x="0" y="288"/>
                  </a:lnTo>
                  <a:lnTo>
                    <a:pt x="64" y="288"/>
                  </a:lnTo>
                  <a:lnTo>
                    <a:pt x="6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45" name="Freeform 25"/>
            <p:cNvSpPr>
              <a:spLocks/>
            </p:cNvSpPr>
            <p:nvPr/>
          </p:nvSpPr>
          <p:spPr bwMode="auto">
            <a:xfrm>
              <a:off x="544" y="1256"/>
              <a:ext cx="4825" cy="2609"/>
            </a:xfrm>
            <a:custGeom>
              <a:avLst/>
              <a:gdLst>
                <a:gd name="T0" fmla="*/ 4824 w 4825"/>
                <a:gd name="T1" fmla="*/ 2544 h 2609"/>
                <a:gd name="T2" fmla="*/ 64 w 4825"/>
                <a:gd name="T3" fmla="*/ 2544 h 2609"/>
                <a:gd name="T4" fmla="*/ 64 w 4825"/>
                <a:gd name="T5" fmla="*/ 0 h 2609"/>
                <a:gd name="T6" fmla="*/ 0 w 4825"/>
                <a:gd name="T7" fmla="*/ 0 h 2609"/>
                <a:gd name="T8" fmla="*/ 0 w 4825"/>
                <a:gd name="T9" fmla="*/ 2608 h 2609"/>
                <a:gd name="T10" fmla="*/ 4824 w 4825"/>
                <a:gd name="T11" fmla="*/ 2608 h 2609"/>
                <a:gd name="T12" fmla="*/ 4824 w 4825"/>
                <a:gd name="T13" fmla="*/ 2544 h 2609"/>
                <a:gd name="T14" fmla="*/ 4824 w 4825"/>
                <a:gd name="T15" fmla="*/ 2544 h 260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25" h="2609">
                  <a:moveTo>
                    <a:pt x="4824" y="2544"/>
                  </a:moveTo>
                  <a:lnTo>
                    <a:pt x="64" y="2544"/>
                  </a:lnTo>
                  <a:lnTo>
                    <a:pt x="64" y="0"/>
                  </a:lnTo>
                  <a:lnTo>
                    <a:pt x="0" y="0"/>
                  </a:lnTo>
                  <a:lnTo>
                    <a:pt x="0" y="2608"/>
                  </a:lnTo>
                  <a:lnTo>
                    <a:pt x="4824" y="2608"/>
                  </a:lnTo>
                  <a:lnTo>
                    <a:pt x="4824" y="2544"/>
                  </a:lnTo>
                </a:path>
              </a:pathLst>
            </a:custGeom>
            <a:solidFill>
              <a:srgbClr val="00FFFF"/>
            </a:solidFill>
            <a:ln w="12700" cap="rnd" cmpd="sng">
              <a:noFill/>
              <a:prstDash val="solid"/>
              <a:round/>
              <a:headEnd type="none" w="med" len="med"/>
              <a:tailEnd type="none" w="med" len="med"/>
            </a:ln>
            <a:effectLst/>
          </p:spPr>
          <p:txBody>
            <a:bodyPr/>
            <a:lstStyle/>
            <a:p>
              <a:endParaRPr lang="en-US"/>
            </a:p>
          </p:txBody>
        </p:sp>
        <p:sp>
          <p:nvSpPr>
            <p:cNvPr id="111646" name="Freeform 26"/>
            <p:cNvSpPr>
              <a:spLocks/>
            </p:cNvSpPr>
            <p:nvPr/>
          </p:nvSpPr>
          <p:spPr bwMode="auto">
            <a:xfrm>
              <a:off x="544" y="1256"/>
              <a:ext cx="4825" cy="2609"/>
            </a:xfrm>
            <a:custGeom>
              <a:avLst/>
              <a:gdLst>
                <a:gd name="T0" fmla="*/ 4824 w 4825"/>
                <a:gd name="T1" fmla="*/ 2544 h 2609"/>
                <a:gd name="T2" fmla="*/ 64 w 4825"/>
                <a:gd name="T3" fmla="*/ 2544 h 2609"/>
                <a:gd name="T4" fmla="*/ 64 w 4825"/>
                <a:gd name="T5" fmla="*/ 0 h 2609"/>
                <a:gd name="T6" fmla="*/ 0 w 4825"/>
                <a:gd name="T7" fmla="*/ 0 h 2609"/>
                <a:gd name="T8" fmla="*/ 0 w 4825"/>
                <a:gd name="T9" fmla="*/ 2608 h 2609"/>
                <a:gd name="T10" fmla="*/ 4824 w 4825"/>
                <a:gd name="T11" fmla="*/ 2608 h 2609"/>
                <a:gd name="T12" fmla="*/ 4824 w 4825"/>
                <a:gd name="T13" fmla="*/ 2544 h 260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25" h="2609">
                  <a:moveTo>
                    <a:pt x="4824" y="2544"/>
                  </a:moveTo>
                  <a:lnTo>
                    <a:pt x="64" y="2544"/>
                  </a:lnTo>
                  <a:lnTo>
                    <a:pt x="64" y="0"/>
                  </a:lnTo>
                  <a:lnTo>
                    <a:pt x="0" y="0"/>
                  </a:lnTo>
                  <a:lnTo>
                    <a:pt x="0" y="2608"/>
                  </a:lnTo>
                  <a:lnTo>
                    <a:pt x="4824" y="2608"/>
                  </a:lnTo>
                  <a:lnTo>
                    <a:pt x="4824" y="2544"/>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47" name="Freeform 27"/>
            <p:cNvSpPr>
              <a:spLocks/>
            </p:cNvSpPr>
            <p:nvPr/>
          </p:nvSpPr>
          <p:spPr bwMode="auto">
            <a:xfrm>
              <a:off x="480" y="296"/>
              <a:ext cx="65" cy="705"/>
            </a:xfrm>
            <a:custGeom>
              <a:avLst/>
              <a:gdLst>
                <a:gd name="T0" fmla="*/ 64 w 65"/>
                <a:gd name="T1" fmla="*/ 0 h 705"/>
                <a:gd name="T2" fmla="*/ 0 w 65"/>
                <a:gd name="T3" fmla="*/ 32 h 705"/>
                <a:gd name="T4" fmla="*/ 0 w 65"/>
                <a:gd name="T5" fmla="*/ 704 h 705"/>
                <a:gd name="T6" fmla="*/ 64 w 65"/>
                <a:gd name="T7" fmla="*/ 704 h 705"/>
                <a:gd name="T8" fmla="*/ 64 w 65"/>
                <a:gd name="T9" fmla="*/ 0 h 705"/>
                <a:gd name="T10" fmla="*/ 64 w 65"/>
                <a:gd name="T11" fmla="*/ 0 h 70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705">
                  <a:moveTo>
                    <a:pt x="64" y="0"/>
                  </a:moveTo>
                  <a:lnTo>
                    <a:pt x="0" y="32"/>
                  </a:lnTo>
                  <a:lnTo>
                    <a:pt x="0" y="704"/>
                  </a:lnTo>
                  <a:lnTo>
                    <a:pt x="64" y="704"/>
                  </a:lnTo>
                  <a:lnTo>
                    <a:pt x="64" y="0"/>
                  </a:lnTo>
                </a:path>
              </a:pathLst>
            </a:custGeom>
            <a:solidFill>
              <a:srgbClr val="D59C00"/>
            </a:solidFill>
            <a:ln w="12700" cap="rnd" cmpd="sng">
              <a:noFill/>
              <a:prstDash val="solid"/>
              <a:round/>
              <a:headEnd type="none" w="med" len="med"/>
              <a:tailEnd type="none" w="med" len="med"/>
            </a:ln>
            <a:effectLst/>
          </p:spPr>
          <p:txBody>
            <a:bodyPr/>
            <a:lstStyle/>
            <a:p>
              <a:endParaRPr lang="en-US"/>
            </a:p>
          </p:txBody>
        </p:sp>
        <p:sp>
          <p:nvSpPr>
            <p:cNvPr id="111648" name="Freeform 28"/>
            <p:cNvSpPr>
              <a:spLocks/>
            </p:cNvSpPr>
            <p:nvPr/>
          </p:nvSpPr>
          <p:spPr bwMode="auto">
            <a:xfrm>
              <a:off x="480" y="296"/>
              <a:ext cx="65" cy="705"/>
            </a:xfrm>
            <a:custGeom>
              <a:avLst/>
              <a:gdLst>
                <a:gd name="T0" fmla="*/ 64 w 65"/>
                <a:gd name="T1" fmla="*/ 0 h 705"/>
                <a:gd name="T2" fmla="*/ 0 w 65"/>
                <a:gd name="T3" fmla="*/ 32 h 705"/>
                <a:gd name="T4" fmla="*/ 0 w 65"/>
                <a:gd name="T5" fmla="*/ 704 h 705"/>
                <a:gd name="T6" fmla="*/ 64 w 65"/>
                <a:gd name="T7" fmla="*/ 704 h 705"/>
                <a:gd name="T8" fmla="*/ 64 w 65"/>
                <a:gd name="T9" fmla="*/ 0 h 7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705">
                  <a:moveTo>
                    <a:pt x="64" y="0"/>
                  </a:moveTo>
                  <a:lnTo>
                    <a:pt x="0" y="32"/>
                  </a:lnTo>
                  <a:lnTo>
                    <a:pt x="0" y="704"/>
                  </a:lnTo>
                  <a:lnTo>
                    <a:pt x="64" y="704"/>
                  </a:lnTo>
                  <a:lnTo>
                    <a:pt x="6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49" name="Freeform 29"/>
            <p:cNvSpPr>
              <a:spLocks/>
            </p:cNvSpPr>
            <p:nvPr/>
          </p:nvSpPr>
          <p:spPr bwMode="auto">
            <a:xfrm>
              <a:off x="480" y="1000"/>
              <a:ext cx="65" cy="289"/>
            </a:xfrm>
            <a:custGeom>
              <a:avLst/>
              <a:gdLst>
                <a:gd name="T0" fmla="*/ 64 w 65"/>
                <a:gd name="T1" fmla="*/ 0 h 289"/>
                <a:gd name="T2" fmla="*/ 0 w 65"/>
                <a:gd name="T3" fmla="*/ 0 h 289"/>
                <a:gd name="T4" fmla="*/ 0 w 65"/>
                <a:gd name="T5" fmla="*/ 288 h 289"/>
                <a:gd name="T6" fmla="*/ 64 w 65"/>
                <a:gd name="T7" fmla="*/ 288 h 289"/>
                <a:gd name="T8" fmla="*/ 64 w 65"/>
                <a:gd name="T9" fmla="*/ 0 h 289"/>
                <a:gd name="T10" fmla="*/ 64 w 65"/>
                <a:gd name="T11" fmla="*/ 0 h 2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289">
                  <a:moveTo>
                    <a:pt x="64" y="0"/>
                  </a:moveTo>
                  <a:lnTo>
                    <a:pt x="0" y="0"/>
                  </a:lnTo>
                  <a:lnTo>
                    <a:pt x="0" y="288"/>
                  </a:lnTo>
                  <a:lnTo>
                    <a:pt x="64" y="288"/>
                  </a:lnTo>
                  <a:lnTo>
                    <a:pt x="64" y="0"/>
                  </a:lnTo>
                </a:path>
              </a:pathLst>
            </a:custGeom>
            <a:solidFill>
              <a:srgbClr val="D5000A"/>
            </a:solidFill>
            <a:ln w="12700" cap="rnd" cmpd="sng">
              <a:noFill/>
              <a:prstDash val="solid"/>
              <a:round/>
              <a:headEnd type="none" w="med" len="med"/>
              <a:tailEnd type="none" w="med" len="med"/>
            </a:ln>
            <a:effectLst/>
          </p:spPr>
          <p:txBody>
            <a:bodyPr/>
            <a:lstStyle/>
            <a:p>
              <a:endParaRPr lang="en-US"/>
            </a:p>
          </p:txBody>
        </p:sp>
        <p:sp>
          <p:nvSpPr>
            <p:cNvPr id="111650" name="Freeform 30"/>
            <p:cNvSpPr>
              <a:spLocks/>
            </p:cNvSpPr>
            <p:nvPr/>
          </p:nvSpPr>
          <p:spPr bwMode="auto">
            <a:xfrm>
              <a:off x="480" y="1000"/>
              <a:ext cx="65" cy="289"/>
            </a:xfrm>
            <a:custGeom>
              <a:avLst/>
              <a:gdLst>
                <a:gd name="T0" fmla="*/ 64 w 65"/>
                <a:gd name="T1" fmla="*/ 0 h 289"/>
                <a:gd name="T2" fmla="*/ 0 w 65"/>
                <a:gd name="T3" fmla="*/ 0 h 289"/>
                <a:gd name="T4" fmla="*/ 0 w 65"/>
                <a:gd name="T5" fmla="*/ 288 h 289"/>
                <a:gd name="T6" fmla="*/ 64 w 65"/>
                <a:gd name="T7" fmla="*/ 288 h 289"/>
                <a:gd name="T8" fmla="*/ 64 w 65"/>
                <a:gd name="T9" fmla="*/ 0 h 2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289">
                  <a:moveTo>
                    <a:pt x="64" y="0"/>
                  </a:moveTo>
                  <a:lnTo>
                    <a:pt x="0" y="0"/>
                  </a:lnTo>
                  <a:lnTo>
                    <a:pt x="0" y="288"/>
                  </a:lnTo>
                  <a:lnTo>
                    <a:pt x="64" y="288"/>
                  </a:lnTo>
                  <a:lnTo>
                    <a:pt x="6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51" name="Freeform 31"/>
            <p:cNvSpPr>
              <a:spLocks/>
            </p:cNvSpPr>
            <p:nvPr/>
          </p:nvSpPr>
          <p:spPr bwMode="auto">
            <a:xfrm>
              <a:off x="480" y="1288"/>
              <a:ext cx="4825" cy="2641"/>
            </a:xfrm>
            <a:custGeom>
              <a:avLst/>
              <a:gdLst>
                <a:gd name="T0" fmla="*/ 64 w 4825"/>
                <a:gd name="T1" fmla="*/ 2576 h 2641"/>
                <a:gd name="T2" fmla="*/ 64 w 4825"/>
                <a:gd name="T3" fmla="*/ 0 h 2641"/>
                <a:gd name="T4" fmla="*/ 0 w 4825"/>
                <a:gd name="T5" fmla="*/ 0 h 2641"/>
                <a:gd name="T6" fmla="*/ 0 w 4825"/>
                <a:gd name="T7" fmla="*/ 2640 h 2641"/>
                <a:gd name="T8" fmla="*/ 4824 w 4825"/>
                <a:gd name="T9" fmla="*/ 2640 h 2641"/>
                <a:gd name="T10" fmla="*/ 4824 w 4825"/>
                <a:gd name="T11" fmla="*/ 2576 h 2641"/>
                <a:gd name="T12" fmla="*/ 64 w 4825"/>
                <a:gd name="T13" fmla="*/ 2576 h 2641"/>
                <a:gd name="T14" fmla="*/ 64 w 4825"/>
                <a:gd name="T15" fmla="*/ 2576 h 26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25" h="2641">
                  <a:moveTo>
                    <a:pt x="64" y="2576"/>
                  </a:moveTo>
                  <a:lnTo>
                    <a:pt x="64" y="0"/>
                  </a:lnTo>
                  <a:lnTo>
                    <a:pt x="0" y="0"/>
                  </a:lnTo>
                  <a:lnTo>
                    <a:pt x="0" y="2640"/>
                  </a:lnTo>
                  <a:lnTo>
                    <a:pt x="4824" y="2640"/>
                  </a:lnTo>
                  <a:lnTo>
                    <a:pt x="4824" y="2576"/>
                  </a:lnTo>
                  <a:lnTo>
                    <a:pt x="64" y="2576"/>
                  </a:lnTo>
                </a:path>
              </a:pathLst>
            </a:custGeom>
            <a:solidFill>
              <a:srgbClr val="00FFFF"/>
            </a:solidFill>
            <a:ln w="12700" cap="rnd" cmpd="sng">
              <a:noFill/>
              <a:prstDash val="solid"/>
              <a:round/>
              <a:headEnd type="none" w="med" len="med"/>
              <a:tailEnd type="none" w="med" len="med"/>
            </a:ln>
            <a:effectLst/>
          </p:spPr>
          <p:txBody>
            <a:bodyPr/>
            <a:lstStyle/>
            <a:p>
              <a:endParaRPr lang="en-US"/>
            </a:p>
          </p:txBody>
        </p:sp>
        <p:sp>
          <p:nvSpPr>
            <p:cNvPr id="111652" name="Freeform 32"/>
            <p:cNvSpPr>
              <a:spLocks/>
            </p:cNvSpPr>
            <p:nvPr/>
          </p:nvSpPr>
          <p:spPr bwMode="auto">
            <a:xfrm>
              <a:off x="480" y="1288"/>
              <a:ext cx="4825" cy="2641"/>
            </a:xfrm>
            <a:custGeom>
              <a:avLst/>
              <a:gdLst>
                <a:gd name="T0" fmla="*/ 64 w 4825"/>
                <a:gd name="T1" fmla="*/ 2576 h 2641"/>
                <a:gd name="T2" fmla="*/ 64 w 4825"/>
                <a:gd name="T3" fmla="*/ 0 h 2641"/>
                <a:gd name="T4" fmla="*/ 0 w 4825"/>
                <a:gd name="T5" fmla="*/ 0 h 2641"/>
                <a:gd name="T6" fmla="*/ 0 w 4825"/>
                <a:gd name="T7" fmla="*/ 2640 h 2641"/>
                <a:gd name="T8" fmla="*/ 4824 w 4825"/>
                <a:gd name="T9" fmla="*/ 2640 h 2641"/>
                <a:gd name="T10" fmla="*/ 4824 w 4825"/>
                <a:gd name="T11" fmla="*/ 2576 h 2641"/>
                <a:gd name="T12" fmla="*/ 64 w 4825"/>
                <a:gd name="T13" fmla="*/ 2576 h 26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25" h="2641">
                  <a:moveTo>
                    <a:pt x="64" y="2576"/>
                  </a:moveTo>
                  <a:lnTo>
                    <a:pt x="64" y="0"/>
                  </a:lnTo>
                  <a:lnTo>
                    <a:pt x="0" y="0"/>
                  </a:lnTo>
                  <a:lnTo>
                    <a:pt x="0" y="2640"/>
                  </a:lnTo>
                  <a:lnTo>
                    <a:pt x="4824" y="2640"/>
                  </a:lnTo>
                  <a:lnTo>
                    <a:pt x="4824" y="2576"/>
                  </a:lnTo>
                  <a:lnTo>
                    <a:pt x="64" y="2576"/>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53" name="Freeform 33"/>
            <p:cNvSpPr>
              <a:spLocks/>
            </p:cNvSpPr>
            <p:nvPr/>
          </p:nvSpPr>
          <p:spPr bwMode="auto">
            <a:xfrm>
              <a:off x="480" y="1672"/>
              <a:ext cx="257" cy="177"/>
            </a:xfrm>
            <a:custGeom>
              <a:avLst/>
              <a:gdLst>
                <a:gd name="T0" fmla="*/ 256 w 257"/>
                <a:gd name="T1" fmla="*/ 0 h 177"/>
                <a:gd name="T2" fmla="*/ 192 w 257"/>
                <a:gd name="T3" fmla="*/ 0 h 177"/>
                <a:gd name="T4" fmla="*/ 192 w 257"/>
                <a:gd name="T5" fmla="*/ 64 h 177"/>
                <a:gd name="T6" fmla="*/ 128 w 257"/>
                <a:gd name="T7" fmla="*/ 64 h 177"/>
                <a:gd name="T8" fmla="*/ 128 w 257"/>
                <a:gd name="T9" fmla="*/ 112 h 177"/>
                <a:gd name="T10" fmla="*/ 64 w 257"/>
                <a:gd name="T11" fmla="*/ 112 h 177"/>
                <a:gd name="T12" fmla="*/ 64 w 257"/>
                <a:gd name="T13" fmla="*/ 176 h 177"/>
                <a:gd name="T14" fmla="*/ 0 w 257"/>
                <a:gd name="T15" fmla="*/ 176 h 177"/>
                <a:gd name="T16" fmla="*/ 16 w 257"/>
                <a:gd name="T17" fmla="*/ 176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7" h="177">
                  <a:moveTo>
                    <a:pt x="256" y="0"/>
                  </a:moveTo>
                  <a:lnTo>
                    <a:pt x="192" y="0"/>
                  </a:lnTo>
                  <a:lnTo>
                    <a:pt x="192" y="64"/>
                  </a:lnTo>
                  <a:lnTo>
                    <a:pt x="128" y="64"/>
                  </a:lnTo>
                  <a:lnTo>
                    <a:pt x="128" y="112"/>
                  </a:lnTo>
                  <a:lnTo>
                    <a:pt x="64" y="112"/>
                  </a:lnTo>
                  <a:lnTo>
                    <a:pt x="64" y="176"/>
                  </a:lnTo>
                  <a:lnTo>
                    <a:pt x="0" y="176"/>
                  </a:lnTo>
                  <a:lnTo>
                    <a:pt x="16" y="176"/>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54" name="Freeform 34"/>
            <p:cNvSpPr>
              <a:spLocks/>
            </p:cNvSpPr>
            <p:nvPr/>
          </p:nvSpPr>
          <p:spPr bwMode="auto">
            <a:xfrm>
              <a:off x="496" y="2184"/>
              <a:ext cx="241" cy="193"/>
            </a:xfrm>
            <a:custGeom>
              <a:avLst/>
              <a:gdLst>
                <a:gd name="T0" fmla="*/ 240 w 241"/>
                <a:gd name="T1" fmla="*/ 0 h 193"/>
                <a:gd name="T2" fmla="*/ 176 w 241"/>
                <a:gd name="T3" fmla="*/ 0 h 193"/>
                <a:gd name="T4" fmla="*/ 176 w 241"/>
                <a:gd name="T5" fmla="*/ 64 h 193"/>
                <a:gd name="T6" fmla="*/ 112 w 241"/>
                <a:gd name="T7" fmla="*/ 64 h 193"/>
                <a:gd name="T8" fmla="*/ 112 w 241"/>
                <a:gd name="T9" fmla="*/ 128 h 193"/>
                <a:gd name="T10" fmla="*/ 48 w 241"/>
                <a:gd name="T11" fmla="*/ 128 h 193"/>
                <a:gd name="T12" fmla="*/ 48 w 241"/>
                <a:gd name="T13" fmla="*/ 192 h 193"/>
                <a:gd name="T14" fmla="*/ 0 w 241"/>
                <a:gd name="T15" fmla="*/ 192 h 19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41" h="193">
                  <a:moveTo>
                    <a:pt x="240" y="0"/>
                  </a:moveTo>
                  <a:lnTo>
                    <a:pt x="176" y="0"/>
                  </a:lnTo>
                  <a:lnTo>
                    <a:pt x="176" y="64"/>
                  </a:lnTo>
                  <a:lnTo>
                    <a:pt x="112" y="64"/>
                  </a:lnTo>
                  <a:lnTo>
                    <a:pt x="112" y="128"/>
                  </a:lnTo>
                  <a:lnTo>
                    <a:pt x="48" y="128"/>
                  </a:lnTo>
                  <a:lnTo>
                    <a:pt x="48" y="192"/>
                  </a:lnTo>
                  <a:lnTo>
                    <a:pt x="0" y="192"/>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55" name="Freeform 35"/>
            <p:cNvSpPr>
              <a:spLocks/>
            </p:cNvSpPr>
            <p:nvPr/>
          </p:nvSpPr>
          <p:spPr bwMode="auto">
            <a:xfrm>
              <a:off x="480" y="2712"/>
              <a:ext cx="273" cy="177"/>
            </a:xfrm>
            <a:custGeom>
              <a:avLst/>
              <a:gdLst>
                <a:gd name="T0" fmla="*/ 272 w 273"/>
                <a:gd name="T1" fmla="*/ 0 h 177"/>
                <a:gd name="T2" fmla="*/ 192 w 273"/>
                <a:gd name="T3" fmla="*/ 0 h 177"/>
                <a:gd name="T4" fmla="*/ 192 w 273"/>
                <a:gd name="T5" fmla="*/ 64 h 177"/>
                <a:gd name="T6" fmla="*/ 128 w 273"/>
                <a:gd name="T7" fmla="*/ 64 h 177"/>
                <a:gd name="T8" fmla="*/ 128 w 273"/>
                <a:gd name="T9" fmla="*/ 112 h 177"/>
                <a:gd name="T10" fmla="*/ 64 w 273"/>
                <a:gd name="T11" fmla="*/ 112 h 177"/>
                <a:gd name="T12" fmla="*/ 64 w 273"/>
                <a:gd name="T13" fmla="*/ 176 h 177"/>
                <a:gd name="T14" fmla="*/ 0 w 273"/>
                <a:gd name="T15" fmla="*/ 176 h 177"/>
                <a:gd name="T16" fmla="*/ 16 w 273"/>
                <a:gd name="T17" fmla="*/ 176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3" h="177">
                  <a:moveTo>
                    <a:pt x="272" y="0"/>
                  </a:moveTo>
                  <a:lnTo>
                    <a:pt x="192" y="0"/>
                  </a:lnTo>
                  <a:lnTo>
                    <a:pt x="192" y="64"/>
                  </a:lnTo>
                  <a:lnTo>
                    <a:pt x="128" y="64"/>
                  </a:lnTo>
                  <a:lnTo>
                    <a:pt x="128" y="112"/>
                  </a:lnTo>
                  <a:lnTo>
                    <a:pt x="64" y="112"/>
                  </a:lnTo>
                  <a:lnTo>
                    <a:pt x="64" y="176"/>
                  </a:lnTo>
                  <a:lnTo>
                    <a:pt x="0" y="176"/>
                  </a:lnTo>
                  <a:lnTo>
                    <a:pt x="16" y="176"/>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56" name="Freeform 36"/>
            <p:cNvSpPr>
              <a:spLocks/>
            </p:cNvSpPr>
            <p:nvPr/>
          </p:nvSpPr>
          <p:spPr bwMode="auto">
            <a:xfrm>
              <a:off x="480" y="3208"/>
              <a:ext cx="449" cy="209"/>
            </a:xfrm>
            <a:custGeom>
              <a:avLst/>
              <a:gdLst>
                <a:gd name="T0" fmla="*/ 448 w 449"/>
                <a:gd name="T1" fmla="*/ 16 h 209"/>
                <a:gd name="T2" fmla="*/ 192 w 449"/>
                <a:gd name="T3" fmla="*/ 0 h 209"/>
                <a:gd name="T4" fmla="*/ 192 w 449"/>
                <a:gd name="T5" fmla="*/ 80 h 209"/>
                <a:gd name="T6" fmla="*/ 128 w 449"/>
                <a:gd name="T7" fmla="*/ 80 h 209"/>
                <a:gd name="T8" fmla="*/ 128 w 449"/>
                <a:gd name="T9" fmla="*/ 128 h 209"/>
                <a:gd name="T10" fmla="*/ 64 w 449"/>
                <a:gd name="T11" fmla="*/ 128 h 209"/>
                <a:gd name="T12" fmla="*/ 64 w 449"/>
                <a:gd name="T13" fmla="*/ 208 h 209"/>
                <a:gd name="T14" fmla="*/ 0 w 449"/>
                <a:gd name="T15" fmla="*/ 208 h 20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9" h="209">
                  <a:moveTo>
                    <a:pt x="448" y="16"/>
                  </a:moveTo>
                  <a:lnTo>
                    <a:pt x="192" y="0"/>
                  </a:lnTo>
                  <a:lnTo>
                    <a:pt x="192" y="80"/>
                  </a:lnTo>
                  <a:lnTo>
                    <a:pt x="128" y="80"/>
                  </a:lnTo>
                  <a:lnTo>
                    <a:pt x="128" y="128"/>
                  </a:lnTo>
                  <a:lnTo>
                    <a:pt x="64" y="128"/>
                  </a:lnTo>
                  <a:lnTo>
                    <a:pt x="64" y="208"/>
                  </a:lnTo>
                  <a:lnTo>
                    <a:pt x="0" y="208"/>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57" name="Freeform 37"/>
            <p:cNvSpPr>
              <a:spLocks/>
            </p:cNvSpPr>
            <p:nvPr/>
          </p:nvSpPr>
          <p:spPr bwMode="auto">
            <a:xfrm>
              <a:off x="1168" y="3672"/>
              <a:ext cx="209" cy="257"/>
            </a:xfrm>
            <a:custGeom>
              <a:avLst/>
              <a:gdLst>
                <a:gd name="T0" fmla="*/ 208 w 209"/>
                <a:gd name="T1" fmla="*/ 0 h 257"/>
                <a:gd name="T2" fmla="*/ 208 w 209"/>
                <a:gd name="T3" fmla="*/ 64 h 257"/>
                <a:gd name="T4" fmla="*/ 128 w 209"/>
                <a:gd name="T5" fmla="*/ 64 h 257"/>
                <a:gd name="T6" fmla="*/ 128 w 209"/>
                <a:gd name="T7" fmla="*/ 128 h 257"/>
                <a:gd name="T8" fmla="*/ 48 w 209"/>
                <a:gd name="T9" fmla="*/ 128 h 257"/>
                <a:gd name="T10" fmla="*/ 48 w 209"/>
                <a:gd name="T11" fmla="*/ 192 h 257"/>
                <a:gd name="T12" fmla="*/ 0 w 209"/>
                <a:gd name="T13" fmla="*/ 192 h 257"/>
                <a:gd name="T14" fmla="*/ 0 w 209"/>
                <a:gd name="T15" fmla="*/ 256 h 2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9" h="257">
                  <a:moveTo>
                    <a:pt x="208" y="0"/>
                  </a:moveTo>
                  <a:lnTo>
                    <a:pt x="208" y="64"/>
                  </a:lnTo>
                  <a:lnTo>
                    <a:pt x="128" y="64"/>
                  </a:lnTo>
                  <a:lnTo>
                    <a:pt x="128" y="128"/>
                  </a:lnTo>
                  <a:lnTo>
                    <a:pt x="48" y="128"/>
                  </a:lnTo>
                  <a:lnTo>
                    <a:pt x="48" y="192"/>
                  </a:lnTo>
                  <a:lnTo>
                    <a:pt x="0" y="192"/>
                  </a:lnTo>
                  <a:lnTo>
                    <a:pt x="0" y="256"/>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58" name="Freeform 38"/>
            <p:cNvSpPr>
              <a:spLocks/>
            </p:cNvSpPr>
            <p:nvPr/>
          </p:nvSpPr>
          <p:spPr bwMode="auto">
            <a:xfrm>
              <a:off x="1840" y="3672"/>
              <a:ext cx="209" cy="257"/>
            </a:xfrm>
            <a:custGeom>
              <a:avLst/>
              <a:gdLst>
                <a:gd name="T0" fmla="*/ 208 w 209"/>
                <a:gd name="T1" fmla="*/ 0 h 257"/>
                <a:gd name="T2" fmla="*/ 208 w 209"/>
                <a:gd name="T3" fmla="*/ 64 h 257"/>
                <a:gd name="T4" fmla="*/ 128 w 209"/>
                <a:gd name="T5" fmla="*/ 64 h 257"/>
                <a:gd name="T6" fmla="*/ 128 w 209"/>
                <a:gd name="T7" fmla="*/ 128 h 257"/>
                <a:gd name="T8" fmla="*/ 64 w 209"/>
                <a:gd name="T9" fmla="*/ 128 h 257"/>
                <a:gd name="T10" fmla="*/ 64 w 209"/>
                <a:gd name="T11" fmla="*/ 192 h 257"/>
                <a:gd name="T12" fmla="*/ 0 w 209"/>
                <a:gd name="T13" fmla="*/ 192 h 257"/>
                <a:gd name="T14" fmla="*/ 0 w 209"/>
                <a:gd name="T15" fmla="*/ 256 h 2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9" h="257">
                  <a:moveTo>
                    <a:pt x="208" y="0"/>
                  </a:moveTo>
                  <a:lnTo>
                    <a:pt x="208" y="64"/>
                  </a:lnTo>
                  <a:lnTo>
                    <a:pt x="128" y="64"/>
                  </a:lnTo>
                  <a:lnTo>
                    <a:pt x="128" y="128"/>
                  </a:lnTo>
                  <a:lnTo>
                    <a:pt x="64" y="128"/>
                  </a:lnTo>
                  <a:lnTo>
                    <a:pt x="64" y="192"/>
                  </a:lnTo>
                  <a:lnTo>
                    <a:pt x="0" y="192"/>
                  </a:lnTo>
                  <a:lnTo>
                    <a:pt x="0" y="256"/>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59" name="Freeform 39"/>
            <p:cNvSpPr>
              <a:spLocks/>
            </p:cNvSpPr>
            <p:nvPr/>
          </p:nvSpPr>
          <p:spPr bwMode="auto">
            <a:xfrm>
              <a:off x="2512" y="3672"/>
              <a:ext cx="209" cy="257"/>
            </a:xfrm>
            <a:custGeom>
              <a:avLst/>
              <a:gdLst>
                <a:gd name="T0" fmla="*/ 208 w 209"/>
                <a:gd name="T1" fmla="*/ 0 h 257"/>
                <a:gd name="T2" fmla="*/ 208 w 209"/>
                <a:gd name="T3" fmla="*/ 64 h 257"/>
                <a:gd name="T4" fmla="*/ 128 w 209"/>
                <a:gd name="T5" fmla="*/ 64 h 257"/>
                <a:gd name="T6" fmla="*/ 128 w 209"/>
                <a:gd name="T7" fmla="*/ 128 h 257"/>
                <a:gd name="T8" fmla="*/ 48 w 209"/>
                <a:gd name="T9" fmla="*/ 128 h 257"/>
                <a:gd name="T10" fmla="*/ 48 w 209"/>
                <a:gd name="T11" fmla="*/ 192 h 257"/>
                <a:gd name="T12" fmla="*/ 0 w 209"/>
                <a:gd name="T13" fmla="*/ 192 h 257"/>
                <a:gd name="T14" fmla="*/ 0 w 209"/>
                <a:gd name="T15" fmla="*/ 256 h 2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9" h="257">
                  <a:moveTo>
                    <a:pt x="208" y="0"/>
                  </a:moveTo>
                  <a:lnTo>
                    <a:pt x="208" y="64"/>
                  </a:lnTo>
                  <a:lnTo>
                    <a:pt x="128" y="64"/>
                  </a:lnTo>
                  <a:lnTo>
                    <a:pt x="128" y="128"/>
                  </a:lnTo>
                  <a:lnTo>
                    <a:pt x="48" y="128"/>
                  </a:lnTo>
                  <a:lnTo>
                    <a:pt x="48" y="192"/>
                  </a:lnTo>
                  <a:lnTo>
                    <a:pt x="0" y="192"/>
                  </a:lnTo>
                  <a:lnTo>
                    <a:pt x="0" y="256"/>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60" name="Freeform 40"/>
            <p:cNvSpPr>
              <a:spLocks/>
            </p:cNvSpPr>
            <p:nvPr/>
          </p:nvSpPr>
          <p:spPr bwMode="auto">
            <a:xfrm>
              <a:off x="3184" y="3672"/>
              <a:ext cx="201" cy="257"/>
            </a:xfrm>
            <a:custGeom>
              <a:avLst/>
              <a:gdLst>
                <a:gd name="T0" fmla="*/ 200 w 201"/>
                <a:gd name="T1" fmla="*/ 0 h 257"/>
                <a:gd name="T2" fmla="*/ 200 w 201"/>
                <a:gd name="T3" fmla="*/ 64 h 257"/>
                <a:gd name="T4" fmla="*/ 120 w 201"/>
                <a:gd name="T5" fmla="*/ 64 h 257"/>
                <a:gd name="T6" fmla="*/ 120 w 201"/>
                <a:gd name="T7" fmla="*/ 128 h 257"/>
                <a:gd name="T8" fmla="*/ 64 w 201"/>
                <a:gd name="T9" fmla="*/ 128 h 257"/>
                <a:gd name="T10" fmla="*/ 64 w 201"/>
                <a:gd name="T11" fmla="*/ 192 h 257"/>
                <a:gd name="T12" fmla="*/ 0 w 201"/>
                <a:gd name="T13" fmla="*/ 192 h 257"/>
                <a:gd name="T14" fmla="*/ 0 w 201"/>
                <a:gd name="T15" fmla="*/ 256 h 2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1" h="257">
                  <a:moveTo>
                    <a:pt x="200" y="0"/>
                  </a:moveTo>
                  <a:lnTo>
                    <a:pt x="200" y="64"/>
                  </a:lnTo>
                  <a:lnTo>
                    <a:pt x="120" y="64"/>
                  </a:lnTo>
                  <a:lnTo>
                    <a:pt x="120" y="128"/>
                  </a:lnTo>
                  <a:lnTo>
                    <a:pt x="64" y="128"/>
                  </a:lnTo>
                  <a:lnTo>
                    <a:pt x="64" y="192"/>
                  </a:lnTo>
                  <a:lnTo>
                    <a:pt x="0" y="192"/>
                  </a:lnTo>
                  <a:lnTo>
                    <a:pt x="0" y="256"/>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61" name="Freeform 41"/>
            <p:cNvSpPr>
              <a:spLocks/>
            </p:cNvSpPr>
            <p:nvPr/>
          </p:nvSpPr>
          <p:spPr bwMode="auto">
            <a:xfrm>
              <a:off x="3896" y="3672"/>
              <a:ext cx="209" cy="257"/>
            </a:xfrm>
            <a:custGeom>
              <a:avLst/>
              <a:gdLst>
                <a:gd name="T0" fmla="*/ 208 w 209"/>
                <a:gd name="T1" fmla="*/ 0 h 257"/>
                <a:gd name="T2" fmla="*/ 208 w 209"/>
                <a:gd name="T3" fmla="*/ 64 h 257"/>
                <a:gd name="T4" fmla="*/ 128 w 209"/>
                <a:gd name="T5" fmla="*/ 64 h 257"/>
                <a:gd name="T6" fmla="*/ 128 w 209"/>
                <a:gd name="T7" fmla="*/ 128 h 257"/>
                <a:gd name="T8" fmla="*/ 64 w 209"/>
                <a:gd name="T9" fmla="*/ 128 h 257"/>
                <a:gd name="T10" fmla="*/ 64 w 209"/>
                <a:gd name="T11" fmla="*/ 192 h 257"/>
                <a:gd name="T12" fmla="*/ 0 w 209"/>
                <a:gd name="T13" fmla="*/ 192 h 257"/>
                <a:gd name="T14" fmla="*/ 0 w 209"/>
                <a:gd name="T15" fmla="*/ 256 h 2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9" h="257">
                  <a:moveTo>
                    <a:pt x="208" y="0"/>
                  </a:moveTo>
                  <a:lnTo>
                    <a:pt x="208" y="64"/>
                  </a:lnTo>
                  <a:lnTo>
                    <a:pt x="128" y="64"/>
                  </a:lnTo>
                  <a:lnTo>
                    <a:pt x="128" y="128"/>
                  </a:lnTo>
                  <a:lnTo>
                    <a:pt x="64" y="128"/>
                  </a:lnTo>
                  <a:lnTo>
                    <a:pt x="64" y="192"/>
                  </a:lnTo>
                  <a:lnTo>
                    <a:pt x="0" y="192"/>
                  </a:lnTo>
                  <a:lnTo>
                    <a:pt x="0" y="256"/>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62" name="Freeform 42"/>
            <p:cNvSpPr>
              <a:spLocks/>
            </p:cNvSpPr>
            <p:nvPr/>
          </p:nvSpPr>
          <p:spPr bwMode="auto">
            <a:xfrm>
              <a:off x="4552" y="3672"/>
              <a:ext cx="209" cy="257"/>
            </a:xfrm>
            <a:custGeom>
              <a:avLst/>
              <a:gdLst>
                <a:gd name="T0" fmla="*/ 208 w 209"/>
                <a:gd name="T1" fmla="*/ 0 h 257"/>
                <a:gd name="T2" fmla="*/ 208 w 209"/>
                <a:gd name="T3" fmla="*/ 64 h 257"/>
                <a:gd name="T4" fmla="*/ 128 w 209"/>
                <a:gd name="T5" fmla="*/ 64 h 257"/>
                <a:gd name="T6" fmla="*/ 128 w 209"/>
                <a:gd name="T7" fmla="*/ 128 h 257"/>
                <a:gd name="T8" fmla="*/ 64 w 209"/>
                <a:gd name="T9" fmla="*/ 128 h 257"/>
                <a:gd name="T10" fmla="*/ 64 w 209"/>
                <a:gd name="T11" fmla="*/ 192 h 257"/>
                <a:gd name="T12" fmla="*/ 0 w 209"/>
                <a:gd name="T13" fmla="*/ 192 h 257"/>
                <a:gd name="T14" fmla="*/ 0 w 209"/>
                <a:gd name="T15" fmla="*/ 256 h 2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9" h="257">
                  <a:moveTo>
                    <a:pt x="208" y="0"/>
                  </a:moveTo>
                  <a:lnTo>
                    <a:pt x="208" y="64"/>
                  </a:lnTo>
                  <a:lnTo>
                    <a:pt x="128" y="64"/>
                  </a:lnTo>
                  <a:lnTo>
                    <a:pt x="128" y="128"/>
                  </a:lnTo>
                  <a:lnTo>
                    <a:pt x="64" y="128"/>
                  </a:lnTo>
                  <a:lnTo>
                    <a:pt x="64" y="192"/>
                  </a:lnTo>
                  <a:lnTo>
                    <a:pt x="0" y="192"/>
                  </a:lnTo>
                  <a:lnTo>
                    <a:pt x="0" y="256"/>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11663" name="Freeform 43"/>
            <p:cNvSpPr>
              <a:spLocks/>
            </p:cNvSpPr>
            <p:nvPr/>
          </p:nvSpPr>
          <p:spPr bwMode="auto">
            <a:xfrm>
              <a:off x="1440" y="1112"/>
              <a:ext cx="593" cy="2561"/>
            </a:xfrm>
            <a:custGeom>
              <a:avLst/>
              <a:gdLst>
                <a:gd name="T0" fmla="*/ 592 w 593"/>
                <a:gd name="T1" fmla="*/ 2560 h 2561"/>
                <a:gd name="T2" fmla="*/ 432 w 593"/>
                <a:gd name="T3" fmla="*/ 2416 h 2561"/>
                <a:gd name="T4" fmla="*/ 320 w 593"/>
                <a:gd name="T5" fmla="*/ 2288 h 2561"/>
                <a:gd name="T6" fmla="*/ 208 w 593"/>
                <a:gd name="T7" fmla="*/ 2112 h 2561"/>
                <a:gd name="T8" fmla="*/ 128 w 593"/>
                <a:gd name="T9" fmla="*/ 1952 h 2561"/>
                <a:gd name="T10" fmla="*/ 64 w 593"/>
                <a:gd name="T11" fmla="*/ 1776 h 2561"/>
                <a:gd name="T12" fmla="*/ 16 w 593"/>
                <a:gd name="T13" fmla="*/ 1584 h 2561"/>
                <a:gd name="T14" fmla="*/ 0 w 593"/>
                <a:gd name="T15" fmla="*/ 1312 h 2561"/>
                <a:gd name="T16" fmla="*/ 0 w 593"/>
                <a:gd name="T17" fmla="*/ 0 h 25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3" h="2561">
                  <a:moveTo>
                    <a:pt x="592" y="2560"/>
                  </a:moveTo>
                  <a:lnTo>
                    <a:pt x="432" y="2416"/>
                  </a:lnTo>
                  <a:lnTo>
                    <a:pt x="320" y="2288"/>
                  </a:lnTo>
                  <a:lnTo>
                    <a:pt x="208" y="2112"/>
                  </a:lnTo>
                  <a:lnTo>
                    <a:pt x="128" y="1952"/>
                  </a:lnTo>
                  <a:lnTo>
                    <a:pt x="64" y="1776"/>
                  </a:lnTo>
                  <a:lnTo>
                    <a:pt x="16" y="1584"/>
                  </a:lnTo>
                  <a:lnTo>
                    <a:pt x="0" y="1312"/>
                  </a:lnTo>
                  <a:lnTo>
                    <a:pt x="0" y="0"/>
                  </a:lnTo>
                </a:path>
              </a:pathLst>
            </a:custGeom>
            <a:noFill/>
            <a:ln w="12700" cap="rnd" cmpd="sng">
              <a:solidFill>
                <a:srgbClr val="CEDADB"/>
              </a:solidFill>
              <a:prstDash val="solid"/>
              <a:round/>
              <a:headEnd type="none" w="med" len="med"/>
              <a:tailEnd type="none" w="med" len="med"/>
            </a:ln>
            <a:effectLst/>
          </p:spPr>
          <p:txBody>
            <a:bodyPr/>
            <a:lstStyle/>
            <a:p>
              <a:endParaRPr lang="en-US"/>
            </a:p>
          </p:txBody>
        </p:sp>
        <p:sp>
          <p:nvSpPr>
            <p:cNvPr id="111664" name="Freeform 44"/>
            <p:cNvSpPr>
              <a:spLocks/>
            </p:cNvSpPr>
            <p:nvPr/>
          </p:nvSpPr>
          <p:spPr bwMode="auto">
            <a:xfrm>
              <a:off x="736" y="1608"/>
              <a:ext cx="4761" cy="1"/>
            </a:xfrm>
            <a:custGeom>
              <a:avLst/>
              <a:gdLst>
                <a:gd name="T0" fmla="*/ 0 w 4761"/>
                <a:gd name="T1" fmla="*/ 0 h 1"/>
                <a:gd name="T2" fmla="*/ 4760 w 4761"/>
                <a:gd name="T3" fmla="*/ 0 h 1"/>
                <a:gd name="T4" fmla="*/ 0 60000 65536"/>
                <a:gd name="T5" fmla="*/ 0 60000 65536"/>
              </a:gdLst>
              <a:ahLst/>
              <a:cxnLst>
                <a:cxn ang="T4">
                  <a:pos x="T0" y="T1"/>
                </a:cxn>
                <a:cxn ang="T5">
                  <a:pos x="T2" y="T3"/>
                </a:cxn>
              </a:cxnLst>
              <a:rect l="0" t="0" r="r" b="b"/>
              <a:pathLst>
                <a:path w="4761" h="1">
                  <a:moveTo>
                    <a:pt x="0" y="0"/>
                  </a:moveTo>
                  <a:lnTo>
                    <a:pt x="4760" y="0"/>
                  </a:lnTo>
                </a:path>
              </a:pathLst>
            </a:custGeom>
            <a:noFill/>
            <a:ln w="12700" cap="rnd" cmpd="sng">
              <a:solidFill>
                <a:srgbClr val="CEDADB"/>
              </a:solidFill>
              <a:prstDash val="solid"/>
              <a:round/>
              <a:headEnd type="none" w="med" len="med"/>
              <a:tailEnd type="none" w="med" len="med"/>
            </a:ln>
            <a:effectLst/>
          </p:spPr>
          <p:txBody>
            <a:bodyPr/>
            <a:lstStyle/>
            <a:p>
              <a:endParaRPr lang="en-US"/>
            </a:p>
          </p:txBody>
        </p:sp>
        <p:sp>
          <p:nvSpPr>
            <p:cNvPr id="111665" name="Freeform 45"/>
            <p:cNvSpPr>
              <a:spLocks/>
            </p:cNvSpPr>
            <p:nvPr/>
          </p:nvSpPr>
          <p:spPr bwMode="auto">
            <a:xfrm>
              <a:off x="736" y="2120"/>
              <a:ext cx="4761" cy="1"/>
            </a:xfrm>
            <a:custGeom>
              <a:avLst/>
              <a:gdLst>
                <a:gd name="T0" fmla="*/ 0 w 4761"/>
                <a:gd name="T1" fmla="*/ 0 h 1"/>
                <a:gd name="T2" fmla="*/ 4760 w 4761"/>
                <a:gd name="T3" fmla="*/ 0 h 1"/>
                <a:gd name="T4" fmla="*/ 0 60000 65536"/>
                <a:gd name="T5" fmla="*/ 0 60000 65536"/>
              </a:gdLst>
              <a:ahLst/>
              <a:cxnLst>
                <a:cxn ang="T4">
                  <a:pos x="T0" y="T1"/>
                </a:cxn>
                <a:cxn ang="T5">
                  <a:pos x="T2" y="T3"/>
                </a:cxn>
              </a:cxnLst>
              <a:rect l="0" t="0" r="r" b="b"/>
              <a:pathLst>
                <a:path w="4761" h="1">
                  <a:moveTo>
                    <a:pt x="0" y="0"/>
                  </a:moveTo>
                  <a:lnTo>
                    <a:pt x="4760" y="0"/>
                  </a:lnTo>
                </a:path>
              </a:pathLst>
            </a:custGeom>
            <a:noFill/>
            <a:ln w="12700" cap="rnd" cmpd="sng">
              <a:solidFill>
                <a:srgbClr val="CEDADB"/>
              </a:solidFill>
              <a:prstDash val="solid"/>
              <a:round/>
              <a:headEnd type="none" w="med" len="med"/>
              <a:tailEnd type="none" w="med" len="med"/>
            </a:ln>
            <a:effectLst/>
          </p:spPr>
          <p:txBody>
            <a:bodyPr/>
            <a:lstStyle/>
            <a:p>
              <a:endParaRPr lang="en-US"/>
            </a:p>
          </p:txBody>
        </p:sp>
        <p:sp>
          <p:nvSpPr>
            <p:cNvPr id="111666" name="Freeform 46"/>
            <p:cNvSpPr>
              <a:spLocks/>
            </p:cNvSpPr>
            <p:nvPr/>
          </p:nvSpPr>
          <p:spPr bwMode="auto">
            <a:xfrm>
              <a:off x="752" y="2632"/>
              <a:ext cx="4777" cy="1"/>
            </a:xfrm>
            <a:custGeom>
              <a:avLst/>
              <a:gdLst>
                <a:gd name="T0" fmla="*/ 0 w 4777"/>
                <a:gd name="T1" fmla="*/ 0 h 1"/>
                <a:gd name="T2" fmla="*/ 4776 w 4777"/>
                <a:gd name="T3" fmla="*/ 0 h 1"/>
                <a:gd name="T4" fmla="*/ 0 60000 65536"/>
                <a:gd name="T5" fmla="*/ 0 60000 65536"/>
              </a:gdLst>
              <a:ahLst/>
              <a:cxnLst>
                <a:cxn ang="T4">
                  <a:pos x="T0" y="T1"/>
                </a:cxn>
                <a:cxn ang="T5">
                  <a:pos x="T2" y="T3"/>
                </a:cxn>
              </a:cxnLst>
              <a:rect l="0" t="0" r="r" b="b"/>
              <a:pathLst>
                <a:path w="4777" h="1">
                  <a:moveTo>
                    <a:pt x="0" y="0"/>
                  </a:moveTo>
                  <a:lnTo>
                    <a:pt x="4776" y="0"/>
                  </a:lnTo>
                </a:path>
              </a:pathLst>
            </a:custGeom>
            <a:noFill/>
            <a:ln w="12700" cap="rnd" cmpd="sng">
              <a:solidFill>
                <a:srgbClr val="CEDADB"/>
              </a:solidFill>
              <a:prstDash val="solid"/>
              <a:round/>
              <a:headEnd type="none" w="med" len="med"/>
              <a:tailEnd type="none" w="med" len="med"/>
            </a:ln>
            <a:effectLst/>
          </p:spPr>
          <p:txBody>
            <a:bodyPr/>
            <a:lstStyle/>
            <a:p>
              <a:endParaRPr lang="en-US"/>
            </a:p>
          </p:txBody>
        </p:sp>
        <p:sp>
          <p:nvSpPr>
            <p:cNvPr id="111667" name="Freeform 47"/>
            <p:cNvSpPr>
              <a:spLocks/>
            </p:cNvSpPr>
            <p:nvPr/>
          </p:nvSpPr>
          <p:spPr bwMode="auto">
            <a:xfrm>
              <a:off x="896" y="3112"/>
              <a:ext cx="4761" cy="1"/>
            </a:xfrm>
            <a:custGeom>
              <a:avLst/>
              <a:gdLst>
                <a:gd name="T0" fmla="*/ 0 w 4761"/>
                <a:gd name="T1" fmla="*/ 0 h 1"/>
                <a:gd name="T2" fmla="*/ 4760 w 4761"/>
                <a:gd name="T3" fmla="*/ 0 h 1"/>
                <a:gd name="T4" fmla="*/ 0 60000 65536"/>
                <a:gd name="T5" fmla="*/ 0 60000 65536"/>
              </a:gdLst>
              <a:ahLst/>
              <a:cxnLst>
                <a:cxn ang="T4">
                  <a:pos x="T0" y="T1"/>
                </a:cxn>
                <a:cxn ang="T5">
                  <a:pos x="T2" y="T3"/>
                </a:cxn>
              </a:cxnLst>
              <a:rect l="0" t="0" r="r" b="b"/>
              <a:pathLst>
                <a:path w="4761" h="1">
                  <a:moveTo>
                    <a:pt x="0" y="0"/>
                  </a:moveTo>
                  <a:lnTo>
                    <a:pt x="4760" y="0"/>
                  </a:lnTo>
                </a:path>
              </a:pathLst>
            </a:custGeom>
            <a:noFill/>
            <a:ln w="12700" cap="rnd" cmpd="sng">
              <a:solidFill>
                <a:srgbClr val="CEDADB"/>
              </a:solidFill>
              <a:prstDash val="solid"/>
              <a:round/>
              <a:headEnd type="none" w="med" len="med"/>
              <a:tailEnd type="none" w="med" len="med"/>
            </a:ln>
            <a:effectLst/>
          </p:spPr>
          <p:txBody>
            <a:bodyPr/>
            <a:lstStyle/>
            <a:p>
              <a:endParaRPr lang="en-US"/>
            </a:p>
          </p:txBody>
        </p:sp>
        <p:sp>
          <p:nvSpPr>
            <p:cNvPr id="111668" name="Freeform 48"/>
            <p:cNvSpPr>
              <a:spLocks/>
            </p:cNvSpPr>
            <p:nvPr/>
          </p:nvSpPr>
          <p:spPr bwMode="auto">
            <a:xfrm>
              <a:off x="2112" y="1112"/>
              <a:ext cx="593" cy="2561"/>
            </a:xfrm>
            <a:custGeom>
              <a:avLst/>
              <a:gdLst>
                <a:gd name="T0" fmla="*/ 592 w 593"/>
                <a:gd name="T1" fmla="*/ 2560 h 2561"/>
                <a:gd name="T2" fmla="*/ 432 w 593"/>
                <a:gd name="T3" fmla="*/ 2416 h 2561"/>
                <a:gd name="T4" fmla="*/ 320 w 593"/>
                <a:gd name="T5" fmla="*/ 2288 h 2561"/>
                <a:gd name="T6" fmla="*/ 208 w 593"/>
                <a:gd name="T7" fmla="*/ 2112 h 2561"/>
                <a:gd name="T8" fmla="*/ 128 w 593"/>
                <a:gd name="T9" fmla="*/ 1952 h 2561"/>
                <a:gd name="T10" fmla="*/ 64 w 593"/>
                <a:gd name="T11" fmla="*/ 1776 h 2561"/>
                <a:gd name="T12" fmla="*/ 16 w 593"/>
                <a:gd name="T13" fmla="*/ 1584 h 2561"/>
                <a:gd name="T14" fmla="*/ 0 w 593"/>
                <a:gd name="T15" fmla="*/ 1312 h 2561"/>
                <a:gd name="T16" fmla="*/ 0 w 593"/>
                <a:gd name="T17" fmla="*/ 0 h 25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3" h="2561">
                  <a:moveTo>
                    <a:pt x="592" y="2560"/>
                  </a:moveTo>
                  <a:lnTo>
                    <a:pt x="432" y="2416"/>
                  </a:lnTo>
                  <a:lnTo>
                    <a:pt x="320" y="2288"/>
                  </a:lnTo>
                  <a:lnTo>
                    <a:pt x="208" y="2112"/>
                  </a:lnTo>
                  <a:lnTo>
                    <a:pt x="128" y="1952"/>
                  </a:lnTo>
                  <a:lnTo>
                    <a:pt x="64" y="1776"/>
                  </a:lnTo>
                  <a:lnTo>
                    <a:pt x="16" y="1584"/>
                  </a:lnTo>
                  <a:lnTo>
                    <a:pt x="0" y="1312"/>
                  </a:lnTo>
                  <a:lnTo>
                    <a:pt x="0" y="0"/>
                  </a:lnTo>
                </a:path>
              </a:pathLst>
            </a:custGeom>
            <a:noFill/>
            <a:ln w="12700" cap="rnd" cmpd="sng">
              <a:solidFill>
                <a:srgbClr val="CEDADB"/>
              </a:solidFill>
              <a:prstDash val="solid"/>
              <a:round/>
              <a:headEnd type="none" w="med" len="med"/>
              <a:tailEnd type="none" w="med" len="med"/>
            </a:ln>
            <a:effectLst/>
          </p:spPr>
          <p:txBody>
            <a:bodyPr/>
            <a:lstStyle/>
            <a:p>
              <a:endParaRPr lang="en-US"/>
            </a:p>
          </p:txBody>
        </p:sp>
        <p:sp>
          <p:nvSpPr>
            <p:cNvPr id="111669" name="Freeform 49"/>
            <p:cNvSpPr>
              <a:spLocks/>
            </p:cNvSpPr>
            <p:nvPr/>
          </p:nvSpPr>
          <p:spPr bwMode="auto">
            <a:xfrm>
              <a:off x="2784" y="1112"/>
              <a:ext cx="585" cy="2561"/>
            </a:xfrm>
            <a:custGeom>
              <a:avLst/>
              <a:gdLst>
                <a:gd name="T0" fmla="*/ 584 w 585"/>
                <a:gd name="T1" fmla="*/ 2560 h 2561"/>
                <a:gd name="T2" fmla="*/ 432 w 585"/>
                <a:gd name="T3" fmla="*/ 2416 h 2561"/>
                <a:gd name="T4" fmla="*/ 320 w 585"/>
                <a:gd name="T5" fmla="*/ 2288 h 2561"/>
                <a:gd name="T6" fmla="*/ 208 w 585"/>
                <a:gd name="T7" fmla="*/ 2112 h 2561"/>
                <a:gd name="T8" fmla="*/ 128 w 585"/>
                <a:gd name="T9" fmla="*/ 1952 h 2561"/>
                <a:gd name="T10" fmla="*/ 64 w 585"/>
                <a:gd name="T11" fmla="*/ 1776 h 2561"/>
                <a:gd name="T12" fmla="*/ 16 w 585"/>
                <a:gd name="T13" fmla="*/ 1584 h 2561"/>
                <a:gd name="T14" fmla="*/ 0 w 585"/>
                <a:gd name="T15" fmla="*/ 1312 h 2561"/>
                <a:gd name="T16" fmla="*/ 0 w 585"/>
                <a:gd name="T17" fmla="*/ 0 h 25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85" h="2561">
                  <a:moveTo>
                    <a:pt x="584" y="2560"/>
                  </a:moveTo>
                  <a:lnTo>
                    <a:pt x="432" y="2416"/>
                  </a:lnTo>
                  <a:lnTo>
                    <a:pt x="320" y="2288"/>
                  </a:lnTo>
                  <a:lnTo>
                    <a:pt x="208" y="2112"/>
                  </a:lnTo>
                  <a:lnTo>
                    <a:pt x="128" y="1952"/>
                  </a:lnTo>
                  <a:lnTo>
                    <a:pt x="64" y="1776"/>
                  </a:lnTo>
                  <a:lnTo>
                    <a:pt x="16" y="1584"/>
                  </a:lnTo>
                  <a:lnTo>
                    <a:pt x="0" y="1312"/>
                  </a:lnTo>
                  <a:lnTo>
                    <a:pt x="0" y="0"/>
                  </a:lnTo>
                </a:path>
              </a:pathLst>
            </a:custGeom>
            <a:noFill/>
            <a:ln w="12700" cap="rnd" cmpd="sng">
              <a:solidFill>
                <a:srgbClr val="CEDADB"/>
              </a:solidFill>
              <a:prstDash val="solid"/>
              <a:round/>
              <a:headEnd type="none" w="med" len="med"/>
              <a:tailEnd type="none" w="med" len="med"/>
            </a:ln>
            <a:effectLst/>
          </p:spPr>
          <p:txBody>
            <a:bodyPr/>
            <a:lstStyle/>
            <a:p>
              <a:endParaRPr lang="en-US"/>
            </a:p>
          </p:txBody>
        </p:sp>
        <p:sp>
          <p:nvSpPr>
            <p:cNvPr id="111670" name="Freeform 50"/>
            <p:cNvSpPr>
              <a:spLocks/>
            </p:cNvSpPr>
            <p:nvPr/>
          </p:nvSpPr>
          <p:spPr bwMode="auto">
            <a:xfrm>
              <a:off x="3448" y="1112"/>
              <a:ext cx="593" cy="2561"/>
            </a:xfrm>
            <a:custGeom>
              <a:avLst/>
              <a:gdLst>
                <a:gd name="T0" fmla="*/ 592 w 593"/>
                <a:gd name="T1" fmla="*/ 2560 h 2561"/>
                <a:gd name="T2" fmla="*/ 432 w 593"/>
                <a:gd name="T3" fmla="*/ 2416 h 2561"/>
                <a:gd name="T4" fmla="*/ 320 w 593"/>
                <a:gd name="T5" fmla="*/ 2288 h 2561"/>
                <a:gd name="T6" fmla="*/ 208 w 593"/>
                <a:gd name="T7" fmla="*/ 2112 h 2561"/>
                <a:gd name="T8" fmla="*/ 128 w 593"/>
                <a:gd name="T9" fmla="*/ 1952 h 2561"/>
                <a:gd name="T10" fmla="*/ 64 w 593"/>
                <a:gd name="T11" fmla="*/ 1776 h 2561"/>
                <a:gd name="T12" fmla="*/ 16 w 593"/>
                <a:gd name="T13" fmla="*/ 1584 h 2561"/>
                <a:gd name="T14" fmla="*/ 0 w 593"/>
                <a:gd name="T15" fmla="*/ 1312 h 2561"/>
                <a:gd name="T16" fmla="*/ 0 w 593"/>
                <a:gd name="T17" fmla="*/ 0 h 25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3" h="2561">
                  <a:moveTo>
                    <a:pt x="592" y="2560"/>
                  </a:moveTo>
                  <a:lnTo>
                    <a:pt x="432" y="2416"/>
                  </a:lnTo>
                  <a:lnTo>
                    <a:pt x="320" y="2288"/>
                  </a:lnTo>
                  <a:lnTo>
                    <a:pt x="208" y="2112"/>
                  </a:lnTo>
                  <a:lnTo>
                    <a:pt x="128" y="1952"/>
                  </a:lnTo>
                  <a:lnTo>
                    <a:pt x="64" y="1776"/>
                  </a:lnTo>
                  <a:lnTo>
                    <a:pt x="16" y="1584"/>
                  </a:lnTo>
                  <a:lnTo>
                    <a:pt x="0" y="1312"/>
                  </a:lnTo>
                  <a:lnTo>
                    <a:pt x="0" y="0"/>
                  </a:lnTo>
                </a:path>
              </a:pathLst>
            </a:custGeom>
            <a:noFill/>
            <a:ln w="12700" cap="rnd" cmpd="sng">
              <a:solidFill>
                <a:srgbClr val="CEDADB"/>
              </a:solidFill>
              <a:prstDash val="solid"/>
              <a:round/>
              <a:headEnd type="none" w="med" len="med"/>
              <a:tailEnd type="none" w="med" len="med"/>
            </a:ln>
            <a:effectLst/>
          </p:spPr>
          <p:txBody>
            <a:bodyPr/>
            <a:lstStyle/>
            <a:p>
              <a:endParaRPr lang="en-US"/>
            </a:p>
          </p:txBody>
        </p:sp>
        <p:sp>
          <p:nvSpPr>
            <p:cNvPr id="111671" name="Freeform 51"/>
            <p:cNvSpPr>
              <a:spLocks/>
            </p:cNvSpPr>
            <p:nvPr/>
          </p:nvSpPr>
          <p:spPr bwMode="auto">
            <a:xfrm>
              <a:off x="4136" y="1112"/>
              <a:ext cx="593" cy="2561"/>
            </a:xfrm>
            <a:custGeom>
              <a:avLst/>
              <a:gdLst>
                <a:gd name="T0" fmla="*/ 592 w 593"/>
                <a:gd name="T1" fmla="*/ 2560 h 2561"/>
                <a:gd name="T2" fmla="*/ 432 w 593"/>
                <a:gd name="T3" fmla="*/ 2416 h 2561"/>
                <a:gd name="T4" fmla="*/ 320 w 593"/>
                <a:gd name="T5" fmla="*/ 2288 h 2561"/>
                <a:gd name="T6" fmla="*/ 208 w 593"/>
                <a:gd name="T7" fmla="*/ 2112 h 2561"/>
                <a:gd name="T8" fmla="*/ 128 w 593"/>
                <a:gd name="T9" fmla="*/ 1952 h 2561"/>
                <a:gd name="T10" fmla="*/ 64 w 593"/>
                <a:gd name="T11" fmla="*/ 1776 h 2561"/>
                <a:gd name="T12" fmla="*/ 16 w 593"/>
                <a:gd name="T13" fmla="*/ 1584 h 2561"/>
                <a:gd name="T14" fmla="*/ 0 w 593"/>
                <a:gd name="T15" fmla="*/ 1312 h 2561"/>
                <a:gd name="T16" fmla="*/ 0 w 593"/>
                <a:gd name="T17" fmla="*/ 0 h 25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3" h="2561">
                  <a:moveTo>
                    <a:pt x="592" y="2560"/>
                  </a:moveTo>
                  <a:lnTo>
                    <a:pt x="432" y="2416"/>
                  </a:lnTo>
                  <a:lnTo>
                    <a:pt x="320" y="2288"/>
                  </a:lnTo>
                  <a:lnTo>
                    <a:pt x="208" y="2112"/>
                  </a:lnTo>
                  <a:lnTo>
                    <a:pt x="128" y="1952"/>
                  </a:lnTo>
                  <a:lnTo>
                    <a:pt x="64" y="1776"/>
                  </a:lnTo>
                  <a:lnTo>
                    <a:pt x="16" y="1584"/>
                  </a:lnTo>
                  <a:lnTo>
                    <a:pt x="0" y="1312"/>
                  </a:lnTo>
                  <a:lnTo>
                    <a:pt x="0" y="0"/>
                  </a:lnTo>
                </a:path>
              </a:pathLst>
            </a:custGeom>
            <a:noFill/>
            <a:ln w="12700" cap="rnd" cmpd="sng">
              <a:solidFill>
                <a:srgbClr val="CEDADB"/>
              </a:solidFill>
              <a:prstDash val="solid"/>
              <a:round/>
              <a:headEnd type="none" w="med" len="med"/>
              <a:tailEnd type="none" w="med" len="med"/>
            </a:ln>
            <a:effectLst/>
          </p:spPr>
          <p:txBody>
            <a:bodyPr/>
            <a:lstStyle/>
            <a:p>
              <a:endParaRPr lang="en-US"/>
            </a:p>
          </p:txBody>
        </p:sp>
        <p:sp>
          <p:nvSpPr>
            <p:cNvPr id="111672" name="Freeform 52"/>
            <p:cNvSpPr>
              <a:spLocks/>
            </p:cNvSpPr>
            <p:nvPr/>
          </p:nvSpPr>
          <p:spPr bwMode="auto">
            <a:xfrm>
              <a:off x="4792" y="1112"/>
              <a:ext cx="593" cy="2561"/>
            </a:xfrm>
            <a:custGeom>
              <a:avLst/>
              <a:gdLst>
                <a:gd name="T0" fmla="*/ 592 w 593"/>
                <a:gd name="T1" fmla="*/ 2560 h 2561"/>
                <a:gd name="T2" fmla="*/ 432 w 593"/>
                <a:gd name="T3" fmla="*/ 2416 h 2561"/>
                <a:gd name="T4" fmla="*/ 320 w 593"/>
                <a:gd name="T5" fmla="*/ 2288 h 2561"/>
                <a:gd name="T6" fmla="*/ 208 w 593"/>
                <a:gd name="T7" fmla="*/ 2112 h 2561"/>
                <a:gd name="T8" fmla="*/ 128 w 593"/>
                <a:gd name="T9" fmla="*/ 1952 h 2561"/>
                <a:gd name="T10" fmla="*/ 64 w 593"/>
                <a:gd name="T11" fmla="*/ 1776 h 2561"/>
                <a:gd name="T12" fmla="*/ 16 w 593"/>
                <a:gd name="T13" fmla="*/ 1584 h 2561"/>
                <a:gd name="T14" fmla="*/ 0 w 593"/>
                <a:gd name="T15" fmla="*/ 1312 h 2561"/>
                <a:gd name="T16" fmla="*/ 0 w 593"/>
                <a:gd name="T17" fmla="*/ 0 h 25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3" h="2561">
                  <a:moveTo>
                    <a:pt x="592" y="2560"/>
                  </a:moveTo>
                  <a:lnTo>
                    <a:pt x="432" y="2416"/>
                  </a:lnTo>
                  <a:lnTo>
                    <a:pt x="320" y="2288"/>
                  </a:lnTo>
                  <a:lnTo>
                    <a:pt x="208" y="2112"/>
                  </a:lnTo>
                  <a:lnTo>
                    <a:pt x="128" y="1952"/>
                  </a:lnTo>
                  <a:lnTo>
                    <a:pt x="64" y="1776"/>
                  </a:lnTo>
                  <a:lnTo>
                    <a:pt x="16" y="1584"/>
                  </a:lnTo>
                  <a:lnTo>
                    <a:pt x="0" y="1312"/>
                  </a:lnTo>
                  <a:lnTo>
                    <a:pt x="0" y="0"/>
                  </a:lnTo>
                </a:path>
              </a:pathLst>
            </a:custGeom>
            <a:noFill/>
            <a:ln w="12700" cap="rnd" cmpd="sng">
              <a:solidFill>
                <a:srgbClr val="CEDADB"/>
              </a:solidFill>
              <a:prstDash val="solid"/>
              <a:round/>
              <a:headEnd type="none" w="med" len="med"/>
              <a:tailEnd type="none" w="med" len="med"/>
            </a:ln>
            <a:effectLst/>
          </p:spPr>
          <p:txBody>
            <a:bodyPr/>
            <a:lstStyle/>
            <a:p>
              <a:endParaRPr lang="en-US"/>
            </a:p>
          </p:txBody>
        </p:sp>
      </p:grpSp>
      <p:sp>
        <p:nvSpPr>
          <p:cNvPr id="98358" name="Rectangle 54"/>
          <p:cNvSpPr>
            <a:spLocks noChangeArrowheads="1"/>
          </p:cNvSpPr>
          <p:nvPr/>
        </p:nvSpPr>
        <p:spPr bwMode="auto">
          <a:xfrm>
            <a:off x="1905000" y="468313"/>
            <a:ext cx="5775325"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9050" tIns="26988" rIns="19050" bIns="26988"/>
          <a:lstStyle/>
          <a:p>
            <a:pPr algn="ctr" eaLnBrk="0" hangingPunct="0">
              <a:lnSpc>
                <a:spcPts val="5500"/>
              </a:lnSpc>
              <a:tabLst>
                <a:tab pos="914400" algn="l"/>
                <a:tab pos="1828800" algn="l"/>
                <a:tab pos="2743200" algn="l"/>
                <a:tab pos="3657600" algn="l"/>
                <a:tab pos="4572000" algn="l"/>
                <a:tab pos="5486400" algn="l"/>
                <a:tab pos="6400800" algn="l"/>
              </a:tabLst>
              <a:defRPr/>
            </a:pPr>
            <a:r>
              <a:rPr lang="en-US" sz="4600" b="1">
                <a:solidFill>
                  <a:srgbClr val="000000"/>
                </a:solidFill>
                <a:effectLst>
                  <a:outerShdw blurRad="38100" dist="38100" dir="2700000" algn="tl">
                    <a:srgbClr val="FFFFFF"/>
                  </a:outerShdw>
                </a:effectLst>
                <a:latin typeface="Arial" charset="0"/>
              </a:rPr>
              <a:t>Inspection Frequency</a:t>
            </a:r>
          </a:p>
        </p:txBody>
      </p:sp>
      <p:sp>
        <p:nvSpPr>
          <p:cNvPr id="111622" name="Rectangle 56"/>
          <p:cNvSpPr>
            <a:spLocks noChangeArrowheads="1"/>
          </p:cNvSpPr>
          <p:nvPr/>
        </p:nvSpPr>
        <p:spPr bwMode="auto">
          <a:xfrm>
            <a:off x="1447800" y="2263775"/>
            <a:ext cx="6572250" cy="3227388"/>
          </a:xfrm>
          <a:prstGeom prst="rect">
            <a:avLst/>
          </a:prstGeom>
          <a:noFill/>
          <a:ln w="12700">
            <a:noFill/>
            <a:miter lim="800000"/>
            <a:headEnd/>
            <a:tailEnd/>
          </a:ln>
          <a:effectLst>
            <a:outerShdw dist="28398" dir="1593903" algn="ctr" rotWithShape="0">
              <a:srgbClr val="FFFFFF"/>
            </a:outerShdw>
          </a:effectLst>
        </p:spPr>
        <p:txBody>
          <a:bodyPr wrap="none" lIns="19050" tIns="26988" rIns="19050" bIns="26988"/>
          <a:lstStyle/>
          <a:p>
            <a:pPr eaLnBrk="0" hangingPunct="0">
              <a:lnSpc>
                <a:spcPts val="3900"/>
              </a:lnSpc>
              <a:spcAft>
                <a:spcPts val="900"/>
              </a:spcAft>
              <a:buClr>
                <a:srgbClr val="000000"/>
              </a:buClr>
              <a:buFont typeface="Arial" pitchFamily="34"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pPr>
            <a:r>
              <a:rPr lang="en-US" sz="3000" b="1">
                <a:solidFill>
                  <a:srgbClr val="000000"/>
                </a:solidFill>
                <a:latin typeface="Arial" pitchFamily="34" charset="0"/>
              </a:rPr>
              <a:t>Regular Compliance Inspection </a:t>
            </a:r>
            <a:br>
              <a:rPr lang="en-US" sz="3000" b="1">
                <a:solidFill>
                  <a:srgbClr val="000000"/>
                </a:solidFill>
                <a:latin typeface="Arial" pitchFamily="34" charset="0"/>
              </a:rPr>
            </a:br>
            <a:r>
              <a:rPr lang="en-US" sz="3000" b="1">
                <a:solidFill>
                  <a:srgbClr val="000000"/>
                </a:solidFill>
                <a:latin typeface="Arial" pitchFamily="34" charset="0"/>
              </a:rPr>
              <a:t>(monthly, quarterly, annually, etc.)</a:t>
            </a:r>
          </a:p>
          <a:p>
            <a:pPr eaLnBrk="0" hangingPunct="0">
              <a:lnSpc>
                <a:spcPts val="3900"/>
              </a:lnSpc>
              <a:spcAft>
                <a:spcPts val="900"/>
              </a:spcAft>
              <a:buClr>
                <a:srgbClr val="000000"/>
              </a:buClr>
              <a:buFont typeface="Arial" pitchFamily="34"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pPr>
            <a:r>
              <a:rPr lang="en-US" sz="3000" b="1">
                <a:solidFill>
                  <a:srgbClr val="000000"/>
                </a:solidFill>
                <a:latin typeface="Arial" pitchFamily="34" charset="0"/>
              </a:rPr>
              <a:t>Daily or Weekly Visual Inspections</a:t>
            </a:r>
          </a:p>
          <a:p>
            <a:pPr eaLnBrk="0" hangingPunct="0">
              <a:lnSpc>
                <a:spcPts val="3900"/>
              </a:lnSpc>
              <a:spcAft>
                <a:spcPts val="900"/>
              </a:spcAft>
              <a:buClr>
                <a:srgbClr val="000000"/>
              </a:buClr>
              <a:buFont typeface="Arial" pitchFamily="34"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pPr>
            <a:r>
              <a:rPr lang="en-US" sz="3000" b="1">
                <a:solidFill>
                  <a:srgbClr val="000000"/>
                </a:solidFill>
                <a:latin typeface="Arial" pitchFamily="34" charset="0"/>
              </a:rPr>
              <a:t>Inspection Interval After Repair</a:t>
            </a:r>
          </a:p>
          <a:p>
            <a:pPr eaLnBrk="0" hangingPunct="0">
              <a:lnSpc>
                <a:spcPts val="3900"/>
              </a:lnSpc>
              <a:spcAft>
                <a:spcPts val="900"/>
              </a:spcAft>
              <a:buClr>
                <a:srgbClr val="000000"/>
              </a:buClr>
              <a:buFont typeface="Arial" pitchFamily="34"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pPr>
            <a:r>
              <a:rPr lang="en-US" sz="3000" b="1">
                <a:solidFill>
                  <a:srgbClr val="000000"/>
                </a:solidFill>
                <a:latin typeface="Arial" pitchFamily="34" charset="0"/>
              </a:rPr>
              <a:t>Inspection Interval After Turnaround</a:t>
            </a:r>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68" name="Rectangle 16"/>
          <p:cNvSpPr>
            <a:spLocks noGrp="1" noChangeArrowheads="1"/>
          </p:cNvSpPr>
          <p:nvPr>
            <p:ph type="title"/>
          </p:nvPr>
        </p:nvSpPr>
        <p:spPr>
          <a:xfrm>
            <a:off x="458788" y="694394"/>
            <a:ext cx="8275637" cy="729594"/>
          </a:xfrm>
          <a:effectLst>
            <a:outerShdw dist="63500" dir="2212194" algn="ctr" rotWithShape="0">
              <a:schemeClr val="bg2"/>
            </a:outerShdw>
          </a:effectLst>
        </p:spPr>
        <p:txBody>
          <a:bodyPr>
            <a:normAutofit/>
          </a:bodyPr>
          <a:lstStyle/>
          <a:p>
            <a:pPr algn="ctr" fontAlgn="auto">
              <a:spcAft>
                <a:spcPts val="0"/>
              </a:spcAft>
              <a:defRPr/>
            </a:pPr>
            <a:r>
              <a:rPr lang="en-US" sz="4000" dirty="0"/>
              <a:t>Definition of Leak</a:t>
            </a:r>
          </a:p>
        </p:txBody>
      </p:sp>
      <p:sp>
        <p:nvSpPr>
          <p:cNvPr id="112643" name="Rectangle 17"/>
          <p:cNvSpPr>
            <a:spLocks noGrp="1" noChangeArrowheads="1"/>
          </p:cNvSpPr>
          <p:nvPr>
            <p:ph idx="1"/>
          </p:nvPr>
        </p:nvSpPr>
        <p:spPr>
          <a:xfrm>
            <a:off x="912813" y="2152650"/>
            <a:ext cx="7805737" cy="4114800"/>
          </a:xfrm>
        </p:spPr>
        <p:txBody>
          <a:bodyPr>
            <a:normAutofit/>
          </a:bodyPr>
          <a:lstStyle/>
          <a:p>
            <a:pPr>
              <a:lnSpc>
                <a:spcPct val="110000"/>
              </a:lnSpc>
            </a:pPr>
            <a:r>
              <a:rPr lang="en-US" sz="3200" dirty="0"/>
              <a:t>Basic standard:  10,000 ppm</a:t>
            </a:r>
          </a:p>
          <a:p>
            <a:pPr>
              <a:lnSpc>
                <a:spcPct val="110000"/>
              </a:lnSpc>
            </a:pPr>
            <a:r>
              <a:rPr lang="en-US" sz="3200" dirty="0"/>
              <a:t>Range:  50,000 ppm - 100 ppm</a:t>
            </a:r>
          </a:p>
          <a:p>
            <a:pPr>
              <a:lnSpc>
                <a:spcPct val="110000"/>
              </a:lnSpc>
            </a:pPr>
            <a:r>
              <a:rPr lang="en-US" sz="3200" dirty="0"/>
              <a:t>Liquid leaks :  3 (or more) drops per minute</a:t>
            </a:r>
          </a:p>
          <a:p>
            <a:pPr>
              <a:lnSpc>
                <a:spcPct val="110000"/>
              </a:lnSpc>
            </a:pPr>
            <a:r>
              <a:rPr lang="en-US" sz="3200" dirty="0"/>
              <a:t>Other definitions </a:t>
            </a:r>
          </a:p>
        </p:txBody>
      </p:sp>
      <p:pic>
        <p:nvPicPr>
          <p:cNvPr id="112645" name="Picture 18" descr="CART1236"/>
          <p:cNvPicPr>
            <a:picLocks noChangeAspect="1" noChangeArrowheads="1"/>
          </p:cNvPicPr>
          <p:nvPr/>
        </p:nvPicPr>
        <p:blipFill>
          <a:blip r:embed="rId3" cstate="print"/>
          <a:srcRect/>
          <a:stretch>
            <a:fillRect/>
          </a:stretch>
        </p:blipFill>
        <p:spPr bwMode="auto">
          <a:xfrm>
            <a:off x="3629025" y="5127625"/>
            <a:ext cx="1858963" cy="1377950"/>
          </a:xfrm>
          <a:prstGeom prst="rect">
            <a:avLst/>
          </a:prstGeom>
          <a:noFill/>
          <a:ln w="9525">
            <a:noFill/>
            <a:miter lim="800000"/>
            <a:headEnd/>
            <a:tailEnd/>
          </a:ln>
        </p:spPr>
      </p:pic>
      <p:pic>
        <p:nvPicPr>
          <p:cNvPr id="112646" name="Picture 19" descr="CART1162"/>
          <p:cNvPicPr>
            <a:picLocks noChangeAspect="1" noChangeArrowheads="1"/>
          </p:cNvPicPr>
          <p:nvPr/>
        </p:nvPicPr>
        <p:blipFill>
          <a:blip r:embed="rId4" cstate="print"/>
          <a:srcRect/>
          <a:stretch>
            <a:fillRect/>
          </a:stretch>
        </p:blipFill>
        <p:spPr bwMode="auto">
          <a:xfrm>
            <a:off x="6597650" y="5118100"/>
            <a:ext cx="755650" cy="1406525"/>
          </a:xfrm>
          <a:prstGeom prst="rect">
            <a:avLst/>
          </a:prstGeom>
          <a:noFill/>
          <a:ln w="9525">
            <a:noFill/>
            <a:miter lim="800000"/>
            <a:headEnd/>
            <a:tailEnd/>
          </a:ln>
        </p:spPr>
      </p:pic>
      <p:pic>
        <p:nvPicPr>
          <p:cNvPr id="112647" name="Picture 20" descr="CART1209"/>
          <p:cNvPicPr>
            <a:picLocks noChangeAspect="1" noChangeArrowheads="1"/>
          </p:cNvPicPr>
          <p:nvPr/>
        </p:nvPicPr>
        <p:blipFill>
          <a:blip r:embed="rId5" cstate="print"/>
          <a:srcRect/>
          <a:stretch>
            <a:fillRect/>
          </a:stretch>
        </p:blipFill>
        <p:spPr bwMode="auto">
          <a:xfrm>
            <a:off x="1733550" y="5205413"/>
            <a:ext cx="1030288" cy="1406525"/>
          </a:xfrm>
          <a:prstGeom prst="rect">
            <a:avLst/>
          </a:prstGeom>
          <a:noFill/>
          <a:ln w="9525">
            <a:noFill/>
            <a:miter lim="800000"/>
            <a:headEnd/>
            <a:tailEnd/>
          </a:ln>
        </p:spPr>
      </p:pic>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8" name="AutoShape 1032"/>
          <p:cNvSpPr>
            <a:spLocks noChangeArrowheads="1"/>
          </p:cNvSpPr>
          <p:nvPr/>
        </p:nvSpPr>
        <p:spPr bwMode="auto">
          <a:xfrm>
            <a:off x="3433763" y="1041400"/>
            <a:ext cx="2900362" cy="1020763"/>
          </a:xfrm>
          <a:prstGeom prst="roundRect">
            <a:avLst>
              <a:gd name="adj" fmla="val 23991"/>
            </a:avLst>
          </a:prstGeom>
          <a:solidFill>
            <a:srgbClr val="8F1EE1"/>
          </a:solidFill>
          <a:ln w="12700">
            <a:noFill/>
            <a:round/>
            <a:headEnd/>
            <a:tailEnd/>
          </a:ln>
          <a:effectLst>
            <a:outerShdw dist="107763" dir="2700000" algn="ctr" rotWithShape="0">
              <a:srgbClr val="000000"/>
            </a:outerShdw>
          </a:effectLst>
        </p:spPr>
        <p:txBody>
          <a:bodyPr wrap="none" anchor="ctr"/>
          <a:lstStyle/>
          <a:p>
            <a:pPr algn="ctr" eaLnBrk="0" hangingPunct="0"/>
            <a:endParaRPr lang="en-US"/>
          </a:p>
        </p:txBody>
      </p:sp>
      <p:sp>
        <p:nvSpPr>
          <p:cNvPr id="113669" name="Rectangle 1033"/>
          <p:cNvSpPr>
            <a:spLocks noChangeArrowheads="1"/>
          </p:cNvSpPr>
          <p:nvPr/>
        </p:nvSpPr>
        <p:spPr bwMode="auto">
          <a:xfrm>
            <a:off x="2986088" y="1065213"/>
            <a:ext cx="3806825" cy="817562"/>
          </a:xfrm>
          <a:prstGeom prst="rect">
            <a:avLst/>
          </a:prstGeom>
          <a:noFill/>
          <a:ln w="12700">
            <a:noFill/>
            <a:miter lim="800000"/>
            <a:headEnd/>
            <a:tailEnd/>
          </a:ln>
          <a:effectLst>
            <a:outerShdw dist="35921" dir="2700000" algn="ctr" rotWithShape="0">
              <a:schemeClr val="bg2"/>
            </a:outerShdw>
          </a:effectLst>
        </p:spPr>
        <p:txBody>
          <a:bodyPr wrap="none" lIns="19050" tIns="26988" rIns="19050" bIns="26988"/>
          <a:lstStyle/>
          <a:p>
            <a:pPr algn="ctr" eaLnBrk="0" hangingPunct="0">
              <a:tabLst>
                <a:tab pos="304800" algn="l"/>
                <a:tab pos="609600" algn="l"/>
                <a:tab pos="914400" algn="l"/>
              </a:tabLst>
            </a:pPr>
            <a:r>
              <a:rPr lang="en-US" sz="2800" b="1" i="1">
                <a:solidFill>
                  <a:srgbClr val="FFFF00"/>
                </a:solidFill>
                <a:latin typeface="Arial" pitchFamily="34" charset="0"/>
              </a:rPr>
              <a:t>500 ppm </a:t>
            </a:r>
          </a:p>
          <a:p>
            <a:pPr algn="ctr" eaLnBrk="0" hangingPunct="0">
              <a:tabLst>
                <a:tab pos="304800" algn="l"/>
                <a:tab pos="609600" algn="l"/>
                <a:tab pos="914400" algn="l"/>
              </a:tabLst>
            </a:pPr>
            <a:r>
              <a:rPr lang="en-US" sz="2800" b="1" i="1">
                <a:solidFill>
                  <a:srgbClr val="FFFF00"/>
                </a:solidFill>
                <a:latin typeface="Arial" pitchFamily="34" charset="0"/>
              </a:rPr>
              <a:t>Quarterly LDAR</a:t>
            </a:r>
          </a:p>
        </p:txBody>
      </p:sp>
      <p:grpSp>
        <p:nvGrpSpPr>
          <p:cNvPr id="113670" name="Group 1034"/>
          <p:cNvGrpSpPr>
            <a:grpSpLocks/>
          </p:cNvGrpSpPr>
          <p:nvPr/>
        </p:nvGrpSpPr>
        <p:grpSpPr bwMode="auto">
          <a:xfrm>
            <a:off x="2271713" y="3989388"/>
            <a:ext cx="1774825" cy="868362"/>
            <a:chOff x="154" y="2400"/>
            <a:chExt cx="721" cy="342"/>
          </a:xfrm>
        </p:grpSpPr>
        <p:sp>
          <p:nvSpPr>
            <p:cNvPr id="113697" name="AutoShape 1035"/>
            <p:cNvSpPr>
              <a:spLocks noChangeArrowheads="1"/>
            </p:cNvSpPr>
            <p:nvPr/>
          </p:nvSpPr>
          <p:spPr bwMode="auto">
            <a:xfrm>
              <a:off x="155" y="2400"/>
              <a:ext cx="720" cy="342"/>
            </a:xfrm>
            <a:prstGeom prst="roundRect">
              <a:avLst>
                <a:gd name="adj" fmla="val 24991"/>
              </a:avLst>
            </a:prstGeom>
            <a:solidFill>
              <a:srgbClr val="8F1EE1"/>
            </a:solidFill>
            <a:ln w="12700">
              <a:noFill/>
              <a:round/>
              <a:headEnd/>
              <a:tailEnd/>
            </a:ln>
            <a:effectLst>
              <a:outerShdw dist="35921" dir="2700000" algn="ctr" rotWithShape="0">
                <a:srgbClr val="000000"/>
              </a:outerShdw>
            </a:effectLst>
          </p:spPr>
          <p:txBody>
            <a:bodyPr wrap="none" anchor="ctr"/>
            <a:lstStyle/>
            <a:p>
              <a:pPr algn="ctr" eaLnBrk="0" hangingPunct="0"/>
              <a:endParaRPr lang="en-US"/>
            </a:p>
          </p:txBody>
        </p:sp>
        <p:sp>
          <p:nvSpPr>
            <p:cNvPr id="113698" name="Rectangle 1036"/>
            <p:cNvSpPr>
              <a:spLocks noChangeArrowheads="1"/>
            </p:cNvSpPr>
            <p:nvPr/>
          </p:nvSpPr>
          <p:spPr bwMode="auto">
            <a:xfrm>
              <a:off x="154" y="2416"/>
              <a:ext cx="694" cy="320"/>
            </a:xfrm>
            <a:prstGeom prst="rect">
              <a:avLst/>
            </a:prstGeom>
            <a:noFill/>
            <a:ln w="12700">
              <a:noFill/>
              <a:miter lim="800000"/>
              <a:headEnd/>
              <a:tailEnd/>
            </a:ln>
            <a:effectLst>
              <a:outerShdw dist="35921" dir="2700000" algn="ctr" rotWithShape="0">
                <a:schemeClr val="bg2"/>
              </a:outerShdw>
            </a:effectLst>
          </p:spPr>
          <p:txBody>
            <a:bodyPr wrap="none" lIns="19050" tIns="26988" rIns="19050" bIns="26988"/>
            <a:lstStyle/>
            <a:p>
              <a:pPr algn="ctr" eaLnBrk="0" hangingPunct="0">
                <a:tabLst>
                  <a:tab pos="304800" algn="l"/>
                  <a:tab pos="609600" algn="l"/>
                  <a:tab pos="914400" algn="l"/>
                </a:tabLst>
              </a:pPr>
              <a:r>
                <a:rPr lang="en-US" b="1" i="1">
                  <a:solidFill>
                    <a:srgbClr val="FFFF00"/>
                  </a:solidFill>
                  <a:latin typeface="Arial" pitchFamily="34" charset="0"/>
                </a:rPr>
                <a:t>Monthly </a:t>
              </a:r>
              <a:br>
                <a:rPr lang="en-US" b="1" i="1">
                  <a:solidFill>
                    <a:srgbClr val="FFFF00"/>
                  </a:solidFill>
                  <a:latin typeface="Arial" pitchFamily="34" charset="0"/>
                </a:rPr>
              </a:br>
              <a:r>
                <a:rPr lang="en-US" b="1" i="1">
                  <a:solidFill>
                    <a:srgbClr val="FFFF00"/>
                  </a:solidFill>
                  <a:latin typeface="Arial" pitchFamily="34" charset="0"/>
                </a:rPr>
                <a:t>LDAR</a:t>
              </a:r>
            </a:p>
          </p:txBody>
        </p:sp>
      </p:grpSp>
      <p:grpSp>
        <p:nvGrpSpPr>
          <p:cNvPr id="113671" name="Group 1037"/>
          <p:cNvGrpSpPr>
            <a:grpSpLocks/>
          </p:cNvGrpSpPr>
          <p:nvPr/>
        </p:nvGrpSpPr>
        <p:grpSpPr bwMode="auto">
          <a:xfrm>
            <a:off x="5497513" y="3597275"/>
            <a:ext cx="2189162" cy="919163"/>
            <a:chOff x="1520" y="2726"/>
            <a:chExt cx="843" cy="362"/>
          </a:xfrm>
        </p:grpSpPr>
        <p:sp>
          <p:nvSpPr>
            <p:cNvPr id="113695" name="AutoShape 1038"/>
            <p:cNvSpPr>
              <a:spLocks noChangeArrowheads="1"/>
            </p:cNvSpPr>
            <p:nvPr/>
          </p:nvSpPr>
          <p:spPr bwMode="auto">
            <a:xfrm>
              <a:off x="1520" y="2726"/>
              <a:ext cx="843" cy="362"/>
            </a:xfrm>
            <a:prstGeom prst="roundRect">
              <a:avLst>
                <a:gd name="adj" fmla="val 24991"/>
              </a:avLst>
            </a:prstGeom>
            <a:solidFill>
              <a:srgbClr val="8F1EE1"/>
            </a:solidFill>
            <a:ln w="12700">
              <a:noFill/>
              <a:round/>
              <a:headEnd/>
              <a:tailEnd/>
            </a:ln>
            <a:effectLst>
              <a:outerShdw dist="35921" dir="2700000" algn="ctr" rotWithShape="0">
                <a:srgbClr val="000000"/>
              </a:outerShdw>
            </a:effectLst>
          </p:spPr>
          <p:txBody>
            <a:bodyPr wrap="none" anchor="ctr"/>
            <a:lstStyle/>
            <a:p>
              <a:pPr algn="ctr" eaLnBrk="0" hangingPunct="0"/>
              <a:endParaRPr lang="en-US"/>
            </a:p>
          </p:txBody>
        </p:sp>
        <p:sp>
          <p:nvSpPr>
            <p:cNvPr id="113696" name="Rectangle 1039"/>
            <p:cNvSpPr>
              <a:spLocks noChangeArrowheads="1"/>
            </p:cNvSpPr>
            <p:nvPr/>
          </p:nvSpPr>
          <p:spPr bwMode="auto">
            <a:xfrm>
              <a:off x="1541" y="2762"/>
              <a:ext cx="784" cy="320"/>
            </a:xfrm>
            <a:prstGeom prst="rect">
              <a:avLst/>
            </a:prstGeom>
            <a:noFill/>
            <a:ln w="12700">
              <a:noFill/>
              <a:miter lim="800000"/>
              <a:headEnd/>
              <a:tailEnd/>
            </a:ln>
            <a:effectLst>
              <a:outerShdw dist="35921" dir="2700000" algn="ctr" rotWithShape="0">
                <a:schemeClr val="bg2"/>
              </a:outerShdw>
            </a:effectLst>
          </p:spPr>
          <p:txBody>
            <a:bodyPr wrap="none" lIns="19050" tIns="26988" rIns="19050" bIns="26988"/>
            <a:lstStyle/>
            <a:p>
              <a:pPr algn="ctr" eaLnBrk="0" hangingPunct="0">
                <a:tabLst>
                  <a:tab pos="304800" algn="l"/>
                  <a:tab pos="609600" algn="l"/>
                  <a:tab pos="914400" algn="l"/>
                </a:tabLst>
              </a:pPr>
              <a:r>
                <a:rPr lang="en-US" b="1" i="1">
                  <a:solidFill>
                    <a:srgbClr val="FFFF00"/>
                  </a:solidFill>
                  <a:latin typeface="Arial" pitchFamily="34" charset="0"/>
                </a:rPr>
                <a:t>Semi-annual </a:t>
              </a:r>
            </a:p>
            <a:p>
              <a:pPr algn="ctr" eaLnBrk="0" hangingPunct="0">
                <a:tabLst>
                  <a:tab pos="304800" algn="l"/>
                  <a:tab pos="609600" algn="l"/>
                  <a:tab pos="914400" algn="l"/>
                </a:tabLst>
              </a:pPr>
              <a:r>
                <a:rPr lang="en-US" b="1" i="1">
                  <a:solidFill>
                    <a:srgbClr val="FFFF00"/>
                  </a:solidFill>
                  <a:latin typeface="Arial" pitchFamily="34" charset="0"/>
                </a:rPr>
                <a:t>LDAR</a:t>
              </a:r>
            </a:p>
          </p:txBody>
        </p:sp>
      </p:grpSp>
      <p:grpSp>
        <p:nvGrpSpPr>
          <p:cNvPr id="113672" name="Group 1040"/>
          <p:cNvGrpSpPr>
            <a:grpSpLocks/>
          </p:cNvGrpSpPr>
          <p:nvPr/>
        </p:nvGrpSpPr>
        <p:grpSpPr bwMode="auto">
          <a:xfrm>
            <a:off x="5556250" y="5802313"/>
            <a:ext cx="2166938" cy="866775"/>
            <a:chOff x="1547" y="3568"/>
            <a:chExt cx="832" cy="352"/>
          </a:xfrm>
        </p:grpSpPr>
        <p:sp>
          <p:nvSpPr>
            <p:cNvPr id="113693" name="AutoShape 1041"/>
            <p:cNvSpPr>
              <a:spLocks noChangeArrowheads="1"/>
            </p:cNvSpPr>
            <p:nvPr/>
          </p:nvSpPr>
          <p:spPr bwMode="auto">
            <a:xfrm>
              <a:off x="1547" y="3568"/>
              <a:ext cx="832" cy="352"/>
            </a:xfrm>
            <a:prstGeom prst="roundRect">
              <a:avLst>
                <a:gd name="adj" fmla="val 24236"/>
              </a:avLst>
            </a:prstGeom>
            <a:solidFill>
              <a:srgbClr val="8F1EE1"/>
            </a:solidFill>
            <a:ln w="12700">
              <a:noFill/>
              <a:round/>
              <a:headEnd/>
              <a:tailEnd/>
            </a:ln>
            <a:effectLst>
              <a:outerShdw dist="35921" dir="2700000" algn="ctr" rotWithShape="0">
                <a:srgbClr val="000000"/>
              </a:outerShdw>
            </a:effectLst>
          </p:spPr>
          <p:txBody>
            <a:bodyPr anchor="ctr">
              <a:spAutoFit/>
            </a:bodyPr>
            <a:lstStyle/>
            <a:p>
              <a:pPr algn="ctr" eaLnBrk="0" hangingPunct="0"/>
              <a:endParaRPr lang="en-US"/>
            </a:p>
          </p:txBody>
        </p:sp>
        <p:sp>
          <p:nvSpPr>
            <p:cNvPr id="113694" name="Rectangle 1042"/>
            <p:cNvSpPr>
              <a:spLocks noChangeArrowheads="1"/>
            </p:cNvSpPr>
            <p:nvPr/>
          </p:nvSpPr>
          <p:spPr bwMode="auto">
            <a:xfrm>
              <a:off x="1610" y="3589"/>
              <a:ext cx="683" cy="305"/>
            </a:xfrm>
            <a:prstGeom prst="rect">
              <a:avLst/>
            </a:prstGeom>
            <a:noFill/>
            <a:ln w="12700">
              <a:noFill/>
              <a:miter lim="800000"/>
              <a:headEnd/>
              <a:tailEnd/>
            </a:ln>
            <a:effectLst>
              <a:outerShdw dist="35921" dir="2700000" algn="ctr" rotWithShape="0">
                <a:schemeClr val="bg2"/>
              </a:outerShdw>
            </a:effectLst>
          </p:spPr>
          <p:txBody>
            <a:bodyPr lIns="19050" tIns="26988" rIns="19050" bIns="26988">
              <a:spAutoFit/>
            </a:bodyPr>
            <a:lstStyle/>
            <a:p>
              <a:pPr algn="ctr" eaLnBrk="0" hangingPunct="0">
                <a:lnSpc>
                  <a:spcPct val="95000"/>
                </a:lnSpc>
                <a:tabLst>
                  <a:tab pos="304800" algn="l"/>
                  <a:tab pos="609600" algn="l"/>
                  <a:tab pos="914400" algn="l"/>
                </a:tabLst>
              </a:pPr>
              <a:r>
                <a:rPr lang="en-US" b="1" i="1">
                  <a:solidFill>
                    <a:srgbClr val="FFFF00"/>
                  </a:solidFill>
                  <a:latin typeface="Arial" pitchFamily="34" charset="0"/>
                </a:rPr>
                <a:t>Annual </a:t>
              </a:r>
            </a:p>
            <a:p>
              <a:pPr algn="ctr" eaLnBrk="0" hangingPunct="0">
                <a:lnSpc>
                  <a:spcPct val="95000"/>
                </a:lnSpc>
                <a:tabLst>
                  <a:tab pos="304800" algn="l"/>
                  <a:tab pos="609600" algn="l"/>
                  <a:tab pos="914400" algn="l"/>
                </a:tabLst>
              </a:pPr>
              <a:r>
                <a:rPr lang="en-US" b="1" i="1">
                  <a:solidFill>
                    <a:srgbClr val="FFFF00"/>
                  </a:solidFill>
                  <a:latin typeface="Arial" pitchFamily="34" charset="0"/>
                </a:rPr>
                <a:t>LDAR</a:t>
              </a:r>
            </a:p>
          </p:txBody>
        </p:sp>
      </p:grpSp>
      <p:grpSp>
        <p:nvGrpSpPr>
          <p:cNvPr id="113673" name="Group 1043"/>
          <p:cNvGrpSpPr>
            <a:grpSpLocks/>
          </p:cNvGrpSpPr>
          <p:nvPr/>
        </p:nvGrpSpPr>
        <p:grpSpPr bwMode="auto">
          <a:xfrm>
            <a:off x="476250" y="3983038"/>
            <a:ext cx="1697038" cy="858837"/>
            <a:chOff x="246" y="2880"/>
            <a:chExt cx="597" cy="299"/>
          </a:xfrm>
        </p:grpSpPr>
        <p:sp>
          <p:nvSpPr>
            <p:cNvPr id="113691" name="AutoShape 1044"/>
            <p:cNvSpPr>
              <a:spLocks noChangeArrowheads="1"/>
            </p:cNvSpPr>
            <p:nvPr/>
          </p:nvSpPr>
          <p:spPr bwMode="auto">
            <a:xfrm>
              <a:off x="246" y="2880"/>
              <a:ext cx="597" cy="299"/>
            </a:xfrm>
            <a:prstGeom prst="roundRect">
              <a:avLst>
                <a:gd name="adj" fmla="val 24991"/>
              </a:avLst>
            </a:prstGeom>
            <a:solidFill>
              <a:srgbClr val="8F1EE1"/>
            </a:solidFill>
            <a:ln w="12700">
              <a:noFill/>
              <a:round/>
              <a:headEnd/>
              <a:tailEnd/>
            </a:ln>
            <a:effectLst>
              <a:outerShdw dist="35921" dir="2700000" algn="ctr" rotWithShape="0">
                <a:srgbClr val="000000"/>
              </a:outerShdw>
            </a:effectLst>
          </p:spPr>
          <p:txBody>
            <a:bodyPr wrap="none" anchor="ctr"/>
            <a:lstStyle/>
            <a:p>
              <a:pPr algn="ctr" eaLnBrk="0" hangingPunct="0"/>
              <a:endParaRPr lang="en-US"/>
            </a:p>
          </p:txBody>
        </p:sp>
        <p:sp>
          <p:nvSpPr>
            <p:cNvPr id="113692" name="Rectangle 1045"/>
            <p:cNvSpPr>
              <a:spLocks noChangeArrowheads="1"/>
            </p:cNvSpPr>
            <p:nvPr/>
          </p:nvSpPr>
          <p:spPr bwMode="auto">
            <a:xfrm>
              <a:off x="336" y="2949"/>
              <a:ext cx="405" cy="187"/>
            </a:xfrm>
            <a:prstGeom prst="rect">
              <a:avLst/>
            </a:prstGeom>
            <a:noFill/>
            <a:ln w="12700">
              <a:noFill/>
              <a:miter lim="800000"/>
              <a:headEnd/>
              <a:tailEnd/>
            </a:ln>
            <a:effectLst>
              <a:outerShdw dist="35921" dir="2700000" algn="ctr" rotWithShape="0">
                <a:schemeClr val="bg2"/>
              </a:outerShdw>
            </a:effectLst>
          </p:spPr>
          <p:txBody>
            <a:bodyPr wrap="none" lIns="19050" tIns="26988" rIns="19050" bIns="26988"/>
            <a:lstStyle/>
            <a:p>
              <a:pPr algn="ctr" eaLnBrk="0" hangingPunct="0">
                <a:tabLst>
                  <a:tab pos="304800" algn="l"/>
                  <a:tab pos="609600" algn="l"/>
                  <a:tab pos="914400" algn="l"/>
                </a:tabLst>
              </a:pPr>
              <a:r>
                <a:rPr lang="en-US" b="1" i="1">
                  <a:solidFill>
                    <a:srgbClr val="FFFF00"/>
                  </a:solidFill>
                  <a:latin typeface="Arial" pitchFamily="34" charset="0"/>
                </a:rPr>
                <a:t>QIP</a:t>
              </a:r>
            </a:p>
          </p:txBody>
        </p:sp>
      </p:grpSp>
      <p:sp>
        <p:nvSpPr>
          <p:cNvPr id="113674" name="Line 1046"/>
          <p:cNvSpPr>
            <a:spLocks noChangeShapeType="1"/>
          </p:cNvSpPr>
          <p:nvPr/>
        </p:nvSpPr>
        <p:spPr bwMode="auto">
          <a:xfrm>
            <a:off x="6029325" y="2036763"/>
            <a:ext cx="752475" cy="1541462"/>
          </a:xfrm>
          <a:prstGeom prst="line">
            <a:avLst/>
          </a:prstGeom>
          <a:noFill/>
          <a:ln w="50800">
            <a:solidFill>
              <a:srgbClr val="00FFFF"/>
            </a:solidFill>
            <a:round/>
            <a:headEnd/>
            <a:tailEnd type="triangle" w="med" len="med"/>
          </a:ln>
          <a:effectLst/>
        </p:spPr>
        <p:txBody>
          <a:bodyPr wrap="none" anchor="ctr"/>
          <a:lstStyle/>
          <a:p>
            <a:endParaRPr lang="en-US"/>
          </a:p>
        </p:txBody>
      </p:sp>
      <p:sp>
        <p:nvSpPr>
          <p:cNvPr id="113675" name="Line 1047"/>
          <p:cNvSpPr>
            <a:spLocks noChangeShapeType="1"/>
          </p:cNvSpPr>
          <p:nvPr/>
        </p:nvSpPr>
        <p:spPr bwMode="auto">
          <a:xfrm flipH="1" flipV="1">
            <a:off x="5668963" y="2101850"/>
            <a:ext cx="700087" cy="1465263"/>
          </a:xfrm>
          <a:prstGeom prst="line">
            <a:avLst/>
          </a:prstGeom>
          <a:noFill/>
          <a:ln w="50800">
            <a:solidFill>
              <a:srgbClr val="00FFFF"/>
            </a:solidFill>
            <a:round/>
            <a:headEnd/>
            <a:tailEnd type="triangle" w="med" len="med"/>
          </a:ln>
          <a:effectLst/>
        </p:spPr>
        <p:txBody>
          <a:bodyPr wrap="none" anchor="ctr"/>
          <a:lstStyle/>
          <a:p>
            <a:endParaRPr lang="en-US"/>
          </a:p>
        </p:txBody>
      </p:sp>
      <p:sp>
        <p:nvSpPr>
          <p:cNvPr id="113676" name="Line 1048"/>
          <p:cNvSpPr>
            <a:spLocks noChangeShapeType="1"/>
          </p:cNvSpPr>
          <p:nvPr/>
        </p:nvSpPr>
        <p:spPr bwMode="auto">
          <a:xfrm>
            <a:off x="6829425" y="4524375"/>
            <a:ext cx="9525" cy="1263650"/>
          </a:xfrm>
          <a:prstGeom prst="line">
            <a:avLst/>
          </a:prstGeom>
          <a:noFill/>
          <a:ln w="50800">
            <a:solidFill>
              <a:srgbClr val="00FFFF"/>
            </a:solidFill>
            <a:round/>
            <a:headEnd/>
            <a:tailEnd type="triangle" w="med" len="med"/>
          </a:ln>
          <a:effectLst/>
        </p:spPr>
        <p:txBody>
          <a:bodyPr wrap="none" anchor="ctr"/>
          <a:lstStyle/>
          <a:p>
            <a:endParaRPr lang="en-US"/>
          </a:p>
        </p:txBody>
      </p:sp>
      <p:sp>
        <p:nvSpPr>
          <p:cNvPr id="113677" name="Line 1049"/>
          <p:cNvSpPr>
            <a:spLocks noChangeShapeType="1"/>
          </p:cNvSpPr>
          <p:nvPr/>
        </p:nvSpPr>
        <p:spPr bwMode="auto">
          <a:xfrm flipH="1">
            <a:off x="3497263" y="2074863"/>
            <a:ext cx="1250950" cy="1887537"/>
          </a:xfrm>
          <a:prstGeom prst="line">
            <a:avLst/>
          </a:prstGeom>
          <a:noFill/>
          <a:ln w="50800">
            <a:solidFill>
              <a:srgbClr val="00FFFF"/>
            </a:solidFill>
            <a:round/>
            <a:headEnd type="triangle" w="med" len="med"/>
            <a:tailEnd/>
          </a:ln>
          <a:effectLst/>
        </p:spPr>
        <p:txBody>
          <a:bodyPr wrap="none" anchor="ctr"/>
          <a:lstStyle/>
          <a:p>
            <a:endParaRPr lang="en-US"/>
          </a:p>
        </p:txBody>
      </p:sp>
      <p:sp>
        <p:nvSpPr>
          <p:cNvPr id="113678" name="Rectangle 1050"/>
          <p:cNvSpPr>
            <a:spLocks noChangeArrowheads="1"/>
          </p:cNvSpPr>
          <p:nvPr/>
        </p:nvSpPr>
        <p:spPr bwMode="auto">
          <a:xfrm>
            <a:off x="6826250" y="2568575"/>
            <a:ext cx="823913" cy="482600"/>
          </a:xfrm>
          <a:prstGeom prst="rect">
            <a:avLst/>
          </a:prstGeom>
          <a:noFill/>
          <a:ln w="12700">
            <a:noFill/>
            <a:miter lim="800000"/>
            <a:headEnd/>
            <a:tailEnd/>
          </a:ln>
          <a:effectLst>
            <a:outerShdw dist="35921" dir="2700000" algn="ctr" rotWithShape="0">
              <a:schemeClr val="bg2"/>
            </a:outerShdw>
          </a:effectLst>
        </p:spPr>
        <p:txBody>
          <a:bodyPr wrap="none" lIns="19050" tIns="26988" rIns="19050" bIns="26988"/>
          <a:lstStyle/>
          <a:p>
            <a:pPr algn="ctr" eaLnBrk="0" hangingPunct="0">
              <a:lnSpc>
                <a:spcPct val="90000"/>
              </a:lnSpc>
              <a:tabLst>
                <a:tab pos="304800" algn="l"/>
                <a:tab pos="609600" algn="l"/>
                <a:tab pos="914400" algn="l"/>
              </a:tabLst>
            </a:pPr>
            <a:r>
              <a:rPr lang="en-US" b="1" dirty="0">
                <a:solidFill>
                  <a:schemeClr val="accent5"/>
                </a:solidFill>
                <a:latin typeface="Arial" pitchFamily="34" charset="0"/>
              </a:rPr>
              <a:t>&lt; 1%</a:t>
            </a:r>
          </a:p>
          <a:p>
            <a:pPr algn="ctr" eaLnBrk="0" hangingPunct="0">
              <a:lnSpc>
                <a:spcPct val="90000"/>
              </a:lnSpc>
              <a:tabLst>
                <a:tab pos="304800" algn="l"/>
                <a:tab pos="609600" algn="l"/>
                <a:tab pos="914400" algn="l"/>
              </a:tabLst>
            </a:pPr>
            <a:r>
              <a:rPr lang="en-US" b="1" dirty="0">
                <a:solidFill>
                  <a:schemeClr val="accent5"/>
                </a:solidFill>
                <a:latin typeface="Arial" pitchFamily="34" charset="0"/>
              </a:rPr>
              <a:t>500 ppm</a:t>
            </a:r>
          </a:p>
        </p:txBody>
      </p:sp>
      <p:sp>
        <p:nvSpPr>
          <p:cNvPr id="113679" name="Rectangle 1051"/>
          <p:cNvSpPr>
            <a:spLocks noChangeArrowheads="1"/>
          </p:cNvSpPr>
          <p:nvPr/>
        </p:nvSpPr>
        <p:spPr bwMode="auto">
          <a:xfrm>
            <a:off x="7011988" y="4862513"/>
            <a:ext cx="1377950" cy="563562"/>
          </a:xfrm>
          <a:prstGeom prst="rect">
            <a:avLst/>
          </a:prstGeom>
          <a:noFill/>
          <a:ln w="12700">
            <a:noFill/>
            <a:miter lim="800000"/>
            <a:headEnd/>
            <a:tailEnd/>
          </a:ln>
          <a:effectLst>
            <a:outerShdw dist="35921" dir="2700000" algn="ctr" rotWithShape="0">
              <a:schemeClr val="bg2"/>
            </a:outerShdw>
          </a:effectLst>
        </p:spPr>
        <p:txBody>
          <a:bodyPr wrap="none" lIns="19050" tIns="26988" rIns="19050" bIns="26988"/>
          <a:lstStyle/>
          <a:p>
            <a:pPr algn="ctr" eaLnBrk="0" hangingPunct="0">
              <a:lnSpc>
                <a:spcPct val="80000"/>
              </a:lnSpc>
              <a:tabLst>
                <a:tab pos="304800" algn="l"/>
                <a:tab pos="609600" algn="l"/>
                <a:tab pos="914400" algn="l"/>
              </a:tabLst>
            </a:pPr>
            <a:r>
              <a:rPr lang="en-US" b="1" dirty="0">
                <a:solidFill>
                  <a:schemeClr val="accent5"/>
                </a:solidFill>
                <a:latin typeface="Arial" pitchFamily="34" charset="0"/>
              </a:rPr>
              <a:t>&lt; 0.5%</a:t>
            </a:r>
          </a:p>
          <a:p>
            <a:pPr algn="ctr" eaLnBrk="0" hangingPunct="0">
              <a:lnSpc>
                <a:spcPct val="80000"/>
              </a:lnSpc>
              <a:tabLst>
                <a:tab pos="304800" algn="l"/>
                <a:tab pos="609600" algn="l"/>
                <a:tab pos="914400" algn="l"/>
              </a:tabLst>
            </a:pPr>
            <a:r>
              <a:rPr lang="en-US" b="1" dirty="0">
                <a:solidFill>
                  <a:schemeClr val="accent5"/>
                </a:solidFill>
                <a:latin typeface="Arial" pitchFamily="34" charset="0"/>
              </a:rPr>
              <a:t>500 ppm</a:t>
            </a:r>
          </a:p>
        </p:txBody>
      </p:sp>
      <p:sp>
        <p:nvSpPr>
          <p:cNvPr id="113680" name="Rectangle 1052"/>
          <p:cNvSpPr>
            <a:spLocks noChangeArrowheads="1"/>
          </p:cNvSpPr>
          <p:nvPr/>
        </p:nvSpPr>
        <p:spPr bwMode="auto">
          <a:xfrm>
            <a:off x="5343525" y="4843463"/>
            <a:ext cx="827088" cy="482600"/>
          </a:xfrm>
          <a:prstGeom prst="rect">
            <a:avLst/>
          </a:prstGeom>
          <a:noFill/>
          <a:ln w="12700">
            <a:noFill/>
            <a:miter lim="800000"/>
            <a:headEnd/>
            <a:tailEnd/>
          </a:ln>
          <a:effectLst>
            <a:outerShdw dist="35921" dir="2700000" algn="ctr" rotWithShape="0">
              <a:schemeClr val="bg2"/>
            </a:outerShdw>
          </a:effectLst>
        </p:spPr>
        <p:txBody>
          <a:bodyPr wrap="none" lIns="19050" tIns="26988" rIns="19050" bIns="26988"/>
          <a:lstStyle/>
          <a:p>
            <a:pPr algn="ctr" eaLnBrk="0" hangingPunct="0">
              <a:lnSpc>
                <a:spcPct val="90000"/>
              </a:lnSpc>
              <a:tabLst>
                <a:tab pos="304800" algn="l"/>
                <a:tab pos="609600" algn="l"/>
                <a:tab pos="914400" algn="l"/>
              </a:tabLst>
            </a:pPr>
            <a:r>
              <a:rPr lang="en-US" b="1" dirty="0">
                <a:solidFill>
                  <a:schemeClr val="accent5"/>
                </a:solidFill>
                <a:latin typeface="Arial" pitchFamily="34" charset="0"/>
              </a:rPr>
              <a:t> </a:t>
            </a:r>
            <a:r>
              <a:rPr lang="en-US" b="1" u="sng" dirty="0">
                <a:solidFill>
                  <a:schemeClr val="accent5"/>
                </a:solidFill>
                <a:latin typeface="Arial" pitchFamily="34" charset="0"/>
              </a:rPr>
              <a:t>&gt;</a:t>
            </a:r>
            <a:r>
              <a:rPr lang="en-US" b="1" dirty="0">
                <a:solidFill>
                  <a:schemeClr val="accent5"/>
                </a:solidFill>
                <a:latin typeface="Arial" pitchFamily="34" charset="0"/>
              </a:rPr>
              <a:t> 0.5%</a:t>
            </a:r>
          </a:p>
          <a:p>
            <a:pPr algn="ctr" eaLnBrk="0" hangingPunct="0">
              <a:lnSpc>
                <a:spcPct val="90000"/>
              </a:lnSpc>
              <a:tabLst>
                <a:tab pos="304800" algn="l"/>
                <a:tab pos="609600" algn="l"/>
                <a:tab pos="914400" algn="l"/>
              </a:tabLst>
            </a:pPr>
            <a:r>
              <a:rPr lang="en-US" b="1" dirty="0">
                <a:solidFill>
                  <a:schemeClr val="accent5"/>
                </a:solidFill>
                <a:latin typeface="Arial" pitchFamily="34" charset="0"/>
              </a:rPr>
              <a:t>500 ppm</a:t>
            </a:r>
          </a:p>
        </p:txBody>
      </p:sp>
      <p:sp>
        <p:nvSpPr>
          <p:cNvPr id="113681" name="Rectangle 1053"/>
          <p:cNvSpPr>
            <a:spLocks noChangeArrowheads="1"/>
          </p:cNvSpPr>
          <p:nvPr/>
        </p:nvSpPr>
        <p:spPr bwMode="auto">
          <a:xfrm>
            <a:off x="5022850" y="2497138"/>
            <a:ext cx="839788" cy="500062"/>
          </a:xfrm>
          <a:prstGeom prst="rect">
            <a:avLst/>
          </a:prstGeom>
          <a:noFill/>
          <a:ln w="12700">
            <a:noFill/>
            <a:miter lim="800000"/>
            <a:headEnd/>
            <a:tailEnd/>
          </a:ln>
          <a:effectLst>
            <a:outerShdw dist="35921" dir="2700000" algn="ctr" rotWithShape="0">
              <a:schemeClr val="bg2"/>
            </a:outerShdw>
          </a:effectLst>
        </p:spPr>
        <p:txBody>
          <a:bodyPr wrap="none" lIns="19050" tIns="26988" rIns="19050" bIns="26988"/>
          <a:lstStyle/>
          <a:p>
            <a:pPr algn="ctr" eaLnBrk="0" hangingPunct="0">
              <a:tabLst>
                <a:tab pos="304800" algn="l"/>
                <a:tab pos="609600" algn="l"/>
                <a:tab pos="914400" algn="l"/>
              </a:tabLst>
            </a:pPr>
            <a:r>
              <a:rPr lang="en-US" b="1" dirty="0">
                <a:solidFill>
                  <a:schemeClr val="accent5"/>
                </a:solidFill>
                <a:latin typeface="Arial" pitchFamily="34" charset="0"/>
              </a:rPr>
              <a:t>  </a:t>
            </a:r>
            <a:r>
              <a:rPr lang="en-US" b="1" u="sng" dirty="0">
                <a:solidFill>
                  <a:schemeClr val="accent5"/>
                </a:solidFill>
                <a:latin typeface="Arial" pitchFamily="34" charset="0"/>
              </a:rPr>
              <a:t>&gt;</a:t>
            </a:r>
            <a:r>
              <a:rPr lang="en-US" b="1" dirty="0">
                <a:solidFill>
                  <a:schemeClr val="accent5"/>
                </a:solidFill>
                <a:latin typeface="Arial" pitchFamily="34" charset="0"/>
              </a:rPr>
              <a:t>1%</a:t>
            </a:r>
          </a:p>
          <a:p>
            <a:pPr algn="ctr" eaLnBrk="0" hangingPunct="0">
              <a:tabLst>
                <a:tab pos="304800" algn="l"/>
                <a:tab pos="609600" algn="l"/>
                <a:tab pos="914400" algn="l"/>
              </a:tabLst>
            </a:pPr>
            <a:r>
              <a:rPr lang="en-US" b="1" dirty="0">
                <a:solidFill>
                  <a:schemeClr val="accent5"/>
                </a:solidFill>
                <a:latin typeface="Arial" pitchFamily="34" charset="0"/>
              </a:rPr>
              <a:t>500 ppm</a:t>
            </a:r>
          </a:p>
        </p:txBody>
      </p:sp>
      <p:sp>
        <p:nvSpPr>
          <p:cNvPr id="113682" name="Rectangle 1054"/>
          <p:cNvSpPr>
            <a:spLocks noChangeArrowheads="1"/>
          </p:cNvSpPr>
          <p:nvPr/>
        </p:nvSpPr>
        <p:spPr bwMode="auto">
          <a:xfrm>
            <a:off x="2851150" y="2630488"/>
            <a:ext cx="827088" cy="482600"/>
          </a:xfrm>
          <a:prstGeom prst="rect">
            <a:avLst/>
          </a:prstGeom>
          <a:noFill/>
          <a:ln w="12700">
            <a:noFill/>
            <a:miter lim="800000"/>
            <a:headEnd/>
            <a:tailEnd/>
          </a:ln>
          <a:effectLst>
            <a:outerShdw dist="35921" dir="2700000" algn="ctr" rotWithShape="0">
              <a:schemeClr val="bg2"/>
            </a:outerShdw>
          </a:effectLst>
        </p:spPr>
        <p:txBody>
          <a:bodyPr wrap="none" lIns="19050" tIns="26988" rIns="19050" bIns="26988"/>
          <a:lstStyle/>
          <a:p>
            <a:pPr algn="ctr" eaLnBrk="0" hangingPunct="0">
              <a:lnSpc>
                <a:spcPct val="90000"/>
              </a:lnSpc>
              <a:tabLst>
                <a:tab pos="304800" algn="l"/>
                <a:tab pos="609600" algn="l"/>
                <a:tab pos="914400" algn="l"/>
              </a:tabLst>
            </a:pPr>
            <a:r>
              <a:rPr lang="en-US" b="1" dirty="0">
                <a:solidFill>
                  <a:schemeClr val="accent5"/>
                </a:solidFill>
                <a:latin typeface="Arial" pitchFamily="34" charset="0"/>
              </a:rPr>
              <a:t>&lt; 2%</a:t>
            </a:r>
          </a:p>
          <a:p>
            <a:pPr algn="ctr" eaLnBrk="0" hangingPunct="0">
              <a:lnSpc>
                <a:spcPct val="90000"/>
              </a:lnSpc>
              <a:tabLst>
                <a:tab pos="304800" algn="l"/>
                <a:tab pos="609600" algn="l"/>
                <a:tab pos="914400" algn="l"/>
              </a:tabLst>
            </a:pPr>
            <a:r>
              <a:rPr lang="en-US" b="1" dirty="0">
                <a:solidFill>
                  <a:schemeClr val="accent5"/>
                </a:solidFill>
                <a:latin typeface="Arial" pitchFamily="34" charset="0"/>
              </a:rPr>
              <a:t>500 ppm</a:t>
            </a:r>
          </a:p>
        </p:txBody>
      </p:sp>
      <p:sp>
        <p:nvSpPr>
          <p:cNvPr id="113683" name="Rectangle 1055"/>
          <p:cNvSpPr>
            <a:spLocks noChangeArrowheads="1"/>
          </p:cNvSpPr>
          <p:nvPr/>
        </p:nvSpPr>
        <p:spPr bwMode="auto">
          <a:xfrm>
            <a:off x="1181101" y="1882774"/>
            <a:ext cx="1252538" cy="614363"/>
          </a:xfrm>
          <a:prstGeom prst="rect">
            <a:avLst/>
          </a:prstGeom>
          <a:noFill/>
          <a:ln w="12700">
            <a:noFill/>
            <a:miter lim="800000"/>
            <a:headEnd/>
            <a:tailEnd/>
          </a:ln>
          <a:effectLst>
            <a:outerShdw dist="35921" dir="2700000" algn="ctr" rotWithShape="0">
              <a:schemeClr val="bg2"/>
            </a:outerShdw>
          </a:effectLst>
        </p:spPr>
        <p:txBody>
          <a:bodyPr wrap="none" lIns="19050" tIns="26988" rIns="19050" bIns="26988"/>
          <a:lstStyle/>
          <a:p>
            <a:pPr algn="ctr" eaLnBrk="0" hangingPunct="0">
              <a:lnSpc>
                <a:spcPct val="90000"/>
              </a:lnSpc>
              <a:tabLst>
                <a:tab pos="304800" algn="l"/>
                <a:tab pos="609600" algn="l"/>
                <a:tab pos="914400" algn="l"/>
              </a:tabLst>
            </a:pPr>
            <a:r>
              <a:rPr lang="en-US" b="1" u="sng" dirty="0">
                <a:solidFill>
                  <a:schemeClr val="accent5"/>
                </a:solidFill>
                <a:latin typeface="Arial" pitchFamily="34" charset="0"/>
              </a:rPr>
              <a:t>&gt;</a:t>
            </a:r>
            <a:r>
              <a:rPr lang="en-US" b="1" dirty="0">
                <a:solidFill>
                  <a:schemeClr val="accent5"/>
                </a:solidFill>
                <a:latin typeface="Arial" pitchFamily="34" charset="0"/>
              </a:rPr>
              <a:t> 2%</a:t>
            </a:r>
          </a:p>
          <a:p>
            <a:pPr algn="ctr" eaLnBrk="0" hangingPunct="0">
              <a:lnSpc>
                <a:spcPct val="90000"/>
              </a:lnSpc>
              <a:tabLst>
                <a:tab pos="304800" algn="l"/>
                <a:tab pos="609600" algn="l"/>
                <a:tab pos="914400" algn="l"/>
              </a:tabLst>
            </a:pPr>
            <a:r>
              <a:rPr lang="en-US" b="1" dirty="0">
                <a:solidFill>
                  <a:schemeClr val="accent5"/>
                </a:solidFill>
                <a:latin typeface="Arial" pitchFamily="34" charset="0"/>
              </a:rPr>
              <a:t>500 ppm</a:t>
            </a:r>
          </a:p>
        </p:txBody>
      </p:sp>
      <p:sp>
        <p:nvSpPr>
          <p:cNvPr id="113684" name="Rectangle 1056"/>
          <p:cNvSpPr>
            <a:spLocks noChangeArrowheads="1"/>
          </p:cNvSpPr>
          <p:nvPr/>
        </p:nvSpPr>
        <p:spPr bwMode="auto">
          <a:xfrm>
            <a:off x="1652588" y="3094038"/>
            <a:ext cx="333375" cy="293687"/>
          </a:xfrm>
          <a:prstGeom prst="rect">
            <a:avLst/>
          </a:prstGeom>
          <a:noFill/>
          <a:ln w="12700">
            <a:noFill/>
            <a:miter lim="800000"/>
            <a:headEnd/>
            <a:tailEnd/>
          </a:ln>
          <a:effectLst>
            <a:outerShdw dist="35921" dir="2700000" algn="ctr" rotWithShape="0">
              <a:schemeClr val="bg2"/>
            </a:outerShdw>
          </a:effectLst>
        </p:spPr>
        <p:txBody>
          <a:bodyPr wrap="none" lIns="19050" tIns="26988" rIns="19050" bIns="26988"/>
          <a:lstStyle/>
          <a:p>
            <a:pPr algn="ctr" eaLnBrk="0" hangingPunct="0">
              <a:lnSpc>
                <a:spcPts val="1400"/>
              </a:lnSpc>
              <a:tabLst>
                <a:tab pos="304800" algn="l"/>
                <a:tab pos="609600" algn="l"/>
                <a:tab pos="914400" algn="l"/>
              </a:tabLst>
            </a:pPr>
            <a:r>
              <a:rPr lang="en-US" b="1" i="1" dirty="0">
                <a:solidFill>
                  <a:schemeClr val="accent5"/>
                </a:solidFill>
                <a:latin typeface="Arial" pitchFamily="34" charset="0"/>
              </a:rPr>
              <a:t>or</a:t>
            </a:r>
          </a:p>
        </p:txBody>
      </p:sp>
      <p:sp>
        <p:nvSpPr>
          <p:cNvPr id="113685" name="Line 1057"/>
          <p:cNvSpPr>
            <a:spLocks noChangeShapeType="1"/>
          </p:cNvSpPr>
          <p:nvPr/>
        </p:nvSpPr>
        <p:spPr bwMode="auto">
          <a:xfrm flipH="1">
            <a:off x="1860550" y="1782763"/>
            <a:ext cx="1555750" cy="1163637"/>
          </a:xfrm>
          <a:prstGeom prst="line">
            <a:avLst/>
          </a:prstGeom>
          <a:noFill/>
          <a:ln w="50800">
            <a:solidFill>
              <a:srgbClr val="00FFFF"/>
            </a:solidFill>
            <a:round/>
            <a:headEnd/>
            <a:tailEnd type="triangle" w="med" len="med"/>
          </a:ln>
          <a:effectLst/>
        </p:spPr>
        <p:txBody>
          <a:bodyPr wrap="none" anchor="ctr"/>
          <a:lstStyle/>
          <a:p>
            <a:endParaRPr lang="en-US"/>
          </a:p>
        </p:txBody>
      </p:sp>
      <p:sp>
        <p:nvSpPr>
          <p:cNvPr id="110614" name="Rectangle 1058"/>
          <p:cNvSpPr>
            <a:spLocks noGrp="1" noChangeArrowheads="1"/>
          </p:cNvSpPr>
          <p:nvPr>
            <p:ph type="title"/>
          </p:nvPr>
        </p:nvSpPr>
        <p:spPr>
          <a:xfrm>
            <a:off x="610394" y="346388"/>
            <a:ext cx="8275637" cy="1143000"/>
          </a:xfrm>
        </p:spPr>
        <p:txBody>
          <a:bodyPr/>
          <a:lstStyle/>
          <a:p>
            <a:pPr fontAlgn="auto">
              <a:spcAft>
                <a:spcPts val="0"/>
              </a:spcAft>
              <a:defRPr/>
            </a:pPr>
            <a:r>
              <a:rPr lang="en-US" sz="3600" dirty="0">
                <a:effectLst/>
              </a:rPr>
              <a:t>HON LDAR Standards for Valves </a:t>
            </a:r>
          </a:p>
        </p:txBody>
      </p:sp>
      <p:sp>
        <p:nvSpPr>
          <p:cNvPr id="113687" name="Line 1059"/>
          <p:cNvSpPr>
            <a:spLocks noChangeShapeType="1"/>
          </p:cNvSpPr>
          <p:nvPr/>
        </p:nvSpPr>
        <p:spPr bwMode="auto">
          <a:xfrm flipH="1">
            <a:off x="1181100" y="3300413"/>
            <a:ext cx="398463" cy="627062"/>
          </a:xfrm>
          <a:prstGeom prst="line">
            <a:avLst/>
          </a:prstGeom>
          <a:noFill/>
          <a:ln w="50800">
            <a:solidFill>
              <a:srgbClr val="00FFFF"/>
            </a:solidFill>
            <a:round/>
            <a:headEnd/>
            <a:tailEnd type="triangle" w="med" len="med"/>
          </a:ln>
          <a:effectLst/>
        </p:spPr>
        <p:txBody>
          <a:bodyPr wrap="none" anchor="ctr"/>
          <a:lstStyle/>
          <a:p>
            <a:endParaRPr lang="en-US"/>
          </a:p>
        </p:txBody>
      </p:sp>
      <p:sp>
        <p:nvSpPr>
          <p:cNvPr id="113688" name="Line 1060"/>
          <p:cNvSpPr>
            <a:spLocks noChangeShapeType="1"/>
          </p:cNvSpPr>
          <p:nvPr/>
        </p:nvSpPr>
        <p:spPr bwMode="auto">
          <a:xfrm>
            <a:off x="2095500" y="3300413"/>
            <a:ext cx="517525" cy="609600"/>
          </a:xfrm>
          <a:prstGeom prst="line">
            <a:avLst/>
          </a:prstGeom>
          <a:noFill/>
          <a:ln w="50800">
            <a:solidFill>
              <a:srgbClr val="00FFFF"/>
            </a:solidFill>
            <a:round/>
            <a:headEnd/>
            <a:tailEnd type="triangle" w="med" len="med"/>
          </a:ln>
          <a:effectLst/>
        </p:spPr>
        <p:txBody>
          <a:bodyPr wrap="none" anchor="ctr"/>
          <a:lstStyle/>
          <a:p>
            <a:endParaRPr lang="en-US"/>
          </a:p>
        </p:txBody>
      </p:sp>
      <p:sp>
        <p:nvSpPr>
          <p:cNvPr id="113689" name="Line 1061"/>
          <p:cNvSpPr>
            <a:spLocks noChangeShapeType="1"/>
          </p:cNvSpPr>
          <p:nvPr/>
        </p:nvSpPr>
        <p:spPr bwMode="auto">
          <a:xfrm rot="-10774088">
            <a:off x="6437313" y="4524375"/>
            <a:ext cx="9525" cy="1263650"/>
          </a:xfrm>
          <a:prstGeom prst="line">
            <a:avLst/>
          </a:prstGeom>
          <a:noFill/>
          <a:ln w="50800">
            <a:solidFill>
              <a:srgbClr val="00FFFF"/>
            </a:solidFill>
            <a:round/>
            <a:headEnd/>
            <a:tailEnd type="triangle" w="med" len="med"/>
          </a:ln>
          <a:effectLst/>
        </p:spPr>
        <p:txBody>
          <a:bodyPr wrap="none" anchor="ctr"/>
          <a:lstStyle/>
          <a:p>
            <a:endParaRPr lang="en-US"/>
          </a:p>
        </p:txBody>
      </p:sp>
      <p:sp>
        <p:nvSpPr>
          <p:cNvPr id="113690" name="Rectangle 1062"/>
          <p:cNvSpPr>
            <a:spLocks noChangeArrowheads="1"/>
          </p:cNvSpPr>
          <p:nvPr/>
        </p:nvSpPr>
        <p:spPr bwMode="auto">
          <a:xfrm>
            <a:off x="7239000" y="6400800"/>
            <a:ext cx="1905000" cy="457200"/>
          </a:xfrm>
          <a:prstGeom prst="rect">
            <a:avLst/>
          </a:prstGeom>
          <a:noFill/>
          <a:ln w="9525">
            <a:noFill/>
            <a:miter lim="800000"/>
            <a:headEnd/>
            <a:tailEnd/>
          </a:ln>
          <a:effectLst/>
        </p:spPr>
        <p:txBody>
          <a:bodyPr wrap="none" lIns="92075" tIns="46038" rIns="92075" bIns="46038" anchor="ctr"/>
          <a:lstStyle/>
          <a:p>
            <a:pPr algn="r" eaLnBrk="0" hangingPunct="0"/>
            <a:fld id="{DB7AF2E6-FA48-45BC-A621-26CD20710B5F}" type="slidenum">
              <a:rPr lang="en-US" sz="1600"/>
              <a:pPr algn="r" eaLnBrk="0" hangingPunct="0"/>
              <a:t>86</a:t>
            </a:fld>
            <a:endParaRPr lang="en-US" sz="1600"/>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6" name="Rectangle 16"/>
          <p:cNvSpPr>
            <a:spLocks noGrp="1" noChangeArrowheads="1"/>
          </p:cNvSpPr>
          <p:nvPr>
            <p:ph type="title"/>
          </p:nvPr>
        </p:nvSpPr>
        <p:spPr>
          <a:xfrm>
            <a:off x="441325" y="749394"/>
            <a:ext cx="8275638" cy="1045029"/>
          </a:xfrm>
        </p:spPr>
        <p:txBody>
          <a:bodyPr>
            <a:normAutofit/>
          </a:bodyPr>
          <a:lstStyle/>
          <a:p>
            <a:pPr algn="ctr" fontAlgn="auto">
              <a:spcAft>
                <a:spcPts val="0"/>
              </a:spcAft>
              <a:defRPr/>
            </a:pPr>
            <a:r>
              <a:rPr lang="en-US" sz="4000" dirty="0"/>
              <a:t>Repair Interval</a:t>
            </a:r>
          </a:p>
        </p:txBody>
      </p:sp>
      <p:sp>
        <p:nvSpPr>
          <p:cNvPr id="114691" name="Rectangle 17"/>
          <p:cNvSpPr>
            <a:spLocks noGrp="1" noChangeArrowheads="1"/>
          </p:cNvSpPr>
          <p:nvPr>
            <p:ph idx="1"/>
          </p:nvPr>
        </p:nvSpPr>
        <p:spPr>
          <a:xfrm>
            <a:off x="722313" y="2009775"/>
            <a:ext cx="7805737" cy="4114800"/>
          </a:xfrm>
          <a:effectLst>
            <a:outerShdw dist="45791" dir="2021404" algn="ctr" rotWithShape="0">
              <a:schemeClr val="bg2"/>
            </a:outerShdw>
          </a:effectLst>
        </p:spPr>
        <p:txBody>
          <a:bodyPr>
            <a:normAutofit fontScale="92500" lnSpcReduction="10000"/>
          </a:bodyPr>
          <a:lstStyle/>
          <a:p>
            <a:r>
              <a:rPr lang="en-US" sz="3000"/>
              <a:t>Basic standard:  15 days</a:t>
            </a:r>
          </a:p>
          <a:p>
            <a:r>
              <a:rPr lang="en-US" sz="3000"/>
              <a:t>First attempt:  5 days</a:t>
            </a:r>
          </a:p>
          <a:p>
            <a:r>
              <a:rPr lang="en-US" sz="3000"/>
              <a:t>Range:  1-15 days</a:t>
            </a:r>
          </a:p>
          <a:p>
            <a:r>
              <a:rPr lang="en-US" sz="3000"/>
              <a:t>Repeat leakers:  Possible replacement</a:t>
            </a:r>
          </a:p>
          <a:p>
            <a:r>
              <a:rPr lang="en-US" sz="3000"/>
              <a:t>Delay of Repair:  Until next shutdown  	</a:t>
            </a:r>
            <a:br>
              <a:rPr lang="en-US" sz="3000"/>
            </a:br>
            <a:r>
              <a:rPr lang="en-US" sz="3000"/>
              <a:t>	(DOR)	       6-month to 5-year limit</a:t>
            </a:r>
          </a:p>
          <a:p>
            <a:r>
              <a:rPr lang="en-US" sz="3000"/>
              <a:t>Percentage awaiting repair</a:t>
            </a: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3"/>
          <p:cNvSpPr>
            <a:spLocks noGrp="1" noChangeArrowheads="1"/>
          </p:cNvSpPr>
          <p:nvPr>
            <p:ph type="title"/>
          </p:nvPr>
        </p:nvSpPr>
        <p:spPr>
          <a:xfrm>
            <a:off x="1000125" y="312738"/>
            <a:ext cx="7208838" cy="1042987"/>
          </a:xfrm>
        </p:spPr>
        <p:txBody>
          <a:bodyPr>
            <a:normAutofit fontScale="90000"/>
          </a:bodyPr>
          <a:lstStyle/>
          <a:p>
            <a:pPr algn="ctr" fontAlgn="auto">
              <a:lnSpc>
                <a:spcPct val="90000"/>
              </a:lnSpc>
              <a:spcAft>
                <a:spcPts val="0"/>
              </a:spcAft>
              <a:defRPr/>
            </a:pPr>
            <a:r>
              <a:rPr lang="en-US" sz="4400" dirty="0">
                <a:effectLst/>
              </a:rPr>
              <a:t>Component Identification</a:t>
            </a:r>
          </a:p>
        </p:txBody>
      </p:sp>
      <p:sp>
        <p:nvSpPr>
          <p:cNvPr id="115715" name="Rectangle 4"/>
          <p:cNvSpPr>
            <a:spLocks noGrp="1" noChangeArrowheads="1"/>
          </p:cNvSpPr>
          <p:nvPr>
            <p:ph idx="1"/>
          </p:nvPr>
        </p:nvSpPr>
        <p:spPr>
          <a:xfrm>
            <a:off x="887413" y="2017713"/>
            <a:ext cx="6124575" cy="3405187"/>
          </a:xfrm>
        </p:spPr>
        <p:txBody>
          <a:bodyPr>
            <a:normAutofit lnSpcReduction="10000"/>
          </a:bodyPr>
          <a:lstStyle/>
          <a:p>
            <a:r>
              <a:rPr lang="en-US" sz="3400"/>
              <a:t>Tags</a:t>
            </a:r>
          </a:p>
          <a:p>
            <a:pPr lvl="1">
              <a:buFontTx/>
              <a:buChar char="–"/>
            </a:pPr>
            <a:r>
              <a:rPr lang="en-US" sz="2800"/>
              <a:t>Inaccessible components tagged</a:t>
            </a:r>
          </a:p>
          <a:p>
            <a:pPr lvl="1">
              <a:buFontTx/>
              <a:buChar char="–"/>
            </a:pPr>
            <a:r>
              <a:rPr lang="en-US" sz="2800"/>
              <a:t>Leaking components: brightly-colored, waterproof tag with date leak detected, other info</a:t>
            </a:r>
            <a:endParaRPr lang="en-US"/>
          </a:p>
          <a:p>
            <a:r>
              <a:rPr lang="en-US" sz="3400"/>
              <a:t>P &amp; IDs</a:t>
            </a:r>
            <a:endParaRPr lang="en-US"/>
          </a:p>
        </p:txBody>
      </p:sp>
      <p:pic>
        <p:nvPicPr>
          <p:cNvPr id="115717" name="Picture 2" descr="VOC tag"/>
          <p:cNvPicPr>
            <a:picLocks noChangeAspect="1" noChangeArrowheads="1"/>
          </p:cNvPicPr>
          <p:nvPr/>
        </p:nvPicPr>
        <p:blipFill>
          <a:blip r:embed="rId3" cstate="print"/>
          <a:srcRect l="29471" t="21826" r="27388" b="27721"/>
          <a:stretch>
            <a:fillRect/>
          </a:stretch>
        </p:blipFill>
        <p:spPr bwMode="auto">
          <a:xfrm>
            <a:off x="5724525" y="4241800"/>
            <a:ext cx="3016250" cy="2416175"/>
          </a:xfrm>
          <a:prstGeom prst="rect">
            <a:avLst/>
          </a:prstGeom>
          <a:noFill/>
          <a:ln w="9525">
            <a:solidFill>
              <a:schemeClr val="bg2"/>
            </a:solidFill>
            <a:miter lim="800000"/>
            <a:headEnd/>
            <a:tailEnd/>
          </a:ln>
        </p:spPr>
      </p:pic>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grpSp>
        <p:nvGrpSpPr>
          <p:cNvPr id="116739" name="Group 28"/>
          <p:cNvGrpSpPr>
            <a:grpSpLocks/>
          </p:cNvGrpSpPr>
          <p:nvPr/>
        </p:nvGrpSpPr>
        <p:grpSpPr bwMode="auto">
          <a:xfrm>
            <a:off x="592138" y="1330325"/>
            <a:ext cx="8001000" cy="203200"/>
            <a:chOff x="384" y="2378"/>
            <a:chExt cx="5040" cy="240"/>
          </a:xfrm>
        </p:grpSpPr>
        <p:sp>
          <p:nvSpPr>
            <p:cNvPr id="116742" name="Rectangle 29"/>
            <p:cNvSpPr>
              <a:spLocks noChangeArrowheads="1"/>
            </p:cNvSpPr>
            <p:nvPr/>
          </p:nvSpPr>
          <p:spPr bwMode="auto">
            <a:xfrm>
              <a:off x="384" y="2474"/>
              <a:ext cx="5040" cy="144"/>
            </a:xfrm>
            <a:prstGeom prst="rect">
              <a:avLst/>
            </a:prstGeom>
            <a:solidFill>
              <a:schemeClr val="bg2"/>
            </a:solidFill>
            <a:ln w="9525">
              <a:noFill/>
              <a:miter lim="800000"/>
              <a:headEnd/>
              <a:tailEnd/>
            </a:ln>
            <a:effectLst/>
          </p:spPr>
          <p:txBody>
            <a:bodyPr/>
            <a:lstStyle/>
            <a:p>
              <a:pPr algn="ctr" eaLnBrk="0" hangingPunct="0"/>
              <a:endParaRPr lang="en-US"/>
            </a:p>
          </p:txBody>
        </p:sp>
        <p:sp>
          <p:nvSpPr>
            <p:cNvPr id="116743" name="Rectangle 30"/>
            <p:cNvSpPr>
              <a:spLocks noChangeArrowheads="1"/>
            </p:cNvSpPr>
            <p:nvPr/>
          </p:nvSpPr>
          <p:spPr bwMode="auto">
            <a:xfrm>
              <a:off x="384" y="2378"/>
              <a:ext cx="4949" cy="183"/>
            </a:xfrm>
            <a:prstGeom prst="rect">
              <a:avLst/>
            </a:prstGeom>
            <a:gradFill rotWithShape="0">
              <a:gsLst>
                <a:gs pos="0">
                  <a:srgbClr val="E6DCAC"/>
                </a:gs>
                <a:gs pos="12000">
                  <a:srgbClr val="E6D78A"/>
                </a:gs>
                <a:gs pos="30000">
                  <a:srgbClr val="C7AC4C"/>
                </a:gs>
                <a:gs pos="45000">
                  <a:srgbClr val="E6D78A"/>
                </a:gs>
                <a:gs pos="77000">
                  <a:srgbClr val="C7AC4C"/>
                </a:gs>
                <a:gs pos="100000">
                  <a:srgbClr val="E6DCAC"/>
                </a:gs>
              </a:gsLst>
              <a:lin ang="2700000" scaled="1"/>
            </a:gradFill>
            <a:ln w="12700" cap="sq">
              <a:solidFill>
                <a:schemeClr val="folHlink"/>
              </a:solidFill>
              <a:miter lim="800000"/>
              <a:headEnd/>
              <a:tailEnd/>
            </a:ln>
            <a:effectLst/>
          </p:spPr>
          <p:txBody>
            <a:bodyPr/>
            <a:lstStyle/>
            <a:p>
              <a:pPr algn="ctr" eaLnBrk="0" hangingPunct="0"/>
              <a:endParaRPr lang="en-US"/>
            </a:p>
          </p:txBody>
        </p:sp>
        <p:sp>
          <p:nvSpPr>
            <p:cNvPr id="116744" name="Line 31"/>
            <p:cNvSpPr>
              <a:spLocks noChangeShapeType="1"/>
            </p:cNvSpPr>
            <p:nvPr/>
          </p:nvSpPr>
          <p:spPr bwMode="auto">
            <a:xfrm>
              <a:off x="392" y="2426"/>
              <a:ext cx="4939" cy="0"/>
            </a:xfrm>
            <a:prstGeom prst="line">
              <a:avLst/>
            </a:prstGeom>
            <a:noFill/>
            <a:ln w="12700" cap="sq">
              <a:solidFill>
                <a:schemeClr val="folHlink"/>
              </a:solidFill>
              <a:round/>
              <a:headEnd type="none" w="sm" len="sm"/>
              <a:tailEnd type="none" w="sm" len="sm"/>
            </a:ln>
            <a:effectLst/>
          </p:spPr>
          <p:txBody>
            <a:bodyPr/>
            <a:lstStyle/>
            <a:p>
              <a:endParaRPr lang="en-US"/>
            </a:p>
          </p:txBody>
        </p:sp>
        <p:sp>
          <p:nvSpPr>
            <p:cNvPr id="116745" name="Line 32"/>
            <p:cNvSpPr>
              <a:spLocks noChangeShapeType="1"/>
            </p:cNvSpPr>
            <p:nvPr/>
          </p:nvSpPr>
          <p:spPr bwMode="auto">
            <a:xfrm>
              <a:off x="392" y="2474"/>
              <a:ext cx="4939" cy="0"/>
            </a:xfrm>
            <a:prstGeom prst="line">
              <a:avLst/>
            </a:prstGeom>
            <a:noFill/>
            <a:ln w="12700" cap="sq">
              <a:solidFill>
                <a:schemeClr val="folHlink"/>
              </a:solidFill>
              <a:round/>
              <a:headEnd type="none" w="sm" len="sm"/>
              <a:tailEnd type="none" w="sm" len="sm"/>
            </a:ln>
            <a:effectLst/>
          </p:spPr>
          <p:txBody>
            <a:bodyPr/>
            <a:lstStyle/>
            <a:p>
              <a:endParaRPr lang="en-US"/>
            </a:p>
          </p:txBody>
        </p:sp>
        <p:sp>
          <p:nvSpPr>
            <p:cNvPr id="116746" name="Line 33"/>
            <p:cNvSpPr>
              <a:spLocks noChangeShapeType="1"/>
            </p:cNvSpPr>
            <p:nvPr/>
          </p:nvSpPr>
          <p:spPr bwMode="auto">
            <a:xfrm>
              <a:off x="392" y="2522"/>
              <a:ext cx="4939" cy="0"/>
            </a:xfrm>
            <a:prstGeom prst="line">
              <a:avLst/>
            </a:prstGeom>
            <a:noFill/>
            <a:ln w="12700" cap="sq">
              <a:solidFill>
                <a:schemeClr val="folHlink"/>
              </a:solidFill>
              <a:round/>
              <a:headEnd type="none" w="sm" len="sm"/>
              <a:tailEnd type="none" w="sm" len="sm"/>
            </a:ln>
            <a:effectLst/>
          </p:spPr>
          <p:txBody>
            <a:bodyPr/>
            <a:lstStyle/>
            <a:p>
              <a:endParaRPr lang="en-US"/>
            </a:p>
          </p:txBody>
        </p:sp>
        <p:sp>
          <p:nvSpPr>
            <p:cNvPr id="116747" name="Line 34"/>
            <p:cNvSpPr>
              <a:spLocks noChangeShapeType="1"/>
            </p:cNvSpPr>
            <p:nvPr/>
          </p:nvSpPr>
          <p:spPr bwMode="auto">
            <a:xfrm>
              <a:off x="392" y="2417"/>
              <a:ext cx="4939" cy="0"/>
            </a:xfrm>
            <a:prstGeom prst="line">
              <a:avLst/>
            </a:prstGeom>
            <a:noFill/>
            <a:ln w="12700" cap="sq">
              <a:solidFill>
                <a:schemeClr val="tx2"/>
              </a:solidFill>
              <a:round/>
              <a:headEnd type="none" w="sm" len="sm"/>
              <a:tailEnd type="none" w="sm" len="sm"/>
            </a:ln>
            <a:effectLst/>
          </p:spPr>
          <p:txBody>
            <a:bodyPr/>
            <a:lstStyle/>
            <a:p>
              <a:endParaRPr lang="en-US"/>
            </a:p>
          </p:txBody>
        </p:sp>
        <p:sp>
          <p:nvSpPr>
            <p:cNvPr id="116748" name="Line 35"/>
            <p:cNvSpPr>
              <a:spLocks noChangeShapeType="1"/>
            </p:cNvSpPr>
            <p:nvPr/>
          </p:nvSpPr>
          <p:spPr bwMode="auto">
            <a:xfrm>
              <a:off x="392" y="2465"/>
              <a:ext cx="4939" cy="0"/>
            </a:xfrm>
            <a:prstGeom prst="line">
              <a:avLst/>
            </a:prstGeom>
            <a:noFill/>
            <a:ln w="12700" cap="sq">
              <a:solidFill>
                <a:schemeClr val="tx2"/>
              </a:solidFill>
              <a:round/>
              <a:headEnd type="none" w="sm" len="sm"/>
              <a:tailEnd type="none" w="sm" len="sm"/>
            </a:ln>
            <a:effectLst/>
          </p:spPr>
          <p:txBody>
            <a:bodyPr/>
            <a:lstStyle/>
            <a:p>
              <a:endParaRPr lang="en-US"/>
            </a:p>
          </p:txBody>
        </p:sp>
        <p:sp>
          <p:nvSpPr>
            <p:cNvPr id="116749" name="Line 36"/>
            <p:cNvSpPr>
              <a:spLocks noChangeShapeType="1"/>
            </p:cNvSpPr>
            <p:nvPr/>
          </p:nvSpPr>
          <p:spPr bwMode="auto">
            <a:xfrm>
              <a:off x="392" y="2513"/>
              <a:ext cx="4939" cy="0"/>
            </a:xfrm>
            <a:prstGeom prst="line">
              <a:avLst/>
            </a:prstGeom>
            <a:noFill/>
            <a:ln w="12700" cap="sq">
              <a:solidFill>
                <a:schemeClr val="tx2"/>
              </a:solidFill>
              <a:round/>
              <a:headEnd type="none" w="sm" len="sm"/>
              <a:tailEnd type="none" w="sm" len="sm"/>
            </a:ln>
            <a:effectLst/>
          </p:spPr>
          <p:txBody>
            <a:bodyPr/>
            <a:lstStyle/>
            <a:p>
              <a:endParaRPr lang="en-US"/>
            </a:p>
          </p:txBody>
        </p:sp>
      </p:grpSp>
      <p:sp>
        <p:nvSpPr>
          <p:cNvPr id="113668" name="Rectangle 19"/>
          <p:cNvSpPr>
            <a:spLocks noGrp="1" noChangeArrowheads="1"/>
          </p:cNvSpPr>
          <p:nvPr>
            <p:ph type="title"/>
          </p:nvPr>
        </p:nvSpPr>
        <p:spPr>
          <a:xfrm>
            <a:off x="-9525" y="446886"/>
            <a:ext cx="9297988" cy="734213"/>
          </a:xfrm>
          <a:effectLst>
            <a:outerShdw dist="63500" dir="2212194" algn="ctr" rotWithShape="0">
              <a:schemeClr val="bg2"/>
            </a:outerShdw>
          </a:effectLst>
        </p:spPr>
        <p:txBody>
          <a:bodyPr/>
          <a:lstStyle/>
          <a:p>
            <a:pPr algn="ctr" fontAlgn="auto">
              <a:spcAft>
                <a:spcPts val="0"/>
              </a:spcAft>
              <a:defRPr/>
            </a:pPr>
            <a:r>
              <a:rPr lang="en-US" sz="4000" dirty="0">
                <a:effectLst/>
              </a:rPr>
              <a:t>Recordkeeping Requirements</a:t>
            </a:r>
          </a:p>
        </p:txBody>
      </p:sp>
      <p:sp>
        <p:nvSpPr>
          <p:cNvPr id="106516" name="Rectangle 20"/>
          <p:cNvSpPr>
            <a:spLocks noGrp="1" noChangeArrowheads="1"/>
          </p:cNvSpPr>
          <p:nvPr>
            <p:ph idx="1"/>
          </p:nvPr>
        </p:nvSpPr>
        <p:spPr>
          <a:xfrm>
            <a:off x="784225" y="1744663"/>
            <a:ext cx="8012113" cy="4114800"/>
          </a:xfrm>
          <a:effectLst>
            <a:outerShdw dist="45791" dir="2021404" algn="ctr" rotWithShape="0">
              <a:schemeClr val="bg2"/>
            </a:outerShdw>
          </a:effectLst>
          <a:extLst>
            <a:ext uri="{909E8E84-426E-40DD-AFC4-6F175D3DCCD1}">
              <a14:hiddenFill xmlns:a14="http://schemas.microsoft.com/office/drawing/2010/main">
                <a:solidFill>
                  <a:schemeClr val="tx1"/>
                </a:solidFill>
              </a14:hiddenFill>
            </a:ext>
          </a:extLst>
        </p:spPr>
        <p:txBody>
          <a:bodyPr>
            <a:normAutofit fontScale="92500" lnSpcReduction="20000"/>
          </a:bodyPr>
          <a:lstStyle/>
          <a:p>
            <a:pPr marL="548640" indent="-411480" fontAlgn="auto">
              <a:spcAft>
                <a:spcPts val="0"/>
              </a:spcAft>
              <a:buClr>
                <a:schemeClr val="tx1">
                  <a:shade val="95000"/>
                </a:schemeClr>
              </a:buClr>
              <a:buFontTx/>
              <a:buNone/>
              <a:defRPr/>
            </a:pPr>
            <a:r>
              <a:rPr lang="en-US" sz="2400"/>
              <a:t>1. Component ID code, description, process unit, service, material transported, concentration, compliance method</a:t>
            </a:r>
          </a:p>
          <a:p>
            <a:pPr marL="548640" indent="-411480" fontAlgn="auto">
              <a:spcAft>
                <a:spcPts val="0"/>
              </a:spcAft>
              <a:buClr>
                <a:schemeClr val="tx1">
                  <a:shade val="95000"/>
                </a:schemeClr>
              </a:buClr>
              <a:buFontTx/>
              <a:buNone/>
              <a:defRPr/>
            </a:pPr>
            <a:r>
              <a:rPr lang="en-US" sz="2400"/>
              <a:t>2.  Dates of inspection</a:t>
            </a:r>
          </a:p>
          <a:p>
            <a:pPr marL="548640" indent="-411480" fontAlgn="auto">
              <a:spcAft>
                <a:spcPts val="0"/>
              </a:spcAft>
              <a:buClr>
                <a:schemeClr val="tx1">
                  <a:shade val="95000"/>
                </a:schemeClr>
              </a:buClr>
              <a:buFontTx/>
              <a:buNone/>
              <a:defRPr/>
            </a:pPr>
            <a:r>
              <a:rPr lang="en-US" sz="2400"/>
              <a:t>3.  Emission levels (compliance or leak) and method of detection</a:t>
            </a:r>
          </a:p>
          <a:p>
            <a:pPr marL="548640" indent="-411480" fontAlgn="auto">
              <a:spcAft>
                <a:spcPts val="0"/>
              </a:spcAft>
              <a:buClr>
                <a:schemeClr val="tx1">
                  <a:shade val="95000"/>
                </a:schemeClr>
              </a:buClr>
              <a:buFontTx/>
              <a:buNone/>
              <a:defRPr/>
            </a:pPr>
            <a:r>
              <a:rPr lang="en-US" sz="2400"/>
              <a:t>4.  Dates of repair (or attempt) and reinspection</a:t>
            </a:r>
          </a:p>
          <a:p>
            <a:pPr marL="548640" indent="-411480" fontAlgn="auto">
              <a:spcAft>
                <a:spcPts val="0"/>
              </a:spcAft>
              <a:buClr>
                <a:schemeClr val="tx1">
                  <a:shade val="95000"/>
                </a:schemeClr>
              </a:buClr>
              <a:buFontTx/>
              <a:buNone/>
              <a:defRPr/>
            </a:pPr>
            <a:r>
              <a:rPr lang="en-US" sz="2400"/>
              <a:t>5.  Emission levels after repair or replacement</a:t>
            </a:r>
          </a:p>
          <a:p>
            <a:pPr marL="548640" indent="-411480" fontAlgn="auto">
              <a:spcAft>
                <a:spcPts val="0"/>
              </a:spcAft>
              <a:buClr>
                <a:schemeClr val="tx1">
                  <a:shade val="95000"/>
                </a:schemeClr>
              </a:buClr>
              <a:buFontTx/>
              <a:buNone/>
              <a:defRPr/>
            </a:pPr>
            <a:r>
              <a:rPr lang="en-US" sz="2400"/>
              <a:t>6.  Repair delayed, reason, expected date of repair</a:t>
            </a:r>
          </a:p>
          <a:p>
            <a:pPr marL="548640" indent="-411480" fontAlgn="auto">
              <a:spcAft>
                <a:spcPts val="0"/>
              </a:spcAft>
              <a:buClr>
                <a:schemeClr val="tx1">
                  <a:shade val="95000"/>
                </a:schemeClr>
              </a:buClr>
              <a:buFontTx/>
              <a:buNone/>
              <a:defRPr/>
            </a:pPr>
            <a:r>
              <a:rPr lang="en-US" sz="2400"/>
              <a:t>7.  List and number of components awaiting repair</a:t>
            </a:r>
          </a:p>
          <a:p>
            <a:pPr marL="548640" indent="-411480" fontAlgn="auto">
              <a:spcAft>
                <a:spcPts val="0"/>
              </a:spcAft>
              <a:buClr>
                <a:schemeClr val="tx1">
                  <a:shade val="95000"/>
                </a:schemeClr>
              </a:buClr>
              <a:buFontTx/>
              <a:buNone/>
              <a:defRPr/>
            </a:pPr>
            <a:r>
              <a:rPr lang="en-US" sz="2400"/>
              <a:t>8.  Portable monitoring instrument records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06516">
                                            <p:txEl>
                                              <p:pRg st="0" end="0"/>
                                            </p:txEl>
                                          </p:spTgt>
                                        </p:tgtEl>
                                        <p:attrNameLst>
                                          <p:attrName>style.visibility</p:attrName>
                                        </p:attrNameLst>
                                      </p:cBhvr>
                                      <p:to>
                                        <p:strVal val="visible"/>
                                      </p:to>
                                    </p:set>
                                    <p:animEffect transition="in" filter="strips(downRight)">
                                      <p:cBhvr>
                                        <p:cTn id="7" dur="500"/>
                                        <p:tgtEl>
                                          <p:spTgt spid="10651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06516">
                                            <p:txEl>
                                              <p:pRg st="1" end="1"/>
                                            </p:txEl>
                                          </p:spTgt>
                                        </p:tgtEl>
                                        <p:attrNameLst>
                                          <p:attrName>style.visibility</p:attrName>
                                        </p:attrNameLst>
                                      </p:cBhvr>
                                      <p:to>
                                        <p:strVal val="visible"/>
                                      </p:to>
                                    </p:set>
                                    <p:animEffect transition="in" filter="strips(downRight)">
                                      <p:cBhvr>
                                        <p:cTn id="12" dur="500"/>
                                        <p:tgtEl>
                                          <p:spTgt spid="10651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106516">
                                            <p:txEl>
                                              <p:pRg st="2" end="2"/>
                                            </p:txEl>
                                          </p:spTgt>
                                        </p:tgtEl>
                                        <p:attrNameLst>
                                          <p:attrName>style.visibility</p:attrName>
                                        </p:attrNameLst>
                                      </p:cBhvr>
                                      <p:to>
                                        <p:strVal val="visible"/>
                                      </p:to>
                                    </p:set>
                                    <p:animEffect transition="in" filter="strips(downRight)">
                                      <p:cBhvr>
                                        <p:cTn id="17" dur="500"/>
                                        <p:tgtEl>
                                          <p:spTgt spid="106516">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106516">
                                            <p:txEl>
                                              <p:pRg st="3" end="3"/>
                                            </p:txEl>
                                          </p:spTgt>
                                        </p:tgtEl>
                                        <p:attrNameLst>
                                          <p:attrName>style.visibility</p:attrName>
                                        </p:attrNameLst>
                                      </p:cBhvr>
                                      <p:to>
                                        <p:strVal val="visible"/>
                                      </p:to>
                                    </p:set>
                                    <p:animEffect transition="in" filter="strips(downRight)">
                                      <p:cBhvr>
                                        <p:cTn id="22" dur="500"/>
                                        <p:tgtEl>
                                          <p:spTgt spid="106516">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106516">
                                            <p:txEl>
                                              <p:pRg st="4" end="4"/>
                                            </p:txEl>
                                          </p:spTgt>
                                        </p:tgtEl>
                                        <p:attrNameLst>
                                          <p:attrName>style.visibility</p:attrName>
                                        </p:attrNameLst>
                                      </p:cBhvr>
                                      <p:to>
                                        <p:strVal val="visible"/>
                                      </p:to>
                                    </p:set>
                                    <p:animEffect transition="in" filter="strips(downRight)">
                                      <p:cBhvr>
                                        <p:cTn id="27" dur="500"/>
                                        <p:tgtEl>
                                          <p:spTgt spid="106516">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106516">
                                            <p:txEl>
                                              <p:pRg st="5" end="5"/>
                                            </p:txEl>
                                          </p:spTgt>
                                        </p:tgtEl>
                                        <p:attrNameLst>
                                          <p:attrName>style.visibility</p:attrName>
                                        </p:attrNameLst>
                                      </p:cBhvr>
                                      <p:to>
                                        <p:strVal val="visible"/>
                                      </p:to>
                                    </p:set>
                                    <p:animEffect transition="in" filter="strips(downRight)">
                                      <p:cBhvr>
                                        <p:cTn id="32" dur="500"/>
                                        <p:tgtEl>
                                          <p:spTgt spid="106516">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106516">
                                            <p:txEl>
                                              <p:pRg st="6" end="6"/>
                                            </p:txEl>
                                          </p:spTgt>
                                        </p:tgtEl>
                                        <p:attrNameLst>
                                          <p:attrName>style.visibility</p:attrName>
                                        </p:attrNameLst>
                                      </p:cBhvr>
                                      <p:to>
                                        <p:strVal val="visible"/>
                                      </p:to>
                                    </p:set>
                                    <p:animEffect transition="in" filter="strips(downRight)">
                                      <p:cBhvr>
                                        <p:cTn id="37" dur="500"/>
                                        <p:tgtEl>
                                          <p:spTgt spid="106516">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8" presetClass="entr" presetSubtype="6" fill="hold" grpId="0" nodeType="clickEffect">
                                  <p:stCondLst>
                                    <p:cond delay="0"/>
                                  </p:stCondLst>
                                  <p:childTnLst>
                                    <p:set>
                                      <p:cBhvr>
                                        <p:cTn id="41" dur="1" fill="hold">
                                          <p:stCondLst>
                                            <p:cond delay="0"/>
                                          </p:stCondLst>
                                        </p:cTn>
                                        <p:tgtEl>
                                          <p:spTgt spid="106516">
                                            <p:txEl>
                                              <p:pRg st="7" end="7"/>
                                            </p:txEl>
                                          </p:spTgt>
                                        </p:tgtEl>
                                        <p:attrNameLst>
                                          <p:attrName>style.visibility</p:attrName>
                                        </p:attrNameLst>
                                      </p:cBhvr>
                                      <p:to>
                                        <p:strVal val="visible"/>
                                      </p:to>
                                    </p:set>
                                    <p:animEffect transition="in" filter="strips(downRight)">
                                      <p:cBhvr>
                                        <p:cTn id="42" dur="500"/>
                                        <p:tgtEl>
                                          <p:spTgt spid="10651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16"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674" name="Picture 3074" descr="Brown marble"/>
          <p:cNvPicPr>
            <a:picLocks noChangeAspect="1" noChangeArrowheads="1"/>
          </p:cNvPicPr>
          <p:nvPr/>
        </p:nvPicPr>
        <p:blipFill>
          <a:blip r:embed="rId3" cstate="print"/>
          <a:srcRect/>
          <a:stretch>
            <a:fillRect/>
          </a:stretch>
        </p:blipFill>
        <p:spPr bwMode="auto">
          <a:xfrm>
            <a:off x="898217" y="-16185"/>
            <a:ext cx="6902506" cy="7007703"/>
          </a:xfrm>
          <a:prstGeom prst="rect">
            <a:avLst/>
          </a:prstGeom>
          <a:noFill/>
          <a:ln w="9525">
            <a:noFill/>
            <a:miter lim="800000"/>
            <a:headEnd/>
            <a:tailEnd/>
          </a:ln>
          <a:effectLst/>
        </p:spPr>
      </p:pic>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63" name="Rectangle 19"/>
          <p:cNvSpPr>
            <a:spLocks noGrp="1" noChangeArrowheads="1"/>
          </p:cNvSpPr>
          <p:nvPr>
            <p:ph type="title"/>
          </p:nvPr>
        </p:nvSpPr>
        <p:spPr>
          <a:xfrm>
            <a:off x="320675" y="528638"/>
            <a:ext cx="8275638" cy="1143000"/>
          </a:xfrm>
        </p:spPr>
        <p:txBody>
          <a:bodyPr>
            <a:noAutofit/>
          </a:bodyPr>
          <a:lstStyle/>
          <a:p>
            <a:pPr algn="ctr" fontAlgn="auto">
              <a:spcAft>
                <a:spcPts val="0"/>
              </a:spcAft>
              <a:defRPr/>
            </a:pPr>
            <a:r>
              <a:rPr lang="en-US" sz="4000" dirty="0"/>
              <a:t>Reporting Requirements </a:t>
            </a:r>
            <a:br>
              <a:rPr lang="en-US" sz="4000" dirty="0"/>
            </a:br>
            <a:r>
              <a:rPr lang="en-US" sz="4000" i="1" dirty="0"/>
              <a:t>(NSPS, NESHAP)</a:t>
            </a:r>
            <a:endParaRPr lang="en-US" sz="4000" dirty="0"/>
          </a:p>
        </p:txBody>
      </p:sp>
      <p:sp>
        <p:nvSpPr>
          <p:cNvPr id="117763" name="Rectangle 20"/>
          <p:cNvSpPr>
            <a:spLocks noGrp="1" noChangeArrowheads="1"/>
          </p:cNvSpPr>
          <p:nvPr>
            <p:ph idx="1"/>
          </p:nvPr>
        </p:nvSpPr>
        <p:spPr>
          <a:xfrm>
            <a:off x="827088" y="2149475"/>
            <a:ext cx="7805737" cy="4114800"/>
          </a:xfrm>
          <a:effectLst>
            <a:outerShdw dist="45791" dir="2021404" algn="ctr" rotWithShape="0">
              <a:schemeClr val="bg2"/>
            </a:outerShdw>
          </a:effectLst>
        </p:spPr>
        <p:txBody>
          <a:bodyPr>
            <a:normAutofit/>
          </a:bodyPr>
          <a:lstStyle/>
          <a:p>
            <a:r>
              <a:rPr lang="en-US" sz="3200" dirty="0"/>
              <a:t>Notification of Construction or </a:t>
            </a:r>
            <a:br>
              <a:rPr lang="en-US" sz="3200" dirty="0"/>
            </a:br>
            <a:r>
              <a:rPr lang="en-US" sz="3200" dirty="0"/>
              <a:t>Reconstruction</a:t>
            </a:r>
          </a:p>
          <a:p>
            <a:r>
              <a:rPr lang="en-US" sz="3200" dirty="0"/>
              <a:t>Initial Semiannual Reports</a:t>
            </a:r>
          </a:p>
          <a:p>
            <a:r>
              <a:rPr lang="en-US" sz="3200" dirty="0"/>
              <a:t>Semiannual Reports</a:t>
            </a:r>
          </a:p>
          <a:p>
            <a:r>
              <a:rPr lang="en-US" sz="3200" dirty="0"/>
              <a:t>Percentage of Valves Leaking</a:t>
            </a:r>
          </a:p>
        </p:txBody>
      </p:sp>
      <p:sp>
        <p:nvSpPr>
          <p:cNvPr id="108558" name="Rectangle 14"/>
          <p:cNvSpPr>
            <a:spLocks noChangeArrowheads="1"/>
          </p:cNvSpPr>
          <p:nvPr/>
        </p:nvSpPr>
        <p:spPr bwMode="auto">
          <a:xfrm>
            <a:off x="1512888" y="669925"/>
            <a:ext cx="6096000" cy="135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9050" tIns="26988" rIns="19050" bIns="26988"/>
          <a:lstStyle/>
          <a:p>
            <a:pPr algn="ctr" eaLnBrk="0" hangingPunct="0">
              <a:lnSpc>
                <a:spcPts val="4300"/>
              </a:lnSpc>
              <a:tabLst>
                <a:tab pos="914400" algn="l"/>
                <a:tab pos="1828800" algn="l"/>
                <a:tab pos="2743200" algn="l"/>
                <a:tab pos="3657600" algn="l"/>
                <a:tab pos="4572000" algn="l"/>
                <a:tab pos="5486400" algn="l"/>
                <a:tab pos="6400800" algn="l"/>
              </a:tabLst>
              <a:defRPr/>
            </a:pPr>
            <a:endParaRPr lang="en-US" sz="3800" b="1">
              <a:solidFill>
                <a:srgbClr val="00FFFF"/>
              </a:solidFill>
              <a:effectLst>
                <a:outerShdw blurRad="38100" dist="38100" dir="2700000" algn="tl">
                  <a:srgbClr val="000000"/>
                </a:outerShdw>
              </a:effectLst>
              <a:latin typeface="Arial" charset="0"/>
            </a:endParaRP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608" name="Rectangle 16"/>
          <p:cNvSpPr>
            <a:spLocks noGrp="1" noChangeArrowheads="1"/>
          </p:cNvSpPr>
          <p:nvPr>
            <p:ph type="title"/>
          </p:nvPr>
        </p:nvSpPr>
        <p:spPr>
          <a:xfrm>
            <a:off x="440013" y="728769"/>
            <a:ext cx="7720836" cy="898859"/>
          </a:xfrm>
        </p:spPr>
        <p:txBody>
          <a:bodyPr>
            <a:normAutofit/>
          </a:bodyPr>
          <a:lstStyle/>
          <a:p>
            <a:pPr algn="ctr" fontAlgn="auto">
              <a:spcAft>
                <a:spcPts val="0"/>
              </a:spcAft>
              <a:defRPr/>
            </a:pPr>
            <a:r>
              <a:rPr lang="en-US" sz="4000" dirty="0"/>
              <a:t>Test Methods</a:t>
            </a:r>
          </a:p>
        </p:txBody>
      </p:sp>
      <p:sp>
        <p:nvSpPr>
          <p:cNvPr id="118787" name="Rectangle 17"/>
          <p:cNvSpPr>
            <a:spLocks noGrp="1" noChangeArrowheads="1"/>
          </p:cNvSpPr>
          <p:nvPr>
            <p:ph idx="1"/>
          </p:nvPr>
        </p:nvSpPr>
        <p:spPr>
          <a:xfrm>
            <a:off x="833438" y="2170113"/>
            <a:ext cx="7805737" cy="4114800"/>
          </a:xfrm>
        </p:spPr>
        <p:txBody>
          <a:bodyPr>
            <a:normAutofit/>
          </a:bodyPr>
          <a:lstStyle/>
          <a:p>
            <a:pPr>
              <a:lnSpc>
                <a:spcPct val="120000"/>
              </a:lnSpc>
            </a:pPr>
            <a:r>
              <a:rPr lang="en-US" sz="3600" dirty="0"/>
              <a:t>EPA Method 21</a:t>
            </a:r>
          </a:p>
          <a:p>
            <a:pPr>
              <a:lnSpc>
                <a:spcPct val="120000"/>
              </a:lnSpc>
            </a:pPr>
            <a:r>
              <a:rPr lang="en-US" sz="3600" dirty="0"/>
              <a:t>EPA Method 25</a:t>
            </a:r>
          </a:p>
          <a:p>
            <a:pPr>
              <a:lnSpc>
                <a:spcPct val="120000"/>
              </a:lnSpc>
            </a:pPr>
            <a:r>
              <a:rPr lang="en-US" sz="3600" dirty="0"/>
              <a:t>ASTM Methods</a:t>
            </a:r>
          </a:p>
          <a:p>
            <a:pPr>
              <a:lnSpc>
                <a:spcPct val="120000"/>
              </a:lnSpc>
            </a:pPr>
            <a:r>
              <a:rPr lang="en-US" sz="3600" dirty="0"/>
              <a:t>Alternative methods</a:t>
            </a:r>
          </a:p>
        </p:txBody>
      </p:sp>
      <p:pic>
        <p:nvPicPr>
          <p:cNvPr id="118789" name="Picture 19" descr="PEOP0970"/>
          <p:cNvPicPr>
            <a:picLocks noChangeAspect="1" noChangeArrowheads="1"/>
          </p:cNvPicPr>
          <p:nvPr/>
        </p:nvPicPr>
        <p:blipFill>
          <a:blip r:embed="rId3" cstate="print"/>
          <a:srcRect/>
          <a:stretch>
            <a:fillRect/>
          </a:stretch>
        </p:blipFill>
        <p:spPr bwMode="auto">
          <a:xfrm>
            <a:off x="5570538" y="2070100"/>
            <a:ext cx="3087687" cy="3095625"/>
          </a:xfrm>
          <a:prstGeom prst="rect">
            <a:avLst/>
          </a:prstGeom>
          <a:noFill/>
          <a:ln w="9525">
            <a:noFill/>
            <a:miter lim="800000"/>
            <a:headEnd/>
            <a:tailEnd/>
          </a:ln>
        </p:spPr>
      </p:pic>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55" name="Rectangle 19"/>
          <p:cNvSpPr>
            <a:spLocks noGrp="1" noChangeArrowheads="1"/>
          </p:cNvSpPr>
          <p:nvPr>
            <p:ph type="title"/>
          </p:nvPr>
        </p:nvSpPr>
        <p:spPr>
          <a:xfrm>
            <a:off x="239713" y="456361"/>
            <a:ext cx="8656637" cy="797561"/>
          </a:xfrm>
        </p:spPr>
        <p:txBody>
          <a:bodyPr>
            <a:noAutofit/>
          </a:bodyPr>
          <a:lstStyle/>
          <a:p>
            <a:pPr algn="ctr" fontAlgn="auto">
              <a:spcAft>
                <a:spcPts val="0"/>
              </a:spcAft>
              <a:defRPr/>
            </a:pPr>
            <a:r>
              <a:rPr lang="en-US" sz="4000" dirty="0"/>
              <a:t>Portable Hydrocarbon Analyzers</a:t>
            </a:r>
          </a:p>
        </p:txBody>
      </p:sp>
      <p:sp>
        <p:nvSpPr>
          <p:cNvPr id="119811" name="Rectangle 20"/>
          <p:cNvSpPr>
            <a:spLocks noGrp="1" noChangeArrowheads="1"/>
          </p:cNvSpPr>
          <p:nvPr>
            <p:ph idx="1"/>
          </p:nvPr>
        </p:nvSpPr>
        <p:spPr>
          <a:xfrm>
            <a:off x="727075" y="2066925"/>
            <a:ext cx="7805738" cy="4114800"/>
          </a:xfrm>
        </p:spPr>
        <p:txBody>
          <a:bodyPr>
            <a:normAutofit/>
          </a:bodyPr>
          <a:lstStyle/>
          <a:p>
            <a:r>
              <a:rPr lang="en-US" sz="3200" dirty="0"/>
              <a:t>Types of VOC Analyzers</a:t>
            </a:r>
          </a:p>
          <a:p>
            <a:r>
              <a:rPr lang="en-US" sz="3200" dirty="0"/>
              <a:t>Response Factors</a:t>
            </a:r>
          </a:p>
          <a:p>
            <a:r>
              <a:rPr lang="en-US" sz="3200" dirty="0"/>
              <a:t>Method 21</a:t>
            </a:r>
          </a:p>
          <a:p>
            <a:r>
              <a:rPr lang="en-US" sz="3200" dirty="0"/>
              <a:t>Factors in Selection and Use</a:t>
            </a:r>
          </a:p>
          <a:p>
            <a:r>
              <a:rPr lang="en-US" sz="3200" dirty="0"/>
              <a:t>Safety Concerns</a:t>
            </a:r>
          </a:p>
        </p:txBody>
      </p:sp>
      <p:sp>
        <p:nvSpPr>
          <p:cNvPr id="116750" name="Rectangle 14"/>
          <p:cNvSpPr>
            <a:spLocks noChangeArrowheads="1"/>
          </p:cNvSpPr>
          <p:nvPr/>
        </p:nvSpPr>
        <p:spPr bwMode="auto">
          <a:xfrm>
            <a:off x="2214563" y="803275"/>
            <a:ext cx="4714875" cy="163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9050" tIns="26988" rIns="19050" bIns="26988"/>
          <a:lstStyle/>
          <a:p>
            <a:pPr algn="ctr" eaLnBrk="0" hangingPunct="0">
              <a:lnSpc>
                <a:spcPts val="5600"/>
              </a:lnSpc>
              <a:tabLst>
                <a:tab pos="914400" algn="l"/>
                <a:tab pos="1828800" algn="l"/>
                <a:tab pos="2743200" algn="l"/>
                <a:tab pos="3657600" algn="l"/>
                <a:tab pos="4572000" algn="l"/>
                <a:tab pos="5486400" algn="l"/>
                <a:tab pos="6400800" algn="l"/>
              </a:tabLst>
              <a:defRPr/>
            </a:pPr>
            <a:endParaRPr lang="en-US" sz="4700" b="1">
              <a:solidFill>
                <a:srgbClr val="00FFFF"/>
              </a:solidFill>
              <a:effectLst>
                <a:outerShdw blurRad="38100" dist="38100" dir="2700000" algn="tl">
                  <a:srgbClr val="000000"/>
                </a:outerShdw>
              </a:effectLst>
              <a:latin typeface="Arial" charset="0"/>
            </a:endParaRPr>
          </a:p>
        </p:txBody>
      </p:sp>
      <p:grpSp>
        <p:nvGrpSpPr>
          <p:cNvPr id="119815" name="Group 21"/>
          <p:cNvGrpSpPr>
            <a:grpSpLocks/>
          </p:cNvGrpSpPr>
          <p:nvPr/>
        </p:nvGrpSpPr>
        <p:grpSpPr bwMode="auto">
          <a:xfrm>
            <a:off x="5754532" y="1912938"/>
            <a:ext cx="2686206" cy="3824287"/>
            <a:chOff x="906" y="-276"/>
            <a:chExt cx="4008" cy="4596"/>
          </a:xfrm>
        </p:grpSpPr>
        <p:sp>
          <p:nvSpPr>
            <p:cNvPr id="119816" name="Rectangle 22"/>
            <p:cNvSpPr>
              <a:spLocks noChangeArrowheads="1"/>
            </p:cNvSpPr>
            <p:nvPr/>
          </p:nvSpPr>
          <p:spPr bwMode="auto">
            <a:xfrm>
              <a:off x="906" y="-276"/>
              <a:ext cx="4008" cy="4596"/>
            </a:xfrm>
            <a:prstGeom prst="rect">
              <a:avLst/>
            </a:prstGeom>
            <a:noFill/>
            <a:ln w="9525">
              <a:noFill/>
              <a:miter lim="800000"/>
              <a:headEnd/>
              <a:tailEnd/>
            </a:ln>
          </p:spPr>
          <p:txBody>
            <a:bodyPr/>
            <a:lstStyle/>
            <a:p>
              <a:pPr algn="ctr" eaLnBrk="0" hangingPunct="0"/>
              <a:endParaRPr lang="en-US"/>
            </a:p>
          </p:txBody>
        </p:sp>
        <p:sp>
          <p:nvSpPr>
            <p:cNvPr id="119817" name="Freeform 23"/>
            <p:cNvSpPr>
              <a:spLocks/>
            </p:cNvSpPr>
            <p:nvPr/>
          </p:nvSpPr>
          <p:spPr bwMode="auto">
            <a:xfrm>
              <a:off x="984" y="-258"/>
              <a:ext cx="3912" cy="4560"/>
            </a:xfrm>
            <a:custGeom>
              <a:avLst/>
              <a:gdLst>
                <a:gd name="T0" fmla="*/ 1572 w 3912"/>
                <a:gd name="T1" fmla="*/ 4458 h 4560"/>
                <a:gd name="T2" fmla="*/ 1422 w 3912"/>
                <a:gd name="T3" fmla="*/ 4278 h 4560"/>
                <a:gd name="T4" fmla="*/ 1446 w 3912"/>
                <a:gd name="T5" fmla="*/ 4224 h 4560"/>
                <a:gd name="T6" fmla="*/ 1410 w 3912"/>
                <a:gd name="T7" fmla="*/ 3804 h 4560"/>
                <a:gd name="T8" fmla="*/ 1092 w 3912"/>
                <a:gd name="T9" fmla="*/ 3282 h 4560"/>
                <a:gd name="T10" fmla="*/ 678 w 3912"/>
                <a:gd name="T11" fmla="*/ 2778 h 4560"/>
                <a:gd name="T12" fmla="*/ 606 w 3912"/>
                <a:gd name="T13" fmla="*/ 2562 h 4560"/>
                <a:gd name="T14" fmla="*/ 498 w 3912"/>
                <a:gd name="T15" fmla="*/ 2298 h 4560"/>
                <a:gd name="T16" fmla="*/ 612 w 3912"/>
                <a:gd name="T17" fmla="*/ 2874 h 4560"/>
                <a:gd name="T18" fmla="*/ 612 w 3912"/>
                <a:gd name="T19" fmla="*/ 3114 h 4560"/>
                <a:gd name="T20" fmla="*/ 546 w 3912"/>
                <a:gd name="T21" fmla="*/ 3072 h 4560"/>
                <a:gd name="T22" fmla="*/ 510 w 3912"/>
                <a:gd name="T23" fmla="*/ 3042 h 4560"/>
                <a:gd name="T24" fmla="*/ 342 w 3912"/>
                <a:gd name="T25" fmla="*/ 2916 h 4560"/>
                <a:gd name="T26" fmla="*/ 654 w 3912"/>
                <a:gd name="T27" fmla="*/ 3228 h 4560"/>
                <a:gd name="T28" fmla="*/ 558 w 3912"/>
                <a:gd name="T29" fmla="*/ 3372 h 4560"/>
                <a:gd name="T30" fmla="*/ 306 w 3912"/>
                <a:gd name="T31" fmla="*/ 3348 h 4560"/>
                <a:gd name="T32" fmla="*/ 156 w 3912"/>
                <a:gd name="T33" fmla="*/ 3138 h 4560"/>
                <a:gd name="T34" fmla="*/ 150 w 3912"/>
                <a:gd name="T35" fmla="*/ 3126 h 4560"/>
                <a:gd name="T36" fmla="*/ 168 w 3912"/>
                <a:gd name="T37" fmla="*/ 2814 h 4560"/>
                <a:gd name="T38" fmla="*/ 228 w 3912"/>
                <a:gd name="T39" fmla="*/ 2568 h 4560"/>
                <a:gd name="T40" fmla="*/ 126 w 3912"/>
                <a:gd name="T41" fmla="*/ 2298 h 4560"/>
                <a:gd name="T42" fmla="*/ 6 w 3912"/>
                <a:gd name="T43" fmla="*/ 2004 h 4560"/>
                <a:gd name="T44" fmla="*/ 138 w 3912"/>
                <a:gd name="T45" fmla="*/ 1890 h 4560"/>
                <a:gd name="T46" fmla="*/ 174 w 3912"/>
                <a:gd name="T47" fmla="*/ 1866 h 4560"/>
                <a:gd name="T48" fmla="*/ 186 w 3912"/>
                <a:gd name="T49" fmla="*/ 1284 h 4560"/>
                <a:gd name="T50" fmla="*/ 396 w 3912"/>
                <a:gd name="T51" fmla="*/ 864 h 4560"/>
                <a:gd name="T52" fmla="*/ 324 w 3912"/>
                <a:gd name="T53" fmla="*/ 750 h 4560"/>
                <a:gd name="T54" fmla="*/ 474 w 3912"/>
                <a:gd name="T55" fmla="*/ 276 h 4560"/>
                <a:gd name="T56" fmla="*/ 168 w 3912"/>
                <a:gd name="T57" fmla="*/ 54 h 4560"/>
                <a:gd name="T58" fmla="*/ 90 w 3912"/>
                <a:gd name="T59" fmla="*/ 54 h 4560"/>
                <a:gd name="T60" fmla="*/ 192 w 3912"/>
                <a:gd name="T61" fmla="*/ 6 h 4560"/>
                <a:gd name="T62" fmla="*/ 600 w 3912"/>
                <a:gd name="T63" fmla="*/ 234 h 4560"/>
                <a:gd name="T64" fmla="*/ 480 w 3912"/>
                <a:gd name="T65" fmla="*/ 714 h 4560"/>
                <a:gd name="T66" fmla="*/ 732 w 3912"/>
                <a:gd name="T67" fmla="*/ 828 h 4560"/>
                <a:gd name="T68" fmla="*/ 1380 w 3912"/>
                <a:gd name="T69" fmla="*/ 1494 h 4560"/>
                <a:gd name="T70" fmla="*/ 1734 w 3912"/>
                <a:gd name="T71" fmla="*/ 1734 h 4560"/>
                <a:gd name="T72" fmla="*/ 2334 w 3912"/>
                <a:gd name="T73" fmla="*/ 2370 h 4560"/>
                <a:gd name="T74" fmla="*/ 2736 w 3912"/>
                <a:gd name="T75" fmla="*/ 2538 h 4560"/>
                <a:gd name="T76" fmla="*/ 3168 w 3912"/>
                <a:gd name="T77" fmla="*/ 2454 h 4560"/>
                <a:gd name="T78" fmla="*/ 3534 w 3912"/>
                <a:gd name="T79" fmla="*/ 2736 h 4560"/>
                <a:gd name="T80" fmla="*/ 3648 w 3912"/>
                <a:gd name="T81" fmla="*/ 2880 h 4560"/>
                <a:gd name="T82" fmla="*/ 3594 w 3912"/>
                <a:gd name="T83" fmla="*/ 3084 h 4560"/>
                <a:gd name="T84" fmla="*/ 3270 w 3912"/>
                <a:gd name="T85" fmla="*/ 3090 h 4560"/>
                <a:gd name="T86" fmla="*/ 3180 w 3912"/>
                <a:gd name="T87" fmla="*/ 3006 h 4560"/>
                <a:gd name="T88" fmla="*/ 3024 w 3912"/>
                <a:gd name="T89" fmla="*/ 2880 h 4560"/>
                <a:gd name="T90" fmla="*/ 3006 w 3912"/>
                <a:gd name="T91" fmla="*/ 2778 h 4560"/>
                <a:gd name="T92" fmla="*/ 2742 w 3912"/>
                <a:gd name="T93" fmla="*/ 2904 h 4560"/>
                <a:gd name="T94" fmla="*/ 2922 w 3912"/>
                <a:gd name="T95" fmla="*/ 3210 h 4560"/>
                <a:gd name="T96" fmla="*/ 3102 w 3912"/>
                <a:gd name="T97" fmla="*/ 3252 h 4560"/>
                <a:gd name="T98" fmla="*/ 3306 w 3912"/>
                <a:gd name="T99" fmla="*/ 3498 h 4560"/>
                <a:gd name="T100" fmla="*/ 3534 w 3912"/>
                <a:gd name="T101" fmla="*/ 3954 h 4560"/>
                <a:gd name="T102" fmla="*/ 3660 w 3912"/>
                <a:gd name="T103" fmla="*/ 3846 h 4560"/>
                <a:gd name="T104" fmla="*/ 3906 w 3912"/>
                <a:gd name="T105" fmla="*/ 3960 h 4560"/>
                <a:gd name="T106" fmla="*/ 3750 w 3912"/>
                <a:gd name="T107" fmla="*/ 4146 h 4560"/>
                <a:gd name="T108" fmla="*/ 3630 w 3912"/>
                <a:gd name="T109" fmla="*/ 4266 h 4560"/>
                <a:gd name="T110" fmla="*/ 3294 w 3912"/>
                <a:gd name="T111" fmla="*/ 4284 h 4560"/>
                <a:gd name="T112" fmla="*/ 3126 w 3912"/>
                <a:gd name="T113" fmla="*/ 4278 h 4560"/>
                <a:gd name="T114" fmla="*/ 2958 w 3912"/>
                <a:gd name="T115" fmla="*/ 4308 h 4560"/>
                <a:gd name="T116" fmla="*/ 2694 w 3912"/>
                <a:gd name="T117" fmla="*/ 4170 h 4560"/>
                <a:gd name="T118" fmla="*/ 2658 w 3912"/>
                <a:gd name="T119" fmla="*/ 4152 h 4560"/>
                <a:gd name="T120" fmla="*/ 2454 w 3912"/>
                <a:gd name="T121" fmla="*/ 4278 h 4560"/>
                <a:gd name="T122" fmla="*/ 2226 w 3912"/>
                <a:gd name="T123" fmla="*/ 4518 h 4560"/>
                <a:gd name="T124" fmla="*/ 2094 w 3912"/>
                <a:gd name="T125" fmla="*/ 4530 h 45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912" h="4560">
                  <a:moveTo>
                    <a:pt x="1968" y="4560"/>
                  </a:moveTo>
                  <a:lnTo>
                    <a:pt x="1818" y="4476"/>
                  </a:lnTo>
                  <a:lnTo>
                    <a:pt x="1794" y="4482"/>
                  </a:lnTo>
                  <a:lnTo>
                    <a:pt x="1770" y="4482"/>
                  </a:lnTo>
                  <a:lnTo>
                    <a:pt x="1746" y="4482"/>
                  </a:lnTo>
                  <a:lnTo>
                    <a:pt x="1722" y="4482"/>
                  </a:lnTo>
                  <a:lnTo>
                    <a:pt x="1698" y="4482"/>
                  </a:lnTo>
                  <a:lnTo>
                    <a:pt x="1674" y="4476"/>
                  </a:lnTo>
                  <a:lnTo>
                    <a:pt x="1650" y="4476"/>
                  </a:lnTo>
                  <a:lnTo>
                    <a:pt x="1626" y="4464"/>
                  </a:lnTo>
                  <a:lnTo>
                    <a:pt x="1596" y="4464"/>
                  </a:lnTo>
                  <a:lnTo>
                    <a:pt x="1572" y="4458"/>
                  </a:lnTo>
                  <a:lnTo>
                    <a:pt x="1554" y="4446"/>
                  </a:lnTo>
                  <a:lnTo>
                    <a:pt x="1530" y="4434"/>
                  </a:lnTo>
                  <a:lnTo>
                    <a:pt x="1512" y="4428"/>
                  </a:lnTo>
                  <a:lnTo>
                    <a:pt x="1494" y="4410"/>
                  </a:lnTo>
                  <a:lnTo>
                    <a:pt x="1482" y="4398"/>
                  </a:lnTo>
                  <a:lnTo>
                    <a:pt x="1464" y="4374"/>
                  </a:lnTo>
                  <a:lnTo>
                    <a:pt x="1458" y="4362"/>
                  </a:lnTo>
                  <a:lnTo>
                    <a:pt x="1452" y="4344"/>
                  </a:lnTo>
                  <a:lnTo>
                    <a:pt x="1440" y="4326"/>
                  </a:lnTo>
                  <a:lnTo>
                    <a:pt x="1434" y="4314"/>
                  </a:lnTo>
                  <a:lnTo>
                    <a:pt x="1428" y="4296"/>
                  </a:lnTo>
                  <a:lnTo>
                    <a:pt x="1422" y="4278"/>
                  </a:lnTo>
                  <a:lnTo>
                    <a:pt x="1422" y="4260"/>
                  </a:lnTo>
                  <a:lnTo>
                    <a:pt x="1428" y="4248"/>
                  </a:lnTo>
                  <a:lnTo>
                    <a:pt x="1434" y="4242"/>
                  </a:lnTo>
                  <a:lnTo>
                    <a:pt x="1434" y="4236"/>
                  </a:lnTo>
                  <a:lnTo>
                    <a:pt x="1440" y="4236"/>
                  </a:lnTo>
                  <a:lnTo>
                    <a:pt x="1440" y="4230"/>
                  </a:lnTo>
                  <a:lnTo>
                    <a:pt x="1446" y="4224"/>
                  </a:lnTo>
                  <a:lnTo>
                    <a:pt x="1452" y="4224"/>
                  </a:lnTo>
                  <a:lnTo>
                    <a:pt x="1458" y="4218"/>
                  </a:lnTo>
                  <a:lnTo>
                    <a:pt x="1464" y="4212"/>
                  </a:lnTo>
                  <a:lnTo>
                    <a:pt x="1470" y="4212"/>
                  </a:lnTo>
                  <a:lnTo>
                    <a:pt x="1476" y="4206"/>
                  </a:lnTo>
                  <a:lnTo>
                    <a:pt x="1662" y="4242"/>
                  </a:lnTo>
                  <a:lnTo>
                    <a:pt x="1638" y="4146"/>
                  </a:lnTo>
                  <a:lnTo>
                    <a:pt x="1596" y="4056"/>
                  </a:lnTo>
                  <a:lnTo>
                    <a:pt x="1542" y="3966"/>
                  </a:lnTo>
                  <a:lnTo>
                    <a:pt x="1476" y="3888"/>
                  </a:lnTo>
                  <a:lnTo>
                    <a:pt x="1410" y="3804"/>
                  </a:lnTo>
                  <a:lnTo>
                    <a:pt x="1344" y="3720"/>
                  </a:lnTo>
                  <a:lnTo>
                    <a:pt x="1272" y="3642"/>
                  </a:lnTo>
                  <a:lnTo>
                    <a:pt x="1206" y="3552"/>
                  </a:lnTo>
                  <a:lnTo>
                    <a:pt x="1182" y="3528"/>
                  </a:lnTo>
                  <a:lnTo>
                    <a:pt x="1158" y="3498"/>
                  </a:lnTo>
                  <a:lnTo>
                    <a:pt x="1140" y="3462"/>
                  </a:lnTo>
                  <a:lnTo>
                    <a:pt x="1128" y="3432"/>
                  </a:lnTo>
                  <a:lnTo>
                    <a:pt x="1116" y="3396"/>
                  </a:lnTo>
                  <a:lnTo>
                    <a:pt x="1104" y="3360"/>
                  </a:lnTo>
                  <a:lnTo>
                    <a:pt x="1098" y="3324"/>
                  </a:lnTo>
                  <a:lnTo>
                    <a:pt x="1092" y="3282"/>
                  </a:lnTo>
                  <a:lnTo>
                    <a:pt x="1086" y="3276"/>
                  </a:lnTo>
                  <a:lnTo>
                    <a:pt x="1080" y="3270"/>
                  </a:lnTo>
                  <a:lnTo>
                    <a:pt x="1074" y="3270"/>
                  </a:lnTo>
                  <a:lnTo>
                    <a:pt x="1068" y="3264"/>
                  </a:lnTo>
                  <a:lnTo>
                    <a:pt x="750" y="2970"/>
                  </a:lnTo>
                  <a:lnTo>
                    <a:pt x="726" y="2928"/>
                  </a:lnTo>
                  <a:lnTo>
                    <a:pt x="708" y="2880"/>
                  </a:lnTo>
                  <a:lnTo>
                    <a:pt x="690" y="2832"/>
                  </a:lnTo>
                  <a:lnTo>
                    <a:pt x="678" y="2778"/>
                  </a:lnTo>
                  <a:lnTo>
                    <a:pt x="666" y="2724"/>
                  </a:lnTo>
                  <a:lnTo>
                    <a:pt x="654" y="2676"/>
                  </a:lnTo>
                  <a:lnTo>
                    <a:pt x="642" y="2622"/>
                  </a:lnTo>
                  <a:lnTo>
                    <a:pt x="630" y="2568"/>
                  </a:lnTo>
                  <a:lnTo>
                    <a:pt x="624" y="2568"/>
                  </a:lnTo>
                  <a:lnTo>
                    <a:pt x="618" y="2568"/>
                  </a:lnTo>
                  <a:lnTo>
                    <a:pt x="612" y="2568"/>
                  </a:lnTo>
                  <a:lnTo>
                    <a:pt x="612" y="2562"/>
                  </a:lnTo>
                  <a:lnTo>
                    <a:pt x="606" y="2562"/>
                  </a:lnTo>
                  <a:lnTo>
                    <a:pt x="612" y="2562"/>
                  </a:lnTo>
                  <a:lnTo>
                    <a:pt x="618" y="2562"/>
                  </a:lnTo>
                  <a:lnTo>
                    <a:pt x="570" y="2322"/>
                  </a:lnTo>
                  <a:lnTo>
                    <a:pt x="504" y="2298"/>
                  </a:lnTo>
                  <a:lnTo>
                    <a:pt x="498" y="2298"/>
                  </a:lnTo>
                  <a:lnTo>
                    <a:pt x="498" y="2304"/>
                  </a:lnTo>
                  <a:lnTo>
                    <a:pt x="498" y="2310"/>
                  </a:lnTo>
                  <a:lnTo>
                    <a:pt x="498" y="2316"/>
                  </a:lnTo>
                  <a:lnTo>
                    <a:pt x="534" y="2400"/>
                  </a:lnTo>
                  <a:lnTo>
                    <a:pt x="564" y="2490"/>
                  </a:lnTo>
                  <a:lnTo>
                    <a:pt x="582" y="2586"/>
                  </a:lnTo>
                  <a:lnTo>
                    <a:pt x="594" y="2682"/>
                  </a:lnTo>
                  <a:lnTo>
                    <a:pt x="600" y="2778"/>
                  </a:lnTo>
                  <a:lnTo>
                    <a:pt x="612" y="2874"/>
                  </a:lnTo>
                  <a:lnTo>
                    <a:pt x="618" y="2970"/>
                  </a:lnTo>
                  <a:lnTo>
                    <a:pt x="636" y="3066"/>
                  </a:lnTo>
                  <a:lnTo>
                    <a:pt x="636" y="3072"/>
                  </a:lnTo>
                  <a:lnTo>
                    <a:pt x="636" y="3078"/>
                  </a:lnTo>
                  <a:lnTo>
                    <a:pt x="636" y="3090"/>
                  </a:lnTo>
                  <a:lnTo>
                    <a:pt x="630" y="3090"/>
                  </a:lnTo>
                  <a:lnTo>
                    <a:pt x="630" y="3096"/>
                  </a:lnTo>
                  <a:lnTo>
                    <a:pt x="630" y="3102"/>
                  </a:lnTo>
                  <a:lnTo>
                    <a:pt x="624" y="3102"/>
                  </a:lnTo>
                  <a:lnTo>
                    <a:pt x="624" y="3108"/>
                  </a:lnTo>
                  <a:lnTo>
                    <a:pt x="618" y="3108"/>
                  </a:lnTo>
                  <a:lnTo>
                    <a:pt x="612" y="3114"/>
                  </a:lnTo>
                  <a:lnTo>
                    <a:pt x="606" y="3114"/>
                  </a:lnTo>
                  <a:lnTo>
                    <a:pt x="600" y="3108"/>
                  </a:lnTo>
                  <a:lnTo>
                    <a:pt x="594" y="3108"/>
                  </a:lnTo>
                  <a:lnTo>
                    <a:pt x="582" y="3108"/>
                  </a:lnTo>
                  <a:lnTo>
                    <a:pt x="576" y="3102"/>
                  </a:lnTo>
                  <a:lnTo>
                    <a:pt x="570" y="3096"/>
                  </a:lnTo>
                  <a:lnTo>
                    <a:pt x="564" y="3090"/>
                  </a:lnTo>
                  <a:lnTo>
                    <a:pt x="564" y="3084"/>
                  </a:lnTo>
                  <a:lnTo>
                    <a:pt x="558" y="3084"/>
                  </a:lnTo>
                  <a:lnTo>
                    <a:pt x="552" y="3078"/>
                  </a:lnTo>
                  <a:lnTo>
                    <a:pt x="546" y="3072"/>
                  </a:lnTo>
                  <a:lnTo>
                    <a:pt x="540" y="3072"/>
                  </a:lnTo>
                  <a:lnTo>
                    <a:pt x="534" y="3066"/>
                  </a:lnTo>
                  <a:lnTo>
                    <a:pt x="528" y="3066"/>
                  </a:lnTo>
                  <a:lnTo>
                    <a:pt x="528" y="3060"/>
                  </a:lnTo>
                  <a:lnTo>
                    <a:pt x="522" y="3060"/>
                  </a:lnTo>
                  <a:lnTo>
                    <a:pt x="522" y="3054"/>
                  </a:lnTo>
                  <a:lnTo>
                    <a:pt x="522" y="3048"/>
                  </a:lnTo>
                  <a:lnTo>
                    <a:pt x="516" y="3048"/>
                  </a:lnTo>
                  <a:lnTo>
                    <a:pt x="516" y="3042"/>
                  </a:lnTo>
                  <a:lnTo>
                    <a:pt x="510" y="3042"/>
                  </a:lnTo>
                  <a:lnTo>
                    <a:pt x="504" y="3042"/>
                  </a:lnTo>
                  <a:lnTo>
                    <a:pt x="498" y="3042"/>
                  </a:lnTo>
                  <a:lnTo>
                    <a:pt x="492" y="3036"/>
                  </a:lnTo>
                  <a:lnTo>
                    <a:pt x="348" y="2802"/>
                  </a:lnTo>
                  <a:lnTo>
                    <a:pt x="348" y="2820"/>
                  </a:lnTo>
                  <a:lnTo>
                    <a:pt x="342" y="2844"/>
                  </a:lnTo>
                  <a:lnTo>
                    <a:pt x="342" y="2868"/>
                  </a:lnTo>
                  <a:lnTo>
                    <a:pt x="342" y="2892"/>
                  </a:lnTo>
                  <a:lnTo>
                    <a:pt x="342" y="2916"/>
                  </a:lnTo>
                  <a:lnTo>
                    <a:pt x="348" y="2940"/>
                  </a:lnTo>
                  <a:lnTo>
                    <a:pt x="354" y="2964"/>
                  </a:lnTo>
                  <a:lnTo>
                    <a:pt x="360" y="2988"/>
                  </a:lnTo>
                  <a:lnTo>
                    <a:pt x="396" y="3030"/>
                  </a:lnTo>
                  <a:lnTo>
                    <a:pt x="432" y="3060"/>
                  </a:lnTo>
                  <a:lnTo>
                    <a:pt x="474" y="3078"/>
                  </a:lnTo>
                  <a:lnTo>
                    <a:pt x="516" y="3102"/>
                  </a:lnTo>
                  <a:lnTo>
                    <a:pt x="558" y="3120"/>
                  </a:lnTo>
                  <a:lnTo>
                    <a:pt x="594" y="3144"/>
                  </a:lnTo>
                  <a:lnTo>
                    <a:pt x="630" y="3174"/>
                  </a:lnTo>
                  <a:lnTo>
                    <a:pt x="654" y="3210"/>
                  </a:lnTo>
                  <a:lnTo>
                    <a:pt x="654" y="3228"/>
                  </a:lnTo>
                  <a:lnTo>
                    <a:pt x="660" y="3246"/>
                  </a:lnTo>
                  <a:lnTo>
                    <a:pt x="660" y="3264"/>
                  </a:lnTo>
                  <a:lnTo>
                    <a:pt x="660" y="3282"/>
                  </a:lnTo>
                  <a:lnTo>
                    <a:pt x="660" y="3294"/>
                  </a:lnTo>
                  <a:lnTo>
                    <a:pt x="660" y="3312"/>
                  </a:lnTo>
                  <a:lnTo>
                    <a:pt x="654" y="3324"/>
                  </a:lnTo>
                  <a:lnTo>
                    <a:pt x="642" y="3336"/>
                  </a:lnTo>
                  <a:lnTo>
                    <a:pt x="630" y="3348"/>
                  </a:lnTo>
                  <a:lnTo>
                    <a:pt x="612" y="3354"/>
                  </a:lnTo>
                  <a:lnTo>
                    <a:pt x="594" y="3366"/>
                  </a:lnTo>
                  <a:lnTo>
                    <a:pt x="576" y="3366"/>
                  </a:lnTo>
                  <a:lnTo>
                    <a:pt x="558" y="3372"/>
                  </a:lnTo>
                  <a:lnTo>
                    <a:pt x="534" y="3372"/>
                  </a:lnTo>
                  <a:lnTo>
                    <a:pt x="516" y="3366"/>
                  </a:lnTo>
                  <a:lnTo>
                    <a:pt x="498" y="3366"/>
                  </a:lnTo>
                  <a:lnTo>
                    <a:pt x="474" y="3372"/>
                  </a:lnTo>
                  <a:lnTo>
                    <a:pt x="456" y="3378"/>
                  </a:lnTo>
                  <a:lnTo>
                    <a:pt x="432" y="3378"/>
                  </a:lnTo>
                  <a:lnTo>
                    <a:pt x="408" y="3378"/>
                  </a:lnTo>
                  <a:lnTo>
                    <a:pt x="378" y="3372"/>
                  </a:lnTo>
                  <a:lnTo>
                    <a:pt x="354" y="3366"/>
                  </a:lnTo>
                  <a:lnTo>
                    <a:pt x="336" y="3360"/>
                  </a:lnTo>
                  <a:lnTo>
                    <a:pt x="312" y="3354"/>
                  </a:lnTo>
                  <a:lnTo>
                    <a:pt x="306" y="3348"/>
                  </a:lnTo>
                  <a:lnTo>
                    <a:pt x="300" y="3342"/>
                  </a:lnTo>
                  <a:lnTo>
                    <a:pt x="294" y="3342"/>
                  </a:lnTo>
                  <a:lnTo>
                    <a:pt x="288" y="3336"/>
                  </a:lnTo>
                  <a:lnTo>
                    <a:pt x="282" y="3336"/>
                  </a:lnTo>
                  <a:lnTo>
                    <a:pt x="276" y="3336"/>
                  </a:lnTo>
                  <a:lnTo>
                    <a:pt x="270" y="3330"/>
                  </a:lnTo>
                  <a:lnTo>
                    <a:pt x="162" y="3132"/>
                  </a:lnTo>
                  <a:lnTo>
                    <a:pt x="156" y="3132"/>
                  </a:lnTo>
                  <a:lnTo>
                    <a:pt x="156" y="3138"/>
                  </a:lnTo>
                  <a:lnTo>
                    <a:pt x="156" y="3144"/>
                  </a:lnTo>
                  <a:lnTo>
                    <a:pt x="162" y="3144"/>
                  </a:lnTo>
                  <a:lnTo>
                    <a:pt x="156" y="3150"/>
                  </a:lnTo>
                  <a:lnTo>
                    <a:pt x="150" y="3144"/>
                  </a:lnTo>
                  <a:lnTo>
                    <a:pt x="150" y="3138"/>
                  </a:lnTo>
                  <a:lnTo>
                    <a:pt x="150" y="3132"/>
                  </a:lnTo>
                  <a:lnTo>
                    <a:pt x="150" y="3126"/>
                  </a:lnTo>
                  <a:lnTo>
                    <a:pt x="144" y="3126"/>
                  </a:lnTo>
                  <a:lnTo>
                    <a:pt x="144" y="3120"/>
                  </a:lnTo>
                  <a:lnTo>
                    <a:pt x="108" y="2940"/>
                  </a:lnTo>
                  <a:lnTo>
                    <a:pt x="126" y="2898"/>
                  </a:lnTo>
                  <a:lnTo>
                    <a:pt x="150" y="2856"/>
                  </a:lnTo>
                  <a:lnTo>
                    <a:pt x="168" y="2814"/>
                  </a:lnTo>
                  <a:lnTo>
                    <a:pt x="180" y="2772"/>
                  </a:lnTo>
                  <a:lnTo>
                    <a:pt x="198" y="2724"/>
                  </a:lnTo>
                  <a:lnTo>
                    <a:pt x="210" y="2682"/>
                  </a:lnTo>
                  <a:lnTo>
                    <a:pt x="216" y="2634"/>
                  </a:lnTo>
                  <a:lnTo>
                    <a:pt x="216" y="2586"/>
                  </a:lnTo>
                  <a:lnTo>
                    <a:pt x="222" y="2586"/>
                  </a:lnTo>
                  <a:lnTo>
                    <a:pt x="222" y="2580"/>
                  </a:lnTo>
                  <a:lnTo>
                    <a:pt x="228" y="2574"/>
                  </a:lnTo>
                  <a:lnTo>
                    <a:pt x="228" y="2568"/>
                  </a:lnTo>
                  <a:lnTo>
                    <a:pt x="234" y="2568"/>
                  </a:lnTo>
                  <a:lnTo>
                    <a:pt x="234" y="2538"/>
                  </a:lnTo>
                  <a:lnTo>
                    <a:pt x="234" y="2502"/>
                  </a:lnTo>
                  <a:lnTo>
                    <a:pt x="228" y="2466"/>
                  </a:lnTo>
                  <a:lnTo>
                    <a:pt x="216" y="2430"/>
                  </a:lnTo>
                  <a:lnTo>
                    <a:pt x="204" y="2394"/>
                  </a:lnTo>
                  <a:lnTo>
                    <a:pt x="192" y="2358"/>
                  </a:lnTo>
                  <a:lnTo>
                    <a:pt x="180" y="2322"/>
                  </a:lnTo>
                  <a:lnTo>
                    <a:pt x="174" y="2292"/>
                  </a:lnTo>
                  <a:lnTo>
                    <a:pt x="156" y="2298"/>
                  </a:lnTo>
                  <a:lnTo>
                    <a:pt x="138" y="2298"/>
                  </a:lnTo>
                  <a:lnTo>
                    <a:pt x="126" y="2298"/>
                  </a:lnTo>
                  <a:lnTo>
                    <a:pt x="108" y="2292"/>
                  </a:lnTo>
                  <a:lnTo>
                    <a:pt x="96" y="2286"/>
                  </a:lnTo>
                  <a:lnTo>
                    <a:pt x="78" y="2280"/>
                  </a:lnTo>
                  <a:lnTo>
                    <a:pt x="66" y="2274"/>
                  </a:lnTo>
                  <a:lnTo>
                    <a:pt x="54" y="2262"/>
                  </a:lnTo>
                  <a:lnTo>
                    <a:pt x="36" y="2232"/>
                  </a:lnTo>
                  <a:lnTo>
                    <a:pt x="18" y="2202"/>
                  </a:lnTo>
                  <a:lnTo>
                    <a:pt x="6" y="2166"/>
                  </a:lnTo>
                  <a:lnTo>
                    <a:pt x="0" y="2124"/>
                  </a:lnTo>
                  <a:lnTo>
                    <a:pt x="0" y="2082"/>
                  </a:lnTo>
                  <a:lnTo>
                    <a:pt x="0" y="2046"/>
                  </a:lnTo>
                  <a:lnTo>
                    <a:pt x="6" y="2004"/>
                  </a:lnTo>
                  <a:lnTo>
                    <a:pt x="18" y="1968"/>
                  </a:lnTo>
                  <a:lnTo>
                    <a:pt x="24" y="1950"/>
                  </a:lnTo>
                  <a:lnTo>
                    <a:pt x="36" y="1938"/>
                  </a:lnTo>
                  <a:lnTo>
                    <a:pt x="42" y="1926"/>
                  </a:lnTo>
                  <a:lnTo>
                    <a:pt x="60" y="1914"/>
                  </a:lnTo>
                  <a:lnTo>
                    <a:pt x="72" y="1902"/>
                  </a:lnTo>
                  <a:lnTo>
                    <a:pt x="84" y="1890"/>
                  </a:lnTo>
                  <a:lnTo>
                    <a:pt x="102" y="1884"/>
                  </a:lnTo>
                  <a:lnTo>
                    <a:pt x="120" y="1884"/>
                  </a:lnTo>
                  <a:lnTo>
                    <a:pt x="126" y="1884"/>
                  </a:lnTo>
                  <a:lnTo>
                    <a:pt x="132" y="1884"/>
                  </a:lnTo>
                  <a:lnTo>
                    <a:pt x="138" y="1890"/>
                  </a:lnTo>
                  <a:lnTo>
                    <a:pt x="144" y="1890"/>
                  </a:lnTo>
                  <a:lnTo>
                    <a:pt x="150" y="1890"/>
                  </a:lnTo>
                  <a:lnTo>
                    <a:pt x="150" y="1896"/>
                  </a:lnTo>
                  <a:lnTo>
                    <a:pt x="156" y="1896"/>
                  </a:lnTo>
                  <a:lnTo>
                    <a:pt x="162" y="1890"/>
                  </a:lnTo>
                  <a:lnTo>
                    <a:pt x="168" y="1890"/>
                  </a:lnTo>
                  <a:lnTo>
                    <a:pt x="174" y="1884"/>
                  </a:lnTo>
                  <a:lnTo>
                    <a:pt x="174" y="1878"/>
                  </a:lnTo>
                  <a:lnTo>
                    <a:pt x="174" y="1872"/>
                  </a:lnTo>
                  <a:lnTo>
                    <a:pt x="174" y="1866"/>
                  </a:lnTo>
                  <a:lnTo>
                    <a:pt x="186" y="1836"/>
                  </a:lnTo>
                  <a:lnTo>
                    <a:pt x="180" y="1788"/>
                  </a:lnTo>
                  <a:lnTo>
                    <a:pt x="174" y="1740"/>
                  </a:lnTo>
                  <a:lnTo>
                    <a:pt x="174" y="1692"/>
                  </a:lnTo>
                  <a:lnTo>
                    <a:pt x="174" y="1644"/>
                  </a:lnTo>
                  <a:lnTo>
                    <a:pt x="174" y="1596"/>
                  </a:lnTo>
                  <a:lnTo>
                    <a:pt x="174" y="1548"/>
                  </a:lnTo>
                  <a:lnTo>
                    <a:pt x="174" y="1500"/>
                  </a:lnTo>
                  <a:lnTo>
                    <a:pt x="174" y="1452"/>
                  </a:lnTo>
                  <a:lnTo>
                    <a:pt x="174" y="1368"/>
                  </a:lnTo>
                  <a:lnTo>
                    <a:pt x="186" y="1284"/>
                  </a:lnTo>
                  <a:lnTo>
                    <a:pt x="192" y="1194"/>
                  </a:lnTo>
                  <a:lnTo>
                    <a:pt x="210" y="1110"/>
                  </a:lnTo>
                  <a:lnTo>
                    <a:pt x="234" y="1032"/>
                  </a:lnTo>
                  <a:lnTo>
                    <a:pt x="270" y="960"/>
                  </a:lnTo>
                  <a:lnTo>
                    <a:pt x="324" y="906"/>
                  </a:lnTo>
                  <a:lnTo>
                    <a:pt x="390" y="870"/>
                  </a:lnTo>
                  <a:lnTo>
                    <a:pt x="390" y="864"/>
                  </a:lnTo>
                  <a:lnTo>
                    <a:pt x="396" y="864"/>
                  </a:lnTo>
                  <a:lnTo>
                    <a:pt x="396" y="858"/>
                  </a:lnTo>
                  <a:lnTo>
                    <a:pt x="390" y="858"/>
                  </a:lnTo>
                  <a:lnTo>
                    <a:pt x="390" y="852"/>
                  </a:lnTo>
                  <a:lnTo>
                    <a:pt x="384" y="846"/>
                  </a:lnTo>
                  <a:lnTo>
                    <a:pt x="384" y="840"/>
                  </a:lnTo>
                  <a:lnTo>
                    <a:pt x="378" y="840"/>
                  </a:lnTo>
                  <a:lnTo>
                    <a:pt x="372" y="834"/>
                  </a:lnTo>
                  <a:lnTo>
                    <a:pt x="342" y="792"/>
                  </a:lnTo>
                  <a:lnTo>
                    <a:pt x="324" y="750"/>
                  </a:lnTo>
                  <a:lnTo>
                    <a:pt x="312" y="702"/>
                  </a:lnTo>
                  <a:lnTo>
                    <a:pt x="306" y="648"/>
                  </a:lnTo>
                  <a:lnTo>
                    <a:pt x="306" y="600"/>
                  </a:lnTo>
                  <a:lnTo>
                    <a:pt x="312" y="552"/>
                  </a:lnTo>
                  <a:lnTo>
                    <a:pt x="330" y="504"/>
                  </a:lnTo>
                  <a:lnTo>
                    <a:pt x="354" y="462"/>
                  </a:lnTo>
                  <a:lnTo>
                    <a:pt x="372" y="432"/>
                  </a:lnTo>
                  <a:lnTo>
                    <a:pt x="396" y="402"/>
                  </a:lnTo>
                  <a:lnTo>
                    <a:pt x="420" y="372"/>
                  </a:lnTo>
                  <a:lnTo>
                    <a:pt x="444" y="342"/>
                  </a:lnTo>
                  <a:lnTo>
                    <a:pt x="462" y="306"/>
                  </a:lnTo>
                  <a:lnTo>
                    <a:pt x="474" y="276"/>
                  </a:lnTo>
                  <a:lnTo>
                    <a:pt x="474" y="240"/>
                  </a:lnTo>
                  <a:lnTo>
                    <a:pt x="468" y="198"/>
                  </a:lnTo>
                  <a:lnTo>
                    <a:pt x="438" y="162"/>
                  </a:lnTo>
                  <a:lnTo>
                    <a:pt x="408" y="132"/>
                  </a:lnTo>
                  <a:lnTo>
                    <a:pt x="378" y="108"/>
                  </a:lnTo>
                  <a:lnTo>
                    <a:pt x="348" y="90"/>
                  </a:lnTo>
                  <a:lnTo>
                    <a:pt x="312" y="72"/>
                  </a:lnTo>
                  <a:lnTo>
                    <a:pt x="276" y="60"/>
                  </a:lnTo>
                  <a:lnTo>
                    <a:pt x="234" y="54"/>
                  </a:lnTo>
                  <a:lnTo>
                    <a:pt x="192" y="48"/>
                  </a:lnTo>
                  <a:lnTo>
                    <a:pt x="180" y="54"/>
                  </a:lnTo>
                  <a:lnTo>
                    <a:pt x="168" y="54"/>
                  </a:lnTo>
                  <a:lnTo>
                    <a:pt x="156" y="60"/>
                  </a:lnTo>
                  <a:lnTo>
                    <a:pt x="144" y="60"/>
                  </a:lnTo>
                  <a:lnTo>
                    <a:pt x="132" y="60"/>
                  </a:lnTo>
                  <a:lnTo>
                    <a:pt x="126" y="60"/>
                  </a:lnTo>
                  <a:lnTo>
                    <a:pt x="114" y="66"/>
                  </a:lnTo>
                  <a:lnTo>
                    <a:pt x="102" y="66"/>
                  </a:lnTo>
                  <a:lnTo>
                    <a:pt x="96" y="60"/>
                  </a:lnTo>
                  <a:lnTo>
                    <a:pt x="90" y="60"/>
                  </a:lnTo>
                  <a:lnTo>
                    <a:pt x="90" y="54"/>
                  </a:lnTo>
                  <a:lnTo>
                    <a:pt x="84" y="48"/>
                  </a:lnTo>
                  <a:lnTo>
                    <a:pt x="90" y="48"/>
                  </a:lnTo>
                  <a:lnTo>
                    <a:pt x="90" y="42"/>
                  </a:lnTo>
                  <a:lnTo>
                    <a:pt x="90" y="36"/>
                  </a:lnTo>
                  <a:lnTo>
                    <a:pt x="96" y="36"/>
                  </a:lnTo>
                  <a:lnTo>
                    <a:pt x="144" y="24"/>
                  </a:lnTo>
                  <a:lnTo>
                    <a:pt x="192" y="6"/>
                  </a:lnTo>
                  <a:lnTo>
                    <a:pt x="246" y="0"/>
                  </a:lnTo>
                  <a:lnTo>
                    <a:pt x="300" y="0"/>
                  </a:lnTo>
                  <a:lnTo>
                    <a:pt x="354" y="6"/>
                  </a:lnTo>
                  <a:lnTo>
                    <a:pt x="402" y="18"/>
                  </a:lnTo>
                  <a:lnTo>
                    <a:pt x="450" y="42"/>
                  </a:lnTo>
                  <a:lnTo>
                    <a:pt x="492" y="78"/>
                  </a:lnTo>
                  <a:lnTo>
                    <a:pt x="516" y="96"/>
                  </a:lnTo>
                  <a:lnTo>
                    <a:pt x="540" y="120"/>
                  </a:lnTo>
                  <a:lnTo>
                    <a:pt x="558" y="144"/>
                  </a:lnTo>
                  <a:lnTo>
                    <a:pt x="576" y="174"/>
                  </a:lnTo>
                  <a:lnTo>
                    <a:pt x="588" y="204"/>
                  </a:lnTo>
                  <a:lnTo>
                    <a:pt x="600" y="234"/>
                  </a:lnTo>
                  <a:lnTo>
                    <a:pt x="606" y="264"/>
                  </a:lnTo>
                  <a:lnTo>
                    <a:pt x="606" y="300"/>
                  </a:lnTo>
                  <a:lnTo>
                    <a:pt x="588" y="348"/>
                  </a:lnTo>
                  <a:lnTo>
                    <a:pt x="564" y="396"/>
                  </a:lnTo>
                  <a:lnTo>
                    <a:pt x="534" y="438"/>
                  </a:lnTo>
                  <a:lnTo>
                    <a:pt x="510" y="480"/>
                  </a:lnTo>
                  <a:lnTo>
                    <a:pt x="486" y="522"/>
                  </a:lnTo>
                  <a:lnTo>
                    <a:pt x="468" y="564"/>
                  </a:lnTo>
                  <a:lnTo>
                    <a:pt x="456" y="612"/>
                  </a:lnTo>
                  <a:lnTo>
                    <a:pt x="456" y="672"/>
                  </a:lnTo>
                  <a:lnTo>
                    <a:pt x="468" y="690"/>
                  </a:lnTo>
                  <a:lnTo>
                    <a:pt x="480" y="714"/>
                  </a:lnTo>
                  <a:lnTo>
                    <a:pt x="498" y="732"/>
                  </a:lnTo>
                  <a:lnTo>
                    <a:pt x="510" y="756"/>
                  </a:lnTo>
                  <a:lnTo>
                    <a:pt x="528" y="774"/>
                  </a:lnTo>
                  <a:lnTo>
                    <a:pt x="546" y="792"/>
                  </a:lnTo>
                  <a:lnTo>
                    <a:pt x="564" y="804"/>
                  </a:lnTo>
                  <a:lnTo>
                    <a:pt x="582" y="816"/>
                  </a:lnTo>
                  <a:lnTo>
                    <a:pt x="606" y="810"/>
                  </a:lnTo>
                  <a:lnTo>
                    <a:pt x="630" y="810"/>
                  </a:lnTo>
                  <a:lnTo>
                    <a:pt x="660" y="810"/>
                  </a:lnTo>
                  <a:lnTo>
                    <a:pt x="684" y="816"/>
                  </a:lnTo>
                  <a:lnTo>
                    <a:pt x="708" y="822"/>
                  </a:lnTo>
                  <a:lnTo>
                    <a:pt x="732" y="828"/>
                  </a:lnTo>
                  <a:lnTo>
                    <a:pt x="756" y="834"/>
                  </a:lnTo>
                  <a:lnTo>
                    <a:pt x="774" y="840"/>
                  </a:lnTo>
                  <a:lnTo>
                    <a:pt x="870" y="894"/>
                  </a:lnTo>
                  <a:lnTo>
                    <a:pt x="948" y="960"/>
                  </a:lnTo>
                  <a:lnTo>
                    <a:pt x="1020" y="1032"/>
                  </a:lnTo>
                  <a:lnTo>
                    <a:pt x="1086" y="1110"/>
                  </a:lnTo>
                  <a:lnTo>
                    <a:pt x="1140" y="1194"/>
                  </a:lnTo>
                  <a:lnTo>
                    <a:pt x="1200" y="1278"/>
                  </a:lnTo>
                  <a:lnTo>
                    <a:pt x="1260" y="1362"/>
                  </a:lnTo>
                  <a:lnTo>
                    <a:pt x="1326" y="1446"/>
                  </a:lnTo>
                  <a:lnTo>
                    <a:pt x="1356" y="1470"/>
                  </a:lnTo>
                  <a:lnTo>
                    <a:pt x="1380" y="1494"/>
                  </a:lnTo>
                  <a:lnTo>
                    <a:pt x="1404" y="1518"/>
                  </a:lnTo>
                  <a:lnTo>
                    <a:pt x="1428" y="1536"/>
                  </a:lnTo>
                  <a:lnTo>
                    <a:pt x="1452" y="1554"/>
                  </a:lnTo>
                  <a:lnTo>
                    <a:pt x="1476" y="1572"/>
                  </a:lnTo>
                  <a:lnTo>
                    <a:pt x="1506" y="1590"/>
                  </a:lnTo>
                  <a:lnTo>
                    <a:pt x="1530" y="1608"/>
                  </a:lnTo>
                  <a:lnTo>
                    <a:pt x="1560" y="1632"/>
                  </a:lnTo>
                  <a:lnTo>
                    <a:pt x="1596" y="1650"/>
                  </a:lnTo>
                  <a:lnTo>
                    <a:pt x="1626" y="1674"/>
                  </a:lnTo>
                  <a:lnTo>
                    <a:pt x="1662" y="1692"/>
                  </a:lnTo>
                  <a:lnTo>
                    <a:pt x="1698" y="1716"/>
                  </a:lnTo>
                  <a:lnTo>
                    <a:pt x="1734" y="1734"/>
                  </a:lnTo>
                  <a:lnTo>
                    <a:pt x="1770" y="1758"/>
                  </a:lnTo>
                  <a:lnTo>
                    <a:pt x="1800" y="1776"/>
                  </a:lnTo>
                  <a:lnTo>
                    <a:pt x="1890" y="1812"/>
                  </a:lnTo>
                  <a:lnTo>
                    <a:pt x="1974" y="1854"/>
                  </a:lnTo>
                  <a:lnTo>
                    <a:pt x="2046" y="1908"/>
                  </a:lnTo>
                  <a:lnTo>
                    <a:pt x="2112" y="1968"/>
                  </a:lnTo>
                  <a:lnTo>
                    <a:pt x="2166" y="2034"/>
                  </a:lnTo>
                  <a:lnTo>
                    <a:pt x="2220" y="2112"/>
                  </a:lnTo>
                  <a:lnTo>
                    <a:pt x="2262" y="2190"/>
                  </a:lnTo>
                  <a:lnTo>
                    <a:pt x="2292" y="2274"/>
                  </a:lnTo>
                  <a:lnTo>
                    <a:pt x="2310" y="2322"/>
                  </a:lnTo>
                  <a:lnTo>
                    <a:pt x="2334" y="2370"/>
                  </a:lnTo>
                  <a:lnTo>
                    <a:pt x="2364" y="2412"/>
                  </a:lnTo>
                  <a:lnTo>
                    <a:pt x="2388" y="2454"/>
                  </a:lnTo>
                  <a:lnTo>
                    <a:pt x="2418" y="2490"/>
                  </a:lnTo>
                  <a:lnTo>
                    <a:pt x="2448" y="2532"/>
                  </a:lnTo>
                  <a:lnTo>
                    <a:pt x="2472" y="2574"/>
                  </a:lnTo>
                  <a:lnTo>
                    <a:pt x="2496" y="2616"/>
                  </a:lnTo>
                  <a:lnTo>
                    <a:pt x="2634" y="2586"/>
                  </a:lnTo>
                  <a:lnTo>
                    <a:pt x="2658" y="2574"/>
                  </a:lnTo>
                  <a:lnTo>
                    <a:pt x="2676" y="2568"/>
                  </a:lnTo>
                  <a:lnTo>
                    <a:pt x="2694" y="2556"/>
                  </a:lnTo>
                  <a:lnTo>
                    <a:pt x="2718" y="2550"/>
                  </a:lnTo>
                  <a:lnTo>
                    <a:pt x="2736" y="2538"/>
                  </a:lnTo>
                  <a:lnTo>
                    <a:pt x="2760" y="2526"/>
                  </a:lnTo>
                  <a:lnTo>
                    <a:pt x="2778" y="2514"/>
                  </a:lnTo>
                  <a:lnTo>
                    <a:pt x="2796" y="2502"/>
                  </a:lnTo>
                  <a:lnTo>
                    <a:pt x="2838" y="2484"/>
                  </a:lnTo>
                  <a:lnTo>
                    <a:pt x="2874" y="2466"/>
                  </a:lnTo>
                  <a:lnTo>
                    <a:pt x="2910" y="2448"/>
                  </a:lnTo>
                  <a:lnTo>
                    <a:pt x="2952" y="2430"/>
                  </a:lnTo>
                  <a:lnTo>
                    <a:pt x="2988" y="2418"/>
                  </a:lnTo>
                  <a:lnTo>
                    <a:pt x="3030" y="2406"/>
                  </a:lnTo>
                  <a:lnTo>
                    <a:pt x="3072" y="2406"/>
                  </a:lnTo>
                  <a:lnTo>
                    <a:pt x="3114" y="2418"/>
                  </a:lnTo>
                  <a:lnTo>
                    <a:pt x="3168" y="2454"/>
                  </a:lnTo>
                  <a:lnTo>
                    <a:pt x="3222" y="2490"/>
                  </a:lnTo>
                  <a:lnTo>
                    <a:pt x="3276" y="2526"/>
                  </a:lnTo>
                  <a:lnTo>
                    <a:pt x="3330" y="2556"/>
                  </a:lnTo>
                  <a:lnTo>
                    <a:pt x="3384" y="2592"/>
                  </a:lnTo>
                  <a:lnTo>
                    <a:pt x="3438" y="2628"/>
                  </a:lnTo>
                  <a:lnTo>
                    <a:pt x="3480" y="2670"/>
                  </a:lnTo>
                  <a:lnTo>
                    <a:pt x="3522" y="2724"/>
                  </a:lnTo>
                  <a:lnTo>
                    <a:pt x="3522" y="2730"/>
                  </a:lnTo>
                  <a:lnTo>
                    <a:pt x="3528" y="2730"/>
                  </a:lnTo>
                  <a:lnTo>
                    <a:pt x="3528" y="2736"/>
                  </a:lnTo>
                  <a:lnTo>
                    <a:pt x="3534" y="2736"/>
                  </a:lnTo>
                  <a:lnTo>
                    <a:pt x="3540" y="2742"/>
                  </a:lnTo>
                  <a:lnTo>
                    <a:pt x="3558" y="2748"/>
                  </a:lnTo>
                  <a:lnTo>
                    <a:pt x="3576" y="2760"/>
                  </a:lnTo>
                  <a:lnTo>
                    <a:pt x="3588" y="2772"/>
                  </a:lnTo>
                  <a:lnTo>
                    <a:pt x="3600" y="2784"/>
                  </a:lnTo>
                  <a:lnTo>
                    <a:pt x="3612" y="2796"/>
                  </a:lnTo>
                  <a:lnTo>
                    <a:pt x="3624" y="2814"/>
                  </a:lnTo>
                  <a:lnTo>
                    <a:pt x="3630" y="2832"/>
                  </a:lnTo>
                  <a:lnTo>
                    <a:pt x="3642" y="2850"/>
                  </a:lnTo>
                  <a:lnTo>
                    <a:pt x="3648" y="2880"/>
                  </a:lnTo>
                  <a:lnTo>
                    <a:pt x="3654" y="2910"/>
                  </a:lnTo>
                  <a:lnTo>
                    <a:pt x="3654" y="2940"/>
                  </a:lnTo>
                  <a:lnTo>
                    <a:pt x="3654" y="2964"/>
                  </a:lnTo>
                  <a:lnTo>
                    <a:pt x="3648" y="2994"/>
                  </a:lnTo>
                  <a:lnTo>
                    <a:pt x="3642" y="3018"/>
                  </a:lnTo>
                  <a:lnTo>
                    <a:pt x="3630" y="3042"/>
                  </a:lnTo>
                  <a:lnTo>
                    <a:pt x="3612" y="3066"/>
                  </a:lnTo>
                  <a:lnTo>
                    <a:pt x="3606" y="3072"/>
                  </a:lnTo>
                  <a:lnTo>
                    <a:pt x="3600" y="3078"/>
                  </a:lnTo>
                  <a:lnTo>
                    <a:pt x="3594" y="3084"/>
                  </a:lnTo>
                  <a:lnTo>
                    <a:pt x="3588" y="3084"/>
                  </a:lnTo>
                  <a:lnTo>
                    <a:pt x="3588" y="3090"/>
                  </a:lnTo>
                  <a:lnTo>
                    <a:pt x="3582" y="3090"/>
                  </a:lnTo>
                  <a:lnTo>
                    <a:pt x="3456" y="3060"/>
                  </a:lnTo>
                  <a:lnTo>
                    <a:pt x="3432" y="3066"/>
                  </a:lnTo>
                  <a:lnTo>
                    <a:pt x="3414" y="3078"/>
                  </a:lnTo>
                  <a:lnTo>
                    <a:pt x="3390" y="3084"/>
                  </a:lnTo>
                  <a:lnTo>
                    <a:pt x="3366" y="3096"/>
                  </a:lnTo>
                  <a:lnTo>
                    <a:pt x="3342" y="3102"/>
                  </a:lnTo>
                  <a:lnTo>
                    <a:pt x="3318" y="3102"/>
                  </a:lnTo>
                  <a:lnTo>
                    <a:pt x="3294" y="3102"/>
                  </a:lnTo>
                  <a:lnTo>
                    <a:pt x="3270" y="3090"/>
                  </a:lnTo>
                  <a:lnTo>
                    <a:pt x="3258" y="3078"/>
                  </a:lnTo>
                  <a:lnTo>
                    <a:pt x="3246" y="3066"/>
                  </a:lnTo>
                  <a:lnTo>
                    <a:pt x="3240" y="3054"/>
                  </a:lnTo>
                  <a:lnTo>
                    <a:pt x="3228" y="3042"/>
                  </a:lnTo>
                  <a:lnTo>
                    <a:pt x="3222" y="3030"/>
                  </a:lnTo>
                  <a:lnTo>
                    <a:pt x="3216" y="3018"/>
                  </a:lnTo>
                  <a:lnTo>
                    <a:pt x="3204" y="3012"/>
                  </a:lnTo>
                  <a:lnTo>
                    <a:pt x="3192" y="3006"/>
                  </a:lnTo>
                  <a:lnTo>
                    <a:pt x="3186" y="3006"/>
                  </a:lnTo>
                  <a:lnTo>
                    <a:pt x="3180" y="3006"/>
                  </a:lnTo>
                  <a:lnTo>
                    <a:pt x="3174" y="3012"/>
                  </a:lnTo>
                  <a:lnTo>
                    <a:pt x="3168" y="3012"/>
                  </a:lnTo>
                  <a:lnTo>
                    <a:pt x="3144" y="3006"/>
                  </a:lnTo>
                  <a:lnTo>
                    <a:pt x="3120" y="2994"/>
                  </a:lnTo>
                  <a:lnTo>
                    <a:pt x="3096" y="2982"/>
                  </a:lnTo>
                  <a:lnTo>
                    <a:pt x="3078" y="2970"/>
                  </a:lnTo>
                  <a:lnTo>
                    <a:pt x="3060" y="2952"/>
                  </a:lnTo>
                  <a:lnTo>
                    <a:pt x="3048" y="2928"/>
                  </a:lnTo>
                  <a:lnTo>
                    <a:pt x="3036" y="2904"/>
                  </a:lnTo>
                  <a:lnTo>
                    <a:pt x="3024" y="2880"/>
                  </a:lnTo>
                  <a:lnTo>
                    <a:pt x="3024" y="2868"/>
                  </a:lnTo>
                  <a:lnTo>
                    <a:pt x="3024" y="2856"/>
                  </a:lnTo>
                  <a:lnTo>
                    <a:pt x="3018" y="2844"/>
                  </a:lnTo>
                  <a:lnTo>
                    <a:pt x="3018" y="2838"/>
                  </a:lnTo>
                  <a:lnTo>
                    <a:pt x="3018" y="2826"/>
                  </a:lnTo>
                  <a:lnTo>
                    <a:pt x="3018" y="2814"/>
                  </a:lnTo>
                  <a:lnTo>
                    <a:pt x="3018" y="2802"/>
                  </a:lnTo>
                  <a:lnTo>
                    <a:pt x="3018" y="2796"/>
                  </a:lnTo>
                  <a:lnTo>
                    <a:pt x="3012" y="2790"/>
                  </a:lnTo>
                  <a:lnTo>
                    <a:pt x="3012" y="2784"/>
                  </a:lnTo>
                  <a:lnTo>
                    <a:pt x="3006" y="2778"/>
                  </a:lnTo>
                  <a:lnTo>
                    <a:pt x="3000" y="2772"/>
                  </a:lnTo>
                  <a:lnTo>
                    <a:pt x="2994" y="2766"/>
                  </a:lnTo>
                  <a:lnTo>
                    <a:pt x="2988" y="2766"/>
                  </a:lnTo>
                  <a:lnTo>
                    <a:pt x="2982" y="2760"/>
                  </a:lnTo>
                  <a:lnTo>
                    <a:pt x="2946" y="2772"/>
                  </a:lnTo>
                  <a:lnTo>
                    <a:pt x="2916" y="2790"/>
                  </a:lnTo>
                  <a:lnTo>
                    <a:pt x="2886" y="2802"/>
                  </a:lnTo>
                  <a:lnTo>
                    <a:pt x="2856" y="2820"/>
                  </a:lnTo>
                  <a:lnTo>
                    <a:pt x="2826" y="2838"/>
                  </a:lnTo>
                  <a:lnTo>
                    <a:pt x="2796" y="2862"/>
                  </a:lnTo>
                  <a:lnTo>
                    <a:pt x="2772" y="2880"/>
                  </a:lnTo>
                  <a:lnTo>
                    <a:pt x="2742" y="2904"/>
                  </a:lnTo>
                  <a:lnTo>
                    <a:pt x="2766" y="2934"/>
                  </a:lnTo>
                  <a:lnTo>
                    <a:pt x="2790" y="2964"/>
                  </a:lnTo>
                  <a:lnTo>
                    <a:pt x="2814" y="2994"/>
                  </a:lnTo>
                  <a:lnTo>
                    <a:pt x="2838" y="3024"/>
                  </a:lnTo>
                  <a:lnTo>
                    <a:pt x="2862" y="3060"/>
                  </a:lnTo>
                  <a:lnTo>
                    <a:pt x="2874" y="3096"/>
                  </a:lnTo>
                  <a:lnTo>
                    <a:pt x="2886" y="3138"/>
                  </a:lnTo>
                  <a:lnTo>
                    <a:pt x="2892" y="3180"/>
                  </a:lnTo>
                  <a:lnTo>
                    <a:pt x="2898" y="3192"/>
                  </a:lnTo>
                  <a:lnTo>
                    <a:pt x="2910" y="3198"/>
                  </a:lnTo>
                  <a:lnTo>
                    <a:pt x="2916" y="3204"/>
                  </a:lnTo>
                  <a:lnTo>
                    <a:pt x="2922" y="3210"/>
                  </a:lnTo>
                  <a:lnTo>
                    <a:pt x="2934" y="3216"/>
                  </a:lnTo>
                  <a:lnTo>
                    <a:pt x="2940" y="3222"/>
                  </a:lnTo>
                  <a:lnTo>
                    <a:pt x="2952" y="3228"/>
                  </a:lnTo>
                  <a:lnTo>
                    <a:pt x="2958" y="3234"/>
                  </a:lnTo>
                  <a:lnTo>
                    <a:pt x="2976" y="3228"/>
                  </a:lnTo>
                  <a:lnTo>
                    <a:pt x="2994" y="3222"/>
                  </a:lnTo>
                  <a:lnTo>
                    <a:pt x="3012" y="3222"/>
                  </a:lnTo>
                  <a:lnTo>
                    <a:pt x="3030" y="3222"/>
                  </a:lnTo>
                  <a:lnTo>
                    <a:pt x="3048" y="3228"/>
                  </a:lnTo>
                  <a:lnTo>
                    <a:pt x="3066" y="3234"/>
                  </a:lnTo>
                  <a:lnTo>
                    <a:pt x="3084" y="3240"/>
                  </a:lnTo>
                  <a:lnTo>
                    <a:pt x="3102" y="3252"/>
                  </a:lnTo>
                  <a:lnTo>
                    <a:pt x="3126" y="3258"/>
                  </a:lnTo>
                  <a:lnTo>
                    <a:pt x="3156" y="3270"/>
                  </a:lnTo>
                  <a:lnTo>
                    <a:pt x="3174" y="3282"/>
                  </a:lnTo>
                  <a:lnTo>
                    <a:pt x="3198" y="3300"/>
                  </a:lnTo>
                  <a:lnTo>
                    <a:pt x="3216" y="3318"/>
                  </a:lnTo>
                  <a:lnTo>
                    <a:pt x="3234" y="3336"/>
                  </a:lnTo>
                  <a:lnTo>
                    <a:pt x="3246" y="3360"/>
                  </a:lnTo>
                  <a:lnTo>
                    <a:pt x="3258" y="3384"/>
                  </a:lnTo>
                  <a:lnTo>
                    <a:pt x="3276" y="3414"/>
                  </a:lnTo>
                  <a:lnTo>
                    <a:pt x="3288" y="3438"/>
                  </a:lnTo>
                  <a:lnTo>
                    <a:pt x="3294" y="3468"/>
                  </a:lnTo>
                  <a:lnTo>
                    <a:pt x="3306" y="3498"/>
                  </a:lnTo>
                  <a:lnTo>
                    <a:pt x="3318" y="3522"/>
                  </a:lnTo>
                  <a:lnTo>
                    <a:pt x="3324" y="3552"/>
                  </a:lnTo>
                  <a:lnTo>
                    <a:pt x="3336" y="3582"/>
                  </a:lnTo>
                  <a:lnTo>
                    <a:pt x="3348" y="3612"/>
                  </a:lnTo>
                  <a:lnTo>
                    <a:pt x="3360" y="3660"/>
                  </a:lnTo>
                  <a:lnTo>
                    <a:pt x="3372" y="3714"/>
                  </a:lnTo>
                  <a:lnTo>
                    <a:pt x="3390" y="3762"/>
                  </a:lnTo>
                  <a:lnTo>
                    <a:pt x="3408" y="3804"/>
                  </a:lnTo>
                  <a:lnTo>
                    <a:pt x="3432" y="3846"/>
                  </a:lnTo>
                  <a:lnTo>
                    <a:pt x="3462" y="3888"/>
                  </a:lnTo>
                  <a:lnTo>
                    <a:pt x="3492" y="3924"/>
                  </a:lnTo>
                  <a:lnTo>
                    <a:pt x="3534" y="3954"/>
                  </a:lnTo>
                  <a:lnTo>
                    <a:pt x="3540" y="3948"/>
                  </a:lnTo>
                  <a:lnTo>
                    <a:pt x="3546" y="3942"/>
                  </a:lnTo>
                  <a:lnTo>
                    <a:pt x="3546" y="3936"/>
                  </a:lnTo>
                  <a:lnTo>
                    <a:pt x="3546" y="3930"/>
                  </a:lnTo>
                  <a:lnTo>
                    <a:pt x="3546" y="3924"/>
                  </a:lnTo>
                  <a:lnTo>
                    <a:pt x="3546" y="3918"/>
                  </a:lnTo>
                  <a:lnTo>
                    <a:pt x="3552" y="3912"/>
                  </a:lnTo>
                  <a:lnTo>
                    <a:pt x="3576" y="3876"/>
                  </a:lnTo>
                  <a:lnTo>
                    <a:pt x="3600" y="3858"/>
                  </a:lnTo>
                  <a:lnTo>
                    <a:pt x="3630" y="3852"/>
                  </a:lnTo>
                  <a:lnTo>
                    <a:pt x="3660" y="3846"/>
                  </a:lnTo>
                  <a:lnTo>
                    <a:pt x="3690" y="3846"/>
                  </a:lnTo>
                  <a:lnTo>
                    <a:pt x="3720" y="3846"/>
                  </a:lnTo>
                  <a:lnTo>
                    <a:pt x="3750" y="3846"/>
                  </a:lnTo>
                  <a:lnTo>
                    <a:pt x="3786" y="3852"/>
                  </a:lnTo>
                  <a:lnTo>
                    <a:pt x="3816" y="3858"/>
                  </a:lnTo>
                  <a:lnTo>
                    <a:pt x="3834" y="3870"/>
                  </a:lnTo>
                  <a:lnTo>
                    <a:pt x="3846" y="3882"/>
                  </a:lnTo>
                  <a:lnTo>
                    <a:pt x="3864" y="3894"/>
                  </a:lnTo>
                  <a:lnTo>
                    <a:pt x="3876" y="3912"/>
                  </a:lnTo>
                  <a:lnTo>
                    <a:pt x="3888" y="3924"/>
                  </a:lnTo>
                  <a:lnTo>
                    <a:pt x="3900" y="3942"/>
                  </a:lnTo>
                  <a:lnTo>
                    <a:pt x="3906" y="3960"/>
                  </a:lnTo>
                  <a:lnTo>
                    <a:pt x="3912" y="3972"/>
                  </a:lnTo>
                  <a:lnTo>
                    <a:pt x="3912" y="3996"/>
                  </a:lnTo>
                  <a:lnTo>
                    <a:pt x="3912" y="4020"/>
                  </a:lnTo>
                  <a:lnTo>
                    <a:pt x="3906" y="4044"/>
                  </a:lnTo>
                  <a:lnTo>
                    <a:pt x="3900" y="4062"/>
                  </a:lnTo>
                  <a:lnTo>
                    <a:pt x="3888" y="4080"/>
                  </a:lnTo>
                  <a:lnTo>
                    <a:pt x="3876" y="4098"/>
                  </a:lnTo>
                  <a:lnTo>
                    <a:pt x="3864" y="4110"/>
                  </a:lnTo>
                  <a:lnTo>
                    <a:pt x="3846" y="4116"/>
                  </a:lnTo>
                  <a:lnTo>
                    <a:pt x="3816" y="4134"/>
                  </a:lnTo>
                  <a:lnTo>
                    <a:pt x="3780" y="4140"/>
                  </a:lnTo>
                  <a:lnTo>
                    <a:pt x="3750" y="4146"/>
                  </a:lnTo>
                  <a:lnTo>
                    <a:pt x="3714" y="4140"/>
                  </a:lnTo>
                  <a:lnTo>
                    <a:pt x="3684" y="4134"/>
                  </a:lnTo>
                  <a:lnTo>
                    <a:pt x="3654" y="4128"/>
                  </a:lnTo>
                  <a:lnTo>
                    <a:pt x="3624" y="4116"/>
                  </a:lnTo>
                  <a:lnTo>
                    <a:pt x="3594" y="4110"/>
                  </a:lnTo>
                  <a:lnTo>
                    <a:pt x="3606" y="4128"/>
                  </a:lnTo>
                  <a:lnTo>
                    <a:pt x="3612" y="4152"/>
                  </a:lnTo>
                  <a:lnTo>
                    <a:pt x="3624" y="4170"/>
                  </a:lnTo>
                  <a:lnTo>
                    <a:pt x="3630" y="4194"/>
                  </a:lnTo>
                  <a:lnTo>
                    <a:pt x="3636" y="4218"/>
                  </a:lnTo>
                  <a:lnTo>
                    <a:pt x="3636" y="4242"/>
                  </a:lnTo>
                  <a:lnTo>
                    <a:pt x="3630" y="4266"/>
                  </a:lnTo>
                  <a:lnTo>
                    <a:pt x="3618" y="4290"/>
                  </a:lnTo>
                  <a:lnTo>
                    <a:pt x="3594" y="4314"/>
                  </a:lnTo>
                  <a:lnTo>
                    <a:pt x="3570" y="4326"/>
                  </a:lnTo>
                  <a:lnTo>
                    <a:pt x="3540" y="4338"/>
                  </a:lnTo>
                  <a:lnTo>
                    <a:pt x="3510" y="4344"/>
                  </a:lnTo>
                  <a:lnTo>
                    <a:pt x="3480" y="4344"/>
                  </a:lnTo>
                  <a:lnTo>
                    <a:pt x="3450" y="4344"/>
                  </a:lnTo>
                  <a:lnTo>
                    <a:pt x="3420" y="4338"/>
                  </a:lnTo>
                  <a:lnTo>
                    <a:pt x="3396" y="4332"/>
                  </a:lnTo>
                  <a:lnTo>
                    <a:pt x="3360" y="4320"/>
                  </a:lnTo>
                  <a:lnTo>
                    <a:pt x="3324" y="4302"/>
                  </a:lnTo>
                  <a:lnTo>
                    <a:pt x="3294" y="4284"/>
                  </a:lnTo>
                  <a:lnTo>
                    <a:pt x="3270" y="4266"/>
                  </a:lnTo>
                  <a:lnTo>
                    <a:pt x="3240" y="4242"/>
                  </a:lnTo>
                  <a:lnTo>
                    <a:pt x="3210" y="4224"/>
                  </a:lnTo>
                  <a:lnTo>
                    <a:pt x="3186" y="4200"/>
                  </a:lnTo>
                  <a:lnTo>
                    <a:pt x="3156" y="4176"/>
                  </a:lnTo>
                  <a:lnTo>
                    <a:pt x="3150" y="4188"/>
                  </a:lnTo>
                  <a:lnTo>
                    <a:pt x="3150" y="4206"/>
                  </a:lnTo>
                  <a:lnTo>
                    <a:pt x="3150" y="4218"/>
                  </a:lnTo>
                  <a:lnTo>
                    <a:pt x="3144" y="4236"/>
                  </a:lnTo>
                  <a:lnTo>
                    <a:pt x="3144" y="4248"/>
                  </a:lnTo>
                  <a:lnTo>
                    <a:pt x="3138" y="4266"/>
                  </a:lnTo>
                  <a:lnTo>
                    <a:pt x="3126" y="4278"/>
                  </a:lnTo>
                  <a:lnTo>
                    <a:pt x="3114" y="4290"/>
                  </a:lnTo>
                  <a:lnTo>
                    <a:pt x="3114" y="4296"/>
                  </a:lnTo>
                  <a:lnTo>
                    <a:pt x="3108" y="4296"/>
                  </a:lnTo>
                  <a:lnTo>
                    <a:pt x="3102" y="4296"/>
                  </a:lnTo>
                  <a:lnTo>
                    <a:pt x="3102" y="4302"/>
                  </a:lnTo>
                  <a:lnTo>
                    <a:pt x="3054" y="4308"/>
                  </a:lnTo>
                  <a:lnTo>
                    <a:pt x="3006" y="4308"/>
                  </a:lnTo>
                  <a:lnTo>
                    <a:pt x="2958" y="4308"/>
                  </a:lnTo>
                  <a:lnTo>
                    <a:pt x="2910" y="4308"/>
                  </a:lnTo>
                  <a:lnTo>
                    <a:pt x="2868" y="4302"/>
                  </a:lnTo>
                  <a:lnTo>
                    <a:pt x="2820" y="4296"/>
                  </a:lnTo>
                  <a:lnTo>
                    <a:pt x="2772" y="4284"/>
                  </a:lnTo>
                  <a:lnTo>
                    <a:pt x="2730" y="4266"/>
                  </a:lnTo>
                  <a:lnTo>
                    <a:pt x="2718" y="4254"/>
                  </a:lnTo>
                  <a:lnTo>
                    <a:pt x="2712" y="4242"/>
                  </a:lnTo>
                  <a:lnTo>
                    <a:pt x="2706" y="4230"/>
                  </a:lnTo>
                  <a:lnTo>
                    <a:pt x="2700" y="4218"/>
                  </a:lnTo>
                  <a:lnTo>
                    <a:pt x="2694" y="4200"/>
                  </a:lnTo>
                  <a:lnTo>
                    <a:pt x="2694" y="4188"/>
                  </a:lnTo>
                  <a:lnTo>
                    <a:pt x="2694" y="4170"/>
                  </a:lnTo>
                  <a:lnTo>
                    <a:pt x="2694" y="4152"/>
                  </a:lnTo>
                  <a:lnTo>
                    <a:pt x="2688" y="4152"/>
                  </a:lnTo>
                  <a:lnTo>
                    <a:pt x="2682" y="4152"/>
                  </a:lnTo>
                  <a:lnTo>
                    <a:pt x="2676" y="4158"/>
                  </a:lnTo>
                  <a:lnTo>
                    <a:pt x="2670" y="4158"/>
                  </a:lnTo>
                  <a:lnTo>
                    <a:pt x="2664" y="4158"/>
                  </a:lnTo>
                  <a:lnTo>
                    <a:pt x="2658" y="4158"/>
                  </a:lnTo>
                  <a:lnTo>
                    <a:pt x="2658" y="4152"/>
                  </a:lnTo>
                  <a:lnTo>
                    <a:pt x="2664" y="4146"/>
                  </a:lnTo>
                  <a:lnTo>
                    <a:pt x="2664" y="4140"/>
                  </a:lnTo>
                  <a:lnTo>
                    <a:pt x="2664" y="4134"/>
                  </a:lnTo>
                  <a:lnTo>
                    <a:pt x="2640" y="4158"/>
                  </a:lnTo>
                  <a:lnTo>
                    <a:pt x="2616" y="4188"/>
                  </a:lnTo>
                  <a:lnTo>
                    <a:pt x="2586" y="4212"/>
                  </a:lnTo>
                  <a:lnTo>
                    <a:pt x="2562" y="4236"/>
                  </a:lnTo>
                  <a:lnTo>
                    <a:pt x="2526" y="4254"/>
                  </a:lnTo>
                  <a:lnTo>
                    <a:pt x="2496" y="4272"/>
                  </a:lnTo>
                  <a:lnTo>
                    <a:pt x="2454" y="4278"/>
                  </a:lnTo>
                  <a:lnTo>
                    <a:pt x="2418" y="4278"/>
                  </a:lnTo>
                  <a:lnTo>
                    <a:pt x="2412" y="4302"/>
                  </a:lnTo>
                  <a:lnTo>
                    <a:pt x="2412" y="4332"/>
                  </a:lnTo>
                  <a:lnTo>
                    <a:pt x="2418" y="4362"/>
                  </a:lnTo>
                  <a:lnTo>
                    <a:pt x="2424" y="4392"/>
                  </a:lnTo>
                  <a:lnTo>
                    <a:pt x="2424" y="4422"/>
                  </a:lnTo>
                  <a:lnTo>
                    <a:pt x="2418" y="4452"/>
                  </a:lnTo>
                  <a:lnTo>
                    <a:pt x="2400" y="4476"/>
                  </a:lnTo>
                  <a:lnTo>
                    <a:pt x="2376" y="4500"/>
                  </a:lnTo>
                  <a:lnTo>
                    <a:pt x="2232" y="4518"/>
                  </a:lnTo>
                  <a:lnTo>
                    <a:pt x="2226" y="4518"/>
                  </a:lnTo>
                  <a:lnTo>
                    <a:pt x="2226" y="4524"/>
                  </a:lnTo>
                  <a:lnTo>
                    <a:pt x="2220" y="4530"/>
                  </a:lnTo>
                  <a:lnTo>
                    <a:pt x="2214" y="4536"/>
                  </a:lnTo>
                  <a:lnTo>
                    <a:pt x="2196" y="4542"/>
                  </a:lnTo>
                  <a:lnTo>
                    <a:pt x="2172" y="4548"/>
                  </a:lnTo>
                  <a:lnTo>
                    <a:pt x="2154" y="4548"/>
                  </a:lnTo>
                  <a:lnTo>
                    <a:pt x="2130" y="4542"/>
                  </a:lnTo>
                  <a:lnTo>
                    <a:pt x="2112" y="4536"/>
                  </a:lnTo>
                  <a:lnTo>
                    <a:pt x="2094" y="4530"/>
                  </a:lnTo>
                  <a:lnTo>
                    <a:pt x="2076" y="4518"/>
                  </a:lnTo>
                  <a:lnTo>
                    <a:pt x="2058" y="4512"/>
                  </a:lnTo>
                  <a:lnTo>
                    <a:pt x="1974" y="4560"/>
                  </a:lnTo>
                  <a:lnTo>
                    <a:pt x="1968" y="4560"/>
                  </a:lnTo>
                  <a:close/>
                </a:path>
              </a:pathLst>
            </a:custGeom>
            <a:solidFill>
              <a:srgbClr val="000000"/>
            </a:solidFill>
            <a:ln w="9525">
              <a:noFill/>
              <a:round/>
              <a:headEnd/>
              <a:tailEnd/>
            </a:ln>
          </p:spPr>
          <p:txBody>
            <a:bodyPr/>
            <a:lstStyle/>
            <a:p>
              <a:endParaRPr lang="en-US"/>
            </a:p>
          </p:txBody>
        </p:sp>
        <p:sp>
          <p:nvSpPr>
            <p:cNvPr id="119818" name="Freeform 24"/>
            <p:cNvSpPr>
              <a:spLocks/>
            </p:cNvSpPr>
            <p:nvPr/>
          </p:nvSpPr>
          <p:spPr bwMode="auto">
            <a:xfrm>
              <a:off x="1188" y="-228"/>
              <a:ext cx="2394" cy="4494"/>
            </a:xfrm>
            <a:custGeom>
              <a:avLst/>
              <a:gdLst>
                <a:gd name="T0" fmla="*/ 1548 w 2394"/>
                <a:gd name="T1" fmla="*/ 4302 h 4494"/>
                <a:gd name="T2" fmla="*/ 1488 w 2394"/>
                <a:gd name="T3" fmla="*/ 4116 h 4494"/>
                <a:gd name="T4" fmla="*/ 1476 w 2394"/>
                <a:gd name="T5" fmla="*/ 4044 h 4494"/>
                <a:gd name="T6" fmla="*/ 1458 w 2394"/>
                <a:gd name="T7" fmla="*/ 4092 h 4494"/>
                <a:gd name="T8" fmla="*/ 930 w 2394"/>
                <a:gd name="T9" fmla="*/ 3306 h 4494"/>
                <a:gd name="T10" fmla="*/ 906 w 2394"/>
                <a:gd name="T11" fmla="*/ 2952 h 4494"/>
                <a:gd name="T12" fmla="*/ 864 w 2394"/>
                <a:gd name="T13" fmla="*/ 2082 h 4494"/>
                <a:gd name="T14" fmla="*/ 990 w 2394"/>
                <a:gd name="T15" fmla="*/ 2028 h 4494"/>
                <a:gd name="T16" fmla="*/ 1194 w 2394"/>
                <a:gd name="T17" fmla="*/ 2256 h 4494"/>
                <a:gd name="T18" fmla="*/ 1230 w 2394"/>
                <a:gd name="T19" fmla="*/ 2256 h 4494"/>
                <a:gd name="T20" fmla="*/ 1218 w 2394"/>
                <a:gd name="T21" fmla="*/ 2124 h 4494"/>
                <a:gd name="T22" fmla="*/ 1398 w 2394"/>
                <a:gd name="T23" fmla="*/ 2256 h 4494"/>
                <a:gd name="T24" fmla="*/ 1080 w 2394"/>
                <a:gd name="T25" fmla="*/ 2034 h 4494"/>
                <a:gd name="T26" fmla="*/ 846 w 2394"/>
                <a:gd name="T27" fmla="*/ 2016 h 4494"/>
                <a:gd name="T28" fmla="*/ 870 w 2394"/>
                <a:gd name="T29" fmla="*/ 3006 h 4494"/>
                <a:gd name="T30" fmla="*/ 462 w 2394"/>
                <a:gd name="T31" fmla="*/ 2598 h 4494"/>
                <a:gd name="T32" fmla="*/ 516 w 2394"/>
                <a:gd name="T33" fmla="*/ 2208 h 4494"/>
                <a:gd name="T34" fmla="*/ 342 w 2394"/>
                <a:gd name="T35" fmla="*/ 1842 h 4494"/>
                <a:gd name="T36" fmla="*/ 246 w 2394"/>
                <a:gd name="T37" fmla="*/ 1668 h 4494"/>
                <a:gd name="T38" fmla="*/ 240 w 2394"/>
                <a:gd name="T39" fmla="*/ 1548 h 4494"/>
                <a:gd name="T40" fmla="*/ 180 w 2394"/>
                <a:gd name="T41" fmla="*/ 1596 h 4494"/>
                <a:gd name="T42" fmla="*/ 186 w 2394"/>
                <a:gd name="T43" fmla="*/ 1488 h 4494"/>
                <a:gd name="T44" fmla="*/ 150 w 2394"/>
                <a:gd name="T45" fmla="*/ 1476 h 4494"/>
                <a:gd name="T46" fmla="*/ 222 w 2394"/>
                <a:gd name="T47" fmla="*/ 1854 h 4494"/>
                <a:gd name="T48" fmla="*/ 48 w 2394"/>
                <a:gd name="T49" fmla="*/ 1836 h 4494"/>
                <a:gd name="T50" fmla="*/ 0 w 2394"/>
                <a:gd name="T51" fmla="*/ 1656 h 4494"/>
                <a:gd name="T52" fmla="*/ 72 w 2394"/>
                <a:gd name="T53" fmla="*/ 990 h 4494"/>
                <a:gd name="T54" fmla="*/ 252 w 2394"/>
                <a:gd name="T55" fmla="*/ 822 h 4494"/>
                <a:gd name="T56" fmla="*/ 198 w 2394"/>
                <a:gd name="T57" fmla="*/ 426 h 4494"/>
                <a:gd name="T58" fmla="*/ 144 w 2394"/>
                <a:gd name="T59" fmla="*/ 24 h 4494"/>
                <a:gd name="T60" fmla="*/ 240 w 2394"/>
                <a:gd name="T61" fmla="*/ 42 h 4494"/>
                <a:gd name="T62" fmla="*/ 252 w 2394"/>
                <a:gd name="T63" fmla="*/ 714 h 4494"/>
                <a:gd name="T64" fmla="*/ 666 w 2394"/>
                <a:gd name="T65" fmla="*/ 906 h 4494"/>
                <a:gd name="T66" fmla="*/ 1236 w 2394"/>
                <a:gd name="T67" fmla="*/ 1554 h 4494"/>
                <a:gd name="T68" fmla="*/ 2184 w 2394"/>
                <a:gd name="T69" fmla="*/ 2478 h 4494"/>
                <a:gd name="T70" fmla="*/ 2250 w 2394"/>
                <a:gd name="T71" fmla="*/ 2610 h 4494"/>
                <a:gd name="T72" fmla="*/ 2034 w 2394"/>
                <a:gd name="T73" fmla="*/ 2514 h 4494"/>
                <a:gd name="T74" fmla="*/ 2058 w 2394"/>
                <a:gd name="T75" fmla="*/ 2628 h 4494"/>
                <a:gd name="T76" fmla="*/ 2370 w 2394"/>
                <a:gd name="T77" fmla="*/ 2790 h 4494"/>
                <a:gd name="T78" fmla="*/ 1836 w 2394"/>
                <a:gd name="T79" fmla="*/ 2988 h 4494"/>
                <a:gd name="T80" fmla="*/ 1626 w 2394"/>
                <a:gd name="T81" fmla="*/ 3294 h 4494"/>
                <a:gd name="T82" fmla="*/ 1578 w 2394"/>
                <a:gd name="T83" fmla="*/ 3276 h 4494"/>
                <a:gd name="T84" fmla="*/ 1296 w 2394"/>
                <a:gd name="T85" fmla="*/ 3288 h 4494"/>
                <a:gd name="T86" fmla="*/ 1260 w 2394"/>
                <a:gd name="T87" fmla="*/ 2742 h 4494"/>
                <a:gd name="T88" fmla="*/ 1176 w 2394"/>
                <a:gd name="T89" fmla="*/ 2748 h 4494"/>
                <a:gd name="T90" fmla="*/ 1158 w 2394"/>
                <a:gd name="T91" fmla="*/ 2766 h 4494"/>
                <a:gd name="T92" fmla="*/ 1116 w 2394"/>
                <a:gd name="T93" fmla="*/ 3102 h 4494"/>
                <a:gd name="T94" fmla="*/ 1152 w 2394"/>
                <a:gd name="T95" fmla="*/ 3144 h 4494"/>
                <a:gd name="T96" fmla="*/ 1068 w 2394"/>
                <a:gd name="T97" fmla="*/ 3186 h 4494"/>
                <a:gd name="T98" fmla="*/ 1290 w 2394"/>
                <a:gd name="T99" fmla="*/ 3342 h 4494"/>
                <a:gd name="T100" fmla="*/ 1650 w 2394"/>
                <a:gd name="T101" fmla="*/ 3936 h 4494"/>
                <a:gd name="T102" fmla="*/ 1530 w 2394"/>
                <a:gd name="T103" fmla="*/ 3990 h 4494"/>
                <a:gd name="T104" fmla="*/ 1644 w 2394"/>
                <a:gd name="T105" fmla="*/ 3978 h 4494"/>
                <a:gd name="T106" fmla="*/ 1620 w 2394"/>
                <a:gd name="T107" fmla="*/ 4044 h 4494"/>
                <a:gd name="T108" fmla="*/ 2010 w 2394"/>
                <a:gd name="T109" fmla="*/ 4278 h 4494"/>
                <a:gd name="T110" fmla="*/ 1974 w 2394"/>
                <a:gd name="T111" fmla="*/ 4440 h 4494"/>
                <a:gd name="T112" fmla="*/ 1896 w 2394"/>
                <a:gd name="T113" fmla="*/ 4470 h 4494"/>
                <a:gd name="T114" fmla="*/ 1788 w 2394"/>
                <a:gd name="T115" fmla="*/ 4158 h 4494"/>
                <a:gd name="T116" fmla="*/ 1734 w 2394"/>
                <a:gd name="T117" fmla="*/ 4158 h 4494"/>
                <a:gd name="T118" fmla="*/ 1788 w 2394"/>
                <a:gd name="T119" fmla="*/ 4212 h 4494"/>
                <a:gd name="T120" fmla="*/ 1812 w 2394"/>
                <a:gd name="T121" fmla="*/ 4470 h 4494"/>
                <a:gd name="T122" fmla="*/ 1764 w 2394"/>
                <a:gd name="T123" fmla="*/ 4488 h 44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4" h="4494">
                  <a:moveTo>
                    <a:pt x="1764" y="4488"/>
                  </a:moveTo>
                  <a:lnTo>
                    <a:pt x="1662" y="4446"/>
                  </a:lnTo>
                  <a:lnTo>
                    <a:pt x="1560" y="4260"/>
                  </a:lnTo>
                  <a:lnTo>
                    <a:pt x="1554" y="4260"/>
                  </a:lnTo>
                  <a:lnTo>
                    <a:pt x="1548" y="4260"/>
                  </a:lnTo>
                  <a:lnTo>
                    <a:pt x="1554" y="4302"/>
                  </a:lnTo>
                  <a:lnTo>
                    <a:pt x="1548" y="4302"/>
                  </a:lnTo>
                  <a:lnTo>
                    <a:pt x="1542" y="4296"/>
                  </a:lnTo>
                  <a:lnTo>
                    <a:pt x="1536" y="4290"/>
                  </a:lnTo>
                  <a:lnTo>
                    <a:pt x="1530" y="4290"/>
                  </a:lnTo>
                  <a:lnTo>
                    <a:pt x="1524" y="4284"/>
                  </a:lnTo>
                  <a:lnTo>
                    <a:pt x="1524" y="4272"/>
                  </a:lnTo>
                  <a:lnTo>
                    <a:pt x="1518" y="4266"/>
                  </a:lnTo>
                  <a:lnTo>
                    <a:pt x="1512" y="4260"/>
                  </a:lnTo>
                  <a:lnTo>
                    <a:pt x="1506" y="4242"/>
                  </a:lnTo>
                  <a:lnTo>
                    <a:pt x="1494" y="4218"/>
                  </a:lnTo>
                  <a:lnTo>
                    <a:pt x="1488" y="4194"/>
                  </a:lnTo>
                  <a:lnTo>
                    <a:pt x="1488" y="4164"/>
                  </a:lnTo>
                  <a:lnTo>
                    <a:pt x="1488" y="4140"/>
                  </a:lnTo>
                  <a:lnTo>
                    <a:pt x="1488" y="4116"/>
                  </a:lnTo>
                  <a:lnTo>
                    <a:pt x="1494" y="4086"/>
                  </a:lnTo>
                  <a:lnTo>
                    <a:pt x="1506" y="4062"/>
                  </a:lnTo>
                  <a:lnTo>
                    <a:pt x="1500" y="4056"/>
                  </a:lnTo>
                  <a:lnTo>
                    <a:pt x="1500" y="4050"/>
                  </a:lnTo>
                  <a:lnTo>
                    <a:pt x="1494" y="4050"/>
                  </a:lnTo>
                  <a:lnTo>
                    <a:pt x="1488" y="4050"/>
                  </a:lnTo>
                  <a:lnTo>
                    <a:pt x="1482" y="4044"/>
                  </a:lnTo>
                  <a:lnTo>
                    <a:pt x="1476" y="4044"/>
                  </a:lnTo>
                  <a:lnTo>
                    <a:pt x="1470" y="4050"/>
                  </a:lnTo>
                  <a:lnTo>
                    <a:pt x="1464" y="4050"/>
                  </a:lnTo>
                  <a:lnTo>
                    <a:pt x="1464" y="4056"/>
                  </a:lnTo>
                  <a:lnTo>
                    <a:pt x="1464" y="4062"/>
                  </a:lnTo>
                  <a:lnTo>
                    <a:pt x="1464" y="4068"/>
                  </a:lnTo>
                  <a:lnTo>
                    <a:pt x="1458" y="4074"/>
                  </a:lnTo>
                  <a:lnTo>
                    <a:pt x="1458" y="4080"/>
                  </a:lnTo>
                  <a:lnTo>
                    <a:pt x="1458" y="4086"/>
                  </a:lnTo>
                  <a:lnTo>
                    <a:pt x="1458" y="4092"/>
                  </a:lnTo>
                  <a:lnTo>
                    <a:pt x="1410" y="4002"/>
                  </a:lnTo>
                  <a:lnTo>
                    <a:pt x="1356" y="3918"/>
                  </a:lnTo>
                  <a:lnTo>
                    <a:pt x="1290" y="3834"/>
                  </a:lnTo>
                  <a:lnTo>
                    <a:pt x="1224" y="3750"/>
                  </a:lnTo>
                  <a:lnTo>
                    <a:pt x="1158" y="3672"/>
                  </a:lnTo>
                  <a:lnTo>
                    <a:pt x="1092" y="3594"/>
                  </a:lnTo>
                  <a:lnTo>
                    <a:pt x="1032" y="3510"/>
                  </a:lnTo>
                  <a:lnTo>
                    <a:pt x="972" y="3426"/>
                  </a:lnTo>
                  <a:lnTo>
                    <a:pt x="960" y="3402"/>
                  </a:lnTo>
                  <a:lnTo>
                    <a:pt x="948" y="3378"/>
                  </a:lnTo>
                  <a:lnTo>
                    <a:pt x="942" y="3354"/>
                  </a:lnTo>
                  <a:lnTo>
                    <a:pt x="936" y="3330"/>
                  </a:lnTo>
                  <a:lnTo>
                    <a:pt x="930" y="3306"/>
                  </a:lnTo>
                  <a:lnTo>
                    <a:pt x="924" y="3282"/>
                  </a:lnTo>
                  <a:lnTo>
                    <a:pt x="918" y="3252"/>
                  </a:lnTo>
                  <a:lnTo>
                    <a:pt x="912" y="3228"/>
                  </a:lnTo>
                  <a:lnTo>
                    <a:pt x="912" y="3222"/>
                  </a:lnTo>
                  <a:lnTo>
                    <a:pt x="918" y="3222"/>
                  </a:lnTo>
                  <a:lnTo>
                    <a:pt x="918" y="3216"/>
                  </a:lnTo>
                  <a:lnTo>
                    <a:pt x="918" y="3084"/>
                  </a:lnTo>
                  <a:lnTo>
                    <a:pt x="906" y="2952"/>
                  </a:lnTo>
                  <a:lnTo>
                    <a:pt x="900" y="2814"/>
                  </a:lnTo>
                  <a:lnTo>
                    <a:pt x="888" y="2682"/>
                  </a:lnTo>
                  <a:lnTo>
                    <a:pt x="876" y="2544"/>
                  </a:lnTo>
                  <a:lnTo>
                    <a:pt x="864" y="2406"/>
                  </a:lnTo>
                  <a:lnTo>
                    <a:pt x="858" y="2268"/>
                  </a:lnTo>
                  <a:lnTo>
                    <a:pt x="846" y="2130"/>
                  </a:lnTo>
                  <a:lnTo>
                    <a:pt x="852" y="2124"/>
                  </a:lnTo>
                  <a:lnTo>
                    <a:pt x="852" y="2118"/>
                  </a:lnTo>
                  <a:lnTo>
                    <a:pt x="858" y="2112"/>
                  </a:lnTo>
                  <a:lnTo>
                    <a:pt x="858" y="2106"/>
                  </a:lnTo>
                  <a:lnTo>
                    <a:pt x="858" y="2094"/>
                  </a:lnTo>
                  <a:lnTo>
                    <a:pt x="858" y="2088"/>
                  </a:lnTo>
                  <a:lnTo>
                    <a:pt x="864" y="2082"/>
                  </a:lnTo>
                  <a:lnTo>
                    <a:pt x="864" y="2076"/>
                  </a:lnTo>
                  <a:lnTo>
                    <a:pt x="864" y="2064"/>
                  </a:lnTo>
                  <a:lnTo>
                    <a:pt x="876" y="2058"/>
                  </a:lnTo>
                  <a:lnTo>
                    <a:pt x="882" y="2046"/>
                  </a:lnTo>
                  <a:lnTo>
                    <a:pt x="894" y="2034"/>
                  </a:lnTo>
                  <a:lnTo>
                    <a:pt x="900" y="2028"/>
                  </a:lnTo>
                  <a:lnTo>
                    <a:pt x="912" y="2022"/>
                  </a:lnTo>
                  <a:lnTo>
                    <a:pt x="924" y="2016"/>
                  </a:lnTo>
                  <a:lnTo>
                    <a:pt x="936" y="2016"/>
                  </a:lnTo>
                  <a:lnTo>
                    <a:pt x="954" y="2016"/>
                  </a:lnTo>
                  <a:lnTo>
                    <a:pt x="966" y="2022"/>
                  </a:lnTo>
                  <a:lnTo>
                    <a:pt x="978" y="2022"/>
                  </a:lnTo>
                  <a:lnTo>
                    <a:pt x="990" y="2028"/>
                  </a:lnTo>
                  <a:lnTo>
                    <a:pt x="996" y="2034"/>
                  </a:lnTo>
                  <a:lnTo>
                    <a:pt x="1008" y="2040"/>
                  </a:lnTo>
                  <a:lnTo>
                    <a:pt x="1014" y="2052"/>
                  </a:lnTo>
                  <a:lnTo>
                    <a:pt x="1020" y="2058"/>
                  </a:lnTo>
                  <a:lnTo>
                    <a:pt x="1044" y="2076"/>
                  </a:lnTo>
                  <a:lnTo>
                    <a:pt x="1074" y="2094"/>
                  </a:lnTo>
                  <a:lnTo>
                    <a:pt x="1098" y="2118"/>
                  </a:lnTo>
                  <a:lnTo>
                    <a:pt x="1122" y="2142"/>
                  </a:lnTo>
                  <a:lnTo>
                    <a:pt x="1140" y="2172"/>
                  </a:lnTo>
                  <a:lnTo>
                    <a:pt x="1164" y="2196"/>
                  </a:lnTo>
                  <a:lnTo>
                    <a:pt x="1176" y="2226"/>
                  </a:lnTo>
                  <a:lnTo>
                    <a:pt x="1194" y="2256"/>
                  </a:lnTo>
                  <a:lnTo>
                    <a:pt x="1200" y="2256"/>
                  </a:lnTo>
                  <a:lnTo>
                    <a:pt x="1206" y="2256"/>
                  </a:lnTo>
                  <a:lnTo>
                    <a:pt x="1206" y="2262"/>
                  </a:lnTo>
                  <a:lnTo>
                    <a:pt x="1212" y="2262"/>
                  </a:lnTo>
                  <a:lnTo>
                    <a:pt x="1218" y="2262"/>
                  </a:lnTo>
                  <a:lnTo>
                    <a:pt x="1224" y="2262"/>
                  </a:lnTo>
                  <a:lnTo>
                    <a:pt x="1224" y="2256"/>
                  </a:lnTo>
                  <a:lnTo>
                    <a:pt x="1230" y="2256"/>
                  </a:lnTo>
                  <a:lnTo>
                    <a:pt x="1236" y="2256"/>
                  </a:lnTo>
                  <a:lnTo>
                    <a:pt x="1230" y="2226"/>
                  </a:lnTo>
                  <a:lnTo>
                    <a:pt x="1218" y="2202"/>
                  </a:lnTo>
                  <a:lnTo>
                    <a:pt x="1206" y="2184"/>
                  </a:lnTo>
                  <a:lnTo>
                    <a:pt x="1188" y="2160"/>
                  </a:lnTo>
                  <a:lnTo>
                    <a:pt x="1170" y="2142"/>
                  </a:lnTo>
                  <a:lnTo>
                    <a:pt x="1146" y="2124"/>
                  </a:lnTo>
                  <a:lnTo>
                    <a:pt x="1128" y="2100"/>
                  </a:lnTo>
                  <a:lnTo>
                    <a:pt x="1104" y="2076"/>
                  </a:lnTo>
                  <a:lnTo>
                    <a:pt x="1146" y="2088"/>
                  </a:lnTo>
                  <a:lnTo>
                    <a:pt x="1188" y="2106"/>
                  </a:lnTo>
                  <a:lnTo>
                    <a:pt x="1218" y="2124"/>
                  </a:lnTo>
                  <a:lnTo>
                    <a:pt x="1254" y="2148"/>
                  </a:lnTo>
                  <a:lnTo>
                    <a:pt x="1284" y="2178"/>
                  </a:lnTo>
                  <a:lnTo>
                    <a:pt x="1314" y="2202"/>
                  </a:lnTo>
                  <a:lnTo>
                    <a:pt x="1344" y="2232"/>
                  </a:lnTo>
                  <a:lnTo>
                    <a:pt x="1380" y="2262"/>
                  </a:lnTo>
                  <a:lnTo>
                    <a:pt x="1386" y="2262"/>
                  </a:lnTo>
                  <a:lnTo>
                    <a:pt x="1392" y="2256"/>
                  </a:lnTo>
                  <a:lnTo>
                    <a:pt x="1398" y="2256"/>
                  </a:lnTo>
                  <a:lnTo>
                    <a:pt x="1380" y="2226"/>
                  </a:lnTo>
                  <a:lnTo>
                    <a:pt x="1362" y="2202"/>
                  </a:lnTo>
                  <a:lnTo>
                    <a:pt x="1338" y="2178"/>
                  </a:lnTo>
                  <a:lnTo>
                    <a:pt x="1314" y="2154"/>
                  </a:lnTo>
                  <a:lnTo>
                    <a:pt x="1284" y="2136"/>
                  </a:lnTo>
                  <a:lnTo>
                    <a:pt x="1254" y="2112"/>
                  </a:lnTo>
                  <a:lnTo>
                    <a:pt x="1230" y="2094"/>
                  </a:lnTo>
                  <a:lnTo>
                    <a:pt x="1206" y="2070"/>
                  </a:lnTo>
                  <a:lnTo>
                    <a:pt x="1176" y="2064"/>
                  </a:lnTo>
                  <a:lnTo>
                    <a:pt x="1152" y="2052"/>
                  </a:lnTo>
                  <a:lnTo>
                    <a:pt x="1128" y="2046"/>
                  </a:lnTo>
                  <a:lnTo>
                    <a:pt x="1104" y="2040"/>
                  </a:lnTo>
                  <a:lnTo>
                    <a:pt x="1080" y="2034"/>
                  </a:lnTo>
                  <a:lnTo>
                    <a:pt x="1062" y="2028"/>
                  </a:lnTo>
                  <a:lnTo>
                    <a:pt x="1038" y="2022"/>
                  </a:lnTo>
                  <a:lnTo>
                    <a:pt x="1026" y="2004"/>
                  </a:lnTo>
                  <a:lnTo>
                    <a:pt x="1008" y="1998"/>
                  </a:lnTo>
                  <a:lnTo>
                    <a:pt x="996" y="1992"/>
                  </a:lnTo>
                  <a:lnTo>
                    <a:pt x="978" y="1986"/>
                  </a:lnTo>
                  <a:lnTo>
                    <a:pt x="960" y="1980"/>
                  </a:lnTo>
                  <a:lnTo>
                    <a:pt x="948" y="1974"/>
                  </a:lnTo>
                  <a:lnTo>
                    <a:pt x="930" y="1974"/>
                  </a:lnTo>
                  <a:lnTo>
                    <a:pt x="912" y="1974"/>
                  </a:lnTo>
                  <a:lnTo>
                    <a:pt x="900" y="1974"/>
                  </a:lnTo>
                  <a:lnTo>
                    <a:pt x="870" y="1992"/>
                  </a:lnTo>
                  <a:lnTo>
                    <a:pt x="846" y="2016"/>
                  </a:lnTo>
                  <a:lnTo>
                    <a:pt x="834" y="2046"/>
                  </a:lnTo>
                  <a:lnTo>
                    <a:pt x="822" y="2082"/>
                  </a:lnTo>
                  <a:lnTo>
                    <a:pt x="810" y="2118"/>
                  </a:lnTo>
                  <a:lnTo>
                    <a:pt x="810" y="2154"/>
                  </a:lnTo>
                  <a:lnTo>
                    <a:pt x="810" y="2196"/>
                  </a:lnTo>
                  <a:lnTo>
                    <a:pt x="810" y="2232"/>
                  </a:lnTo>
                  <a:lnTo>
                    <a:pt x="822" y="2346"/>
                  </a:lnTo>
                  <a:lnTo>
                    <a:pt x="834" y="2454"/>
                  </a:lnTo>
                  <a:lnTo>
                    <a:pt x="846" y="2568"/>
                  </a:lnTo>
                  <a:lnTo>
                    <a:pt x="852" y="2676"/>
                  </a:lnTo>
                  <a:lnTo>
                    <a:pt x="864" y="2784"/>
                  </a:lnTo>
                  <a:lnTo>
                    <a:pt x="870" y="2892"/>
                  </a:lnTo>
                  <a:lnTo>
                    <a:pt x="870" y="3006"/>
                  </a:lnTo>
                  <a:lnTo>
                    <a:pt x="870" y="3114"/>
                  </a:lnTo>
                  <a:lnTo>
                    <a:pt x="822" y="3102"/>
                  </a:lnTo>
                  <a:lnTo>
                    <a:pt x="780" y="3084"/>
                  </a:lnTo>
                  <a:lnTo>
                    <a:pt x="738" y="3054"/>
                  </a:lnTo>
                  <a:lnTo>
                    <a:pt x="702" y="3018"/>
                  </a:lnTo>
                  <a:lnTo>
                    <a:pt x="660" y="2976"/>
                  </a:lnTo>
                  <a:lnTo>
                    <a:pt x="624" y="2934"/>
                  </a:lnTo>
                  <a:lnTo>
                    <a:pt x="594" y="2898"/>
                  </a:lnTo>
                  <a:lnTo>
                    <a:pt x="558" y="2868"/>
                  </a:lnTo>
                  <a:lnTo>
                    <a:pt x="534" y="2802"/>
                  </a:lnTo>
                  <a:lnTo>
                    <a:pt x="504" y="2736"/>
                  </a:lnTo>
                  <a:lnTo>
                    <a:pt x="486" y="2670"/>
                  </a:lnTo>
                  <a:lnTo>
                    <a:pt x="462" y="2598"/>
                  </a:lnTo>
                  <a:lnTo>
                    <a:pt x="444" y="2526"/>
                  </a:lnTo>
                  <a:lnTo>
                    <a:pt x="432" y="2448"/>
                  </a:lnTo>
                  <a:lnTo>
                    <a:pt x="420" y="2376"/>
                  </a:lnTo>
                  <a:lnTo>
                    <a:pt x="408" y="2310"/>
                  </a:lnTo>
                  <a:lnTo>
                    <a:pt x="420" y="2304"/>
                  </a:lnTo>
                  <a:lnTo>
                    <a:pt x="438" y="2298"/>
                  </a:lnTo>
                  <a:lnTo>
                    <a:pt x="450" y="2298"/>
                  </a:lnTo>
                  <a:lnTo>
                    <a:pt x="462" y="2292"/>
                  </a:lnTo>
                  <a:lnTo>
                    <a:pt x="474" y="2280"/>
                  </a:lnTo>
                  <a:lnTo>
                    <a:pt x="486" y="2274"/>
                  </a:lnTo>
                  <a:lnTo>
                    <a:pt x="498" y="2262"/>
                  </a:lnTo>
                  <a:lnTo>
                    <a:pt x="498" y="2244"/>
                  </a:lnTo>
                  <a:lnTo>
                    <a:pt x="516" y="2208"/>
                  </a:lnTo>
                  <a:lnTo>
                    <a:pt x="528" y="2166"/>
                  </a:lnTo>
                  <a:lnTo>
                    <a:pt x="528" y="2124"/>
                  </a:lnTo>
                  <a:lnTo>
                    <a:pt x="522" y="2088"/>
                  </a:lnTo>
                  <a:lnTo>
                    <a:pt x="516" y="2046"/>
                  </a:lnTo>
                  <a:lnTo>
                    <a:pt x="504" y="2010"/>
                  </a:lnTo>
                  <a:lnTo>
                    <a:pt x="486" y="1968"/>
                  </a:lnTo>
                  <a:lnTo>
                    <a:pt x="474" y="1938"/>
                  </a:lnTo>
                  <a:lnTo>
                    <a:pt x="450" y="1920"/>
                  </a:lnTo>
                  <a:lnTo>
                    <a:pt x="432" y="1902"/>
                  </a:lnTo>
                  <a:lnTo>
                    <a:pt x="408" y="1884"/>
                  </a:lnTo>
                  <a:lnTo>
                    <a:pt x="390" y="1872"/>
                  </a:lnTo>
                  <a:lnTo>
                    <a:pt x="366" y="1854"/>
                  </a:lnTo>
                  <a:lnTo>
                    <a:pt x="342" y="1842"/>
                  </a:lnTo>
                  <a:lnTo>
                    <a:pt x="312" y="1830"/>
                  </a:lnTo>
                  <a:lnTo>
                    <a:pt x="288" y="1824"/>
                  </a:lnTo>
                  <a:lnTo>
                    <a:pt x="282" y="1818"/>
                  </a:lnTo>
                  <a:lnTo>
                    <a:pt x="276" y="1806"/>
                  </a:lnTo>
                  <a:lnTo>
                    <a:pt x="270" y="1800"/>
                  </a:lnTo>
                  <a:lnTo>
                    <a:pt x="270" y="1788"/>
                  </a:lnTo>
                  <a:lnTo>
                    <a:pt x="270" y="1776"/>
                  </a:lnTo>
                  <a:lnTo>
                    <a:pt x="264" y="1764"/>
                  </a:lnTo>
                  <a:lnTo>
                    <a:pt x="264" y="1752"/>
                  </a:lnTo>
                  <a:lnTo>
                    <a:pt x="258" y="1740"/>
                  </a:lnTo>
                  <a:lnTo>
                    <a:pt x="252" y="1716"/>
                  </a:lnTo>
                  <a:lnTo>
                    <a:pt x="252" y="1692"/>
                  </a:lnTo>
                  <a:lnTo>
                    <a:pt x="246" y="1668"/>
                  </a:lnTo>
                  <a:lnTo>
                    <a:pt x="252" y="1644"/>
                  </a:lnTo>
                  <a:lnTo>
                    <a:pt x="252" y="1626"/>
                  </a:lnTo>
                  <a:lnTo>
                    <a:pt x="252" y="1602"/>
                  </a:lnTo>
                  <a:lnTo>
                    <a:pt x="252" y="1578"/>
                  </a:lnTo>
                  <a:lnTo>
                    <a:pt x="252" y="1554"/>
                  </a:lnTo>
                  <a:lnTo>
                    <a:pt x="246" y="1548"/>
                  </a:lnTo>
                  <a:lnTo>
                    <a:pt x="240" y="1548"/>
                  </a:lnTo>
                  <a:lnTo>
                    <a:pt x="234" y="1548"/>
                  </a:lnTo>
                  <a:lnTo>
                    <a:pt x="228" y="1548"/>
                  </a:lnTo>
                  <a:lnTo>
                    <a:pt x="222" y="1548"/>
                  </a:lnTo>
                  <a:lnTo>
                    <a:pt x="222" y="1554"/>
                  </a:lnTo>
                  <a:lnTo>
                    <a:pt x="216" y="1554"/>
                  </a:lnTo>
                  <a:lnTo>
                    <a:pt x="216" y="1680"/>
                  </a:lnTo>
                  <a:lnTo>
                    <a:pt x="204" y="1662"/>
                  </a:lnTo>
                  <a:lnTo>
                    <a:pt x="192" y="1638"/>
                  </a:lnTo>
                  <a:lnTo>
                    <a:pt x="186" y="1620"/>
                  </a:lnTo>
                  <a:lnTo>
                    <a:pt x="180" y="1596"/>
                  </a:lnTo>
                  <a:lnTo>
                    <a:pt x="174" y="1572"/>
                  </a:lnTo>
                  <a:lnTo>
                    <a:pt x="168" y="1554"/>
                  </a:lnTo>
                  <a:lnTo>
                    <a:pt x="174" y="1530"/>
                  </a:lnTo>
                  <a:lnTo>
                    <a:pt x="180" y="1512"/>
                  </a:lnTo>
                  <a:lnTo>
                    <a:pt x="180" y="1506"/>
                  </a:lnTo>
                  <a:lnTo>
                    <a:pt x="180" y="1500"/>
                  </a:lnTo>
                  <a:lnTo>
                    <a:pt x="186" y="1500"/>
                  </a:lnTo>
                  <a:lnTo>
                    <a:pt x="186" y="1494"/>
                  </a:lnTo>
                  <a:lnTo>
                    <a:pt x="186" y="1488"/>
                  </a:lnTo>
                  <a:lnTo>
                    <a:pt x="180" y="1482"/>
                  </a:lnTo>
                  <a:lnTo>
                    <a:pt x="180" y="1476"/>
                  </a:lnTo>
                  <a:lnTo>
                    <a:pt x="174" y="1476"/>
                  </a:lnTo>
                  <a:lnTo>
                    <a:pt x="168" y="1470"/>
                  </a:lnTo>
                  <a:lnTo>
                    <a:pt x="162" y="1470"/>
                  </a:lnTo>
                  <a:lnTo>
                    <a:pt x="156" y="1470"/>
                  </a:lnTo>
                  <a:lnTo>
                    <a:pt x="150" y="1476"/>
                  </a:lnTo>
                  <a:lnTo>
                    <a:pt x="144" y="1476"/>
                  </a:lnTo>
                  <a:lnTo>
                    <a:pt x="138" y="1530"/>
                  </a:lnTo>
                  <a:lnTo>
                    <a:pt x="138" y="1572"/>
                  </a:lnTo>
                  <a:lnTo>
                    <a:pt x="150" y="1620"/>
                  </a:lnTo>
                  <a:lnTo>
                    <a:pt x="168" y="1662"/>
                  </a:lnTo>
                  <a:lnTo>
                    <a:pt x="192" y="1704"/>
                  </a:lnTo>
                  <a:lnTo>
                    <a:pt x="216" y="1746"/>
                  </a:lnTo>
                  <a:lnTo>
                    <a:pt x="234" y="1788"/>
                  </a:lnTo>
                  <a:lnTo>
                    <a:pt x="246" y="1836"/>
                  </a:lnTo>
                  <a:lnTo>
                    <a:pt x="234" y="1842"/>
                  </a:lnTo>
                  <a:lnTo>
                    <a:pt x="228" y="1848"/>
                  </a:lnTo>
                  <a:lnTo>
                    <a:pt x="222" y="1854"/>
                  </a:lnTo>
                  <a:lnTo>
                    <a:pt x="210" y="1866"/>
                  </a:lnTo>
                  <a:lnTo>
                    <a:pt x="204" y="1872"/>
                  </a:lnTo>
                  <a:lnTo>
                    <a:pt x="192" y="1884"/>
                  </a:lnTo>
                  <a:lnTo>
                    <a:pt x="186" y="1890"/>
                  </a:lnTo>
                  <a:lnTo>
                    <a:pt x="180" y="1902"/>
                  </a:lnTo>
                  <a:lnTo>
                    <a:pt x="66" y="1842"/>
                  </a:lnTo>
                  <a:lnTo>
                    <a:pt x="60" y="1842"/>
                  </a:lnTo>
                  <a:lnTo>
                    <a:pt x="54" y="1836"/>
                  </a:lnTo>
                  <a:lnTo>
                    <a:pt x="48" y="1836"/>
                  </a:lnTo>
                  <a:lnTo>
                    <a:pt x="42" y="1836"/>
                  </a:lnTo>
                  <a:lnTo>
                    <a:pt x="36" y="1836"/>
                  </a:lnTo>
                  <a:lnTo>
                    <a:pt x="30" y="1836"/>
                  </a:lnTo>
                  <a:lnTo>
                    <a:pt x="30" y="1842"/>
                  </a:lnTo>
                  <a:lnTo>
                    <a:pt x="24" y="1842"/>
                  </a:lnTo>
                  <a:lnTo>
                    <a:pt x="18" y="1842"/>
                  </a:lnTo>
                  <a:lnTo>
                    <a:pt x="12" y="1794"/>
                  </a:lnTo>
                  <a:lnTo>
                    <a:pt x="6" y="1746"/>
                  </a:lnTo>
                  <a:lnTo>
                    <a:pt x="6" y="1704"/>
                  </a:lnTo>
                  <a:lnTo>
                    <a:pt x="0" y="1656"/>
                  </a:lnTo>
                  <a:lnTo>
                    <a:pt x="0" y="1608"/>
                  </a:lnTo>
                  <a:lnTo>
                    <a:pt x="0" y="1560"/>
                  </a:lnTo>
                  <a:lnTo>
                    <a:pt x="0" y="1518"/>
                  </a:lnTo>
                  <a:lnTo>
                    <a:pt x="0" y="1470"/>
                  </a:lnTo>
                  <a:lnTo>
                    <a:pt x="0" y="1410"/>
                  </a:lnTo>
                  <a:lnTo>
                    <a:pt x="6" y="1356"/>
                  </a:lnTo>
                  <a:lnTo>
                    <a:pt x="12" y="1296"/>
                  </a:lnTo>
                  <a:lnTo>
                    <a:pt x="12" y="1242"/>
                  </a:lnTo>
                  <a:lnTo>
                    <a:pt x="18" y="1188"/>
                  </a:lnTo>
                  <a:lnTo>
                    <a:pt x="30" y="1128"/>
                  </a:lnTo>
                  <a:lnTo>
                    <a:pt x="42" y="1074"/>
                  </a:lnTo>
                  <a:lnTo>
                    <a:pt x="54" y="1020"/>
                  </a:lnTo>
                  <a:lnTo>
                    <a:pt x="72" y="990"/>
                  </a:lnTo>
                  <a:lnTo>
                    <a:pt x="90" y="960"/>
                  </a:lnTo>
                  <a:lnTo>
                    <a:pt x="114" y="936"/>
                  </a:lnTo>
                  <a:lnTo>
                    <a:pt x="144" y="912"/>
                  </a:lnTo>
                  <a:lnTo>
                    <a:pt x="168" y="894"/>
                  </a:lnTo>
                  <a:lnTo>
                    <a:pt x="198" y="876"/>
                  </a:lnTo>
                  <a:lnTo>
                    <a:pt x="228" y="858"/>
                  </a:lnTo>
                  <a:lnTo>
                    <a:pt x="252" y="840"/>
                  </a:lnTo>
                  <a:lnTo>
                    <a:pt x="252" y="834"/>
                  </a:lnTo>
                  <a:lnTo>
                    <a:pt x="252" y="828"/>
                  </a:lnTo>
                  <a:lnTo>
                    <a:pt x="252" y="822"/>
                  </a:lnTo>
                  <a:lnTo>
                    <a:pt x="246" y="822"/>
                  </a:lnTo>
                  <a:lnTo>
                    <a:pt x="246" y="816"/>
                  </a:lnTo>
                  <a:lnTo>
                    <a:pt x="216" y="810"/>
                  </a:lnTo>
                  <a:lnTo>
                    <a:pt x="192" y="780"/>
                  </a:lnTo>
                  <a:lnTo>
                    <a:pt x="168" y="750"/>
                  </a:lnTo>
                  <a:lnTo>
                    <a:pt x="156" y="714"/>
                  </a:lnTo>
                  <a:lnTo>
                    <a:pt x="138" y="678"/>
                  </a:lnTo>
                  <a:lnTo>
                    <a:pt x="132" y="636"/>
                  </a:lnTo>
                  <a:lnTo>
                    <a:pt x="132" y="600"/>
                  </a:lnTo>
                  <a:lnTo>
                    <a:pt x="138" y="558"/>
                  </a:lnTo>
                  <a:lnTo>
                    <a:pt x="150" y="516"/>
                  </a:lnTo>
                  <a:lnTo>
                    <a:pt x="168" y="474"/>
                  </a:lnTo>
                  <a:lnTo>
                    <a:pt x="198" y="426"/>
                  </a:lnTo>
                  <a:lnTo>
                    <a:pt x="234" y="384"/>
                  </a:lnTo>
                  <a:lnTo>
                    <a:pt x="264" y="342"/>
                  </a:lnTo>
                  <a:lnTo>
                    <a:pt x="288" y="300"/>
                  </a:lnTo>
                  <a:lnTo>
                    <a:pt x="306" y="252"/>
                  </a:lnTo>
                  <a:lnTo>
                    <a:pt x="312" y="204"/>
                  </a:lnTo>
                  <a:lnTo>
                    <a:pt x="294" y="150"/>
                  </a:lnTo>
                  <a:lnTo>
                    <a:pt x="270" y="126"/>
                  </a:lnTo>
                  <a:lnTo>
                    <a:pt x="252" y="102"/>
                  </a:lnTo>
                  <a:lnTo>
                    <a:pt x="228" y="84"/>
                  </a:lnTo>
                  <a:lnTo>
                    <a:pt x="204" y="66"/>
                  </a:lnTo>
                  <a:lnTo>
                    <a:pt x="186" y="48"/>
                  </a:lnTo>
                  <a:lnTo>
                    <a:pt x="162" y="36"/>
                  </a:lnTo>
                  <a:lnTo>
                    <a:pt x="144" y="24"/>
                  </a:lnTo>
                  <a:lnTo>
                    <a:pt x="120" y="12"/>
                  </a:lnTo>
                  <a:lnTo>
                    <a:pt x="120" y="6"/>
                  </a:lnTo>
                  <a:lnTo>
                    <a:pt x="114" y="6"/>
                  </a:lnTo>
                  <a:lnTo>
                    <a:pt x="108" y="6"/>
                  </a:lnTo>
                  <a:lnTo>
                    <a:pt x="108" y="0"/>
                  </a:lnTo>
                  <a:lnTo>
                    <a:pt x="102" y="0"/>
                  </a:lnTo>
                  <a:lnTo>
                    <a:pt x="138" y="6"/>
                  </a:lnTo>
                  <a:lnTo>
                    <a:pt x="174" y="12"/>
                  </a:lnTo>
                  <a:lnTo>
                    <a:pt x="210" y="24"/>
                  </a:lnTo>
                  <a:lnTo>
                    <a:pt x="240" y="42"/>
                  </a:lnTo>
                  <a:lnTo>
                    <a:pt x="270" y="66"/>
                  </a:lnTo>
                  <a:lnTo>
                    <a:pt x="294" y="90"/>
                  </a:lnTo>
                  <a:lnTo>
                    <a:pt x="318" y="120"/>
                  </a:lnTo>
                  <a:lnTo>
                    <a:pt x="342" y="150"/>
                  </a:lnTo>
                  <a:lnTo>
                    <a:pt x="360" y="228"/>
                  </a:lnTo>
                  <a:lnTo>
                    <a:pt x="348" y="300"/>
                  </a:lnTo>
                  <a:lnTo>
                    <a:pt x="318" y="366"/>
                  </a:lnTo>
                  <a:lnTo>
                    <a:pt x="276" y="426"/>
                  </a:lnTo>
                  <a:lnTo>
                    <a:pt x="240" y="492"/>
                  </a:lnTo>
                  <a:lnTo>
                    <a:pt x="216" y="552"/>
                  </a:lnTo>
                  <a:lnTo>
                    <a:pt x="210" y="618"/>
                  </a:lnTo>
                  <a:lnTo>
                    <a:pt x="240" y="696"/>
                  </a:lnTo>
                  <a:lnTo>
                    <a:pt x="252" y="714"/>
                  </a:lnTo>
                  <a:lnTo>
                    <a:pt x="270" y="732"/>
                  </a:lnTo>
                  <a:lnTo>
                    <a:pt x="282" y="744"/>
                  </a:lnTo>
                  <a:lnTo>
                    <a:pt x="300" y="762"/>
                  </a:lnTo>
                  <a:lnTo>
                    <a:pt x="312" y="774"/>
                  </a:lnTo>
                  <a:lnTo>
                    <a:pt x="324" y="786"/>
                  </a:lnTo>
                  <a:lnTo>
                    <a:pt x="336" y="804"/>
                  </a:lnTo>
                  <a:lnTo>
                    <a:pt x="348" y="816"/>
                  </a:lnTo>
                  <a:lnTo>
                    <a:pt x="408" y="816"/>
                  </a:lnTo>
                  <a:lnTo>
                    <a:pt x="462" y="816"/>
                  </a:lnTo>
                  <a:lnTo>
                    <a:pt x="522" y="834"/>
                  </a:lnTo>
                  <a:lnTo>
                    <a:pt x="570" y="852"/>
                  </a:lnTo>
                  <a:lnTo>
                    <a:pt x="618" y="876"/>
                  </a:lnTo>
                  <a:lnTo>
                    <a:pt x="666" y="906"/>
                  </a:lnTo>
                  <a:lnTo>
                    <a:pt x="708" y="942"/>
                  </a:lnTo>
                  <a:lnTo>
                    <a:pt x="750" y="972"/>
                  </a:lnTo>
                  <a:lnTo>
                    <a:pt x="792" y="1020"/>
                  </a:lnTo>
                  <a:lnTo>
                    <a:pt x="828" y="1062"/>
                  </a:lnTo>
                  <a:lnTo>
                    <a:pt x="864" y="1104"/>
                  </a:lnTo>
                  <a:lnTo>
                    <a:pt x="894" y="1146"/>
                  </a:lnTo>
                  <a:lnTo>
                    <a:pt x="924" y="1194"/>
                  </a:lnTo>
                  <a:lnTo>
                    <a:pt x="954" y="1236"/>
                  </a:lnTo>
                  <a:lnTo>
                    <a:pt x="984" y="1278"/>
                  </a:lnTo>
                  <a:lnTo>
                    <a:pt x="1014" y="1320"/>
                  </a:lnTo>
                  <a:lnTo>
                    <a:pt x="1080" y="1410"/>
                  </a:lnTo>
                  <a:lnTo>
                    <a:pt x="1152" y="1488"/>
                  </a:lnTo>
                  <a:lnTo>
                    <a:pt x="1236" y="1554"/>
                  </a:lnTo>
                  <a:lnTo>
                    <a:pt x="1320" y="1614"/>
                  </a:lnTo>
                  <a:lnTo>
                    <a:pt x="1410" y="1674"/>
                  </a:lnTo>
                  <a:lnTo>
                    <a:pt x="1500" y="1722"/>
                  </a:lnTo>
                  <a:lnTo>
                    <a:pt x="1590" y="1770"/>
                  </a:lnTo>
                  <a:lnTo>
                    <a:pt x="1686" y="1818"/>
                  </a:lnTo>
                  <a:lnTo>
                    <a:pt x="1782" y="1872"/>
                  </a:lnTo>
                  <a:lnTo>
                    <a:pt x="1860" y="1938"/>
                  </a:lnTo>
                  <a:lnTo>
                    <a:pt x="1926" y="2016"/>
                  </a:lnTo>
                  <a:lnTo>
                    <a:pt x="1980" y="2106"/>
                  </a:lnTo>
                  <a:lnTo>
                    <a:pt x="2028" y="2202"/>
                  </a:lnTo>
                  <a:lnTo>
                    <a:pt x="2076" y="2298"/>
                  </a:lnTo>
                  <a:lnTo>
                    <a:pt x="2124" y="2394"/>
                  </a:lnTo>
                  <a:lnTo>
                    <a:pt x="2184" y="2478"/>
                  </a:lnTo>
                  <a:lnTo>
                    <a:pt x="2196" y="2496"/>
                  </a:lnTo>
                  <a:lnTo>
                    <a:pt x="2202" y="2508"/>
                  </a:lnTo>
                  <a:lnTo>
                    <a:pt x="2214" y="2520"/>
                  </a:lnTo>
                  <a:lnTo>
                    <a:pt x="2226" y="2538"/>
                  </a:lnTo>
                  <a:lnTo>
                    <a:pt x="2232" y="2550"/>
                  </a:lnTo>
                  <a:lnTo>
                    <a:pt x="2238" y="2568"/>
                  </a:lnTo>
                  <a:lnTo>
                    <a:pt x="2238" y="2586"/>
                  </a:lnTo>
                  <a:lnTo>
                    <a:pt x="2238" y="2604"/>
                  </a:lnTo>
                  <a:lnTo>
                    <a:pt x="2244" y="2604"/>
                  </a:lnTo>
                  <a:lnTo>
                    <a:pt x="2244" y="2610"/>
                  </a:lnTo>
                  <a:lnTo>
                    <a:pt x="2250" y="2610"/>
                  </a:lnTo>
                  <a:lnTo>
                    <a:pt x="2250" y="2616"/>
                  </a:lnTo>
                  <a:lnTo>
                    <a:pt x="2256" y="2616"/>
                  </a:lnTo>
                  <a:lnTo>
                    <a:pt x="2232" y="2610"/>
                  </a:lnTo>
                  <a:lnTo>
                    <a:pt x="2202" y="2598"/>
                  </a:lnTo>
                  <a:lnTo>
                    <a:pt x="2178" y="2580"/>
                  </a:lnTo>
                  <a:lnTo>
                    <a:pt x="2154" y="2562"/>
                  </a:lnTo>
                  <a:lnTo>
                    <a:pt x="2130" y="2544"/>
                  </a:lnTo>
                  <a:lnTo>
                    <a:pt x="2100" y="2526"/>
                  </a:lnTo>
                  <a:lnTo>
                    <a:pt x="2070" y="2514"/>
                  </a:lnTo>
                  <a:lnTo>
                    <a:pt x="2034" y="2508"/>
                  </a:lnTo>
                  <a:lnTo>
                    <a:pt x="2034" y="2514"/>
                  </a:lnTo>
                  <a:lnTo>
                    <a:pt x="2028" y="2514"/>
                  </a:lnTo>
                  <a:lnTo>
                    <a:pt x="2028" y="2520"/>
                  </a:lnTo>
                  <a:lnTo>
                    <a:pt x="2034" y="2526"/>
                  </a:lnTo>
                  <a:lnTo>
                    <a:pt x="2232" y="2658"/>
                  </a:lnTo>
                  <a:lnTo>
                    <a:pt x="2064" y="2616"/>
                  </a:lnTo>
                  <a:lnTo>
                    <a:pt x="2064" y="2622"/>
                  </a:lnTo>
                  <a:lnTo>
                    <a:pt x="2058" y="2622"/>
                  </a:lnTo>
                  <a:lnTo>
                    <a:pt x="2058" y="2628"/>
                  </a:lnTo>
                  <a:lnTo>
                    <a:pt x="2058" y="2634"/>
                  </a:lnTo>
                  <a:lnTo>
                    <a:pt x="2094" y="2652"/>
                  </a:lnTo>
                  <a:lnTo>
                    <a:pt x="2136" y="2664"/>
                  </a:lnTo>
                  <a:lnTo>
                    <a:pt x="2178" y="2682"/>
                  </a:lnTo>
                  <a:lnTo>
                    <a:pt x="2214" y="2694"/>
                  </a:lnTo>
                  <a:lnTo>
                    <a:pt x="2256" y="2712"/>
                  </a:lnTo>
                  <a:lnTo>
                    <a:pt x="2292" y="2730"/>
                  </a:lnTo>
                  <a:lnTo>
                    <a:pt x="2322" y="2754"/>
                  </a:lnTo>
                  <a:lnTo>
                    <a:pt x="2352" y="2784"/>
                  </a:lnTo>
                  <a:lnTo>
                    <a:pt x="2358" y="2790"/>
                  </a:lnTo>
                  <a:lnTo>
                    <a:pt x="2370" y="2790"/>
                  </a:lnTo>
                  <a:lnTo>
                    <a:pt x="2376" y="2796"/>
                  </a:lnTo>
                  <a:lnTo>
                    <a:pt x="2382" y="2802"/>
                  </a:lnTo>
                  <a:lnTo>
                    <a:pt x="2382" y="2808"/>
                  </a:lnTo>
                  <a:lnTo>
                    <a:pt x="2388" y="2808"/>
                  </a:lnTo>
                  <a:lnTo>
                    <a:pt x="2394" y="2814"/>
                  </a:lnTo>
                  <a:lnTo>
                    <a:pt x="2394" y="2820"/>
                  </a:lnTo>
                  <a:lnTo>
                    <a:pt x="2310" y="2814"/>
                  </a:lnTo>
                  <a:lnTo>
                    <a:pt x="2220" y="2820"/>
                  </a:lnTo>
                  <a:lnTo>
                    <a:pt x="2136" y="2832"/>
                  </a:lnTo>
                  <a:lnTo>
                    <a:pt x="2052" y="2862"/>
                  </a:lnTo>
                  <a:lnTo>
                    <a:pt x="1974" y="2892"/>
                  </a:lnTo>
                  <a:lnTo>
                    <a:pt x="1902" y="2940"/>
                  </a:lnTo>
                  <a:lnTo>
                    <a:pt x="1836" y="2988"/>
                  </a:lnTo>
                  <a:lnTo>
                    <a:pt x="1782" y="3054"/>
                  </a:lnTo>
                  <a:lnTo>
                    <a:pt x="1758" y="3096"/>
                  </a:lnTo>
                  <a:lnTo>
                    <a:pt x="1740" y="3144"/>
                  </a:lnTo>
                  <a:lnTo>
                    <a:pt x="1722" y="3192"/>
                  </a:lnTo>
                  <a:lnTo>
                    <a:pt x="1710" y="3246"/>
                  </a:lnTo>
                  <a:lnTo>
                    <a:pt x="1698" y="3294"/>
                  </a:lnTo>
                  <a:lnTo>
                    <a:pt x="1692" y="3348"/>
                  </a:lnTo>
                  <a:lnTo>
                    <a:pt x="1692" y="3396"/>
                  </a:lnTo>
                  <a:lnTo>
                    <a:pt x="1698" y="3450"/>
                  </a:lnTo>
                  <a:lnTo>
                    <a:pt x="1638" y="3312"/>
                  </a:lnTo>
                  <a:lnTo>
                    <a:pt x="1632" y="3306"/>
                  </a:lnTo>
                  <a:lnTo>
                    <a:pt x="1626" y="3300"/>
                  </a:lnTo>
                  <a:lnTo>
                    <a:pt x="1626" y="3294"/>
                  </a:lnTo>
                  <a:lnTo>
                    <a:pt x="1620" y="3294"/>
                  </a:lnTo>
                  <a:lnTo>
                    <a:pt x="1620" y="3288"/>
                  </a:lnTo>
                  <a:lnTo>
                    <a:pt x="1614" y="3282"/>
                  </a:lnTo>
                  <a:lnTo>
                    <a:pt x="1608" y="3276"/>
                  </a:lnTo>
                  <a:lnTo>
                    <a:pt x="1608" y="3270"/>
                  </a:lnTo>
                  <a:lnTo>
                    <a:pt x="1602" y="3270"/>
                  </a:lnTo>
                  <a:lnTo>
                    <a:pt x="1596" y="3270"/>
                  </a:lnTo>
                  <a:lnTo>
                    <a:pt x="1590" y="3270"/>
                  </a:lnTo>
                  <a:lnTo>
                    <a:pt x="1584" y="3270"/>
                  </a:lnTo>
                  <a:lnTo>
                    <a:pt x="1584" y="3276"/>
                  </a:lnTo>
                  <a:lnTo>
                    <a:pt x="1578" y="3276"/>
                  </a:lnTo>
                  <a:lnTo>
                    <a:pt x="1572" y="3282"/>
                  </a:lnTo>
                  <a:lnTo>
                    <a:pt x="1572" y="3288"/>
                  </a:lnTo>
                  <a:lnTo>
                    <a:pt x="1566" y="3294"/>
                  </a:lnTo>
                  <a:lnTo>
                    <a:pt x="1566" y="3300"/>
                  </a:lnTo>
                  <a:lnTo>
                    <a:pt x="1566" y="3306"/>
                  </a:lnTo>
                  <a:lnTo>
                    <a:pt x="1566" y="3312"/>
                  </a:lnTo>
                  <a:lnTo>
                    <a:pt x="1314" y="3294"/>
                  </a:lnTo>
                  <a:lnTo>
                    <a:pt x="1308" y="3294"/>
                  </a:lnTo>
                  <a:lnTo>
                    <a:pt x="1302" y="3294"/>
                  </a:lnTo>
                  <a:lnTo>
                    <a:pt x="1296" y="3288"/>
                  </a:lnTo>
                  <a:lnTo>
                    <a:pt x="1290" y="3288"/>
                  </a:lnTo>
                  <a:lnTo>
                    <a:pt x="1290" y="3282"/>
                  </a:lnTo>
                  <a:lnTo>
                    <a:pt x="1266" y="3162"/>
                  </a:lnTo>
                  <a:lnTo>
                    <a:pt x="1272" y="3108"/>
                  </a:lnTo>
                  <a:lnTo>
                    <a:pt x="1278" y="3054"/>
                  </a:lnTo>
                  <a:lnTo>
                    <a:pt x="1284" y="3000"/>
                  </a:lnTo>
                  <a:lnTo>
                    <a:pt x="1284" y="2952"/>
                  </a:lnTo>
                  <a:lnTo>
                    <a:pt x="1278" y="2898"/>
                  </a:lnTo>
                  <a:lnTo>
                    <a:pt x="1278" y="2844"/>
                  </a:lnTo>
                  <a:lnTo>
                    <a:pt x="1266" y="2796"/>
                  </a:lnTo>
                  <a:lnTo>
                    <a:pt x="1260" y="2742"/>
                  </a:lnTo>
                  <a:lnTo>
                    <a:pt x="1254" y="2736"/>
                  </a:lnTo>
                  <a:lnTo>
                    <a:pt x="1248" y="2730"/>
                  </a:lnTo>
                  <a:lnTo>
                    <a:pt x="1242" y="2730"/>
                  </a:lnTo>
                  <a:lnTo>
                    <a:pt x="1236" y="2730"/>
                  </a:lnTo>
                  <a:lnTo>
                    <a:pt x="1230" y="2730"/>
                  </a:lnTo>
                  <a:lnTo>
                    <a:pt x="1224" y="2730"/>
                  </a:lnTo>
                  <a:lnTo>
                    <a:pt x="1248" y="3012"/>
                  </a:lnTo>
                  <a:lnTo>
                    <a:pt x="1188" y="2754"/>
                  </a:lnTo>
                  <a:lnTo>
                    <a:pt x="1182" y="2754"/>
                  </a:lnTo>
                  <a:lnTo>
                    <a:pt x="1182" y="2748"/>
                  </a:lnTo>
                  <a:lnTo>
                    <a:pt x="1176" y="2748"/>
                  </a:lnTo>
                  <a:lnTo>
                    <a:pt x="1170" y="2748"/>
                  </a:lnTo>
                  <a:lnTo>
                    <a:pt x="1170" y="2754"/>
                  </a:lnTo>
                  <a:lnTo>
                    <a:pt x="1164" y="2754"/>
                  </a:lnTo>
                  <a:lnTo>
                    <a:pt x="1158" y="2754"/>
                  </a:lnTo>
                  <a:lnTo>
                    <a:pt x="1158" y="2760"/>
                  </a:lnTo>
                  <a:lnTo>
                    <a:pt x="1158" y="2766"/>
                  </a:lnTo>
                  <a:lnTo>
                    <a:pt x="1224" y="3060"/>
                  </a:lnTo>
                  <a:lnTo>
                    <a:pt x="1206" y="3090"/>
                  </a:lnTo>
                  <a:lnTo>
                    <a:pt x="1230" y="3114"/>
                  </a:lnTo>
                  <a:lnTo>
                    <a:pt x="1236" y="3168"/>
                  </a:lnTo>
                  <a:lnTo>
                    <a:pt x="1224" y="3156"/>
                  </a:lnTo>
                  <a:lnTo>
                    <a:pt x="1212" y="3144"/>
                  </a:lnTo>
                  <a:lnTo>
                    <a:pt x="1200" y="3132"/>
                  </a:lnTo>
                  <a:lnTo>
                    <a:pt x="1182" y="3120"/>
                  </a:lnTo>
                  <a:lnTo>
                    <a:pt x="1170" y="3108"/>
                  </a:lnTo>
                  <a:lnTo>
                    <a:pt x="1152" y="3102"/>
                  </a:lnTo>
                  <a:lnTo>
                    <a:pt x="1134" y="3096"/>
                  </a:lnTo>
                  <a:lnTo>
                    <a:pt x="1116" y="3096"/>
                  </a:lnTo>
                  <a:lnTo>
                    <a:pt x="1116" y="3102"/>
                  </a:lnTo>
                  <a:lnTo>
                    <a:pt x="1110" y="3102"/>
                  </a:lnTo>
                  <a:lnTo>
                    <a:pt x="1104" y="3108"/>
                  </a:lnTo>
                  <a:lnTo>
                    <a:pt x="1104" y="3114"/>
                  </a:lnTo>
                  <a:lnTo>
                    <a:pt x="1104" y="3126"/>
                  </a:lnTo>
                  <a:lnTo>
                    <a:pt x="1110" y="3132"/>
                  </a:lnTo>
                  <a:lnTo>
                    <a:pt x="1122" y="3132"/>
                  </a:lnTo>
                  <a:lnTo>
                    <a:pt x="1134" y="3138"/>
                  </a:lnTo>
                  <a:lnTo>
                    <a:pt x="1140" y="3138"/>
                  </a:lnTo>
                  <a:lnTo>
                    <a:pt x="1152" y="3144"/>
                  </a:lnTo>
                  <a:lnTo>
                    <a:pt x="1164" y="3144"/>
                  </a:lnTo>
                  <a:lnTo>
                    <a:pt x="1170" y="3150"/>
                  </a:lnTo>
                  <a:lnTo>
                    <a:pt x="1218" y="3210"/>
                  </a:lnTo>
                  <a:lnTo>
                    <a:pt x="1104" y="3168"/>
                  </a:lnTo>
                  <a:lnTo>
                    <a:pt x="1098" y="3168"/>
                  </a:lnTo>
                  <a:lnTo>
                    <a:pt x="1092" y="3168"/>
                  </a:lnTo>
                  <a:lnTo>
                    <a:pt x="1092" y="3174"/>
                  </a:lnTo>
                  <a:lnTo>
                    <a:pt x="1086" y="3174"/>
                  </a:lnTo>
                  <a:lnTo>
                    <a:pt x="1080" y="3174"/>
                  </a:lnTo>
                  <a:lnTo>
                    <a:pt x="1080" y="3180"/>
                  </a:lnTo>
                  <a:lnTo>
                    <a:pt x="1074" y="3180"/>
                  </a:lnTo>
                  <a:lnTo>
                    <a:pt x="1074" y="3186"/>
                  </a:lnTo>
                  <a:lnTo>
                    <a:pt x="1068" y="3186"/>
                  </a:lnTo>
                  <a:lnTo>
                    <a:pt x="1068" y="3192"/>
                  </a:lnTo>
                  <a:lnTo>
                    <a:pt x="1068" y="3198"/>
                  </a:lnTo>
                  <a:lnTo>
                    <a:pt x="1074" y="3198"/>
                  </a:lnTo>
                  <a:lnTo>
                    <a:pt x="1116" y="3210"/>
                  </a:lnTo>
                  <a:lnTo>
                    <a:pt x="1158" y="3228"/>
                  </a:lnTo>
                  <a:lnTo>
                    <a:pt x="1194" y="3246"/>
                  </a:lnTo>
                  <a:lnTo>
                    <a:pt x="1230" y="3276"/>
                  </a:lnTo>
                  <a:lnTo>
                    <a:pt x="1260" y="3306"/>
                  </a:lnTo>
                  <a:lnTo>
                    <a:pt x="1290" y="3342"/>
                  </a:lnTo>
                  <a:lnTo>
                    <a:pt x="1314" y="3378"/>
                  </a:lnTo>
                  <a:lnTo>
                    <a:pt x="1338" y="3420"/>
                  </a:lnTo>
                  <a:lnTo>
                    <a:pt x="1374" y="3486"/>
                  </a:lnTo>
                  <a:lnTo>
                    <a:pt x="1410" y="3558"/>
                  </a:lnTo>
                  <a:lnTo>
                    <a:pt x="1452" y="3624"/>
                  </a:lnTo>
                  <a:lnTo>
                    <a:pt x="1500" y="3690"/>
                  </a:lnTo>
                  <a:lnTo>
                    <a:pt x="1542" y="3756"/>
                  </a:lnTo>
                  <a:lnTo>
                    <a:pt x="1596" y="3822"/>
                  </a:lnTo>
                  <a:lnTo>
                    <a:pt x="1644" y="3882"/>
                  </a:lnTo>
                  <a:lnTo>
                    <a:pt x="1698" y="3942"/>
                  </a:lnTo>
                  <a:lnTo>
                    <a:pt x="1680" y="3942"/>
                  </a:lnTo>
                  <a:lnTo>
                    <a:pt x="1668" y="3942"/>
                  </a:lnTo>
                  <a:lnTo>
                    <a:pt x="1650" y="3936"/>
                  </a:lnTo>
                  <a:lnTo>
                    <a:pt x="1632" y="3936"/>
                  </a:lnTo>
                  <a:lnTo>
                    <a:pt x="1614" y="3936"/>
                  </a:lnTo>
                  <a:lnTo>
                    <a:pt x="1596" y="3936"/>
                  </a:lnTo>
                  <a:lnTo>
                    <a:pt x="1578" y="3942"/>
                  </a:lnTo>
                  <a:lnTo>
                    <a:pt x="1560" y="3954"/>
                  </a:lnTo>
                  <a:lnTo>
                    <a:pt x="1554" y="3960"/>
                  </a:lnTo>
                  <a:lnTo>
                    <a:pt x="1548" y="3966"/>
                  </a:lnTo>
                  <a:lnTo>
                    <a:pt x="1542" y="3972"/>
                  </a:lnTo>
                  <a:lnTo>
                    <a:pt x="1536" y="3978"/>
                  </a:lnTo>
                  <a:lnTo>
                    <a:pt x="1530" y="3984"/>
                  </a:lnTo>
                  <a:lnTo>
                    <a:pt x="1530" y="3990"/>
                  </a:lnTo>
                  <a:lnTo>
                    <a:pt x="1530" y="3996"/>
                  </a:lnTo>
                  <a:lnTo>
                    <a:pt x="1530" y="4002"/>
                  </a:lnTo>
                  <a:lnTo>
                    <a:pt x="1536" y="4002"/>
                  </a:lnTo>
                  <a:lnTo>
                    <a:pt x="1542" y="4002"/>
                  </a:lnTo>
                  <a:lnTo>
                    <a:pt x="1566" y="3996"/>
                  </a:lnTo>
                  <a:lnTo>
                    <a:pt x="1584" y="3990"/>
                  </a:lnTo>
                  <a:lnTo>
                    <a:pt x="1602" y="3984"/>
                  </a:lnTo>
                  <a:lnTo>
                    <a:pt x="1626" y="3978"/>
                  </a:lnTo>
                  <a:lnTo>
                    <a:pt x="1644" y="3978"/>
                  </a:lnTo>
                  <a:lnTo>
                    <a:pt x="1668" y="3978"/>
                  </a:lnTo>
                  <a:lnTo>
                    <a:pt x="1686" y="3984"/>
                  </a:lnTo>
                  <a:lnTo>
                    <a:pt x="1710" y="3990"/>
                  </a:lnTo>
                  <a:lnTo>
                    <a:pt x="1644" y="4002"/>
                  </a:lnTo>
                  <a:lnTo>
                    <a:pt x="1614" y="4032"/>
                  </a:lnTo>
                  <a:lnTo>
                    <a:pt x="1614" y="4038"/>
                  </a:lnTo>
                  <a:lnTo>
                    <a:pt x="1620" y="4038"/>
                  </a:lnTo>
                  <a:lnTo>
                    <a:pt x="1620" y="4044"/>
                  </a:lnTo>
                  <a:lnTo>
                    <a:pt x="1656" y="4044"/>
                  </a:lnTo>
                  <a:lnTo>
                    <a:pt x="1692" y="4044"/>
                  </a:lnTo>
                  <a:lnTo>
                    <a:pt x="1728" y="4044"/>
                  </a:lnTo>
                  <a:lnTo>
                    <a:pt x="1764" y="4044"/>
                  </a:lnTo>
                  <a:lnTo>
                    <a:pt x="1800" y="4050"/>
                  </a:lnTo>
                  <a:lnTo>
                    <a:pt x="1836" y="4056"/>
                  </a:lnTo>
                  <a:lnTo>
                    <a:pt x="1872" y="4068"/>
                  </a:lnTo>
                  <a:lnTo>
                    <a:pt x="1902" y="4086"/>
                  </a:lnTo>
                  <a:lnTo>
                    <a:pt x="1932" y="4116"/>
                  </a:lnTo>
                  <a:lnTo>
                    <a:pt x="1962" y="4152"/>
                  </a:lnTo>
                  <a:lnTo>
                    <a:pt x="1980" y="4194"/>
                  </a:lnTo>
                  <a:lnTo>
                    <a:pt x="1998" y="4236"/>
                  </a:lnTo>
                  <a:lnTo>
                    <a:pt x="2010" y="4278"/>
                  </a:lnTo>
                  <a:lnTo>
                    <a:pt x="2016" y="4320"/>
                  </a:lnTo>
                  <a:lnTo>
                    <a:pt x="2016" y="4368"/>
                  </a:lnTo>
                  <a:lnTo>
                    <a:pt x="2016" y="4410"/>
                  </a:lnTo>
                  <a:lnTo>
                    <a:pt x="2016" y="4416"/>
                  </a:lnTo>
                  <a:lnTo>
                    <a:pt x="2010" y="4416"/>
                  </a:lnTo>
                  <a:lnTo>
                    <a:pt x="2010" y="4422"/>
                  </a:lnTo>
                  <a:lnTo>
                    <a:pt x="2010" y="4428"/>
                  </a:lnTo>
                  <a:lnTo>
                    <a:pt x="2010" y="4434"/>
                  </a:lnTo>
                  <a:lnTo>
                    <a:pt x="2010" y="4440"/>
                  </a:lnTo>
                  <a:lnTo>
                    <a:pt x="1980" y="4434"/>
                  </a:lnTo>
                  <a:lnTo>
                    <a:pt x="1974" y="4440"/>
                  </a:lnTo>
                  <a:lnTo>
                    <a:pt x="1974" y="4446"/>
                  </a:lnTo>
                  <a:lnTo>
                    <a:pt x="1980" y="4452"/>
                  </a:lnTo>
                  <a:lnTo>
                    <a:pt x="1980" y="4458"/>
                  </a:lnTo>
                  <a:lnTo>
                    <a:pt x="1986" y="4458"/>
                  </a:lnTo>
                  <a:lnTo>
                    <a:pt x="1986" y="4464"/>
                  </a:lnTo>
                  <a:lnTo>
                    <a:pt x="1986" y="4470"/>
                  </a:lnTo>
                  <a:lnTo>
                    <a:pt x="1974" y="4476"/>
                  </a:lnTo>
                  <a:lnTo>
                    <a:pt x="1956" y="4482"/>
                  </a:lnTo>
                  <a:lnTo>
                    <a:pt x="1944" y="4482"/>
                  </a:lnTo>
                  <a:lnTo>
                    <a:pt x="1926" y="4482"/>
                  </a:lnTo>
                  <a:lnTo>
                    <a:pt x="1908" y="4476"/>
                  </a:lnTo>
                  <a:lnTo>
                    <a:pt x="1896" y="4470"/>
                  </a:lnTo>
                  <a:lnTo>
                    <a:pt x="1884" y="4464"/>
                  </a:lnTo>
                  <a:lnTo>
                    <a:pt x="1872" y="4458"/>
                  </a:lnTo>
                  <a:lnTo>
                    <a:pt x="1878" y="4422"/>
                  </a:lnTo>
                  <a:lnTo>
                    <a:pt x="1884" y="4380"/>
                  </a:lnTo>
                  <a:lnTo>
                    <a:pt x="1878" y="4344"/>
                  </a:lnTo>
                  <a:lnTo>
                    <a:pt x="1872" y="4302"/>
                  </a:lnTo>
                  <a:lnTo>
                    <a:pt x="1866" y="4266"/>
                  </a:lnTo>
                  <a:lnTo>
                    <a:pt x="1848" y="4230"/>
                  </a:lnTo>
                  <a:lnTo>
                    <a:pt x="1830" y="4200"/>
                  </a:lnTo>
                  <a:lnTo>
                    <a:pt x="1812" y="4176"/>
                  </a:lnTo>
                  <a:lnTo>
                    <a:pt x="1800" y="4170"/>
                  </a:lnTo>
                  <a:lnTo>
                    <a:pt x="1794" y="4164"/>
                  </a:lnTo>
                  <a:lnTo>
                    <a:pt x="1788" y="4158"/>
                  </a:lnTo>
                  <a:lnTo>
                    <a:pt x="1782" y="4158"/>
                  </a:lnTo>
                  <a:lnTo>
                    <a:pt x="1776" y="4152"/>
                  </a:lnTo>
                  <a:lnTo>
                    <a:pt x="1770" y="4146"/>
                  </a:lnTo>
                  <a:lnTo>
                    <a:pt x="1764" y="4146"/>
                  </a:lnTo>
                  <a:lnTo>
                    <a:pt x="1758" y="4146"/>
                  </a:lnTo>
                  <a:lnTo>
                    <a:pt x="1752" y="4146"/>
                  </a:lnTo>
                  <a:lnTo>
                    <a:pt x="1746" y="4152"/>
                  </a:lnTo>
                  <a:lnTo>
                    <a:pt x="1740" y="4152"/>
                  </a:lnTo>
                  <a:lnTo>
                    <a:pt x="1740" y="4158"/>
                  </a:lnTo>
                  <a:lnTo>
                    <a:pt x="1734" y="4158"/>
                  </a:lnTo>
                  <a:lnTo>
                    <a:pt x="1734" y="4170"/>
                  </a:lnTo>
                  <a:lnTo>
                    <a:pt x="1734" y="4176"/>
                  </a:lnTo>
                  <a:lnTo>
                    <a:pt x="1740" y="4176"/>
                  </a:lnTo>
                  <a:lnTo>
                    <a:pt x="1746" y="4182"/>
                  </a:lnTo>
                  <a:lnTo>
                    <a:pt x="1752" y="4188"/>
                  </a:lnTo>
                  <a:lnTo>
                    <a:pt x="1758" y="4188"/>
                  </a:lnTo>
                  <a:lnTo>
                    <a:pt x="1764" y="4194"/>
                  </a:lnTo>
                  <a:lnTo>
                    <a:pt x="1770" y="4194"/>
                  </a:lnTo>
                  <a:lnTo>
                    <a:pt x="1770" y="4200"/>
                  </a:lnTo>
                  <a:lnTo>
                    <a:pt x="1776" y="4206"/>
                  </a:lnTo>
                  <a:lnTo>
                    <a:pt x="1782" y="4212"/>
                  </a:lnTo>
                  <a:lnTo>
                    <a:pt x="1788" y="4212"/>
                  </a:lnTo>
                  <a:lnTo>
                    <a:pt x="1788" y="4218"/>
                  </a:lnTo>
                  <a:lnTo>
                    <a:pt x="1794" y="4218"/>
                  </a:lnTo>
                  <a:lnTo>
                    <a:pt x="1800" y="4224"/>
                  </a:lnTo>
                  <a:lnTo>
                    <a:pt x="1812" y="4248"/>
                  </a:lnTo>
                  <a:lnTo>
                    <a:pt x="1824" y="4278"/>
                  </a:lnTo>
                  <a:lnTo>
                    <a:pt x="1836" y="4308"/>
                  </a:lnTo>
                  <a:lnTo>
                    <a:pt x="1842" y="4338"/>
                  </a:lnTo>
                  <a:lnTo>
                    <a:pt x="1842" y="4368"/>
                  </a:lnTo>
                  <a:lnTo>
                    <a:pt x="1842" y="4398"/>
                  </a:lnTo>
                  <a:lnTo>
                    <a:pt x="1836" y="4428"/>
                  </a:lnTo>
                  <a:lnTo>
                    <a:pt x="1824" y="4458"/>
                  </a:lnTo>
                  <a:lnTo>
                    <a:pt x="1818" y="4464"/>
                  </a:lnTo>
                  <a:lnTo>
                    <a:pt x="1812" y="4470"/>
                  </a:lnTo>
                  <a:lnTo>
                    <a:pt x="1806" y="4476"/>
                  </a:lnTo>
                  <a:lnTo>
                    <a:pt x="1800" y="4476"/>
                  </a:lnTo>
                  <a:lnTo>
                    <a:pt x="1794" y="4482"/>
                  </a:lnTo>
                  <a:lnTo>
                    <a:pt x="1788" y="4482"/>
                  </a:lnTo>
                  <a:lnTo>
                    <a:pt x="1776" y="4488"/>
                  </a:lnTo>
                  <a:lnTo>
                    <a:pt x="1770" y="4494"/>
                  </a:lnTo>
                  <a:lnTo>
                    <a:pt x="1764" y="4488"/>
                  </a:lnTo>
                  <a:close/>
                </a:path>
              </a:pathLst>
            </a:custGeom>
            <a:solidFill>
              <a:srgbClr val="D1B270"/>
            </a:solidFill>
            <a:ln w="9525">
              <a:noFill/>
              <a:round/>
              <a:headEnd/>
              <a:tailEnd/>
            </a:ln>
          </p:spPr>
          <p:txBody>
            <a:bodyPr/>
            <a:lstStyle/>
            <a:p>
              <a:endParaRPr lang="en-US"/>
            </a:p>
          </p:txBody>
        </p:sp>
        <p:sp>
          <p:nvSpPr>
            <p:cNvPr id="119819" name="Freeform 25"/>
            <p:cNvSpPr>
              <a:spLocks/>
            </p:cNvSpPr>
            <p:nvPr/>
          </p:nvSpPr>
          <p:spPr bwMode="auto">
            <a:xfrm>
              <a:off x="3210" y="3948"/>
              <a:ext cx="162" cy="270"/>
            </a:xfrm>
            <a:custGeom>
              <a:avLst/>
              <a:gdLst>
                <a:gd name="T0" fmla="*/ 96 w 162"/>
                <a:gd name="T1" fmla="*/ 270 h 270"/>
                <a:gd name="T2" fmla="*/ 36 w 162"/>
                <a:gd name="T3" fmla="*/ 270 h 270"/>
                <a:gd name="T4" fmla="*/ 36 w 162"/>
                <a:gd name="T5" fmla="*/ 240 h 270"/>
                <a:gd name="T6" fmla="*/ 36 w 162"/>
                <a:gd name="T7" fmla="*/ 204 h 270"/>
                <a:gd name="T8" fmla="*/ 36 w 162"/>
                <a:gd name="T9" fmla="*/ 174 h 270"/>
                <a:gd name="T10" fmla="*/ 36 w 162"/>
                <a:gd name="T11" fmla="*/ 138 h 270"/>
                <a:gd name="T12" fmla="*/ 30 w 162"/>
                <a:gd name="T13" fmla="*/ 108 h 270"/>
                <a:gd name="T14" fmla="*/ 24 w 162"/>
                <a:gd name="T15" fmla="*/ 72 h 270"/>
                <a:gd name="T16" fmla="*/ 12 w 162"/>
                <a:gd name="T17" fmla="*/ 42 h 270"/>
                <a:gd name="T18" fmla="*/ 0 w 162"/>
                <a:gd name="T19" fmla="*/ 6 h 270"/>
                <a:gd name="T20" fmla="*/ 12 w 162"/>
                <a:gd name="T21" fmla="*/ 0 h 270"/>
                <a:gd name="T22" fmla="*/ 30 w 162"/>
                <a:gd name="T23" fmla="*/ 0 h 270"/>
                <a:gd name="T24" fmla="*/ 42 w 162"/>
                <a:gd name="T25" fmla="*/ 6 h 270"/>
                <a:gd name="T26" fmla="*/ 60 w 162"/>
                <a:gd name="T27" fmla="*/ 12 h 270"/>
                <a:gd name="T28" fmla="*/ 72 w 162"/>
                <a:gd name="T29" fmla="*/ 24 h 270"/>
                <a:gd name="T30" fmla="*/ 90 w 162"/>
                <a:gd name="T31" fmla="*/ 30 h 270"/>
                <a:gd name="T32" fmla="*/ 102 w 162"/>
                <a:gd name="T33" fmla="*/ 42 h 270"/>
                <a:gd name="T34" fmla="*/ 114 w 162"/>
                <a:gd name="T35" fmla="*/ 48 h 270"/>
                <a:gd name="T36" fmla="*/ 120 w 162"/>
                <a:gd name="T37" fmla="*/ 48 h 270"/>
                <a:gd name="T38" fmla="*/ 120 w 162"/>
                <a:gd name="T39" fmla="*/ 54 h 270"/>
                <a:gd name="T40" fmla="*/ 120 w 162"/>
                <a:gd name="T41" fmla="*/ 60 h 270"/>
                <a:gd name="T42" fmla="*/ 120 w 162"/>
                <a:gd name="T43" fmla="*/ 66 h 270"/>
                <a:gd name="T44" fmla="*/ 120 w 162"/>
                <a:gd name="T45" fmla="*/ 72 h 270"/>
                <a:gd name="T46" fmla="*/ 120 w 162"/>
                <a:gd name="T47" fmla="*/ 78 h 270"/>
                <a:gd name="T48" fmla="*/ 114 w 162"/>
                <a:gd name="T49" fmla="*/ 84 h 270"/>
                <a:gd name="T50" fmla="*/ 114 w 162"/>
                <a:gd name="T51" fmla="*/ 84 h 270"/>
                <a:gd name="T52" fmla="*/ 114 w 162"/>
                <a:gd name="T53" fmla="*/ 90 h 270"/>
                <a:gd name="T54" fmla="*/ 114 w 162"/>
                <a:gd name="T55" fmla="*/ 90 h 270"/>
                <a:gd name="T56" fmla="*/ 114 w 162"/>
                <a:gd name="T57" fmla="*/ 90 h 270"/>
                <a:gd name="T58" fmla="*/ 114 w 162"/>
                <a:gd name="T59" fmla="*/ 90 h 270"/>
                <a:gd name="T60" fmla="*/ 120 w 162"/>
                <a:gd name="T61" fmla="*/ 96 h 270"/>
                <a:gd name="T62" fmla="*/ 120 w 162"/>
                <a:gd name="T63" fmla="*/ 96 h 270"/>
                <a:gd name="T64" fmla="*/ 120 w 162"/>
                <a:gd name="T65" fmla="*/ 96 h 270"/>
                <a:gd name="T66" fmla="*/ 120 w 162"/>
                <a:gd name="T67" fmla="*/ 96 h 270"/>
                <a:gd name="T68" fmla="*/ 126 w 162"/>
                <a:gd name="T69" fmla="*/ 102 h 270"/>
                <a:gd name="T70" fmla="*/ 126 w 162"/>
                <a:gd name="T71" fmla="*/ 102 h 270"/>
                <a:gd name="T72" fmla="*/ 132 w 162"/>
                <a:gd name="T73" fmla="*/ 96 h 270"/>
                <a:gd name="T74" fmla="*/ 132 w 162"/>
                <a:gd name="T75" fmla="*/ 96 h 270"/>
                <a:gd name="T76" fmla="*/ 132 w 162"/>
                <a:gd name="T77" fmla="*/ 96 h 270"/>
                <a:gd name="T78" fmla="*/ 138 w 162"/>
                <a:gd name="T79" fmla="*/ 96 h 270"/>
                <a:gd name="T80" fmla="*/ 138 w 162"/>
                <a:gd name="T81" fmla="*/ 90 h 270"/>
                <a:gd name="T82" fmla="*/ 144 w 162"/>
                <a:gd name="T83" fmla="*/ 90 h 270"/>
                <a:gd name="T84" fmla="*/ 150 w 162"/>
                <a:gd name="T85" fmla="*/ 108 h 270"/>
                <a:gd name="T86" fmla="*/ 156 w 162"/>
                <a:gd name="T87" fmla="*/ 126 h 270"/>
                <a:gd name="T88" fmla="*/ 162 w 162"/>
                <a:gd name="T89" fmla="*/ 138 h 270"/>
                <a:gd name="T90" fmla="*/ 162 w 162"/>
                <a:gd name="T91" fmla="*/ 156 h 270"/>
                <a:gd name="T92" fmla="*/ 162 w 162"/>
                <a:gd name="T93" fmla="*/ 174 h 270"/>
                <a:gd name="T94" fmla="*/ 162 w 162"/>
                <a:gd name="T95" fmla="*/ 192 h 270"/>
                <a:gd name="T96" fmla="*/ 162 w 162"/>
                <a:gd name="T97" fmla="*/ 210 h 270"/>
                <a:gd name="T98" fmla="*/ 162 w 162"/>
                <a:gd name="T99" fmla="*/ 228 h 270"/>
                <a:gd name="T100" fmla="*/ 156 w 162"/>
                <a:gd name="T101" fmla="*/ 234 h 270"/>
                <a:gd name="T102" fmla="*/ 150 w 162"/>
                <a:gd name="T103" fmla="*/ 240 h 270"/>
                <a:gd name="T104" fmla="*/ 144 w 162"/>
                <a:gd name="T105" fmla="*/ 252 h 270"/>
                <a:gd name="T106" fmla="*/ 138 w 162"/>
                <a:gd name="T107" fmla="*/ 258 h 270"/>
                <a:gd name="T108" fmla="*/ 132 w 162"/>
                <a:gd name="T109" fmla="*/ 258 h 270"/>
                <a:gd name="T110" fmla="*/ 120 w 162"/>
                <a:gd name="T111" fmla="*/ 264 h 270"/>
                <a:gd name="T112" fmla="*/ 108 w 162"/>
                <a:gd name="T113" fmla="*/ 270 h 270"/>
                <a:gd name="T114" fmla="*/ 96 w 162"/>
                <a:gd name="T115" fmla="*/ 270 h 27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62" h="270">
                  <a:moveTo>
                    <a:pt x="96" y="270"/>
                  </a:moveTo>
                  <a:lnTo>
                    <a:pt x="36" y="270"/>
                  </a:lnTo>
                  <a:lnTo>
                    <a:pt x="36" y="240"/>
                  </a:lnTo>
                  <a:lnTo>
                    <a:pt x="36" y="204"/>
                  </a:lnTo>
                  <a:lnTo>
                    <a:pt x="36" y="174"/>
                  </a:lnTo>
                  <a:lnTo>
                    <a:pt x="36" y="138"/>
                  </a:lnTo>
                  <a:lnTo>
                    <a:pt x="30" y="108"/>
                  </a:lnTo>
                  <a:lnTo>
                    <a:pt x="24" y="72"/>
                  </a:lnTo>
                  <a:lnTo>
                    <a:pt x="12" y="42"/>
                  </a:lnTo>
                  <a:lnTo>
                    <a:pt x="0" y="6"/>
                  </a:lnTo>
                  <a:lnTo>
                    <a:pt x="12" y="0"/>
                  </a:lnTo>
                  <a:lnTo>
                    <a:pt x="30" y="0"/>
                  </a:lnTo>
                  <a:lnTo>
                    <a:pt x="42" y="6"/>
                  </a:lnTo>
                  <a:lnTo>
                    <a:pt x="60" y="12"/>
                  </a:lnTo>
                  <a:lnTo>
                    <a:pt x="72" y="24"/>
                  </a:lnTo>
                  <a:lnTo>
                    <a:pt x="90" y="30"/>
                  </a:lnTo>
                  <a:lnTo>
                    <a:pt x="102" y="42"/>
                  </a:lnTo>
                  <a:lnTo>
                    <a:pt x="114" y="48"/>
                  </a:lnTo>
                  <a:lnTo>
                    <a:pt x="120" y="48"/>
                  </a:lnTo>
                  <a:lnTo>
                    <a:pt x="120" y="54"/>
                  </a:lnTo>
                  <a:lnTo>
                    <a:pt x="120" y="60"/>
                  </a:lnTo>
                  <a:lnTo>
                    <a:pt x="120" y="66"/>
                  </a:lnTo>
                  <a:lnTo>
                    <a:pt x="120" y="72"/>
                  </a:lnTo>
                  <a:lnTo>
                    <a:pt x="120" y="78"/>
                  </a:lnTo>
                  <a:lnTo>
                    <a:pt x="114" y="84"/>
                  </a:lnTo>
                  <a:lnTo>
                    <a:pt x="114" y="90"/>
                  </a:lnTo>
                  <a:lnTo>
                    <a:pt x="120" y="96"/>
                  </a:lnTo>
                  <a:lnTo>
                    <a:pt x="126" y="102"/>
                  </a:lnTo>
                  <a:lnTo>
                    <a:pt x="132" y="96"/>
                  </a:lnTo>
                  <a:lnTo>
                    <a:pt x="138" y="96"/>
                  </a:lnTo>
                  <a:lnTo>
                    <a:pt x="138" y="90"/>
                  </a:lnTo>
                  <a:lnTo>
                    <a:pt x="144" y="90"/>
                  </a:lnTo>
                  <a:lnTo>
                    <a:pt x="150" y="108"/>
                  </a:lnTo>
                  <a:lnTo>
                    <a:pt x="156" y="126"/>
                  </a:lnTo>
                  <a:lnTo>
                    <a:pt x="162" y="138"/>
                  </a:lnTo>
                  <a:lnTo>
                    <a:pt x="162" y="156"/>
                  </a:lnTo>
                  <a:lnTo>
                    <a:pt x="162" y="174"/>
                  </a:lnTo>
                  <a:lnTo>
                    <a:pt x="162" y="192"/>
                  </a:lnTo>
                  <a:lnTo>
                    <a:pt x="162" y="210"/>
                  </a:lnTo>
                  <a:lnTo>
                    <a:pt x="162" y="228"/>
                  </a:lnTo>
                  <a:lnTo>
                    <a:pt x="156" y="234"/>
                  </a:lnTo>
                  <a:lnTo>
                    <a:pt x="150" y="240"/>
                  </a:lnTo>
                  <a:lnTo>
                    <a:pt x="144" y="252"/>
                  </a:lnTo>
                  <a:lnTo>
                    <a:pt x="138" y="258"/>
                  </a:lnTo>
                  <a:lnTo>
                    <a:pt x="132" y="258"/>
                  </a:lnTo>
                  <a:lnTo>
                    <a:pt x="120" y="264"/>
                  </a:lnTo>
                  <a:lnTo>
                    <a:pt x="108" y="270"/>
                  </a:lnTo>
                  <a:lnTo>
                    <a:pt x="96" y="270"/>
                  </a:lnTo>
                  <a:close/>
                </a:path>
              </a:pathLst>
            </a:custGeom>
            <a:solidFill>
              <a:srgbClr val="D1B270"/>
            </a:solidFill>
            <a:ln w="9525">
              <a:noFill/>
              <a:round/>
              <a:headEnd/>
              <a:tailEnd/>
            </a:ln>
          </p:spPr>
          <p:txBody>
            <a:bodyPr/>
            <a:lstStyle/>
            <a:p>
              <a:endParaRPr lang="en-US"/>
            </a:p>
          </p:txBody>
        </p:sp>
        <p:sp>
          <p:nvSpPr>
            <p:cNvPr id="119820" name="Freeform 26"/>
            <p:cNvSpPr>
              <a:spLocks/>
            </p:cNvSpPr>
            <p:nvPr/>
          </p:nvSpPr>
          <p:spPr bwMode="auto">
            <a:xfrm>
              <a:off x="2448" y="3978"/>
              <a:ext cx="330" cy="210"/>
            </a:xfrm>
            <a:custGeom>
              <a:avLst/>
              <a:gdLst>
                <a:gd name="T0" fmla="*/ 144 w 330"/>
                <a:gd name="T1" fmla="*/ 186 h 210"/>
                <a:gd name="T2" fmla="*/ 138 w 330"/>
                <a:gd name="T3" fmla="*/ 186 h 210"/>
                <a:gd name="T4" fmla="*/ 132 w 330"/>
                <a:gd name="T5" fmla="*/ 186 h 210"/>
                <a:gd name="T6" fmla="*/ 126 w 330"/>
                <a:gd name="T7" fmla="*/ 186 h 210"/>
                <a:gd name="T8" fmla="*/ 126 w 330"/>
                <a:gd name="T9" fmla="*/ 186 h 210"/>
                <a:gd name="T10" fmla="*/ 84 w 330"/>
                <a:gd name="T11" fmla="*/ 168 h 210"/>
                <a:gd name="T12" fmla="*/ 48 w 330"/>
                <a:gd name="T13" fmla="*/ 138 h 210"/>
                <a:gd name="T14" fmla="*/ 18 w 330"/>
                <a:gd name="T15" fmla="*/ 102 h 210"/>
                <a:gd name="T16" fmla="*/ 0 w 330"/>
                <a:gd name="T17" fmla="*/ 60 h 210"/>
                <a:gd name="T18" fmla="*/ 0 w 330"/>
                <a:gd name="T19" fmla="*/ 48 h 210"/>
                <a:gd name="T20" fmla="*/ 0 w 330"/>
                <a:gd name="T21" fmla="*/ 36 h 210"/>
                <a:gd name="T22" fmla="*/ 0 w 330"/>
                <a:gd name="T23" fmla="*/ 30 h 210"/>
                <a:gd name="T24" fmla="*/ 0 w 330"/>
                <a:gd name="T25" fmla="*/ 24 h 210"/>
                <a:gd name="T26" fmla="*/ 12 w 330"/>
                <a:gd name="T27" fmla="*/ 12 h 210"/>
                <a:gd name="T28" fmla="*/ 30 w 330"/>
                <a:gd name="T29" fmla="*/ 6 h 210"/>
                <a:gd name="T30" fmla="*/ 54 w 330"/>
                <a:gd name="T31" fmla="*/ 6 h 210"/>
                <a:gd name="T32" fmla="*/ 72 w 330"/>
                <a:gd name="T33" fmla="*/ 6 h 210"/>
                <a:gd name="T34" fmla="*/ 108 w 330"/>
                <a:gd name="T35" fmla="*/ 18 h 210"/>
                <a:gd name="T36" fmla="*/ 138 w 330"/>
                <a:gd name="T37" fmla="*/ 24 h 210"/>
                <a:gd name="T38" fmla="*/ 168 w 330"/>
                <a:gd name="T39" fmla="*/ 36 h 210"/>
                <a:gd name="T40" fmla="*/ 198 w 330"/>
                <a:gd name="T41" fmla="*/ 48 h 210"/>
                <a:gd name="T42" fmla="*/ 210 w 330"/>
                <a:gd name="T43" fmla="*/ 54 h 210"/>
                <a:gd name="T44" fmla="*/ 216 w 330"/>
                <a:gd name="T45" fmla="*/ 60 h 210"/>
                <a:gd name="T46" fmla="*/ 222 w 330"/>
                <a:gd name="T47" fmla="*/ 72 h 210"/>
                <a:gd name="T48" fmla="*/ 228 w 330"/>
                <a:gd name="T49" fmla="*/ 90 h 210"/>
                <a:gd name="T50" fmla="*/ 132 w 330"/>
                <a:gd name="T51" fmla="*/ 60 h 210"/>
                <a:gd name="T52" fmla="*/ 126 w 330"/>
                <a:gd name="T53" fmla="*/ 60 h 210"/>
                <a:gd name="T54" fmla="*/ 126 w 330"/>
                <a:gd name="T55" fmla="*/ 66 h 210"/>
                <a:gd name="T56" fmla="*/ 126 w 330"/>
                <a:gd name="T57" fmla="*/ 72 h 210"/>
                <a:gd name="T58" fmla="*/ 138 w 330"/>
                <a:gd name="T59" fmla="*/ 90 h 210"/>
                <a:gd name="T60" fmla="*/ 186 w 330"/>
                <a:gd name="T61" fmla="*/ 120 h 210"/>
                <a:gd name="T62" fmla="*/ 240 w 330"/>
                <a:gd name="T63" fmla="*/ 132 h 210"/>
                <a:gd name="T64" fmla="*/ 294 w 330"/>
                <a:gd name="T65" fmla="*/ 150 h 210"/>
                <a:gd name="T66" fmla="*/ 330 w 330"/>
                <a:gd name="T67" fmla="*/ 210 h 210"/>
                <a:gd name="T68" fmla="*/ 330 w 330"/>
                <a:gd name="T69" fmla="*/ 210 h 210"/>
                <a:gd name="T70" fmla="*/ 324 w 330"/>
                <a:gd name="T71" fmla="*/ 210 h 2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30" h="210">
                  <a:moveTo>
                    <a:pt x="324" y="210"/>
                  </a:moveTo>
                  <a:lnTo>
                    <a:pt x="144" y="186"/>
                  </a:lnTo>
                  <a:lnTo>
                    <a:pt x="138" y="186"/>
                  </a:lnTo>
                  <a:lnTo>
                    <a:pt x="132" y="186"/>
                  </a:lnTo>
                  <a:lnTo>
                    <a:pt x="126" y="186"/>
                  </a:lnTo>
                  <a:lnTo>
                    <a:pt x="102" y="180"/>
                  </a:lnTo>
                  <a:lnTo>
                    <a:pt x="84" y="168"/>
                  </a:lnTo>
                  <a:lnTo>
                    <a:pt x="60" y="156"/>
                  </a:lnTo>
                  <a:lnTo>
                    <a:pt x="48" y="138"/>
                  </a:lnTo>
                  <a:lnTo>
                    <a:pt x="30" y="120"/>
                  </a:lnTo>
                  <a:lnTo>
                    <a:pt x="18" y="102"/>
                  </a:lnTo>
                  <a:lnTo>
                    <a:pt x="6" y="84"/>
                  </a:lnTo>
                  <a:lnTo>
                    <a:pt x="0" y="60"/>
                  </a:lnTo>
                  <a:lnTo>
                    <a:pt x="0" y="54"/>
                  </a:lnTo>
                  <a:lnTo>
                    <a:pt x="0" y="48"/>
                  </a:lnTo>
                  <a:lnTo>
                    <a:pt x="0" y="42"/>
                  </a:lnTo>
                  <a:lnTo>
                    <a:pt x="0" y="36"/>
                  </a:lnTo>
                  <a:lnTo>
                    <a:pt x="0" y="30"/>
                  </a:lnTo>
                  <a:lnTo>
                    <a:pt x="0" y="24"/>
                  </a:lnTo>
                  <a:lnTo>
                    <a:pt x="0" y="18"/>
                  </a:lnTo>
                  <a:lnTo>
                    <a:pt x="12" y="12"/>
                  </a:lnTo>
                  <a:lnTo>
                    <a:pt x="18" y="6"/>
                  </a:lnTo>
                  <a:lnTo>
                    <a:pt x="30" y="6"/>
                  </a:lnTo>
                  <a:lnTo>
                    <a:pt x="42" y="0"/>
                  </a:lnTo>
                  <a:lnTo>
                    <a:pt x="54" y="6"/>
                  </a:lnTo>
                  <a:lnTo>
                    <a:pt x="66" y="6"/>
                  </a:lnTo>
                  <a:lnTo>
                    <a:pt x="72" y="6"/>
                  </a:lnTo>
                  <a:lnTo>
                    <a:pt x="90" y="12"/>
                  </a:lnTo>
                  <a:lnTo>
                    <a:pt x="108" y="18"/>
                  </a:lnTo>
                  <a:lnTo>
                    <a:pt x="126" y="24"/>
                  </a:lnTo>
                  <a:lnTo>
                    <a:pt x="138" y="24"/>
                  </a:lnTo>
                  <a:lnTo>
                    <a:pt x="156" y="30"/>
                  </a:lnTo>
                  <a:lnTo>
                    <a:pt x="168" y="36"/>
                  </a:lnTo>
                  <a:lnTo>
                    <a:pt x="186" y="42"/>
                  </a:lnTo>
                  <a:lnTo>
                    <a:pt x="198" y="48"/>
                  </a:lnTo>
                  <a:lnTo>
                    <a:pt x="204" y="48"/>
                  </a:lnTo>
                  <a:lnTo>
                    <a:pt x="210" y="54"/>
                  </a:lnTo>
                  <a:lnTo>
                    <a:pt x="216" y="60"/>
                  </a:lnTo>
                  <a:lnTo>
                    <a:pt x="222" y="66"/>
                  </a:lnTo>
                  <a:lnTo>
                    <a:pt x="222" y="72"/>
                  </a:lnTo>
                  <a:lnTo>
                    <a:pt x="228" y="84"/>
                  </a:lnTo>
                  <a:lnTo>
                    <a:pt x="228" y="90"/>
                  </a:lnTo>
                  <a:lnTo>
                    <a:pt x="132" y="60"/>
                  </a:lnTo>
                  <a:lnTo>
                    <a:pt x="126" y="60"/>
                  </a:lnTo>
                  <a:lnTo>
                    <a:pt x="126" y="66"/>
                  </a:lnTo>
                  <a:lnTo>
                    <a:pt x="126" y="72"/>
                  </a:lnTo>
                  <a:lnTo>
                    <a:pt x="138" y="90"/>
                  </a:lnTo>
                  <a:lnTo>
                    <a:pt x="162" y="108"/>
                  </a:lnTo>
                  <a:lnTo>
                    <a:pt x="186" y="120"/>
                  </a:lnTo>
                  <a:lnTo>
                    <a:pt x="210" y="126"/>
                  </a:lnTo>
                  <a:lnTo>
                    <a:pt x="240" y="132"/>
                  </a:lnTo>
                  <a:lnTo>
                    <a:pt x="264" y="138"/>
                  </a:lnTo>
                  <a:lnTo>
                    <a:pt x="294" y="150"/>
                  </a:lnTo>
                  <a:lnTo>
                    <a:pt x="312" y="168"/>
                  </a:lnTo>
                  <a:lnTo>
                    <a:pt x="330" y="210"/>
                  </a:lnTo>
                  <a:lnTo>
                    <a:pt x="324" y="210"/>
                  </a:lnTo>
                  <a:close/>
                </a:path>
              </a:pathLst>
            </a:custGeom>
            <a:solidFill>
              <a:srgbClr val="D1B270"/>
            </a:solidFill>
            <a:ln w="9525">
              <a:noFill/>
              <a:round/>
              <a:headEnd/>
              <a:tailEnd/>
            </a:ln>
          </p:spPr>
          <p:txBody>
            <a:bodyPr/>
            <a:lstStyle/>
            <a:p>
              <a:endParaRPr lang="en-US"/>
            </a:p>
          </p:txBody>
        </p:sp>
        <p:sp>
          <p:nvSpPr>
            <p:cNvPr id="119821" name="Freeform 27"/>
            <p:cNvSpPr>
              <a:spLocks/>
            </p:cNvSpPr>
            <p:nvPr/>
          </p:nvSpPr>
          <p:spPr bwMode="auto">
            <a:xfrm>
              <a:off x="3006" y="2784"/>
              <a:ext cx="1584" cy="1266"/>
            </a:xfrm>
            <a:custGeom>
              <a:avLst/>
              <a:gdLst>
                <a:gd name="T0" fmla="*/ 918 w 1584"/>
                <a:gd name="T1" fmla="*/ 966 h 1266"/>
                <a:gd name="T2" fmla="*/ 918 w 1584"/>
                <a:gd name="T3" fmla="*/ 930 h 1266"/>
                <a:gd name="T4" fmla="*/ 672 w 1584"/>
                <a:gd name="T5" fmla="*/ 990 h 1266"/>
                <a:gd name="T6" fmla="*/ 492 w 1584"/>
                <a:gd name="T7" fmla="*/ 1182 h 1266"/>
                <a:gd name="T8" fmla="*/ 318 w 1584"/>
                <a:gd name="T9" fmla="*/ 966 h 1266"/>
                <a:gd name="T10" fmla="*/ 210 w 1584"/>
                <a:gd name="T11" fmla="*/ 480 h 1266"/>
                <a:gd name="T12" fmla="*/ 252 w 1584"/>
                <a:gd name="T13" fmla="*/ 438 h 1266"/>
                <a:gd name="T14" fmla="*/ 240 w 1584"/>
                <a:gd name="T15" fmla="*/ 420 h 1266"/>
                <a:gd name="T16" fmla="*/ 210 w 1584"/>
                <a:gd name="T17" fmla="*/ 420 h 1266"/>
                <a:gd name="T18" fmla="*/ 222 w 1584"/>
                <a:gd name="T19" fmla="*/ 858 h 1266"/>
                <a:gd name="T20" fmla="*/ 174 w 1584"/>
                <a:gd name="T21" fmla="*/ 1092 h 1266"/>
                <a:gd name="T22" fmla="*/ 162 w 1584"/>
                <a:gd name="T23" fmla="*/ 1062 h 1266"/>
                <a:gd name="T24" fmla="*/ 72 w 1584"/>
                <a:gd name="T25" fmla="*/ 834 h 1266"/>
                <a:gd name="T26" fmla="*/ 36 w 1584"/>
                <a:gd name="T27" fmla="*/ 420 h 1266"/>
                <a:gd name="T28" fmla="*/ 54 w 1584"/>
                <a:gd name="T29" fmla="*/ 438 h 1266"/>
                <a:gd name="T30" fmla="*/ 72 w 1584"/>
                <a:gd name="T31" fmla="*/ 618 h 1266"/>
                <a:gd name="T32" fmla="*/ 90 w 1584"/>
                <a:gd name="T33" fmla="*/ 606 h 1266"/>
                <a:gd name="T34" fmla="*/ 138 w 1584"/>
                <a:gd name="T35" fmla="*/ 372 h 1266"/>
                <a:gd name="T36" fmla="*/ 252 w 1584"/>
                <a:gd name="T37" fmla="*/ 342 h 1266"/>
                <a:gd name="T38" fmla="*/ 270 w 1584"/>
                <a:gd name="T39" fmla="*/ 318 h 1266"/>
                <a:gd name="T40" fmla="*/ 120 w 1584"/>
                <a:gd name="T41" fmla="*/ 324 h 1266"/>
                <a:gd name="T42" fmla="*/ 96 w 1584"/>
                <a:gd name="T43" fmla="*/ 240 h 1266"/>
                <a:gd name="T44" fmla="*/ 456 w 1584"/>
                <a:gd name="T45" fmla="*/ 0 h 1266"/>
                <a:gd name="T46" fmla="*/ 552 w 1584"/>
                <a:gd name="T47" fmla="*/ 42 h 1266"/>
                <a:gd name="T48" fmla="*/ 708 w 1584"/>
                <a:gd name="T49" fmla="*/ 84 h 1266"/>
                <a:gd name="T50" fmla="*/ 492 w 1584"/>
                <a:gd name="T51" fmla="*/ 150 h 1266"/>
                <a:gd name="T52" fmla="*/ 474 w 1584"/>
                <a:gd name="T53" fmla="*/ 192 h 1266"/>
                <a:gd name="T54" fmla="*/ 930 w 1584"/>
                <a:gd name="T55" fmla="*/ 222 h 1266"/>
                <a:gd name="T56" fmla="*/ 1056 w 1584"/>
                <a:gd name="T57" fmla="*/ 354 h 1266"/>
                <a:gd name="T58" fmla="*/ 888 w 1584"/>
                <a:gd name="T59" fmla="*/ 348 h 1266"/>
                <a:gd name="T60" fmla="*/ 870 w 1584"/>
                <a:gd name="T61" fmla="*/ 282 h 1266"/>
                <a:gd name="T62" fmla="*/ 882 w 1584"/>
                <a:gd name="T63" fmla="*/ 246 h 1266"/>
                <a:gd name="T64" fmla="*/ 798 w 1584"/>
                <a:gd name="T65" fmla="*/ 306 h 1266"/>
                <a:gd name="T66" fmla="*/ 768 w 1584"/>
                <a:gd name="T67" fmla="*/ 246 h 1266"/>
                <a:gd name="T68" fmla="*/ 486 w 1584"/>
                <a:gd name="T69" fmla="*/ 372 h 1266"/>
                <a:gd name="T70" fmla="*/ 654 w 1584"/>
                <a:gd name="T71" fmla="*/ 390 h 1266"/>
                <a:gd name="T72" fmla="*/ 750 w 1584"/>
                <a:gd name="T73" fmla="*/ 426 h 1266"/>
                <a:gd name="T74" fmla="*/ 384 w 1584"/>
                <a:gd name="T75" fmla="*/ 456 h 1266"/>
                <a:gd name="T76" fmla="*/ 342 w 1584"/>
                <a:gd name="T77" fmla="*/ 636 h 1266"/>
                <a:gd name="T78" fmla="*/ 648 w 1584"/>
                <a:gd name="T79" fmla="*/ 648 h 1266"/>
                <a:gd name="T80" fmla="*/ 798 w 1584"/>
                <a:gd name="T81" fmla="*/ 570 h 1266"/>
                <a:gd name="T82" fmla="*/ 786 w 1584"/>
                <a:gd name="T83" fmla="*/ 552 h 1266"/>
                <a:gd name="T84" fmla="*/ 816 w 1584"/>
                <a:gd name="T85" fmla="*/ 624 h 1266"/>
                <a:gd name="T86" fmla="*/ 684 w 1584"/>
                <a:gd name="T87" fmla="*/ 642 h 1266"/>
                <a:gd name="T88" fmla="*/ 534 w 1584"/>
                <a:gd name="T89" fmla="*/ 696 h 1266"/>
                <a:gd name="T90" fmla="*/ 564 w 1584"/>
                <a:gd name="T91" fmla="*/ 732 h 1266"/>
                <a:gd name="T92" fmla="*/ 318 w 1584"/>
                <a:gd name="T93" fmla="*/ 684 h 1266"/>
                <a:gd name="T94" fmla="*/ 306 w 1584"/>
                <a:gd name="T95" fmla="*/ 528 h 1266"/>
                <a:gd name="T96" fmla="*/ 300 w 1584"/>
                <a:gd name="T97" fmla="*/ 498 h 1266"/>
                <a:gd name="T98" fmla="*/ 276 w 1584"/>
                <a:gd name="T99" fmla="*/ 492 h 1266"/>
                <a:gd name="T100" fmla="*/ 270 w 1584"/>
                <a:gd name="T101" fmla="*/ 726 h 1266"/>
                <a:gd name="T102" fmla="*/ 318 w 1584"/>
                <a:gd name="T103" fmla="*/ 780 h 1266"/>
                <a:gd name="T104" fmla="*/ 342 w 1584"/>
                <a:gd name="T105" fmla="*/ 822 h 1266"/>
                <a:gd name="T106" fmla="*/ 396 w 1584"/>
                <a:gd name="T107" fmla="*/ 816 h 1266"/>
                <a:gd name="T108" fmla="*/ 594 w 1584"/>
                <a:gd name="T109" fmla="*/ 792 h 1266"/>
                <a:gd name="T110" fmla="*/ 726 w 1584"/>
                <a:gd name="T111" fmla="*/ 708 h 1266"/>
                <a:gd name="T112" fmla="*/ 894 w 1584"/>
                <a:gd name="T113" fmla="*/ 708 h 1266"/>
                <a:gd name="T114" fmla="*/ 762 w 1584"/>
                <a:gd name="T115" fmla="*/ 672 h 1266"/>
                <a:gd name="T116" fmla="*/ 876 w 1584"/>
                <a:gd name="T117" fmla="*/ 672 h 1266"/>
                <a:gd name="T118" fmla="*/ 1152 w 1584"/>
                <a:gd name="T119" fmla="*/ 810 h 1266"/>
                <a:gd name="T120" fmla="*/ 1506 w 1584"/>
                <a:gd name="T121" fmla="*/ 1062 h 1266"/>
                <a:gd name="T122" fmla="*/ 1578 w 1584"/>
                <a:gd name="T123" fmla="*/ 1200 h 1266"/>
                <a:gd name="T124" fmla="*/ 1476 w 1584"/>
                <a:gd name="T125" fmla="*/ 1266 h 126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584" h="1266">
                  <a:moveTo>
                    <a:pt x="1440" y="1266"/>
                  </a:moveTo>
                  <a:lnTo>
                    <a:pt x="1302" y="1218"/>
                  </a:lnTo>
                  <a:lnTo>
                    <a:pt x="1254" y="1182"/>
                  </a:lnTo>
                  <a:lnTo>
                    <a:pt x="1212" y="1146"/>
                  </a:lnTo>
                  <a:lnTo>
                    <a:pt x="1164" y="1110"/>
                  </a:lnTo>
                  <a:lnTo>
                    <a:pt x="1122" y="1074"/>
                  </a:lnTo>
                  <a:lnTo>
                    <a:pt x="1074" y="1038"/>
                  </a:lnTo>
                  <a:lnTo>
                    <a:pt x="1026" y="1008"/>
                  </a:lnTo>
                  <a:lnTo>
                    <a:pt x="972" y="984"/>
                  </a:lnTo>
                  <a:lnTo>
                    <a:pt x="918" y="966"/>
                  </a:lnTo>
                  <a:lnTo>
                    <a:pt x="918" y="960"/>
                  </a:lnTo>
                  <a:lnTo>
                    <a:pt x="924" y="954"/>
                  </a:lnTo>
                  <a:lnTo>
                    <a:pt x="924" y="948"/>
                  </a:lnTo>
                  <a:lnTo>
                    <a:pt x="924" y="942"/>
                  </a:lnTo>
                  <a:lnTo>
                    <a:pt x="924" y="936"/>
                  </a:lnTo>
                  <a:lnTo>
                    <a:pt x="918" y="930"/>
                  </a:lnTo>
                  <a:lnTo>
                    <a:pt x="918" y="924"/>
                  </a:lnTo>
                  <a:lnTo>
                    <a:pt x="912" y="924"/>
                  </a:lnTo>
                  <a:lnTo>
                    <a:pt x="906" y="918"/>
                  </a:lnTo>
                  <a:lnTo>
                    <a:pt x="870" y="918"/>
                  </a:lnTo>
                  <a:lnTo>
                    <a:pt x="834" y="918"/>
                  </a:lnTo>
                  <a:lnTo>
                    <a:pt x="798" y="924"/>
                  </a:lnTo>
                  <a:lnTo>
                    <a:pt x="762" y="936"/>
                  </a:lnTo>
                  <a:lnTo>
                    <a:pt x="732" y="954"/>
                  </a:lnTo>
                  <a:lnTo>
                    <a:pt x="702" y="972"/>
                  </a:lnTo>
                  <a:lnTo>
                    <a:pt x="672" y="990"/>
                  </a:lnTo>
                  <a:lnTo>
                    <a:pt x="648" y="1014"/>
                  </a:lnTo>
                  <a:lnTo>
                    <a:pt x="630" y="1032"/>
                  </a:lnTo>
                  <a:lnTo>
                    <a:pt x="618" y="1050"/>
                  </a:lnTo>
                  <a:lnTo>
                    <a:pt x="600" y="1068"/>
                  </a:lnTo>
                  <a:lnTo>
                    <a:pt x="588" y="1086"/>
                  </a:lnTo>
                  <a:lnTo>
                    <a:pt x="570" y="1110"/>
                  </a:lnTo>
                  <a:lnTo>
                    <a:pt x="558" y="1128"/>
                  </a:lnTo>
                  <a:lnTo>
                    <a:pt x="540" y="1146"/>
                  </a:lnTo>
                  <a:lnTo>
                    <a:pt x="528" y="1164"/>
                  </a:lnTo>
                  <a:lnTo>
                    <a:pt x="510" y="1176"/>
                  </a:lnTo>
                  <a:lnTo>
                    <a:pt x="492" y="1182"/>
                  </a:lnTo>
                  <a:lnTo>
                    <a:pt x="474" y="1188"/>
                  </a:lnTo>
                  <a:lnTo>
                    <a:pt x="450" y="1194"/>
                  </a:lnTo>
                  <a:lnTo>
                    <a:pt x="432" y="1200"/>
                  </a:lnTo>
                  <a:lnTo>
                    <a:pt x="408" y="1200"/>
                  </a:lnTo>
                  <a:lnTo>
                    <a:pt x="384" y="1200"/>
                  </a:lnTo>
                  <a:lnTo>
                    <a:pt x="366" y="1194"/>
                  </a:lnTo>
                  <a:lnTo>
                    <a:pt x="366" y="1146"/>
                  </a:lnTo>
                  <a:lnTo>
                    <a:pt x="360" y="1098"/>
                  </a:lnTo>
                  <a:lnTo>
                    <a:pt x="348" y="1056"/>
                  </a:lnTo>
                  <a:lnTo>
                    <a:pt x="336" y="1014"/>
                  </a:lnTo>
                  <a:lnTo>
                    <a:pt x="318" y="966"/>
                  </a:lnTo>
                  <a:lnTo>
                    <a:pt x="294" y="930"/>
                  </a:lnTo>
                  <a:lnTo>
                    <a:pt x="276" y="888"/>
                  </a:lnTo>
                  <a:lnTo>
                    <a:pt x="258" y="846"/>
                  </a:lnTo>
                  <a:lnTo>
                    <a:pt x="240" y="804"/>
                  </a:lnTo>
                  <a:lnTo>
                    <a:pt x="228" y="756"/>
                  </a:lnTo>
                  <a:lnTo>
                    <a:pt x="210" y="714"/>
                  </a:lnTo>
                  <a:lnTo>
                    <a:pt x="198" y="666"/>
                  </a:lnTo>
                  <a:lnTo>
                    <a:pt x="192" y="618"/>
                  </a:lnTo>
                  <a:lnTo>
                    <a:pt x="192" y="570"/>
                  </a:lnTo>
                  <a:lnTo>
                    <a:pt x="192" y="528"/>
                  </a:lnTo>
                  <a:lnTo>
                    <a:pt x="210" y="480"/>
                  </a:lnTo>
                  <a:lnTo>
                    <a:pt x="216" y="474"/>
                  </a:lnTo>
                  <a:lnTo>
                    <a:pt x="222" y="468"/>
                  </a:lnTo>
                  <a:lnTo>
                    <a:pt x="228" y="462"/>
                  </a:lnTo>
                  <a:lnTo>
                    <a:pt x="234" y="462"/>
                  </a:lnTo>
                  <a:lnTo>
                    <a:pt x="240" y="456"/>
                  </a:lnTo>
                  <a:lnTo>
                    <a:pt x="240" y="450"/>
                  </a:lnTo>
                  <a:lnTo>
                    <a:pt x="246" y="450"/>
                  </a:lnTo>
                  <a:lnTo>
                    <a:pt x="252" y="444"/>
                  </a:lnTo>
                  <a:lnTo>
                    <a:pt x="252" y="438"/>
                  </a:lnTo>
                  <a:lnTo>
                    <a:pt x="252" y="432"/>
                  </a:lnTo>
                  <a:lnTo>
                    <a:pt x="252" y="426"/>
                  </a:lnTo>
                  <a:lnTo>
                    <a:pt x="246" y="426"/>
                  </a:lnTo>
                  <a:lnTo>
                    <a:pt x="246" y="420"/>
                  </a:lnTo>
                  <a:lnTo>
                    <a:pt x="240" y="420"/>
                  </a:lnTo>
                  <a:lnTo>
                    <a:pt x="240" y="414"/>
                  </a:lnTo>
                  <a:lnTo>
                    <a:pt x="234" y="414"/>
                  </a:lnTo>
                  <a:lnTo>
                    <a:pt x="228" y="414"/>
                  </a:lnTo>
                  <a:lnTo>
                    <a:pt x="210" y="420"/>
                  </a:lnTo>
                  <a:lnTo>
                    <a:pt x="192" y="432"/>
                  </a:lnTo>
                  <a:lnTo>
                    <a:pt x="180" y="450"/>
                  </a:lnTo>
                  <a:lnTo>
                    <a:pt x="174" y="462"/>
                  </a:lnTo>
                  <a:lnTo>
                    <a:pt x="162" y="480"/>
                  </a:lnTo>
                  <a:lnTo>
                    <a:pt x="156" y="498"/>
                  </a:lnTo>
                  <a:lnTo>
                    <a:pt x="150" y="516"/>
                  </a:lnTo>
                  <a:lnTo>
                    <a:pt x="144" y="534"/>
                  </a:lnTo>
                  <a:lnTo>
                    <a:pt x="150" y="624"/>
                  </a:lnTo>
                  <a:lnTo>
                    <a:pt x="168" y="702"/>
                  </a:lnTo>
                  <a:lnTo>
                    <a:pt x="192" y="780"/>
                  </a:lnTo>
                  <a:lnTo>
                    <a:pt x="222" y="858"/>
                  </a:lnTo>
                  <a:lnTo>
                    <a:pt x="258" y="930"/>
                  </a:lnTo>
                  <a:lnTo>
                    <a:pt x="288" y="1002"/>
                  </a:lnTo>
                  <a:lnTo>
                    <a:pt x="312" y="1080"/>
                  </a:lnTo>
                  <a:lnTo>
                    <a:pt x="336" y="1164"/>
                  </a:lnTo>
                  <a:lnTo>
                    <a:pt x="180" y="1110"/>
                  </a:lnTo>
                  <a:lnTo>
                    <a:pt x="174" y="1110"/>
                  </a:lnTo>
                  <a:lnTo>
                    <a:pt x="174" y="1104"/>
                  </a:lnTo>
                  <a:lnTo>
                    <a:pt x="174" y="1098"/>
                  </a:lnTo>
                  <a:lnTo>
                    <a:pt x="174" y="1092"/>
                  </a:lnTo>
                  <a:lnTo>
                    <a:pt x="174" y="1086"/>
                  </a:lnTo>
                  <a:lnTo>
                    <a:pt x="180" y="1080"/>
                  </a:lnTo>
                  <a:lnTo>
                    <a:pt x="180" y="1074"/>
                  </a:lnTo>
                  <a:lnTo>
                    <a:pt x="174" y="1074"/>
                  </a:lnTo>
                  <a:lnTo>
                    <a:pt x="174" y="1068"/>
                  </a:lnTo>
                  <a:lnTo>
                    <a:pt x="168" y="1062"/>
                  </a:lnTo>
                  <a:lnTo>
                    <a:pt x="162" y="1062"/>
                  </a:lnTo>
                  <a:lnTo>
                    <a:pt x="156" y="1056"/>
                  </a:lnTo>
                  <a:lnTo>
                    <a:pt x="144" y="1050"/>
                  </a:lnTo>
                  <a:lnTo>
                    <a:pt x="138" y="1044"/>
                  </a:lnTo>
                  <a:lnTo>
                    <a:pt x="132" y="1038"/>
                  </a:lnTo>
                  <a:lnTo>
                    <a:pt x="120" y="1038"/>
                  </a:lnTo>
                  <a:lnTo>
                    <a:pt x="108" y="1032"/>
                  </a:lnTo>
                  <a:lnTo>
                    <a:pt x="96" y="1032"/>
                  </a:lnTo>
                  <a:lnTo>
                    <a:pt x="96" y="984"/>
                  </a:lnTo>
                  <a:lnTo>
                    <a:pt x="90" y="936"/>
                  </a:lnTo>
                  <a:lnTo>
                    <a:pt x="84" y="882"/>
                  </a:lnTo>
                  <a:lnTo>
                    <a:pt x="72" y="834"/>
                  </a:lnTo>
                  <a:lnTo>
                    <a:pt x="60" y="786"/>
                  </a:lnTo>
                  <a:lnTo>
                    <a:pt x="48" y="738"/>
                  </a:lnTo>
                  <a:lnTo>
                    <a:pt x="30" y="684"/>
                  </a:lnTo>
                  <a:lnTo>
                    <a:pt x="18" y="636"/>
                  </a:lnTo>
                  <a:lnTo>
                    <a:pt x="6" y="606"/>
                  </a:lnTo>
                  <a:lnTo>
                    <a:pt x="6" y="570"/>
                  </a:lnTo>
                  <a:lnTo>
                    <a:pt x="0" y="540"/>
                  </a:lnTo>
                  <a:lnTo>
                    <a:pt x="6" y="504"/>
                  </a:lnTo>
                  <a:lnTo>
                    <a:pt x="12" y="474"/>
                  </a:lnTo>
                  <a:lnTo>
                    <a:pt x="24" y="450"/>
                  </a:lnTo>
                  <a:lnTo>
                    <a:pt x="36" y="420"/>
                  </a:lnTo>
                  <a:lnTo>
                    <a:pt x="54" y="396"/>
                  </a:lnTo>
                  <a:lnTo>
                    <a:pt x="60" y="396"/>
                  </a:lnTo>
                  <a:lnTo>
                    <a:pt x="66" y="396"/>
                  </a:lnTo>
                  <a:lnTo>
                    <a:pt x="66" y="390"/>
                  </a:lnTo>
                  <a:lnTo>
                    <a:pt x="72" y="390"/>
                  </a:lnTo>
                  <a:lnTo>
                    <a:pt x="72" y="384"/>
                  </a:lnTo>
                  <a:lnTo>
                    <a:pt x="66" y="408"/>
                  </a:lnTo>
                  <a:lnTo>
                    <a:pt x="54" y="438"/>
                  </a:lnTo>
                  <a:lnTo>
                    <a:pt x="48" y="468"/>
                  </a:lnTo>
                  <a:lnTo>
                    <a:pt x="42" y="492"/>
                  </a:lnTo>
                  <a:lnTo>
                    <a:pt x="42" y="522"/>
                  </a:lnTo>
                  <a:lnTo>
                    <a:pt x="48" y="552"/>
                  </a:lnTo>
                  <a:lnTo>
                    <a:pt x="54" y="576"/>
                  </a:lnTo>
                  <a:lnTo>
                    <a:pt x="66" y="606"/>
                  </a:lnTo>
                  <a:lnTo>
                    <a:pt x="66" y="612"/>
                  </a:lnTo>
                  <a:lnTo>
                    <a:pt x="72" y="612"/>
                  </a:lnTo>
                  <a:lnTo>
                    <a:pt x="72" y="618"/>
                  </a:lnTo>
                  <a:lnTo>
                    <a:pt x="78" y="618"/>
                  </a:lnTo>
                  <a:lnTo>
                    <a:pt x="84" y="618"/>
                  </a:lnTo>
                  <a:lnTo>
                    <a:pt x="90" y="618"/>
                  </a:lnTo>
                  <a:lnTo>
                    <a:pt x="90" y="612"/>
                  </a:lnTo>
                  <a:lnTo>
                    <a:pt x="90" y="606"/>
                  </a:lnTo>
                  <a:lnTo>
                    <a:pt x="84" y="582"/>
                  </a:lnTo>
                  <a:lnTo>
                    <a:pt x="84" y="552"/>
                  </a:lnTo>
                  <a:lnTo>
                    <a:pt x="84" y="528"/>
                  </a:lnTo>
                  <a:lnTo>
                    <a:pt x="84" y="504"/>
                  </a:lnTo>
                  <a:lnTo>
                    <a:pt x="84" y="474"/>
                  </a:lnTo>
                  <a:lnTo>
                    <a:pt x="90" y="450"/>
                  </a:lnTo>
                  <a:lnTo>
                    <a:pt x="102" y="426"/>
                  </a:lnTo>
                  <a:lnTo>
                    <a:pt x="120" y="402"/>
                  </a:lnTo>
                  <a:lnTo>
                    <a:pt x="126" y="396"/>
                  </a:lnTo>
                  <a:lnTo>
                    <a:pt x="132" y="384"/>
                  </a:lnTo>
                  <a:lnTo>
                    <a:pt x="138" y="372"/>
                  </a:lnTo>
                  <a:lnTo>
                    <a:pt x="150" y="366"/>
                  </a:lnTo>
                  <a:lnTo>
                    <a:pt x="156" y="354"/>
                  </a:lnTo>
                  <a:lnTo>
                    <a:pt x="168" y="348"/>
                  </a:lnTo>
                  <a:lnTo>
                    <a:pt x="180" y="348"/>
                  </a:lnTo>
                  <a:lnTo>
                    <a:pt x="192" y="342"/>
                  </a:lnTo>
                  <a:lnTo>
                    <a:pt x="204" y="342"/>
                  </a:lnTo>
                  <a:lnTo>
                    <a:pt x="216" y="342"/>
                  </a:lnTo>
                  <a:lnTo>
                    <a:pt x="222" y="342"/>
                  </a:lnTo>
                  <a:lnTo>
                    <a:pt x="234" y="342"/>
                  </a:lnTo>
                  <a:lnTo>
                    <a:pt x="240" y="342"/>
                  </a:lnTo>
                  <a:lnTo>
                    <a:pt x="252" y="342"/>
                  </a:lnTo>
                  <a:lnTo>
                    <a:pt x="258" y="342"/>
                  </a:lnTo>
                  <a:lnTo>
                    <a:pt x="270" y="342"/>
                  </a:lnTo>
                  <a:lnTo>
                    <a:pt x="276" y="336"/>
                  </a:lnTo>
                  <a:lnTo>
                    <a:pt x="276" y="330"/>
                  </a:lnTo>
                  <a:lnTo>
                    <a:pt x="276" y="324"/>
                  </a:lnTo>
                  <a:lnTo>
                    <a:pt x="270" y="318"/>
                  </a:lnTo>
                  <a:lnTo>
                    <a:pt x="258" y="306"/>
                  </a:lnTo>
                  <a:lnTo>
                    <a:pt x="246" y="300"/>
                  </a:lnTo>
                  <a:lnTo>
                    <a:pt x="234" y="300"/>
                  </a:lnTo>
                  <a:lnTo>
                    <a:pt x="222" y="294"/>
                  </a:lnTo>
                  <a:lnTo>
                    <a:pt x="204" y="294"/>
                  </a:lnTo>
                  <a:lnTo>
                    <a:pt x="192" y="300"/>
                  </a:lnTo>
                  <a:lnTo>
                    <a:pt x="180" y="300"/>
                  </a:lnTo>
                  <a:lnTo>
                    <a:pt x="162" y="306"/>
                  </a:lnTo>
                  <a:lnTo>
                    <a:pt x="150" y="312"/>
                  </a:lnTo>
                  <a:lnTo>
                    <a:pt x="132" y="318"/>
                  </a:lnTo>
                  <a:lnTo>
                    <a:pt x="120" y="324"/>
                  </a:lnTo>
                  <a:lnTo>
                    <a:pt x="102" y="330"/>
                  </a:lnTo>
                  <a:lnTo>
                    <a:pt x="90" y="330"/>
                  </a:lnTo>
                  <a:lnTo>
                    <a:pt x="78" y="336"/>
                  </a:lnTo>
                  <a:lnTo>
                    <a:pt x="60" y="336"/>
                  </a:lnTo>
                  <a:lnTo>
                    <a:pt x="60" y="318"/>
                  </a:lnTo>
                  <a:lnTo>
                    <a:pt x="66" y="306"/>
                  </a:lnTo>
                  <a:lnTo>
                    <a:pt x="72" y="294"/>
                  </a:lnTo>
                  <a:lnTo>
                    <a:pt x="78" y="282"/>
                  </a:lnTo>
                  <a:lnTo>
                    <a:pt x="84" y="270"/>
                  </a:lnTo>
                  <a:lnTo>
                    <a:pt x="90" y="252"/>
                  </a:lnTo>
                  <a:lnTo>
                    <a:pt x="96" y="240"/>
                  </a:lnTo>
                  <a:lnTo>
                    <a:pt x="102" y="228"/>
                  </a:lnTo>
                  <a:lnTo>
                    <a:pt x="126" y="186"/>
                  </a:lnTo>
                  <a:lnTo>
                    <a:pt x="156" y="150"/>
                  </a:lnTo>
                  <a:lnTo>
                    <a:pt x="186" y="114"/>
                  </a:lnTo>
                  <a:lnTo>
                    <a:pt x="222" y="84"/>
                  </a:lnTo>
                  <a:lnTo>
                    <a:pt x="258" y="60"/>
                  </a:lnTo>
                  <a:lnTo>
                    <a:pt x="300" y="36"/>
                  </a:lnTo>
                  <a:lnTo>
                    <a:pt x="348" y="18"/>
                  </a:lnTo>
                  <a:lnTo>
                    <a:pt x="396" y="6"/>
                  </a:lnTo>
                  <a:lnTo>
                    <a:pt x="426" y="6"/>
                  </a:lnTo>
                  <a:lnTo>
                    <a:pt x="456" y="0"/>
                  </a:lnTo>
                  <a:lnTo>
                    <a:pt x="486" y="0"/>
                  </a:lnTo>
                  <a:lnTo>
                    <a:pt x="510" y="0"/>
                  </a:lnTo>
                  <a:lnTo>
                    <a:pt x="540" y="6"/>
                  </a:lnTo>
                  <a:lnTo>
                    <a:pt x="570" y="12"/>
                  </a:lnTo>
                  <a:lnTo>
                    <a:pt x="600" y="18"/>
                  </a:lnTo>
                  <a:lnTo>
                    <a:pt x="630" y="24"/>
                  </a:lnTo>
                  <a:lnTo>
                    <a:pt x="612" y="30"/>
                  </a:lnTo>
                  <a:lnTo>
                    <a:pt x="594" y="30"/>
                  </a:lnTo>
                  <a:lnTo>
                    <a:pt x="582" y="30"/>
                  </a:lnTo>
                  <a:lnTo>
                    <a:pt x="564" y="36"/>
                  </a:lnTo>
                  <a:lnTo>
                    <a:pt x="552" y="42"/>
                  </a:lnTo>
                  <a:lnTo>
                    <a:pt x="540" y="48"/>
                  </a:lnTo>
                  <a:lnTo>
                    <a:pt x="528" y="60"/>
                  </a:lnTo>
                  <a:lnTo>
                    <a:pt x="516" y="78"/>
                  </a:lnTo>
                  <a:lnTo>
                    <a:pt x="540" y="84"/>
                  </a:lnTo>
                  <a:lnTo>
                    <a:pt x="564" y="78"/>
                  </a:lnTo>
                  <a:lnTo>
                    <a:pt x="588" y="78"/>
                  </a:lnTo>
                  <a:lnTo>
                    <a:pt x="612" y="72"/>
                  </a:lnTo>
                  <a:lnTo>
                    <a:pt x="636" y="72"/>
                  </a:lnTo>
                  <a:lnTo>
                    <a:pt x="660" y="72"/>
                  </a:lnTo>
                  <a:lnTo>
                    <a:pt x="684" y="72"/>
                  </a:lnTo>
                  <a:lnTo>
                    <a:pt x="708" y="84"/>
                  </a:lnTo>
                  <a:lnTo>
                    <a:pt x="720" y="90"/>
                  </a:lnTo>
                  <a:lnTo>
                    <a:pt x="738" y="96"/>
                  </a:lnTo>
                  <a:lnTo>
                    <a:pt x="750" y="102"/>
                  </a:lnTo>
                  <a:lnTo>
                    <a:pt x="768" y="108"/>
                  </a:lnTo>
                  <a:lnTo>
                    <a:pt x="780" y="114"/>
                  </a:lnTo>
                  <a:lnTo>
                    <a:pt x="792" y="120"/>
                  </a:lnTo>
                  <a:lnTo>
                    <a:pt x="804" y="132"/>
                  </a:lnTo>
                  <a:lnTo>
                    <a:pt x="816" y="138"/>
                  </a:lnTo>
                  <a:lnTo>
                    <a:pt x="504" y="150"/>
                  </a:lnTo>
                  <a:lnTo>
                    <a:pt x="498" y="150"/>
                  </a:lnTo>
                  <a:lnTo>
                    <a:pt x="492" y="150"/>
                  </a:lnTo>
                  <a:lnTo>
                    <a:pt x="486" y="156"/>
                  </a:lnTo>
                  <a:lnTo>
                    <a:pt x="486" y="162"/>
                  </a:lnTo>
                  <a:lnTo>
                    <a:pt x="480" y="162"/>
                  </a:lnTo>
                  <a:lnTo>
                    <a:pt x="474" y="168"/>
                  </a:lnTo>
                  <a:lnTo>
                    <a:pt x="474" y="174"/>
                  </a:lnTo>
                  <a:lnTo>
                    <a:pt x="468" y="180"/>
                  </a:lnTo>
                  <a:lnTo>
                    <a:pt x="468" y="186"/>
                  </a:lnTo>
                  <a:lnTo>
                    <a:pt x="468" y="192"/>
                  </a:lnTo>
                  <a:lnTo>
                    <a:pt x="474" y="192"/>
                  </a:lnTo>
                  <a:lnTo>
                    <a:pt x="474" y="198"/>
                  </a:lnTo>
                  <a:lnTo>
                    <a:pt x="480" y="198"/>
                  </a:lnTo>
                  <a:lnTo>
                    <a:pt x="480" y="204"/>
                  </a:lnTo>
                  <a:lnTo>
                    <a:pt x="534" y="186"/>
                  </a:lnTo>
                  <a:lnTo>
                    <a:pt x="588" y="180"/>
                  </a:lnTo>
                  <a:lnTo>
                    <a:pt x="642" y="174"/>
                  </a:lnTo>
                  <a:lnTo>
                    <a:pt x="702" y="174"/>
                  </a:lnTo>
                  <a:lnTo>
                    <a:pt x="762" y="174"/>
                  </a:lnTo>
                  <a:lnTo>
                    <a:pt x="816" y="186"/>
                  </a:lnTo>
                  <a:lnTo>
                    <a:pt x="876" y="204"/>
                  </a:lnTo>
                  <a:lnTo>
                    <a:pt x="930" y="222"/>
                  </a:lnTo>
                  <a:lnTo>
                    <a:pt x="948" y="234"/>
                  </a:lnTo>
                  <a:lnTo>
                    <a:pt x="966" y="246"/>
                  </a:lnTo>
                  <a:lnTo>
                    <a:pt x="984" y="258"/>
                  </a:lnTo>
                  <a:lnTo>
                    <a:pt x="1002" y="276"/>
                  </a:lnTo>
                  <a:lnTo>
                    <a:pt x="1020" y="294"/>
                  </a:lnTo>
                  <a:lnTo>
                    <a:pt x="1032" y="312"/>
                  </a:lnTo>
                  <a:lnTo>
                    <a:pt x="1044" y="330"/>
                  </a:lnTo>
                  <a:lnTo>
                    <a:pt x="1056" y="348"/>
                  </a:lnTo>
                  <a:lnTo>
                    <a:pt x="1056" y="354"/>
                  </a:lnTo>
                  <a:lnTo>
                    <a:pt x="1050" y="360"/>
                  </a:lnTo>
                  <a:lnTo>
                    <a:pt x="1050" y="366"/>
                  </a:lnTo>
                  <a:lnTo>
                    <a:pt x="1020" y="378"/>
                  </a:lnTo>
                  <a:lnTo>
                    <a:pt x="996" y="378"/>
                  </a:lnTo>
                  <a:lnTo>
                    <a:pt x="972" y="378"/>
                  </a:lnTo>
                  <a:lnTo>
                    <a:pt x="942" y="372"/>
                  </a:lnTo>
                  <a:lnTo>
                    <a:pt x="912" y="360"/>
                  </a:lnTo>
                  <a:lnTo>
                    <a:pt x="888" y="348"/>
                  </a:lnTo>
                  <a:lnTo>
                    <a:pt x="858" y="342"/>
                  </a:lnTo>
                  <a:lnTo>
                    <a:pt x="834" y="330"/>
                  </a:lnTo>
                  <a:lnTo>
                    <a:pt x="852" y="306"/>
                  </a:lnTo>
                  <a:lnTo>
                    <a:pt x="852" y="300"/>
                  </a:lnTo>
                  <a:lnTo>
                    <a:pt x="858" y="294"/>
                  </a:lnTo>
                  <a:lnTo>
                    <a:pt x="864" y="288"/>
                  </a:lnTo>
                  <a:lnTo>
                    <a:pt x="870" y="282"/>
                  </a:lnTo>
                  <a:lnTo>
                    <a:pt x="876" y="282"/>
                  </a:lnTo>
                  <a:lnTo>
                    <a:pt x="876" y="276"/>
                  </a:lnTo>
                  <a:lnTo>
                    <a:pt x="876" y="270"/>
                  </a:lnTo>
                  <a:lnTo>
                    <a:pt x="882" y="264"/>
                  </a:lnTo>
                  <a:lnTo>
                    <a:pt x="882" y="258"/>
                  </a:lnTo>
                  <a:lnTo>
                    <a:pt x="882" y="252"/>
                  </a:lnTo>
                  <a:lnTo>
                    <a:pt x="882" y="246"/>
                  </a:lnTo>
                  <a:lnTo>
                    <a:pt x="876" y="246"/>
                  </a:lnTo>
                  <a:lnTo>
                    <a:pt x="876" y="240"/>
                  </a:lnTo>
                  <a:lnTo>
                    <a:pt x="870" y="240"/>
                  </a:lnTo>
                  <a:lnTo>
                    <a:pt x="828" y="252"/>
                  </a:lnTo>
                  <a:lnTo>
                    <a:pt x="810" y="306"/>
                  </a:lnTo>
                  <a:lnTo>
                    <a:pt x="804" y="306"/>
                  </a:lnTo>
                  <a:lnTo>
                    <a:pt x="798" y="306"/>
                  </a:lnTo>
                  <a:lnTo>
                    <a:pt x="798" y="312"/>
                  </a:lnTo>
                  <a:lnTo>
                    <a:pt x="792" y="312"/>
                  </a:lnTo>
                  <a:lnTo>
                    <a:pt x="822" y="252"/>
                  </a:lnTo>
                  <a:lnTo>
                    <a:pt x="810" y="222"/>
                  </a:lnTo>
                  <a:lnTo>
                    <a:pt x="774" y="222"/>
                  </a:lnTo>
                  <a:lnTo>
                    <a:pt x="774" y="228"/>
                  </a:lnTo>
                  <a:lnTo>
                    <a:pt x="768" y="228"/>
                  </a:lnTo>
                  <a:lnTo>
                    <a:pt x="768" y="234"/>
                  </a:lnTo>
                  <a:lnTo>
                    <a:pt x="768" y="246"/>
                  </a:lnTo>
                  <a:lnTo>
                    <a:pt x="768" y="252"/>
                  </a:lnTo>
                  <a:lnTo>
                    <a:pt x="768" y="258"/>
                  </a:lnTo>
                  <a:lnTo>
                    <a:pt x="768" y="264"/>
                  </a:lnTo>
                  <a:lnTo>
                    <a:pt x="762" y="270"/>
                  </a:lnTo>
                  <a:lnTo>
                    <a:pt x="732" y="300"/>
                  </a:lnTo>
                  <a:lnTo>
                    <a:pt x="702" y="318"/>
                  </a:lnTo>
                  <a:lnTo>
                    <a:pt x="660" y="336"/>
                  </a:lnTo>
                  <a:lnTo>
                    <a:pt x="618" y="348"/>
                  </a:lnTo>
                  <a:lnTo>
                    <a:pt x="570" y="354"/>
                  </a:lnTo>
                  <a:lnTo>
                    <a:pt x="528" y="366"/>
                  </a:lnTo>
                  <a:lnTo>
                    <a:pt x="486" y="372"/>
                  </a:lnTo>
                  <a:lnTo>
                    <a:pt x="444" y="390"/>
                  </a:lnTo>
                  <a:lnTo>
                    <a:pt x="462" y="402"/>
                  </a:lnTo>
                  <a:lnTo>
                    <a:pt x="486" y="408"/>
                  </a:lnTo>
                  <a:lnTo>
                    <a:pt x="510" y="408"/>
                  </a:lnTo>
                  <a:lnTo>
                    <a:pt x="534" y="408"/>
                  </a:lnTo>
                  <a:lnTo>
                    <a:pt x="558" y="402"/>
                  </a:lnTo>
                  <a:lnTo>
                    <a:pt x="582" y="402"/>
                  </a:lnTo>
                  <a:lnTo>
                    <a:pt x="606" y="396"/>
                  </a:lnTo>
                  <a:lnTo>
                    <a:pt x="630" y="396"/>
                  </a:lnTo>
                  <a:lnTo>
                    <a:pt x="642" y="390"/>
                  </a:lnTo>
                  <a:lnTo>
                    <a:pt x="654" y="390"/>
                  </a:lnTo>
                  <a:lnTo>
                    <a:pt x="666" y="390"/>
                  </a:lnTo>
                  <a:lnTo>
                    <a:pt x="678" y="390"/>
                  </a:lnTo>
                  <a:lnTo>
                    <a:pt x="690" y="390"/>
                  </a:lnTo>
                  <a:lnTo>
                    <a:pt x="702" y="390"/>
                  </a:lnTo>
                  <a:lnTo>
                    <a:pt x="714" y="390"/>
                  </a:lnTo>
                  <a:lnTo>
                    <a:pt x="726" y="390"/>
                  </a:lnTo>
                  <a:lnTo>
                    <a:pt x="738" y="396"/>
                  </a:lnTo>
                  <a:lnTo>
                    <a:pt x="744" y="402"/>
                  </a:lnTo>
                  <a:lnTo>
                    <a:pt x="750" y="408"/>
                  </a:lnTo>
                  <a:lnTo>
                    <a:pt x="750" y="414"/>
                  </a:lnTo>
                  <a:lnTo>
                    <a:pt x="750" y="426"/>
                  </a:lnTo>
                  <a:lnTo>
                    <a:pt x="750" y="438"/>
                  </a:lnTo>
                  <a:lnTo>
                    <a:pt x="750" y="450"/>
                  </a:lnTo>
                  <a:lnTo>
                    <a:pt x="750" y="456"/>
                  </a:lnTo>
                  <a:lnTo>
                    <a:pt x="666" y="504"/>
                  </a:lnTo>
                  <a:lnTo>
                    <a:pt x="414" y="486"/>
                  </a:lnTo>
                  <a:lnTo>
                    <a:pt x="396" y="456"/>
                  </a:lnTo>
                  <a:lnTo>
                    <a:pt x="390" y="456"/>
                  </a:lnTo>
                  <a:lnTo>
                    <a:pt x="384" y="456"/>
                  </a:lnTo>
                  <a:lnTo>
                    <a:pt x="378" y="456"/>
                  </a:lnTo>
                  <a:lnTo>
                    <a:pt x="366" y="474"/>
                  </a:lnTo>
                  <a:lnTo>
                    <a:pt x="354" y="498"/>
                  </a:lnTo>
                  <a:lnTo>
                    <a:pt x="342" y="516"/>
                  </a:lnTo>
                  <a:lnTo>
                    <a:pt x="336" y="540"/>
                  </a:lnTo>
                  <a:lnTo>
                    <a:pt x="330" y="558"/>
                  </a:lnTo>
                  <a:lnTo>
                    <a:pt x="324" y="582"/>
                  </a:lnTo>
                  <a:lnTo>
                    <a:pt x="330" y="612"/>
                  </a:lnTo>
                  <a:lnTo>
                    <a:pt x="342" y="636"/>
                  </a:lnTo>
                  <a:lnTo>
                    <a:pt x="366" y="654"/>
                  </a:lnTo>
                  <a:lnTo>
                    <a:pt x="390" y="666"/>
                  </a:lnTo>
                  <a:lnTo>
                    <a:pt x="420" y="678"/>
                  </a:lnTo>
                  <a:lnTo>
                    <a:pt x="444" y="684"/>
                  </a:lnTo>
                  <a:lnTo>
                    <a:pt x="474" y="690"/>
                  </a:lnTo>
                  <a:lnTo>
                    <a:pt x="504" y="690"/>
                  </a:lnTo>
                  <a:lnTo>
                    <a:pt x="534" y="684"/>
                  </a:lnTo>
                  <a:lnTo>
                    <a:pt x="558" y="684"/>
                  </a:lnTo>
                  <a:lnTo>
                    <a:pt x="588" y="672"/>
                  </a:lnTo>
                  <a:lnTo>
                    <a:pt x="618" y="660"/>
                  </a:lnTo>
                  <a:lnTo>
                    <a:pt x="648" y="648"/>
                  </a:lnTo>
                  <a:lnTo>
                    <a:pt x="678" y="630"/>
                  </a:lnTo>
                  <a:lnTo>
                    <a:pt x="708" y="618"/>
                  </a:lnTo>
                  <a:lnTo>
                    <a:pt x="732" y="606"/>
                  </a:lnTo>
                  <a:lnTo>
                    <a:pt x="762" y="594"/>
                  </a:lnTo>
                  <a:lnTo>
                    <a:pt x="792" y="582"/>
                  </a:lnTo>
                  <a:lnTo>
                    <a:pt x="792" y="576"/>
                  </a:lnTo>
                  <a:lnTo>
                    <a:pt x="798" y="576"/>
                  </a:lnTo>
                  <a:lnTo>
                    <a:pt x="798" y="570"/>
                  </a:lnTo>
                  <a:lnTo>
                    <a:pt x="798" y="564"/>
                  </a:lnTo>
                  <a:lnTo>
                    <a:pt x="798" y="558"/>
                  </a:lnTo>
                  <a:lnTo>
                    <a:pt x="792" y="558"/>
                  </a:lnTo>
                  <a:lnTo>
                    <a:pt x="792" y="552"/>
                  </a:lnTo>
                  <a:lnTo>
                    <a:pt x="786" y="552"/>
                  </a:lnTo>
                  <a:lnTo>
                    <a:pt x="780" y="546"/>
                  </a:lnTo>
                  <a:lnTo>
                    <a:pt x="774" y="546"/>
                  </a:lnTo>
                  <a:lnTo>
                    <a:pt x="768" y="546"/>
                  </a:lnTo>
                  <a:lnTo>
                    <a:pt x="762" y="546"/>
                  </a:lnTo>
                  <a:lnTo>
                    <a:pt x="756" y="546"/>
                  </a:lnTo>
                  <a:lnTo>
                    <a:pt x="750" y="546"/>
                  </a:lnTo>
                  <a:lnTo>
                    <a:pt x="744" y="540"/>
                  </a:lnTo>
                  <a:lnTo>
                    <a:pt x="774" y="528"/>
                  </a:lnTo>
                  <a:lnTo>
                    <a:pt x="810" y="534"/>
                  </a:lnTo>
                  <a:lnTo>
                    <a:pt x="840" y="594"/>
                  </a:lnTo>
                  <a:lnTo>
                    <a:pt x="816" y="624"/>
                  </a:lnTo>
                  <a:lnTo>
                    <a:pt x="798" y="618"/>
                  </a:lnTo>
                  <a:lnTo>
                    <a:pt x="780" y="612"/>
                  </a:lnTo>
                  <a:lnTo>
                    <a:pt x="768" y="612"/>
                  </a:lnTo>
                  <a:lnTo>
                    <a:pt x="750" y="612"/>
                  </a:lnTo>
                  <a:lnTo>
                    <a:pt x="732" y="618"/>
                  </a:lnTo>
                  <a:lnTo>
                    <a:pt x="720" y="624"/>
                  </a:lnTo>
                  <a:lnTo>
                    <a:pt x="702" y="630"/>
                  </a:lnTo>
                  <a:lnTo>
                    <a:pt x="690" y="636"/>
                  </a:lnTo>
                  <a:lnTo>
                    <a:pt x="684" y="636"/>
                  </a:lnTo>
                  <a:lnTo>
                    <a:pt x="684" y="642"/>
                  </a:lnTo>
                  <a:lnTo>
                    <a:pt x="678" y="642"/>
                  </a:lnTo>
                  <a:lnTo>
                    <a:pt x="678" y="648"/>
                  </a:lnTo>
                  <a:lnTo>
                    <a:pt x="672" y="648"/>
                  </a:lnTo>
                  <a:lnTo>
                    <a:pt x="672" y="654"/>
                  </a:lnTo>
                  <a:lnTo>
                    <a:pt x="654" y="666"/>
                  </a:lnTo>
                  <a:lnTo>
                    <a:pt x="630" y="678"/>
                  </a:lnTo>
                  <a:lnTo>
                    <a:pt x="612" y="684"/>
                  </a:lnTo>
                  <a:lnTo>
                    <a:pt x="588" y="690"/>
                  </a:lnTo>
                  <a:lnTo>
                    <a:pt x="558" y="696"/>
                  </a:lnTo>
                  <a:lnTo>
                    <a:pt x="534" y="696"/>
                  </a:lnTo>
                  <a:lnTo>
                    <a:pt x="510" y="696"/>
                  </a:lnTo>
                  <a:lnTo>
                    <a:pt x="486" y="702"/>
                  </a:lnTo>
                  <a:lnTo>
                    <a:pt x="486" y="708"/>
                  </a:lnTo>
                  <a:lnTo>
                    <a:pt x="486" y="714"/>
                  </a:lnTo>
                  <a:lnTo>
                    <a:pt x="564" y="732"/>
                  </a:lnTo>
                  <a:lnTo>
                    <a:pt x="546" y="744"/>
                  </a:lnTo>
                  <a:lnTo>
                    <a:pt x="522" y="750"/>
                  </a:lnTo>
                  <a:lnTo>
                    <a:pt x="498" y="756"/>
                  </a:lnTo>
                  <a:lnTo>
                    <a:pt x="474" y="762"/>
                  </a:lnTo>
                  <a:lnTo>
                    <a:pt x="450" y="762"/>
                  </a:lnTo>
                  <a:lnTo>
                    <a:pt x="420" y="756"/>
                  </a:lnTo>
                  <a:lnTo>
                    <a:pt x="396" y="750"/>
                  </a:lnTo>
                  <a:lnTo>
                    <a:pt x="372" y="744"/>
                  </a:lnTo>
                  <a:lnTo>
                    <a:pt x="354" y="726"/>
                  </a:lnTo>
                  <a:lnTo>
                    <a:pt x="336" y="708"/>
                  </a:lnTo>
                  <a:lnTo>
                    <a:pt x="318" y="684"/>
                  </a:lnTo>
                  <a:lnTo>
                    <a:pt x="306" y="666"/>
                  </a:lnTo>
                  <a:lnTo>
                    <a:pt x="300" y="642"/>
                  </a:lnTo>
                  <a:lnTo>
                    <a:pt x="294" y="612"/>
                  </a:lnTo>
                  <a:lnTo>
                    <a:pt x="294" y="588"/>
                  </a:lnTo>
                  <a:lnTo>
                    <a:pt x="300" y="558"/>
                  </a:lnTo>
                  <a:lnTo>
                    <a:pt x="300" y="552"/>
                  </a:lnTo>
                  <a:lnTo>
                    <a:pt x="300" y="546"/>
                  </a:lnTo>
                  <a:lnTo>
                    <a:pt x="300" y="540"/>
                  </a:lnTo>
                  <a:lnTo>
                    <a:pt x="306" y="534"/>
                  </a:lnTo>
                  <a:lnTo>
                    <a:pt x="306" y="528"/>
                  </a:lnTo>
                  <a:lnTo>
                    <a:pt x="312" y="522"/>
                  </a:lnTo>
                  <a:lnTo>
                    <a:pt x="312" y="516"/>
                  </a:lnTo>
                  <a:lnTo>
                    <a:pt x="306" y="516"/>
                  </a:lnTo>
                  <a:lnTo>
                    <a:pt x="306" y="510"/>
                  </a:lnTo>
                  <a:lnTo>
                    <a:pt x="306" y="504"/>
                  </a:lnTo>
                  <a:lnTo>
                    <a:pt x="306" y="498"/>
                  </a:lnTo>
                  <a:lnTo>
                    <a:pt x="300" y="498"/>
                  </a:lnTo>
                  <a:lnTo>
                    <a:pt x="300" y="492"/>
                  </a:lnTo>
                  <a:lnTo>
                    <a:pt x="294" y="492"/>
                  </a:lnTo>
                  <a:lnTo>
                    <a:pt x="288" y="492"/>
                  </a:lnTo>
                  <a:lnTo>
                    <a:pt x="288" y="486"/>
                  </a:lnTo>
                  <a:lnTo>
                    <a:pt x="282" y="486"/>
                  </a:lnTo>
                  <a:lnTo>
                    <a:pt x="282" y="492"/>
                  </a:lnTo>
                  <a:lnTo>
                    <a:pt x="276" y="492"/>
                  </a:lnTo>
                  <a:lnTo>
                    <a:pt x="270" y="498"/>
                  </a:lnTo>
                  <a:lnTo>
                    <a:pt x="264" y="528"/>
                  </a:lnTo>
                  <a:lnTo>
                    <a:pt x="258" y="558"/>
                  </a:lnTo>
                  <a:lnTo>
                    <a:pt x="252" y="594"/>
                  </a:lnTo>
                  <a:lnTo>
                    <a:pt x="252" y="630"/>
                  </a:lnTo>
                  <a:lnTo>
                    <a:pt x="252" y="660"/>
                  </a:lnTo>
                  <a:lnTo>
                    <a:pt x="264" y="696"/>
                  </a:lnTo>
                  <a:lnTo>
                    <a:pt x="270" y="726"/>
                  </a:lnTo>
                  <a:lnTo>
                    <a:pt x="288" y="756"/>
                  </a:lnTo>
                  <a:lnTo>
                    <a:pt x="294" y="756"/>
                  </a:lnTo>
                  <a:lnTo>
                    <a:pt x="300" y="762"/>
                  </a:lnTo>
                  <a:lnTo>
                    <a:pt x="312" y="762"/>
                  </a:lnTo>
                  <a:lnTo>
                    <a:pt x="318" y="762"/>
                  </a:lnTo>
                  <a:lnTo>
                    <a:pt x="330" y="768"/>
                  </a:lnTo>
                  <a:lnTo>
                    <a:pt x="336" y="774"/>
                  </a:lnTo>
                  <a:lnTo>
                    <a:pt x="342" y="780"/>
                  </a:lnTo>
                  <a:lnTo>
                    <a:pt x="348" y="786"/>
                  </a:lnTo>
                  <a:lnTo>
                    <a:pt x="318" y="774"/>
                  </a:lnTo>
                  <a:lnTo>
                    <a:pt x="318" y="780"/>
                  </a:lnTo>
                  <a:lnTo>
                    <a:pt x="312" y="780"/>
                  </a:lnTo>
                  <a:lnTo>
                    <a:pt x="306" y="780"/>
                  </a:lnTo>
                  <a:lnTo>
                    <a:pt x="306" y="786"/>
                  </a:lnTo>
                  <a:lnTo>
                    <a:pt x="312" y="798"/>
                  </a:lnTo>
                  <a:lnTo>
                    <a:pt x="318" y="804"/>
                  </a:lnTo>
                  <a:lnTo>
                    <a:pt x="330" y="816"/>
                  </a:lnTo>
                  <a:lnTo>
                    <a:pt x="342" y="822"/>
                  </a:lnTo>
                  <a:lnTo>
                    <a:pt x="348" y="828"/>
                  </a:lnTo>
                  <a:lnTo>
                    <a:pt x="360" y="828"/>
                  </a:lnTo>
                  <a:lnTo>
                    <a:pt x="372" y="834"/>
                  </a:lnTo>
                  <a:lnTo>
                    <a:pt x="384" y="828"/>
                  </a:lnTo>
                  <a:lnTo>
                    <a:pt x="390" y="828"/>
                  </a:lnTo>
                  <a:lnTo>
                    <a:pt x="396" y="828"/>
                  </a:lnTo>
                  <a:lnTo>
                    <a:pt x="396" y="822"/>
                  </a:lnTo>
                  <a:lnTo>
                    <a:pt x="396" y="816"/>
                  </a:lnTo>
                  <a:lnTo>
                    <a:pt x="420" y="822"/>
                  </a:lnTo>
                  <a:lnTo>
                    <a:pt x="444" y="822"/>
                  </a:lnTo>
                  <a:lnTo>
                    <a:pt x="462" y="822"/>
                  </a:lnTo>
                  <a:lnTo>
                    <a:pt x="486" y="816"/>
                  </a:lnTo>
                  <a:lnTo>
                    <a:pt x="510" y="810"/>
                  </a:lnTo>
                  <a:lnTo>
                    <a:pt x="534" y="804"/>
                  </a:lnTo>
                  <a:lnTo>
                    <a:pt x="558" y="798"/>
                  </a:lnTo>
                  <a:lnTo>
                    <a:pt x="582" y="798"/>
                  </a:lnTo>
                  <a:lnTo>
                    <a:pt x="588" y="792"/>
                  </a:lnTo>
                  <a:lnTo>
                    <a:pt x="594" y="792"/>
                  </a:lnTo>
                  <a:lnTo>
                    <a:pt x="600" y="786"/>
                  </a:lnTo>
                  <a:lnTo>
                    <a:pt x="606" y="786"/>
                  </a:lnTo>
                  <a:lnTo>
                    <a:pt x="612" y="780"/>
                  </a:lnTo>
                  <a:lnTo>
                    <a:pt x="618" y="780"/>
                  </a:lnTo>
                  <a:lnTo>
                    <a:pt x="618" y="774"/>
                  </a:lnTo>
                  <a:lnTo>
                    <a:pt x="714" y="714"/>
                  </a:lnTo>
                  <a:lnTo>
                    <a:pt x="720" y="714"/>
                  </a:lnTo>
                  <a:lnTo>
                    <a:pt x="720" y="708"/>
                  </a:lnTo>
                  <a:lnTo>
                    <a:pt x="726" y="708"/>
                  </a:lnTo>
                  <a:lnTo>
                    <a:pt x="726" y="714"/>
                  </a:lnTo>
                  <a:lnTo>
                    <a:pt x="732" y="714"/>
                  </a:lnTo>
                  <a:lnTo>
                    <a:pt x="738" y="714"/>
                  </a:lnTo>
                  <a:lnTo>
                    <a:pt x="882" y="720"/>
                  </a:lnTo>
                  <a:lnTo>
                    <a:pt x="888" y="720"/>
                  </a:lnTo>
                  <a:lnTo>
                    <a:pt x="888" y="714"/>
                  </a:lnTo>
                  <a:lnTo>
                    <a:pt x="894" y="708"/>
                  </a:lnTo>
                  <a:lnTo>
                    <a:pt x="894" y="702"/>
                  </a:lnTo>
                  <a:lnTo>
                    <a:pt x="894" y="696"/>
                  </a:lnTo>
                  <a:lnTo>
                    <a:pt x="894" y="690"/>
                  </a:lnTo>
                  <a:lnTo>
                    <a:pt x="762" y="672"/>
                  </a:lnTo>
                  <a:lnTo>
                    <a:pt x="756" y="666"/>
                  </a:lnTo>
                  <a:lnTo>
                    <a:pt x="756" y="660"/>
                  </a:lnTo>
                  <a:lnTo>
                    <a:pt x="762" y="660"/>
                  </a:lnTo>
                  <a:lnTo>
                    <a:pt x="762" y="654"/>
                  </a:lnTo>
                  <a:lnTo>
                    <a:pt x="768" y="654"/>
                  </a:lnTo>
                  <a:lnTo>
                    <a:pt x="816" y="672"/>
                  </a:lnTo>
                  <a:lnTo>
                    <a:pt x="840" y="648"/>
                  </a:lnTo>
                  <a:lnTo>
                    <a:pt x="876" y="672"/>
                  </a:lnTo>
                  <a:lnTo>
                    <a:pt x="912" y="690"/>
                  </a:lnTo>
                  <a:lnTo>
                    <a:pt x="948" y="714"/>
                  </a:lnTo>
                  <a:lnTo>
                    <a:pt x="984" y="732"/>
                  </a:lnTo>
                  <a:lnTo>
                    <a:pt x="1020" y="750"/>
                  </a:lnTo>
                  <a:lnTo>
                    <a:pt x="1056" y="768"/>
                  </a:lnTo>
                  <a:lnTo>
                    <a:pt x="1098" y="786"/>
                  </a:lnTo>
                  <a:lnTo>
                    <a:pt x="1146" y="804"/>
                  </a:lnTo>
                  <a:lnTo>
                    <a:pt x="1146" y="810"/>
                  </a:lnTo>
                  <a:lnTo>
                    <a:pt x="1152" y="810"/>
                  </a:lnTo>
                  <a:lnTo>
                    <a:pt x="1146" y="816"/>
                  </a:lnTo>
                  <a:lnTo>
                    <a:pt x="1224" y="912"/>
                  </a:lnTo>
                  <a:lnTo>
                    <a:pt x="1272" y="936"/>
                  </a:lnTo>
                  <a:lnTo>
                    <a:pt x="1320" y="960"/>
                  </a:lnTo>
                  <a:lnTo>
                    <a:pt x="1368" y="984"/>
                  </a:lnTo>
                  <a:lnTo>
                    <a:pt x="1416" y="1008"/>
                  </a:lnTo>
                  <a:lnTo>
                    <a:pt x="1464" y="1032"/>
                  </a:lnTo>
                  <a:lnTo>
                    <a:pt x="1506" y="1062"/>
                  </a:lnTo>
                  <a:lnTo>
                    <a:pt x="1542" y="1104"/>
                  </a:lnTo>
                  <a:lnTo>
                    <a:pt x="1572" y="1146"/>
                  </a:lnTo>
                  <a:lnTo>
                    <a:pt x="1572" y="1152"/>
                  </a:lnTo>
                  <a:lnTo>
                    <a:pt x="1572" y="1158"/>
                  </a:lnTo>
                  <a:lnTo>
                    <a:pt x="1578" y="1164"/>
                  </a:lnTo>
                  <a:lnTo>
                    <a:pt x="1578" y="1170"/>
                  </a:lnTo>
                  <a:lnTo>
                    <a:pt x="1578" y="1176"/>
                  </a:lnTo>
                  <a:lnTo>
                    <a:pt x="1578" y="1182"/>
                  </a:lnTo>
                  <a:lnTo>
                    <a:pt x="1584" y="1188"/>
                  </a:lnTo>
                  <a:lnTo>
                    <a:pt x="1578" y="1200"/>
                  </a:lnTo>
                  <a:lnTo>
                    <a:pt x="1572" y="1212"/>
                  </a:lnTo>
                  <a:lnTo>
                    <a:pt x="1566" y="1224"/>
                  </a:lnTo>
                  <a:lnTo>
                    <a:pt x="1560" y="1236"/>
                  </a:lnTo>
                  <a:lnTo>
                    <a:pt x="1548" y="1242"/>
                  </a:lnTo>
                  <a:lnTo>
                    <a:pt x="1542" y="1254"/>
                  </a:lnTo>
                  <a:lnTo>
                    <a:pt x="1524" y="1260"/>
                  </a:lnTo>
                  <a:lnTo>
                    <a:pt x="1512" y="1260"/>
                  </a:lnTo>
                  <a:lnTo>
                    <a:pt x="1500" y="1260"/>
                  </a:lnTo>
                  <a:lnTo>
                    <a:pt x="1494" y="1266"/>
                  </a:lnTo>
                  <a:lnTo>
                    <a:pt x="1482" y="1266"/>
                  </a:lnTo>
                  <a:lnTo>
                    <a:pt x="1476" y="1266"/>
                  </a:lnTo>
                  <a:lnTo>
                    <a:pt x="1464" y="1266"/>
                  </a:lnTo>
                  <a:lnTo>
                    <a:pt x="1458" y="1266"/>
                  </a:lnTo>
                  <a:lnTo>
                    <a:pt x="1452" y="1266"/>
                  </a:lnTo>
                  <a:lnTo>
                    <a:pt x="1440" y="1266"/>
                  </a:lnTo>
                  <a:close/>
                </a:path>
              </a:pathLst>
            </a:custGeom>
            <a:solidFill>
              <a:srgbClr val="D1B270"/>
            </a:solidFill>
            <a:ln w="9525">
              <a:noFill/>
              <a:round/>
              <a:headEnd/>
              <a:tailEnd/>
            </a:ln>
          </p:spPr>
          <p:txBody>
            <a:bodyPr/>
            <a:lstStyle/>
            <a:p>
              <a:endParaRPr lang="en-US"/>
            </a:p>
          </p:txBody>
        </p:sp>
        <p:sp>
          <p:nvSpPr>
            <p:cNvPr id="119822" name="Freeform 28"/>
            <p:cNvSpPr>
              <a:spLocks/>
            </p:cNvSpPr>
            <p:nvPr/>
          </p:nvSpPr>
          <p:spPr bwMode="auto">
            <a:xfrm>
              <a:off x="3870" y="3624"/>
              <a:ext cx="570" cy="252"/>
            </a:xfrm>
            <a:custGeom>
              <a:avLst/>
              <a:gdLst>
                <a:gd name="T0" fmla="*/ 558 w 570"/>
                <a:gd name="T1" fmla="*/ 252 h 252"/>
                <a:gd name="T2" fmla="*/ 480 w 570"/>
                <a:gd name="T3" fmla="*/ 246 h 252"/>
                <a:gd name="T4" fmla="*/ 408 w 570"/>
                <a:gd name="T5" fmla="*/ 228 h 252"/>
                <a:gd name="T6" fmla="*/ 342 w 570"/>
                <a:gd name="T7" fmla="*/ 198 h 252"/>
                <a:gd name="T8" fmla="*/ 282 w 570"/>
                <a:gd name="T9" fmla="*/ 156 h 252"/>
                <a:gd name="T10" fmla="*/ 216 w 570"/>
                <a:gd name="T11" fmla="*/ 120 h 252"/>
                <a:gd name="T12" fmla="*/ 150 w 570"/>
                <a:gd name="T13" fmla="*/ 84 h 252"/>
                <a:gd name="T14" fmla="*/ 78 w 570"/>
                <a:gd name="T15" fmla="*/ 54 h 252"/>
                <a:gd name="T16" fmla="*/ 0 w 570"/>
                <a:gd name="T17" fmla="*/ 42 h 252"/>
                <a:gd name="T18" fmla="*/ 90 w 570"/>
                <a:gd name="T19" fmla="*/ 36 h 252"/>
                <a:gd name="T20" fmla="*/ 90 w 570"/>
                <a:gd name="T21" fmla="*/ 36 h 252"/>
                <a:gd name="T22" fmla="*/ 96 w 570"/>
                <a:gd name="T23" fmla="*/ 30 h 252"/>
                <a:gd name="T24" fmla="*/ 96 w 570"/>
                <a:gd name="T25" fmla="*/ 30 h 252"/>
                <a:gd name="T26" fmla="*/ 96 w 570"/>
                <a:gd name="T27" fmla="*/ 24 h 252"/>
                <a:gd name="T28" fmla="*/ 102 w 570"/>
                <a:gd name="T29" fmla="*/ 18 h 252"/>
                <a:gd name="T30" fmla="*/ 102 w 570"/>
                <a:gd name="T31" fmla="*/ 18 h 252"/>
                <a:gd name="T32" fmla="*/ 102 w 570"/>
                <a:gd name="T33" fmla="*/ 12 h 252"/>
                <a:gd name="T34" fmla="*/ 108 w 570"/>
                <a:gd name="T35" fmla="*/ 12 h 252"/>
                <a:gd name="T36" fmla="*/ 126 w 570"/>
                <a:gd name="T37" fmla="*/ 6 h 252"/>
                <a:gd name="T38" fmla="*/ 150 w 570"/>
                <a:gd name="T39" fmla="*/ 0 h 252"/>
                <a:gd name="T40" fmla="*/ 174 w 570"/>
                <a:gd name="T41" fmla="*/ 6 h 252"/>
                <a:gd name="T42" fmla="*/ 198 w 570"/>
                <a:gd name="T43" fmla="*/ 6 h 252"/>
                <a:gd name="T44" fmla="*/ 222 w 570"/>
                <a:gd name="T45" fmla="*/ 12 h 252"/>
                <a:gd name="T46" fmla="*/ 246 w 570"/>
                <a:gd name="T47" fmla="*/ 24 h 252"/>
                <a:gd name="T48" fmla="*/ 270 w 570"/>
                <a:gd name="T49" fmla="*/ 36 h 252"/>
                <a:gd name="T50" fmla="*/ 294 w 570"/>
                <a:gd name="T51" fmla="*/ 48 h 252"/>
                <a:gd name="T52" fmla="*/ 144 w 570"/>
                <a:gd name="T53" fmla="*/ 30 h 252"/>
                <a:gd name="T54" fmla="*/ 144 w 570"/>
                <a:gd name="T55" fmla="*/ 30 h 252"/>
                <a:gd name="T56" fmla="*/ 144 w 570"/>
                <a:gd name="T57" fmla="*/ 30 h 252"/>
                <a:gd name="T58" fmla="*/ 144 w 570"/>
                <a:gd name="T59" fmla="*/ 36 h 252"/>
                <a:gd name="T60" fmla="*/ 144 w 570"/>
                <a:gd name="T61" fmla="*/ 36 h 252"/>
                <a:gd name="T62" fmla="*/ 144 w 570"/>
                <a:gd name="T63" fmla="*/ 36 h 252"/>
                <a:gd name="T64" fmla="*/ 144 w 570"/>
                <a:gd name="T65" fmla="*/ 42 h 252"/>
                <a:gd name="T66" fmla="*/ 144 w 570"/>
                <a:gd name="T67" fmla="*/ 42 h 252"/>
                <a:gd name="T68" fmla="*/ 144 w 570"/>
                <a:gd name="T69" fmla="*/ 48 h 252"/>
                <a:gd name="T70" fmla="*/ 180 w 570"/>
                <a:gd name="T71" fmla="*/ 66 h 252"/>
                <a:gd name="T72" fmla="*/ 216 w 570"/>
                <a:gd name="T73" fmla="*/ 84 h 252"/>
                <a:gd name="T74" fmla="*/ 258 w 570"/>
                <a:gd name="T75" fmla="*/ 102 h 252"/>
                <a:gd name="T76" fmla="*/ 294 w 570"/>
                <a:gd name="T77" fmla="*/ 126 h 252"/>
                <a:gd name="T78" fmla="*/ 330 w 570"/>
                <a:gd name="T79" fmla="*/ 150 h 252"/>
                <a:gd name="T80" fmla="*/ 366 w 570"/>
                <a:gd name="T81" fmla="*/ 174 h 252"/>
                <a:gd name="T82" fmla="*/ 402 w 570"/>
                <a:gd name="T83" fmla="*/ 198 h 252"/>
                <a:gd name="T84" fmla="*/ 438 w 570"/>
                <a:gd name="T85" fmla="*/ 222 h 252"/>
                <a:gd name="T86" fmla="*/ 456 w 570"/>
                <a:gd name="T87" fmla="*/ 222 h 252"/>
                <a:gd name="T88" fmla="*/ 474 w 570"/>
                <a:gd name="T89" fmla="*/ 228 h 252"/>
                <a:gd name="T90" fmla="*/ 486 w 570"/>
                <a:gd name="T91" fmla="*/ 228 h 252"/>
                <a:gd name="T92" fmla="*/ 504 w 570"/>
                <a:gd name="T93" fmla="*/ 234 h 252"/>
                <a:gd name="T94" fmla="*/ 516 w 570"/>
                <a:gd name="T95" fmla="*/ 234 h 252"/>
                <a:gd name="T96" fmla="*/ 534 w 570"/>
                <a:gd name="T97" fmla="*/ 234 h 252"/>
                <a:gd name="T98" fmla="*/ 552 w 570"/>
                <a:gd name="T99" fmla="*/ 240 h 252"/>
                <a:gd name="T100" fmla="*/ 564 w 570"/>
                <a:gd name="T101" fmla="*/ 240 h 252"/>
                <a:gd name="T102" fmla="*/ 570 w 570"/>
                <a:gd name="T103" fmla="*/ 240 h 252"/>
                <a:gd name="T104" fmla="*/ 570 w 570"/>
                <a:gd name="T105" fmla="*/ 246 h 252"/>
                <a:gd name="T106" fmla="*/ 570 w 570"/>
                <a:gd name="T107" fmla="*/ 246 h 252"/>
                <a:gd name="T108" fmla="*/ 564 w 570"/>
                <a:gd name="T109" fmla="*/ 246 h 252"/>
                <a:gd name="T110" fmla="*/ 564 w 570"/>
                <a:gd name="T111" fmla="*/ 252 h 252"/>
                <a:gd name="T112" fmla="*/ 564 w 570"/>
                <a:gd name="T113" fmla="*/ 252 h 252"/>
                <a:gd name="T114" fmla="*/ 558 w 570"/>
                <a:gd name="T115" fmla="*/ 252 h 252"/>
                <a:gd name="T116" fmla="*/ 558 w 570"/>
                <a:gd name="T117" fmla="*/ 252 h 2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70" h="252">
                  <a:moveTo>
                    <a:pt x="558" y="252"/>
                  </a:moveTo>
                  <a:lnTo>
                    <a:pt x="480" y="246"/>
                  </a:lnTo>
                  <a:lnTo>
                    <a:pt x="408" y="228"/>
                  </a:lnTo>
                  <a:lnTo>
                    <a:pt x="342" y="198"/>
                  </a:lnTo>
                  <a:lnTo>
                    <a:pt x="282" y="156"/>
                  </a:lnTo>
                  <a:lnTo>
                    <a:pt x="216" y="120"/>
                  </a:lnTo>
                  <a:lnTo>
                    <a:pt x="150" y="84"/>
                  </a:lnTo>
                  <a:lnTo>
                    <a:pt x="78" y="54"/>
                  </a:lnTo>
                  <a:lnTo>
                    <a:pt x="0" y="42"/>
                  </a:lnTo>
                  <a:lnTo>
                    <a:pt x="90" y="36"/>
                  </a:lnTo>
                  <a:lnTo>
                    <a:pt x="96" y="30"/>
                  </a:lnTo>
                  <a:lnTo>
                    <a:pt x="96" y="24"/>
                  </a:lnTo>
                  <a:lnTo>
                    <a:pt x="102" y="18"/>
                  </a:lnTo>
                  <a:lnTo>
                    <a:pt x="102" y="12"/>
                  </a:lnTo>
                  <a:lnTo>
                    <a:pt x="108" y="12"/>
                  </a:lnTo>
                  <a:lnTo>
                    <a:pt x="126" y="6"/>
                  </a:lnTo>
                  <a:lnTo>
                    <a:pt x="150" y="0"/>
                  </a:lnTo>
                  <a:lnTo>
                    <a:pt x="174" y="6"/>
                  </a:lnTo>
                  <a:lnTo>
                    <a:pt x="198" y="6"/>
                  </a:lnTo>
                  <a:lnTo>
                    <a:pt x="222" y="12"/>
                  </a:lnTo>
                  <a:lnTo>
                    <a:pt x="246" y="24"/>
                  </a:lnTo>
                  <a:lnTo>
                    <a:pt x="270" y="36"/>
                  </a:lnTo>
                  <a:lnTo>
                    <a:pt x="294" y="48"/>
                  </a:lnTo>
                  <a:lnTo>
                    <a:pt x="144" y="30"/>
                  </a:lnTo>
                  <a:lnTo>
                    <a:pt x="144" y="36"/>
                  </a:lnTo>
                  <a:lnTo>
                    <a:pt x="144" y="42"/>
                  </a:lnTo>
                  <a:lnTo>
                    <a:pt x="144" y="48"/>
                  </a:lnTo>
                  <a:lnTo>
                    <a:pt x="180" y="66"/>
                  </a:lnTo>
                  <a:lnTo>
                    <a:pt x="216" y="84"/>
                  </a:lnTo>
                  <a:lnTo>
                    <a:pt x="258" y="102"/>
                  </a:lnTo>
                  <a:lnTo>
                    <a:pt x="294" y="126"/>
                  </a:lnTo>
                  <a:lnTo>
                    <a:pt x="330" y="150"/>
                  </a:lnTo>
                  <a:lnTo>
                    <a:pt x="366" y="174"/>
                  </a:lnTo>
                  <a:lnTo>
                    <a:pt x="402" y="198"/>
                  </a:lnTo>
                  <a:lnTo>
                    <a:pt x="438" y="222"/>
                  </a:lnTo>
                  <a:lnTo>
                    <a:pt x="456" y="222"/>
                  </a:lnTo>
                  <a:lnTo>
                    <a:pt x="474" y="228"/>
                  </a:lnTo>
                  <a:lnTo>
                    <a:pt x="486" y="228"/>
                  </a:lnTo>
                  <a:lnTo>
                    <a:pt x="504" y="234"/>
                  </a:lnTo>
                  <a:lnTo>
                    <a:pt x="516" y="234"/>
                  </a:lnTo>
                  <a:lnTo>
                    <a:pt x="534" y="234"/>
                  </a:lnTo>
                  <a:lnTo>
                    <a:pt x="552" y="240"/>
                  </a:lnTo>
                  <a:lnTo>
                    <a:pt x="564" y="240"/>
                  </a:lnTo>
                  <a:lnTo>
                    <a:pt x="570" y="240"/>
                  </a:lnTo>
                  <a:lnTo>
                    <a:pt x="570" y="246"/>
                  </a:lnTo>
                  <a:lnTo>
                    <a:pt x="564" y="246"/>
                  </a:lnTo>
                  <a:lnTo>
                    <a:pt x="564" y="252"/>
                  </a:lnTo>
                  <a:lnTo>
                    <a:pt x="558" y="252"/>
                  </a:lnTo>
                  <a:close/>
                </a:path>
              </a:pathLst>
            </a:custGeom>
            <a:solidFill>
              <a:srgbClr val="000000"/>
            </a:solidFill>
            <a:ln w="9525">
              <a:noFill/>
              <a:round/>
              <a:headEnd/>
              <a:tailEnd/>
            </a:ln>
          </p:spPr>
          <p:txBody>
            <a:bodyPr/>
            <a:lstStyle/>
            <a:p>
              <a:endParaRPr lang="en-US"/>
            </a:p>
          </p:txBody>
        </p:sp>
        <p:sp>
          <p:nvSpPr>
            <p:cNvPr id="119823" name="Freeform 29"/>
            <p:cNvSpPr>
              <a:spLocks/>
            </p:cNvSpPr>
            <p:nvPr/>
          </p:nvSpPr>
          <p:spPr bwMode="auto">
            <a:xfrm>
              <a:off x="3366" y="3666"/>
              <a:ext cx="342" cy="210"/>
            </a:xfrm>
            <a:custGeom>
              <a:avLst/>
              <a:gdLst>
                <a:gd name="T0" fmla="*/ 90 w 342"/>
                <a:gd name="T1" fmla="*/ 210 h 210"/>
                <a:gd name="T2" fmla="*/ 78 w 342"/>
                <a:gd name="T3" fmla="*/ 210 h 210"/>
                <a:gd name="T4" fmla="*/ 66 w 342"/>
                <a:gd name="T5" fmla="*/ 210 h 210"/>
                <a:gd name="T6" fmla="*/ 60 w 342"/>
                <a:gd name="T7" fmla="*/ 204 h 210"/>
                <a:gd name="T8" fmla="*/ 78 w 342"/>
                <a:gd name="T9" fmla="*/ 192 h 210"/>
                <a:gd name="T10" fmla="*/ 120 w 342"/>
                <a:gd name="T11" fmla="*/ 168 h 210"/>
                <a:gd name="T12" fmla="*/ 162 w 342"/>
                <a:gd name="T13" fmla="*/ 132 h 210"/>
                <a:gd name="T14" fmla="*/ 204 w 342"/>
                <a:gd name="T15" fmla="*/ 90 h 210"/>
                <a:gd name="T16" fmla="*/ 204 w 342"/>
                <a:gd name="T17" fmla="*/ 72 h 210"/>
                <a:gd name="T18" fmla="*/ 150 w 342"/>
                <a:gd name="T19" fmla="*/ 90 h 210"/>
                <a:gd name="T20" fmla="*/ 90 w 342"/>
                <a:gd name="T21" fmla="*/ 96 h 210"/>
                <a:gd name="T22" fmla="*/ 30 w 342"/>
                <a:gd name="T23" fmla="*/ 96 h 210"/>
                <a:gd name="T24" fmla="*/ 36 w 342"/>
                <a:gd name="T25" fmla="*/ 84 h 210"/>
                <a:gd name="T26" fmla="*/ 108 w 342"/>
                <a:gd name="T27" fmla="*/ 72 h 210"/>
                <a:gd name="T28" fmla="*/ 174 w 342"/>
                <a:gd name="T29" fmla="*/ 48 h 210"/>
                <a:gd name="T30" fmla="*/ 234 w 342"/>
                <a:gd name="T31" fmla="*/ 18 h 210"/>
                <a:gd name="T32" fmla="*/ 258 w 342"/>
                <a:gd name="T33" fmla="*/ 0 h 210"/>
                <a:gd name="T34" fmla="*/ 264 w 342"/>
                <a:gd name="T35" fmla="*/ 0 h 210"/>
                <a:gd name="T36" fmla="*/ 264 w 342"/>
                <a:gd name="T37" fmla="*/ 6 h 210"/>
                <a:gd name="T38" fmla="*/ 270 w 342"/>
                <a:gd name="T39" fmla="*/ 6 h 210"/>
                <a:gd name="T40" fmla="*/ 264 w 342"/>
                <a:gd name="T41" fmla="*/ 18 h 210"/>
                <a:gd name="T42" fmla="*/ 258 w 342"/>
                <a:gd name="T43" fmla="*/ 30 h 210"/>
                <a:gd name="T44" fmla="*/ 252 w 342"/>
                <a:gd name="T45" fmla="*/ 36 h 210"/>
                <a:gd name="T46" fmla="*/ 240 w 342"/>
                <a:gd name="T47" fmla="*/ 42 h 210"/>
                <a:gd name="T48" fmla="*/ 234 w 342"/>
                <a:gd name="T49" fmla="*/ 54 h 210"/>
                <a:gd name="T50" fmla="*/ 234 w 342"/>
                <a:gd name="T51" fmla="*/ 54 h 210"/>
                <a:gd name="T52" fmla="*/ 240 w 342"/>
                <a:gd name="T53" fmla="*/ 60 h 210"/>
                <a:gd name="T54" fmla="*/ 246 w 342"/>
                <a:gd name="T55" fmla="*/ 60 h 210"/>
                <a:gd name="T56" fmla="*/ 330 w 342"/>
                <a:gd name="T57" fmla="*/ 36 h 210"/>
                <a:gd name="T58" fmla="*/ 336 w 342"/>
                <a:gd name="T59" fmla="*/ 36 h 210"/>
                <a:gd name="T60" fmla="*/ 342 w 342"/>
                <a:gd name="T61" fmla="*/ 42 h 210"/>
                <a:gd name="T62" fmla="*/ 342 w 342"/>
                <a:gd name="T63" fmla="*/ 42 h 210"/>
                <a:gd name="T64" fmla="*/ 342 w 342"/>
                <a:gd name="T65" fmla="*/ 48 h 210"/>
                <a:gd name="T66" fmla="*/ 282 w 342"/>
                <a:gd name="T67" fmla="*/ 72 h 210"/>
                <a:gd name="T68" fmla="*/ 222 w 342"/>
                <a:gd name="T69" fmla="*/ 114 h 210"/>
                <a:gd name="T70" fmla="*/ 162 w 342"/>
                <a:gd name="T71" fmla="*/ 168 h 210"/>
                <a:gd name="T72" fmla="*/ 108 w 342"/>
                <a:gd name="T73" fmla="*/ 210 h 210"/>
                <a:gd name="T74" fmla="*/ 102 w 342"/>
                <a:gd name="T75" fmla="*/ 210 h 210"/>
                <a:gd name="T76" fmla="*/ 102 w 342"/>
                <a:gd name="T77" fmla="*/ 210 h 210"/>
                <a:gd name="T78" fmla="*/ 96 w 342"/>
                <a:gd name="T79" fmla="*/ 210 h 21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42" h="210">
                  <a:moveTo>
                    <a:pt x="96" y="210"/>
                  </a:moveTo>
                  <a:lnTo>
                    <a:pt x="90" y="210"/>
                  </a:lnTo>
                  <a:lnTo>
                    <a:pt x="84" y="210"/>
                  </a:lnTo>
                  <a:lnTo>
                    <a:pt x="78" y="210"/>
                  </a:lnTo>
                  <a:lnTo>
                    <a:pt x="72" y="210"/>
                  </a:lnTo>
                  <a:lnTo>
                    <a:pt x="66" y="210"/>
                  </a:lnTo>
                  <a:lnTo>
                    <a:pt x="60" y="210"/>
                  </a:lnTo>
                  <a:lnTo>
                    <a:pt x="60" y="204"/>
                  </a:lnTo>
                  <a:lnTo>
                    <a:pt x="54" y="204"/>
                  </a:lnTo>
                  <a:lnTo>
                    <a:pt x="78" y="192"/>
                  </a:lnTo>
                  <a:lnTo>
                    <a:pt x="102" y="186"/>
                  </a:lnTo>
                  <a:lnTo>
                    <a:pt x="120" y="168"/>
                  </a:lnTo>
                  <a:lnTo>
                    <a:pt x="144" y="150"/>
                  </a:lnTo>
                  <a:lnTo>
                    <a:pt x="162" y="132"/>
                  </a:lnTo>
                  <a:lnTo>
                    <a:pt x="186" y="108"/>
                  </a:lnTo>
                  <a:lnTo>
                    <a:pt x="204" y="90"/>
                  </a:lnTo>
                  <a:lnTo>
                    <a:pt x="222" y="66"/>
                  </a:lnTo>
                  <a:lnTo>
                    <a:pt x="204" y="72"/>
                  </a:lnTo>
                  <a:lnTo>
                    <a:pt x="174" y="78"/>
                  </a:lnTo>
                  <a:lnTo>
                    <a:pt x="150" y="90"/>
                  </a:lnTo>
                  <a:lnTo>
                    <a:pt x="120" y="96"/>
                  </a:lnTo>
                  <a:lnTo>
                    <a:pt x="90" y="96"/>
                  </a:lnTo>
                  <a:lnTo>
                    <a:pt x="60" y="102"/>
                  </a:lnTo>
                  <a:lnTo>
                    <a:pt x="30" y="96"/>
                  </a:lnTo>
                  <a:lnTo>
                    <a:pt x="0" y="84"/>
                  </a:lnTo>
                  <a:lnTo>
                    <a:pt x="36" y="84"/>
                  </a:lnTo>
                  <a:lnTo>
                    <a:pt x="72" y="78"/>
                  </a:lnTo>
                  <a:lnTo>
                    <a:pt x="108" y="72"/>
                  </a:lnTo>
                  <a:lnTo>
                    <a:pt x="138" y="60"/>
                  </a:lnTo>
                  <a:lnTo>
                    <a:pt x="174" y="48"/>
                  </a:lnTo>
                  <a:lnTo>
                    <a:pt x="204" y="36"/>
                  </a:lnTo>
                  <a:lnTo>
                    <a:pt x="234" y="18"/>
                  </a:lnTo>
                  <a:lnTo>
                    <a:pt x="258" y="0"/>
                  </a:lnTo>
                  <a:lnTo>
                    <a:pt x="264" y="0"/>
                  </a:lnTo>
                  <a:lnTo>
                    <a:pt x="264" y="6"/>
                  </a:lnTo>
                  <a:lnTo>
                    <a:pt x="270" y="6"/>
                  </a:lnTo>
                  <a:lnTo>
                    <a:pt x="270" y="12"/>
                  </a:lnTo>
                  <a:lnTo>
                    <a:pt x="264" y="18"/>
                  </a:lnTo>
                  <a:lnTo>
                    <a:pt x="264" y="24"/>
                  </a:lnTo>
                  <a:lnTo>
                    <a:pt x="258" y="30"/>
                  </a:lnTo>
                  <a:lnTo>
                    <a:pt x="252" y="36"/>
                  </a:lnTo>
                  <a:lnTo>
                    <a:pt x="246" y="42"/>
                  </a:lnTo>
                  <a:lnTo>
                    <a:pt x="240" y="42"/>
                  </a:lnTo>
                  <a:lnTo>
                    <a:pt x="234" y="48"/>
                  </a:lnTo>
                  <a:lnTo>
                    <a:pt x="234" y="54"/>
                  </a:lnTo>
                  <a:lnTo>
                    <a:pt x="240" y="60"/>
                  </a:lnTo>
                  <a:lnTo>
                    <a:pt x="246" y="60"/>
                  </a:lnTo>
                  <a:lnTo>
                    <a:pt x="330" y="36"/>
                  </a:lnTo>
                  <a:lnTo>
                    <a:pt x="336" y="36"/>
                  </a:lnTo>
                  <a:lnTo>
                    <a:pt x="342" y="42"/>
                  </a:lnTo>
                  <a:lnTo>
                    <a:pt x="342" y="48"/>
                  </a:lnTo>
                  <a:lnTo>
                    <a:pt x="312" y="60"/>
                  </a:lnTo>
                  <a:lnTo>
                    <a:pt x="282" y="72"/>
                  </a:lnTo>
                  <a:lnTo>
                    <a:pt x="252" y="96"/>
                  </a:lnTo>
                  <a:lnTo>
                    <a:pt x="222" y="114"/>
                  </a:lnTo>
                  <a:lnTo>
                    <a:pt x="192" y="138"/>
                  </a:lnTo>
                  <a:lnTo>
                    <a:pt x="162" y="168"/>
                  </a:lnTo>
                  <a:lnTo>
                    <a:pt x="138" y="192"/>
                  </a:lnTo>
                  <a:lnTo>
                    <a:pt x="108" y="210"/>
                  </a:lnTo>
                  <a:lnTo>
                    <a:pt x="102" y="210"/>
                  </a:lnTo>
                  <a:lnTo>
                    <a:pt x="96" y="210"/>
                  </a:lnTo>
                  <a:close/>
                </a:path>
              </a:pathLst>
            </a:custGeom>
            <a:solidFill>
              <a:srgbClr val="000000"/>
            </a:solidFill>
            <a:ln w="9525">
              <a:noFill/>
              <a:round/>
              <a:headEnd/>
              <a:tailEnd/>
            </a:ln>
          </p:spPr>
          <p:txBody>
            <a:bodyPr/>
            <a:lstStyle/>
            <a:p>
              <a:endParaRPr lang="en-US"/>
            </a:p>
          </p:txBody>
        </p:sp>
        <p:sp>
          <p:nvSpPr>
            <p:cNvPr id="119824" name="Freeform 30"/>
            <p:cNvSpPr>
              <a:spLocks/>
            </p:cNvSpPr>
            <p:nvPr/>
          </p:nvSpPr>
          <p:spPr bwMode="auto">
            <a:xfrm>
              <a:off x="4074" y="3042"/>
              <a:ext cx="792" cy="810"/>
            </a:xfrm>
            <a:custGeom>
              <a:avLst/>
              <a:gdLst>
                <a:gd name="T0" fmla="*/ 234 w 792"/>
                <a:gd name="T1" fmla="*/ 654 h 810"/>
                <a:gd name="T2" fmla="*/ 192 w 792"/>
                <a:gd name="T3" fmla="*/ 546 h 810"/>
                <a:gd name="T4" fmla="*/ 132 w 792"/>
                <a:gd name="T5" fmla="*/ 450 h 810"/>
                <a:gd name="T6" fmla="*/ 84 w 792"/>
                <a:gd name="T7" fmla="*/ 378 h 810"/>
                <a:gd name="T8" fmla="*/ 72 w 792"/>
                <a:gd name="T9" fmla="*/ 342 h 810"/>
                <a:gd name="T10" fmla="*/ 48 w 792"/>
                <a:gd name="T11" fmla="*/ 318 h 810"/>
                <a:gd name="T12" fmla="*/ 54 w 792"/>
                <a:gd name="T13" fmla="*/ 174 h 810"/>
                <a:gd name="T14" fmla="*/ 162 w 792"/>
                <a:gd name="T15" fmla="*/ 324 h 810"/>
                <a:gd name="T16" fmla="*/ 222 w 792"/>
                <a:gd name="T17" fmla="*/ 510 h 810"/>
                <a:gd name="T18" fmla="*/ 306 w 792"/>
                <a:gd name="T19" fmla="*/ 642 h 810"/>
                <a:gd name="T20" fmla="*/ 312 w 792"/>
                <a:gd name="T21" fmla="*/ 642 h 810"/>
                <a:gd name="T22" fmla="*/ 318 w 792"/>
                <a:gd name="T23" fmla="*/ 636 h 810"/>
                <a:gd name="T24" fmla="*/ 288 w 792"/>
                <a:gd name="T25" fmla="*/ 570 h 810"/>
                <a:gd name="T26" fmla="*/ 216 w 792"/>
                <a:gd name="T27" fmla="*/ 366 h 810"/>
                <a:gd name="T28" fmla="*/ 114 w 792"/>
                <a:gd name="T29" fmla="*/ 174 h 810"/>
                <a:gd name="T30" fmla="*/ 30 w 792"/>
                <a:gd name="T31" fmla="*/ 126 h 810"/>
                <a:gd name="T32" fmla="*/ 30 w 792"/>
                <a:gd name="T33" fmla="*/ 132 h 810"/>
                <a:gd name="T34" fmla="*/ 30 w 792"/>
                <a:gd name="T35" fmla="*/ 144 h 810"/>
                <a:gd name="T36" fmla="*/ 24 w 792"/>
                <a:gd name="T37" fmla="*/ 138 h 810"/>
                <a:gd name="T38" fmla="*/ 30 w 792"/>
                <a:gd name="T39" fmla="*/ 120 h 810"/>
                <a:gd name="T40" fmla="*/ 36 w 792"/>
                <a:gd name="T41" fmla="*/ 102 h 810"/>
                <a:gd name="T42" fmla="*/ 12 w 792"/>
                <a:gd name="T43" fmla="*/ 0 h 810"/>
                <a:gd name="T44" fmla="*/ 30 w 792"/>
                <a:gd name="T45" fmla="*/ 0 h 810"/>
                <a:gd name="T46" fmla="*/ 60 w 792"/>
                <a:gd name="T47" fmla="*/ 6 h 810"/>
                <a:gd name="T48" fmla="*/ 84 w 792"/>
                <a:gd name="T49" fmla="*/ 24 h 810"/>
                <a:gd name="T50" fmla="*/ 108 w 792"/>
                <a:gd name="T51" fmla="*/ 54 h 810"/>
                <a:gd name="T52" fmla="*/ 162 w 792"/>
                <a:gd name="T53" fmla="*/ 150 h 810"/>
                <a:gd name="T54" fmla="*/ 252 w 792"/>
                <a:gd name="T55" fmla="*/ 414 h 810"/>
                <a:gd name="T56" fmla="*/ 378 w 792"/>
                <a:gd name="T57" fmla="*/ 654 h 810"/>
                <a:gd name="T58" fmla="*/ 486 w 792"/>
                <a:gd name="T59" fmla="*/ 738 h 810"/>
                <a:gd name="T60" fmla="*/ 540 w 792"/>
                <a:gd name="T61" fmla="*/ 768 h 810"/>
                <a:gd name="T62" fmla="*/ 612 w 792"/>
                <a:gd name="T63" fmla="*/ 768 h 810"/>
                <a:gd name="T64" fmla="*/ 624 w 792"/>
                <a:gd name="T65" fmla="*/ 768 h 810"/>
                <a:gd name="T66" fmla="*/ 636 w 792"/>
                <a:gd name="T67" fmla="*/ 762 h 810"/>
                <a:gd name="T68" fmla="*/ 648 w 792"/>
                <a:gd name="T69" fmla="*/ 756 h 810"/>
                <a:gd name="T70" fmla="*/ 666 w 792"/>
                <a:gd name="T71" fmla="*/ 738 h 810"/>
                <a:gd name="T72" fmla="*/ 684 w 792"/>
                <a:gd name="T73" fmla="*/ 714 h 810"/>
                <a:gd name="T74" fmla="*/ 678 w 792"/>
                <a:gd name="T75" fmla="*/ 684 h 810"/>
                <a:gd name="T76" fmla="*/ 666 w 792"/>
                <a:gd name="T77" fmla="*/ 654 h 810"/>
                <a:gd name="T78" fmla="*/ 654 w 792"/>
                <a:gd name="T79" fmla="*/ 630 h 810"/>
                <a:gd name="T80" fmla="*/ 648 w 792"/>
                <a:gd name="T81" fmla="*/ 624 h 810"/>
                <a:gd name="T82" fmla="*/ 642 w 792"/>
                <a:gd name="T83" fmla="*/ 624 h 810"/>
                <a:gd name="T84" fmla="*/ 630 w 792"/>
                <a:gd name="T85" fmla="*/ 720 h 810"/>
                <a:gd name="T86" fmla="*/ 570 w 792"/>
                <a:gd name="T87" fmla="*/ 726 h 810"/>
                <a:gd name="T88" fmla="*/ 516 w 792"/>
                <a:gd name="T89" fmla="*/ 708 h 810"/>
                <a:gd name="T90" fmla="*/ 480 w 792"/>
                <a:gd name="T91" fmla="*/ 690 h 810"/>
                <a:gd name="T92" fmla="*/ 486 w 792"/>
                <a:gd name="T93" fmla="*/ 684 h 810"/>
                <a:gd name="T94" fmla="*/ 486 w 792"/>
                <a:gd name="T95" fmla="*/ 678 h 810"/>
                <a:gd name="T96" fmla="*/ 492 w 792"/>
                <a:gd name="T97" fmla="*/ 654 h 810"/>
                <a:gd name="T98" fmla="*/ 498 w 792"/>
                <a:gd name="T99" fmla="*/ 618 h 810"/>
                <a:gd name="T100" fmla="*/ 522 w 792"/>
                <a:gd name="T101" fmla="*/ 594 h 810"/>
                <a:gd name="T102" fmla="*/ 612 w 792"/>
                <a:gd name="T103" fmla="*/ 582 h 810"/>
                <a:gd name="T104" fmla="*/ 696 w 792"/>
                <a:gd name="T105" fmla="*/ 594 h 810"/>
                <a:gd name="T106" fmla="*/ 756 w 792"/>
                <a:gd name="T107" fmla="*/ 624 h 810"/>
                <a:gd name="T108" fmla="*/ 780 w 792"/>
                <a:gd name="T109" fmla="*/ 660 h 810"/>
                <a:gd name="T110" fmla="*/ 792 w 792"/>
                <a:gd name="T111" fmla="*/ 690 h 810"/>
                <a:gd name="T112" fmla="*/ 786 w 792"/>
                <a:gd name="T113" fmla="*/ 732 h 810"/>
                <a:gd name="T114" fmla="*/ 762 w 792"/>
                <a:gd name="T115" fmla="*/ 774 h 810"/>
                <a:gd name="T116" fmla="*/ 726 w 792"/>
                <a:gd name="T117" fmla="*/ 798 h 810"/>
                <a:gd name="T118" fmla="*/ 696 w 792"/>
                <a:gd name="T119" fmla="*/ 804 h 810"/>
                <a:gd name="T120" fmla="*/ 678 w 792"/>
                <a:gd name="T121" fmla="*/ 810 h 81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792" h="810">
                  <a:moveTo>
                    <a:pt x="660" y="810"/>
                  </a:moveTo>
                  <a:lnTo>
                    <a:pt x="444" y="762"/>
                  </a:lnTo>
                  <a:lnTo>
                    <a:pt x="234" y="654"/>
                  </a:lnTo>
                  <a:lnTo>
                    <a:pt x="228" y="618"/>
                  </a:lnTo>
                  <a:lnTo>
                    <a:pt x="210" y="582"/>
                  </a:lnTo>
                  <a:lnTo>
                    <a:pt x="192" y="546"/>
                  </a:lnTo>
                  <a:lnTo>
                    <a:pt x="174" y="510"/>
                  </a:lnTo>
                  <a:lnTo>
                    <a:pt x="156" y="480"/>
                  </a:lnTo>
                  <a:lnTo>
                    <a:pt x="132" y="450"/>
                  </a:lnTo>
                  <a:lnTo>
                    <a:pt x="108" y="420"/>
                  </a:lnTo>
                  <a:lnTo>
                    <a:pt x="90" y="390"/>
                  </a:lnTo>
                  <a:lnTo>
                    <a:pt x="84" y="378"/>
                  </a:lnTo>
                  <a:lnTo>
                    <a:pt x="84" y="366"/>
                  </a:lnTo>
                  <a:lnTo>
                    <a:pt x="78" y="354"/>
                  </a:lnTo>
                  <a:lnTo>
                    <a:pt x="72" y="342"/>
                  </a:lnTo>
                  <a:lnTo>
                    <a:pt x="66" y="336"/>
                  </a:lnTo>
                  <a:lnTo>
                    <a:pt x="60" y="324"/>
                  </a:lnTo>
                  <a:lnTo>
                    <a:pt x="48" y="318"/>
                  </a:lnTo>
                  <a:lnTo>
                    <a:pt x="42" y="312"/>
                  </a:lnTo>
                  <a:lnTo>
                    <a:pt x="78" y="210"/>
                  </a:lnTo>
                  <a:lnTo>
                    <a:pt x="54" y="174"/>
                  </a:lnTo>
                  <a:lnTo>
                    <a:pt x="102" y="216"/>
                  </a:lnTo>
                  <a:lnTo>
                    <a:pt x="132" y="270"/>
                  </a:lnTo>
                  <a:lnTo>
                    <a:pt x="162" y="324"/>
                  </a:lnTo>
                  <a:lnTo>
                    <a:pt x="186" y="390"/>
                  </a:lnTo>
                  <a:lnTo>
                    <a:pt x="204" y="450"/>
                  </a:lnTo>
                  <a:lnTo>
                    <a:pt x="222" y="510"/>
                  </a:lnTo>
                  <a:lnTo>
                    <a:pt x="246" y="570"/>
                  </a:lnTo>
                  <a:lnTo>
                    <a:pt x="276" y="630"/>
                  </a:lnTo>
                  <a:lnTo>
                    <a:pt x="306" y="642"/>
                  </a:lnTo>
                  <a:lnTo>
                    <a:pt x="312" y="642"/>
                  </a:lnTo>
                  <a:lnTo>
                    <a:pt x="318" y="642"/>
                  </a:lnTo>
                  <a:lnTo>
                    <a:pt x="318" y="636"/>
                  </a:lnTo>
                  <a:lnTo>
                    <a:pt x="318" y="630"/>
                  </a:lnTo>
                  <a:lnTo>
                    <a:pt x="288" y="570"/>
                  </a:lnTo>
                  <a:lnTo>
                    <a:pt x="264" y="504"/>
                  </a:lnTo>
                  <a:lnTo>
                    <a:pt x="240" y="432"/>
                  </a:lnTo>
                  <a:lnTo>
                    <a:pt x="216" y="366"/>
                  </a:lnTo>
                  <a:lnTo>
                    <a:pt x="186" y="294"/>
                  </a:lnTo>
                  <a:lnTo>
                    <a:pt x="156" y="234"/>
                  </a:lnTo>
                  <a:lnTo>
                    <a:pt x="114" y="174"/>
                  </a:lnTo>
                  <a:lnTo>
                    <a:pt x="66" y="126"/>
                  </a:lnTo>
                  <a:lnTo>
                    <a:pt x="36" y="126"/>
                  </a:lnTo>
                  <a:lnTo>
                    <a:pt x="30" y="126"/>
                  </a:lnTo>
                  <a:lnTo>
                    <a:pt x="30" y="132"/>
                  </a:lnTo>
                  <a:lnTo>
                    <a:pt x="30" y="138"/>
                  </a:lnTo>
                  <a:lnTo>
                    <a:pt x="30" y="144"/>
                  </a:lnTo>
                  <a:lnTo>
                    <a:pt x="24" y="144"/>
                  </a:lnTo>
                  <a:lnTo>
                    <a:pt x="24" y="138"/>
                  </a:lnTo>
                  <a:lnTo>
                    <a:pt x="24" y="132"/>
                  </a:lnTo>
                  <a:lnTo>
                    <a:pt x="24" y="126"/>
                  </a:lnTo>
                  <a:lnTo>
                    <a:pt x="30" y="120"/>
                  </a:lnTo>
                  <a:lnTo>
                    <a:pt x="30" y="114"/>
                  </a:lnTo>
                  <a:lnTo>
                    <a:pt x="30" y="108"/>
                  </a:lnTo>
                  <a:lnTo>
                    <a:pt x="36" y="102"/>
                  </a:lnTo>
                  <a:lnTo>
                    <a:pt x="0" y="6"/>
                  </a:lnTo>
                  <a:lnTo>
                    <a:pt x="12" y="0"/>
                  </a:lnTo>
                  <a:lnTo>
                    <a:pt x="18" y="0"/>
                  </a:lnTo>
                  <a:lnTo>
                    <a:pt x="24" y="0"/>
                  </a:lnTo>
                  <a:lnTo>
                    <a:pt x="30" y="0"/>
                  </a:lnTo>
                  <a:lnTo>
                    <a:pt x="42" y="0"/>
                  </a:lnTo>
                  <a:lnTo>
                    <a:pt x="48" y="0"/>
                  </a:lnTo>
                  <a:lnTo>
                    <a:pt x="60" y="6"/>
                  </a:lnTo>
                  <a:lnTo>
                    <a:pt x="66" y="12"/>
                  </a:lnTo>
                  <a:lnTo>
                    <a:pt x="78" y="18"/>
                  </a:lnTo>
                  <a:lnTo>
                    <a:pt x="84" y="24"/>
                  </a:lnTo>
                  <a:lnTo>
                    <a:pt x="90" y="36"/>
                  </a:lnTo>
                  <a:lnTo>
                    <a:pt x="102" y="42"/>
                  </a:lnTo>
                  <a:lnTo>
                    <a:pt x="108" y="54"/>
                  </a:lnTo>
                  <a:lnTo>
                    <a:pt x="114" y="60"/>
                  </a:lnTo>
                  <a:lnTo>
                    <a:pt x="120" y="72"/>
                  </a:lnTo>
                  <a:lnTo>
                    <a:pt x="162" y="150"/>
                  </a:lnTo>
                  <a:lnTo>
                    <a:pt x="198" y="234"/>
                  </a:lnTo>
                  <a:lnTo>
                    <a:pt x="228" y="324"/>
                  </a:lnTo>
                  <a:lnTo>
                    <a:pt x="252" y="414"/>
                  </a:lnTo>
                  <a:lnTo>
                    <a:pt x="288" y="504"/>
                  </a:lnTo>
                  <a:lnTo>
                    <a:pt x="324" y="582"/>
                  </a:lnTo>
                  <a:lnTo>
                    <a:pt x="378" y="654"/>
                  </a:lnTo>
                  <a:lnTo>
                    <a:pt x="450" y="708"/>
                  </a:lnTo>
                  <a:lnTo>
                    <a:pt x="468" y="726"/>
                  </a:lnTo>
                  <a:lnTo>
                    <a:pt x="486" y="738"/>
                  </a:lnTo>
                  <a:lnTo>
                    <a:pt x="504" y="750"/>
                  </a:lnTo>
                  <a:lnTo>
                    <a:pt x="522" y="762"/>
                  </a:lnTo>
                  <a:lnTo>
                    <a:pt x="540" y="768"/>
                  </a:lnTo>
                  <a:lnTo>
                    <a:pt x="564" y="768"/>
                  </a:lnTo>
                  <a:lnTo>
                    <a:pt x="588" y="774"/>
                  </a:lnTo>
                  <a:lnTo>
                    <a:pt x="612" y="768"/>
                  </a:lnTo>
                  <a:lnTo>
                    <a:pt x="618" y="768"/>
                  </a:lnTo>
                  <a:lnTo>
                    <a:pt x="624" y="768"/>
                  </a:lnTo>
                  <a:lnTo>
                    <a:pt x="630" y="762"/>
                  </a:lnTo>
                  <a:lnTo>
                    <a:pt x="636" y="762"/>
                  </a:lnTo>
                  <a:lnTo>
                    <a:pt x="642" y="762"/>
                  </a:lnTo>
                  <a:lnTo>
                    <a:pt x="648" y="756"/>
                  </a:lnTo>
                  <a:lnTo>
                    <a:pt x="654" y="750"/>
                  </a:lnTo>
                  <a:lnTo>
                    <a:pt x="660" y="744"/>
                  </a:lnTo>
                  <a:lnTo>
                    <a:pt x="666" y="738"/>
                  </a:lnTo>
                  <a:lnTo>
                    <a:pt x="672" y="732"/>
                  </a:lnTo>
                  <a:lnTo>
                    <a:pt x="678" y="726"/>
                  </a:lnTo>
                  <a:lnTo>
                    <a:pt x="684" y="714"/>
                  </a:lnTo>
                  <a:lnTo>
                    <a:pt x="684" y="708"/>
                  </a:lnTo>
                  <a:lnTo>
                    <a:pt x="684" y="696"/>
                  </a:lnTo>
                  <a:lnTo>
                    <a:pt x="678" y="684"/>
                  </a:lnTo>
                  <a:lnTo>
                    <a:pt x="678" y="672"/>
                  </a:lnTo>
                  <a:lnTo>
                    <a:pt x="672" y="660"/>
                  </a:lnTo>
                  <a:lnTo>
                    <a:pt x="666" y="654"/>
                  </a:lnTo>
                  <a:lnTo>
                    <a:pt x="666" y="642"/>
                  </a:lnTo>
                  <a:lnTo>
                    <a:pt x="660" y="636"/>
                  </a:lnTo>
                  <a:lnTo>
                    <a:pt x="654" y="630"/>
                  </a:lnTo>
                  <a:lnTo>
                    <a:pt x="654" y="624"/>
                  </a:lnTo>
                  <a:lnTo>
                    <a:pt x="648" y="624"/>
                  </a:lnTo>
                  <a:lnTo>
                    <a:pt x="642" y="624"/>
                  </a:lnTo>
                  <a:lnTo>
                    <a:pt x="636" y="624"/>
                  </a:lnTo>
                  <a:lnTo>
                    <a:pt x="630" y="624"/>
                  </a:lnTo>
                  <a:lnTo>
                    <a:pt x="630" y="720"/>
                  </a:lnTo>
                  <a:lnTo>
                    <a:pt x="612" y="726"/>
                  </a:lnTo>
                  <a:lnTo>
                    <a:pt x="594" y="726"/>
                  </a:lnTo>
                  <a:lnTo>
                    <a:pt x="570" y="726"/>
                  </a:lnTo>
                  <a:lnTo>
                    <a:pt x="552" y="726"/>
                  </a:lnTo>
                  <a:lnTo>
                    <a:pt x="534" y="720"/>
                  </a:lnTo>
                  <a:lnTo>
                    <a:pt x="516" y="708"/>
                  </a:lnTo>
                  <a:lnTo>
                    <a:pt x="498" y="702"/>
                  </a:lnTo>
                  <a:lnTo>
                    <a:pt x="486" y="690"/>
                  </a:lnTo>
                  <a:lnTo>
                    <a:pt x="480" y="690"/>
                  </a:lnTo>
                  <a:lnTo>
                    <a:pt x="480" y="684"/>
                  </a:lnTo>
                  <a:lnTo>
                    <a:pt x="486" y="684"/>
                  </a:lnTo>
                  <a:lnTo>
                    <a:pt x="486" y="678"/>
                  </a:lnTo>
                  <a:lnTo>
                    <a:pt x="492" y="666"/>
                  </a:lnTo>
                  <a:lnTo>
                    <a:pt x="492" y="654"/>
                  </a:lnTo>
                  <a:lnTo>
                    <a:pt x="492" y="642"/>
                  </a:lnTo>
                  <a:lnTo>
                    <a:pt x="492" y="630"/>
                  </a:lnTo>
                  <a:lnTo>
                    <a:pt x="498" y="618"/>
                  </a:lnTo>
                  <a:lnTo>
                    <a:pt x="504" y="606"/>
                  </a:lnTo>
                  <a:lnTo>
                    <a:pt x="510" y="600"/>
                  </a:lnTo>
                  <a:lnTo>
                    <a:pt x="522" y="594"/>
                  </a:lnTo>
                  <a:lnTo>
                    <a:pt x="552" y="588"/>
                  </a:lnTo>
                  <a:lnTo>
                    <a:pt x="582" y="582"/>
                  </a:lnTo>
                  <a:lnTo>
                    <a:pt x="612" y="582"/>
                  </a:lnTo>
                  <a:lnTo>
                    <a:pt x="642" y="582"/>
                  </a:lnTo>
                  <a:lnTo>
                    <a:pt x="672" y="588"/>
                  </a:lnTo>
                  <a:lnTo>
                    <a:pt x="696" y="594"/>
                  </a:lnTo>
                  <a:lnTo>
                    <a:pt x="726" y="606"/>
                  </a:lnTo>
                  <a:lnTo>
                    <a:pt x="750" y="618"/>
                  </a:lnTo>
                  <a:lnTo>
                    <a:pt x="756" y="624"/>
                  </a:lnTo>
                  <a:lnTo>
                    <a:pt x="768" y="636"/>
                  </a:lnTo>
                  <a:lnTo>
                    <a:pt x="774" y="648"/>
                  </a:lnTo>
                  <a:lnTo>
                    <a:pt x="780" y="660"/>
                  </a:lnTo>
                  <a:lnTo>
                    <a:pt x="786" y="666"/>
                  </a:lnTo>
                  <a:lnTo>
                    <a:pt x="792" y="678"/>
                  </a:lnTo>
                  <a:lnTo>
                    <a:pt x="792" y="690"/>
                  </a:lnTo>
                  <a:lnTo>
                    <a:pt x="792" y="696"/>
                  </a:lnTo>
                  <a:lnTo>
                    <a:pt x="792" y="714"/>
                  </a:lnTo>
                  <a:lnTo>
                    <a:pt x="786" y="732"/>
                  </a:lnTo>
                  <a:lnTo>
                    <a:pt x="780" y="750"/>
                  </a:lnTo>
                  <a:lnTo>
                    <a:pt x="768" y="762"/>
                  </a:lnTo>
                  <a:lnTo>
                    <a:pt x="762" y="774"/>
                  </a:lnTo>
                  <a:lnTo>
                    <a:pt x="750" y="780"/>
                  </a:lnTo>
                  <a:lnTo>
                    <a:pt x="738" y="792"/>
                  </a:lnTo>
                  <a:lnTo>
                    <a:pt x="726" y="798"/>
                  </a:lnTo>
                  <a:lnTo>
                    <a:pt x="714" y="798"/>
                  </a:lnTo>
                  <a:lnTo>
                    <a:pt x="708" y="804"/>
                  </a:lnTo>
                  <a:lnTo>
                    <a:pt x="696" y="804"/>
                  </a:lnTo>
                  <a:lnTo>
                    <a:pt x="690" y="804"/>
                  </a:lnTo>
                  <a:lnTo>
                    <a:pt x="684" y="810"/>
                  </a:lnTo>
                  <a:lnTo>
                    <a:pt x="678" y="810"/>
                  </a:lnTo>
                  <a:lnTo>
                    <a:pt x="672" y="810"/>
                  </a:lnTo>
                  <a:lnTo>
                    <a:pt x="660" y="810"/>
                  </a:lnTo>
                  <a:close/>
                </a:path>
              </a:pathLst>
            </a:custGeom>
            <a:solidFill>
              <a:srgbClr val="D1B270"/>
            </a:solidFill>
            <a:ln w="9525">
              <a:noFill/>
              <a:round/>
              <a:headEnd/>
              <a:tailEnd/>
            </a:ln>
          </p:spPr>
          <p:txBody>
            <a:bodyPr/>
            <a:lstStyle/>
            <a:p>
              <a:endParaRPr lang="en-US"/>
            </a:p>
          </p:txBody>
        </p:sp>
        <p:sp>
          <p:nvSpPr>
            <p:cNvPr id="119825" name="Freeform 31" descr="Green marble"/>
            <p:cNvSpPr>
              <a:spLocks/>
            </p:cNvSpPr>
            <p:nvPr/>
          </p:nvSpPr>
          <p:spPr bwMode="auto">
            <a:xfrm>
              <a:off x="2538" y="3132"/>
              <a:ext cx="528" cy="660"/>
            </a:xfrm>
            <a:custGeom>
              <a:avLst/>
              <a:gdLst>
                <a:gd name="T0" fmla="*/ 426 w 528"/>
                <a:gd name="T1" fmla="*/ 642 h 660"/>
                <a:gd name="T2" fmla="*/ 420 w 528"/>
                <a:gd name="T3" fmla="*/ 636 h 660"/>
                <a:gd name="T4" fmla="*/ 420 w 528"/>
                <a:gd name="T5" fmla="*/ 624 h 660"/>
                <a:gd name="T6" fmla="*/ 420 w 528"/>
                <a:gd name="T7" fmla="*/ 618 h 660"/>
                <a:gd name="T8" fmla="*/ 420 w 528"/>
                <a:gd name="T9" fmla="*/ 606 h 660"/>
                <a:gd name="T10" fmla="*/ 294 w 528"/>
                <a:gd name="T11" fmla="*/ 462 h 660"/>
                <a:gd name="T12" fmla="*/ 186 w 528"/>
                <a:gd name="T13" fmla="*/ 318 h 660"/>
                <a:gd name="T14" fmla="*/ 90 w 528"/>
                <a:gd name="T15" fmla="*/ 168 h 660"/>
                <a:gd name="T16" fmla="*/ 0 w 528"/>
                <a:gd name="T17" fmla="*/ 6 h 660"/>
                <a:gd name="T18" fmla="*/ 48 w 528"/>
                <a:gd name="T19" fmla="*/ 0 h 660"/>
                <a:gd name="T20" fmla="*/ 102 w 528"/>
                <a:gd name="T21" fmla="*/ 6 h 660"/>
                <a:gd name="T22" fmla="*/ 156 w 528"/>
                <a:gd name="T23" fmla="*/ 18 h 660"/>
                <a:gd name="T24" fmla="*/ 210 w 528"/>
                <a:gd name="T25" fmla="*/ 24 h 660"/>
                <a:gd name="T26" fmla="*/ 240 w 528"/>
                <a:gd name="T27" fmla="*/ 48 h 660"/>
                <a:gd name="T28" fmla="*/ 264 w 528"/>
                <a:gd name="T29" fmla="*/ 84 h 660"/>
                <a:gd name="T30" fmla="*/ 282 w 528"/>
                <a:gd name="T31" fmla="*/ 114 h 660"/>
                <a:gd name="T32" fmla="*/ 300 w 528"/>
                <a:gd name="T33" fmla="*/ 150 h 660"/>
                <a:gd name="T34" fmla="*/ 312 w 528"/>
                <a:gd name="T35" fmla="*/ 162 h 660"/>
                <a:gd name="T36" fmla="*/ 324 w 528"/>
                <a:gd name="T37" fmla="*/ 174 h 660"/>
                <a:gd name="T38" fmla="*/ 336 w 528"/>
                <a:gd name="T39" fmla="*/ 186 h 660"/>
                <a:gd name="T40" fmla="*/ 348 w 528"/>
                <a:gd name="T41" fmla="*/ 204 h 660"/>
                <a:gd name="T42" fmla="*/ 348 w 528"/>
                <a:gd name="T43" fmla="*/ 210 h 660"/>
                <a:gd name="T44" fmla="*/ 354 w 528"/>
                <a:gd name="T45" fmla="*/ 210 h 660"/>
                <a:gd name="T46" fmla="*/ 360 w 528"/>
                <a:gd name="T47" fmla="*/ 216 h 660"/>
                <a:gd name="T48" fmla="*/ 366 w 528"/>
                <a:gd name="T49" fmla="*/ 216 h 660"/>
                <a:gd name="T50" fmla="*/ 408 w 528"/>
                <a:gd name="T51" fmla="*/ 264 h 660"/>
                <a:gd name="T52" fmla="*/ 438 w 528"/>
                <a:gd name="T53" fmla="*/ 324 h 660"/>
                <a:gd name="T54" fmla="*/ 468 w 528"/>
                <a:gd name="T55" fmla="*/ 384 h 660"/>
                <a:gd name="T56" fmla="*/ 498 w 528"/>
                <a:gd name="T57" fmla="*/ 456 h 660"/>
                <a:gd name="T58" fmla="*/ 510 w 528"/>
                <a:gd name="T59" fmla="*/ 504 h 660"/>
                <a:gd name="T60" fmla="*/ 522 w 528"/>
                <a:gd name="T61" fmla="*/ 558 h 660"/>
                <a:gd name="T62" fmla="*/ 528 w 528"/>
                <a:gd name="T63" fmla="*/ 612 h 660"/>
                <a:gd name="T64" fmla="*/ 522 w 528"/>
                <a:gd name="T65" fmla="*/ 660 h 660"/>
                <a:gd name="T66" fmla="*/ 516 w 528"/>
                <a:gd name="T67" fmla="*/ 660 h 660"/>
                <a:gd name="T68" fmla="*/ 516 w 528"/>
                <a:gd name="T69" fmla="*/ 660 h 660"/>
                <a:gd name="T70" fmla="*/ 516 w 528"/>
                <a:gd name="T71" fmla="*/ 660 h 660"/>
                <a:gd name="T72" fmla="*/ 510 w 528"/>
                <a:gd name="T73" fmla="*/ 660 h 6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28" h="660">
                  <a:moveTo>
                    <a:pt x="510" y="660"/>
                  </a:moveTo>
                  <a:lnTo>
                    <a:pt x="426" y="642"/>
                  </a:lnTo>
                  <a:lnTo>
                    <a:pt x="426" y="636"/>
                  </a:lnTo>
                  <a:lnTo>
                    <a:pt x="420" y="636"/>
                  </a:lnTo>
                  <a:lnTo>
                    <a:pt x="420" y="630"/>
                  </a:lnTo>
                  <a:lnTo>
                    <a:pt x="420" y="624"/>
                  </a:lnTo>
                  <a:lnTo>
                    <a:pt x="420" y="618"/>
                  </a:lnTo>
                  <a:lnTo>
                    <a:pt x="420" y="612"/>
                  </a:lnTo>
                  <a:lnTo>
                    <a:pt x="420" y="606"/>
                  </a:lnTo>
                  <a:lnTo>
                    <a:pt x="354" y="534"/>
                  </a:lnTo>
                  <a:lnTo>
                    <a:pt x="294" y="462"/>
                  </a:lnTo>
                  <a:lnTo>
                    <a:pt x="240" y="390"/>
                  </a:lnTo>
                  <a:lnTo>
                    <a:pt x="186" y="318"/>
                  </a:lnTo>
                  <a:lnTo>
                    <a:pt x="138" y="246"/>
                  </a:lnTo>
                  <a:lnTo>
                    <a:pt x="90" y="168"/>
                  </a:lnTo>
                  <a:lnTo>
                    <a:pt x="48" y="90"/>
                  </a:lnTo>
                  <a:lnTo>
                    <a:pt x="0" y="6"/>
                  </a:lnTo>
                  <a:lnTo>
                    <a:pt x="24" y="0"/>
                  </a:lnTo>
                  <a:lnTo>
                    <a:pt x="48" y="0"/>
                  </a:lnTo>
                  <a:lnTo>
                    <a:pt x="78" y="0"/>
                  </a:lnTo>
                  <a:lnTo>
                    <a:pt x="102" y="6"/>
                  </a:lnTo>
                  <a:lnTo>
                    <a:pt x="132" y="12"/>
                  </a:lnTo>
                  <a:lnTo>
                    <a:pt x="156" y="18"/>
                  </a:lnTo>
                  <a:lnTo>
                    <a:pt x="186" y="24"/>
                  </a:lnTo>
                  <a:lnTo>
                    <a:pt x="210" y="24"/>
                  </a:lnTo>
                  <a:lnTo>
                    <a:pt x="228" y="36"/>
                  </a:lnTo>
                  <a:lnTo>
                    <a:pt x="240" y="48"/>
                  </a:lnTo>
                  <a:lnTo>
                    <a:pt x="252" y="66"/>
                  </a:lnTo>
                  <a:lnTo>
                    <a:pt x="264" y="84"/>
                  </a:lnTo>
                  <a:lnTo>
                    <a:pt x="270" y="102"/>
                  </a:lnTo>
                  <a:lnTo>
                    <a:pt x="282" y="114"/>
                  </a:lnTo>
                  <a:lnTo>
                    <a:pt x="288" y="132"/>
                  </a:lnTo>
                  <a:lnTo>
                    <a:pt x="300" y="150"/>
                  </a:lnTo>
                  <a:lnTo>
                    <a:pt x="306" y="156"/>
                  </a:lnTo>
                  <a:lnTo>
                    <a:pt x="312" y="162"/>
                  </a:lnTo>
                  <a:lnTo>
                    <a:pt x="318" y="168"/>
                  </a:lnTo>
                  <a:lnTo>
                    <a:pt x="324" y="174"/>
                  </a:lnTo>
                  <a:lnTo>
                    <a:pt x="330" y="180"/>
                  </a:lnTo>
                  <a:lnTo>
                    <a:pt x="336" y="186"/>
                  </a:lnTo>
                  <a:lnTo>
                    <a:pt x="342" y="192"/>
                  </a:lnTo>
                  <a:lnTo>
                    <a:pt x="348" y="204"/>
                  </a:lnTo>
                  <a:lnTo>
                    <a:pt x="348" y="210"/>
                  </a:lnTo>
                  <a:lnTo>
                    <a:pt x="354" y="210"/>
                  </a:lnTo>
                  <a:lnTo>
                    <a:pt x="354" y="216"/>
                  </a:lnTo>
                  <a:lnTo>
                    <a:pt x="360" y="216"/>
                  </a:lnTo>
                  <a:lnTo>
                    <a:pt x="366" y="216"/>
                  </a:lnTo>
                  <a:lnTo>
                    <a:pt x="384" y="240"/>
                  </a:lnTo>
                  <a:lnTo>
                    <a:pt x="408" y="264"/>
                  </a:lnTo>
                  <a:lnTo>
                    <a:pt x="420" y="294"/>
                  </a:lnTo>
                  <a:lnTo>
                    <a:pt x="438" y="324"/>
                  </a:lnTo>
                  <a:lnTo>
                    <a:pt x="456" y="354"/>
                  </a:lnTo>
                  <a:lnTo>
                    <a:pt x="468" y="384"/>
                  </a:lnTo>
                  <a:lnTo>
                    <a:pt x="480" y="420"/>
                  </a:lnTo>
                  <a:lnTo>
                    <a:pt x="498" y="456"/>
                  </a:lnTo>
                  <a:lnTo>
                    <a:pt x="498" y="480"/>
                  </a:lnTo>
                  <a:lnTo>
                    <a:pt x="510" y="504"/>
                  </a:lnTo>
                  <a:lnTo>
                    <a:pt x="516" y="534"/>
                  </a:lnTo>
                  <a:lnTo>
                    <a:pt x="522" y="558"/>
                  </a:lnTo>
                  <a:lnTo>
                    <a:pt x="522" y="588"/>
                  </a:lnTo>
                  <a:lnTo>
                    <a:pt x="528" y="612"/>
                  </a:lnTo>
                  <a:lnTo>
                    <a:pt x="522" y="636"/>
                  </a:lnTo>
                  <a:lnTo>
                    <a:pt x="522" y="660"/>
                  </a:lnTo>
                  <a:lnTo>
                    <a:pt x="516" y="660"/>
                  </a:lnTo>
                  <a:lnTo>
                    <a:pt x="510" y="660"/>
                  </a:lnTo>
                  <a:close/>
                </a:path>
              </a:pathLst>
            </a:custGeom>
            <a:blipFill dpi="0" rotWithShape="0">
              <a:blip r:embed="rId3" cstate="print"/>
              <a:srcRect/>
              <a:tile tx="0" ty="0" sx="100000" sy="100000" flip="none" algn="tl"/>
            </a:blipFill>
            <a:ln w="9525">
              <a:noFill/>
              <a:round/>
              <a:headEnd/>
              <a:tailEnd/>
            </a:ln>
          </p:spPr>
          <p:txBody>
            <a:bodyPr/>
            <a:lstStyle/>
            <a:p>
              <a:endParaRPr lang="en-US"/>
            </a:p>
          </p:txBody>
        </p:sp>
        <p:sp>
          <p:nvSpPr>
            <p:cNvPr id="119826" name="Freeform 32"/>
            <p:cNvSpPr>
              <a:spLocks/>
            </p:cNvSpPr>
            <p:nvPr/>
          </p:nvSpPr>
          <p:spPr bwMode="auto">
            <a:xfrm>
              <a:off x="3852" y="3738"/>
              <a:ext cx="24" cy="6"/>
            </a:xfrm>
            <a:custGeom>
              <a:avLst/>
              <a:gdLst>
                <a:gd name="T0" fmla="*/ 24 w 24"/>
                <a:gd name="T1" fmla="*/ 6 h 6"/>
                <a:gd name="T2" fmla="*/ 18 w 24"/>
                <a:gd name="T3" fmla="*/ 6 h 6"/>
                <a:gd name="T4" fmla="*/ 18 w 24"/>
                <a:gd name="T5" fmla="*/ 6 h 6"/>
                <a:gd name="T6" fmla="*/ 18 w 24"/>
                <a:gd name="T7" fmla="*/ 6 h 6"/>
                <a:gd name="T8" fmla="*/ 12 w 24"/>
                <a:gd name="T9" fmla="*/ 6 h 6"/>
                <a:gd name="T10" fmla="*/ 12 w 24"/>
                <a:gd name="T11" fmla="*/ 0 h 6"/>
                <a:gd name="T12" fmla="*/ 6 w 24"/>
                <a:gd name="T13" fmla="*/ 0 h 6"/>
                <a:gd name="T14" fmla="*/ 6 w 24"/>
                <a:gd name="T15" fmla="*/ 0 h 6"/>
                <a:gd name="T16" fmla="*/ 0 w 24"/>
                <a:gd name="T17" fmla="*/ 0 h 6"/>
                <a:gd name="T18" fmla="*/ 24 w 24"/>
                <a:gd name="T19" fmla="*/ 6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 h="6">
                  <a:moveTo>
                    <a:pt x="24" y="6"/>
                  </a:moveTo>
                  <a:lnTo>
                    <a:pt x="18" y="6"/>
                  </a:lnTo>
                  <a:lnTo>
                    <a:pt x="12" y="6"/>
                  </a:lnTo>
                  <a:lnTo>
                    <a:pt x="12" y="0"/>
                  </a:lnTo>
                  <a:lnTo>
                    <a:pt x="6" y="0"/>
                  </a:lnTo>
                  <a:lnTo>
                    <a:pt x="0" y="0"/>
                  </a:lnTo>
                  <a:lnTo>
                    <a:pt x="24" y="6"/>
                  </a:lnTo>
                  <a:close/>
                </a:path>
              </a:pathLst>
            </a:custGeom>
            <a:solidFill>
              <a:srgbClr val="FFFFFF"/>
            </a:solidFill>
            <a:ln w="9525">
              <a:noFill/>
              <a:round/>
              <a:headEnd/>
              <a:tailEnd/>
            </a:ln>
          </p:spPr>
          <p:txBody>
            <a:bodyPr/>
            <a:lstStyle/>
            <a:p>
              <a:endParaRPr lang="en-US"/>
            </a:p>
          </p:txBody>
        </p:sp>
        <p:sp>
          <p:nvSpPr>
            <p:cNvPr id="119827" name="Freeform 33"/>
            <p:cNvSpPr>
              <a:spLocks/>
            </p:cNvSpPr>
            <p:nvPr/>
          </p:nvSpPr>
          <p:spPr bwMode="auto">
            <a:xfrm>
              <a:off x="4206" y="3588"/>
              <a:ext cx="24" cy="36"/>
            </a:xfrm>
            <a:custGeom>
              <a:avLst/>
              <a:gdLst>
                <a:gd name="T0" fmla="*/ 18 w 24"/>
                <a:gd name="T1" fmla="*/ 30 h 36"/>
                <a:gd name="T2" fmla="*/ 18 w 24"/>
                <a:gd name="T3" fmla="*/ 30 h 36"/>
                <a:gd name="T4" fmla="*/ 12 w 24"/>
                <a:gd name="T5" fmla="*/ 30 h 36"/>
                <a:gd name="T6" fmla="*/ 12 w 24"/>
                <a:gd name="T7" fmla="*/ 30 h 36"/>
                <a:gd name="T8" fmla="*/ 12 w 24"/>
                <a:gd name="T9" fmla="*/ 24 h 36"/>
                <a:gd name="T10" fmla="*/ 6 w 24"/>
                <a:gd name="T11" fmla="*/ 24 h 36"/>
                <a:gd name="T12" fmla="*/ 6 w 24"/>
                <a:gd name="T13" fmla="*/ 18 h 36"/>
                <a:gd name="T14" fmla="*/ 6 w 24"/>
                <a:gd name="T15" fmla="*/ 18 h 36"/>
                <a:gd name="T16" fmla="*/ 0 w 24"/>
                <a:gd name="T17" fmla="*/ 12 h 36"/>
                <a:gd name="T18" fmla="*/ 6 w 24"/>
                <a:gd name="T19" fmla="*/ 12 h 36"/>
                <a:gd name="T20" fmla="*/ 6 w 24"/>
                <a:gd name="T21" fmla="*/ 6 h 36"/>
                <a:gd name="T22" fmla="*/ 6 w 24"/>
                <a:gd name="T23" fmla="*/ 6 h 36"/>
                <a:gd name="T24" fmla="*/ 6 w 24"/>
                <a:gd name="T25" fmla="*/ 6 h 36"/>
                <a:gd name="T26" fmla="*/ 6 w 24"/>
                <a:gd name="T27" fmla="*/ 6 h 36"/>
                <a:gd name="T28" fmla="*/ 6 w 24"/>
                <a:gd name="T29" fmla="*/ 6 h 36"/>
                <a:gd name="T30" fmla="*/ 6 w 24"/>
                <a:gd name="T31" fmla="*/ 6 h 36"/>
                <a:gd name="T32" fmla="*/ 12 w 24"/>
                <a:gd name="T33" fmla="*/ 0 h 36"/>
                <a:gd name="T34" fmla="*/ 18 w 24"/>
                <a:gd name="T35" fmla="*/ 0 h 36"/>
                <a:gd name="T36" fmla="*/ 18 w 24"/>
                <a:gd name="T37" fmla="*/ 6 h 36"/>
                <a:gd name="T38" fmla="*/ 24 w 24"/>
                <a:gd name="T39" fmla="*/ 12 h 36"/>
                <a:gd name="T40" fmla="*/ 24 w 24"/>
                <a:gd name="T41" fmla="*/ 12 h 36"/>
                <a:gd name="T42" fmla="*/ 24 w 24"/>
                <a:gd name="T43" fmla="*/ 18 h 36"/>
                <a:gd name="T44" fmla="*/ 24 w 24"/>
                <a:gd name="T45" fmla="*/ 24 h 36"/>
                <a:gd name="T46" fmla="*/ 24 w 24"/>
                <a:gd name="T47" fmla="*/ 30 h 36"/>
                <a:gd name="T48" fmla="*/ 24 w 24"/>
                <a:gd name="T49" fmla="*/ 36 h 36"/>
                <a:gd name="T50" fmla="*/ 24 w 24"/>
                <a:gd name="T51" fmla="*/ 36 h 36"/>
                <a:gd name="T52" fmla="*/ 24 w 24"/>
                <a:gd name="T53" fmla="*/ 36 h 36"/>
                <a:gd name="T54" fmla="*/ 18 w 24"/>
                <a:gd name="T55" fmla="*/ 30 h 36"/>
                <a:gd name="T56" fmla="*/ 18 w 24"/>
                <a:gd name="T57" fmla="*/ 30 h 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4" h="36">
                  <a:moveTo>
                    <a:pt x="18" y="30"/>
                  </a:moveTo>
                  <a:lnTo>
                    <a:pt x="18" y="30"/>
                  </a:lnTo>
                  <a:lnTo>
                    <a:pt x="12" y="30"/>
                  </a:lnTo>
                  <a:lnTo>
                    <a:pt x="12" y="24"/>
                  </a:lnTo>
                  <a:lnTo>
                    <a:pt x="6" y="24"/>
                  </a:lnTo>
                  <a:lnTo>
                    <a:pt x="6" y="18"/>
                  </a:lnTo>
                  <a:lnTo>
                    <a:pt x="0" y="12"/>
                  </a:lnTo>
                  <a:lnTo>
                    <a:pt x="6" y="12"/>
                  </a:lnTo>
                  <a:lnTo>
                    <a:pt x="6" y="6"/>
                  </a:lnTo>
                  <a:lnTo>
                    <a:pt x="12" y="0"/>
                  </a:lnTo>
                  <a:lnTo>
                    <a:pt x="18" y="0"/>
                  </a:lnTo>
                  <a:lnTo>
                    <a:pt x="18" y="6"/>
                  </a:lnTo>
                  <a:lnTo>
                    <a:pt x="24" y="12"/>
                  </a:lnTo>
                  <a:lnTo>
                    <a:pt x="24" y="18"/>
                  </a:lnTo>
                  <a:lnTo>
                    <a:pt x="24" y="24"/>
                  </a:lnTo>
                  <a:lnTo>
                    <a:pt x="24" y="30"/>
                  </a:lnTo>
                  <a:lnTo>
                    <a:pt x="24" y="36"/>
                  </a:lnTo>
                  <a:lnTo>
                    <a:pt x="18" y="30"/>
                  </a:lnTo>
                  <a:close/>
                </a:path>
              </a:pathLst>
            </a:custGeom>
            <a:solidFill>
              <a:srgbClr val="D1B270"/>
            </a:solidFill>
            <a:ln w="9525">
              <a:noFill/>
              <a:round/>
              <a:headEnd/>
              <a:tailEnd/>
            </a:ln>
          </p:spPr>
          <p:txBody>
            <a:bodyPr/>
            <a:lstStyle/>
            <a:p>
              <a:endParaRPr lang="en-US"/>
            </a:p>
          </p:txBody>
        </p:sp>
        <p:sp>
          <p:nvSpPr>
            <p:cNvPr id="119828" name="Freeform 34"/>
            <p:cNvSpPr>
              <a:spLocks/>
            </p:cNvSpPr>
            <p:nvPr/>
          </p:nvSpPr>
          <p:spPr bwMode="auto">
            <a:xfrm>
              <a:off x="4110" y="3498"/>
              <a:ext cx="42" cy="36"/>
            </a:xfrm>
            <a:custGeom>
              <a:avLst/>
              <a:gdLst>
                <a:gd name="T0" fmla="*/ 24 w 42"/>
                <a:gd name="T1" fmla="*/ 30 h 36"/>
                <a:gd name="T2" fmla="*/ 18 w 42"/>
                <a:gd name="T3" fmla="*/ 30 h 36"/>
                <a:gd name="T4" fmla="*/ 18 w 42"/>
                <a:gd name="T5" fmla="*/ 30 h 36"/>
                <a:gd name="T6" fmla="*/ 12 w 42"/>
                <a:gd name="T7" fmla="*/ 30 h 36"/>
                <a:gd name="T8" fmla="*/ 12 w 42"/>
                <a:gd name="T9" fmla="*/ 30 h 36"/>
                <a:gd name="T10" fmla="*/ 12 w 42"/>
                <a:gd name="T11" fmla="*/ 30 h 36"/>
                <a:gd name="T12" fmla="*/ 6 w 42"/>
                <a:gd name="T13" fmla="*/ 30 h 36"/>
                <a:gd name="T14" fmla="*/ 6 w 42"/>
                <a:gd name="T15" fmla="*/ 30 h 36"/>
                <a:gd name="T16" fmla="*/ 0 w 42"/>
                <a:gd name="T17" fmla="*/ 30 h 36"/>
                <a:gd name="T18" fmla="*/ 24 w 42"/>
                <a:gd name="T19" fmla="*/ 0 h 36"/>
                <a:gd name="T20" fmla="*/ 30 w 42"/>
                <a:gd name="T21" fmla="*/ 6 h 36"/>
                <a:gd name="T22" fmla="*/ 30 w 42"/>
                <a:gd name="T23" fmla="*/ 6 h 36"/>
                <a:gd name="T24" fmla="*/ 30 w 42"/>
                <a:gd name="T25" fmla="*/ 12 h 36"/>
                <a:gd name="T26" fmla="*/ 36 w 42"/>
                <a:gd name="T27" fmla="*/ 12 h 36"/>
                <a:gd name="T28" fmla="*/ 36 w 42"/>
                <a:gd name="T29" fmla="*/ 18 h 36"/>
                <a:gd name="T30" fmla="*/ 36 w 42"/>
                <a:gd name="T31" fmla="*/ 18 h 36"/>
                <a:gd name="T32" fmla="*/ 42 w 42"/>
                <a:gd name="T33" fmla="*/ 24 h 36"/>
                <a:gd name="T34" fmla="*/ 42 w 42"/>
                <a:gd name="T35" fmla="*/ 24 h 36"/>
                <a:gd name="T36" fmla="*/ 42 w 42"/>
                <a:gd name="T37" fmla="*/ 30 h 36"/>
                <a:gd name="T38" fmla="*/ 42 w 42"/>
                <a:gd name="T39" fmla="*/ 30 h 36"/>
                <a:gd name="T40" fmla="*/ 36 w 42"/>
                <a:gd name="T41" fmla="*/ 30 h 36"/>
                <a:gd name="T42" fmla="*/ 36 w 42"/>
                <a:gd name="T43" fmla="*/ 36 h 36"/>
                <a:gd name="T44" fmla="*/ 30 w 42"/>
                <a:gd name="T45" fmla="*/ 36 h 36"/>
                <a:gd name="T46" fmla="*/ 30 w 42"/>
                <a:gd name="T47" fmla="*/ 36 h 36"/>
                <a:gd name="T48" fmla="*/ 24 w 42"/>
                <a:gd name="T49" fmla="*/ 36 h 36"/>
                <a:gd name="T50" fmla="*/ 24 w 42"/>
                <a:gd name="T51" fmla="*/ 30 h 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2" h="36">
                  <a:moveTo>
                    <a:pt x="24" y="30"/>
                  </a:moveTo>
                  <a:lnTo>
                    <a:pt x="18" y="30"/>
                  </a:lnTo>
                  <a:lnTo>
                    <a:pt x="12" y="30"/>
                  </a:lnTo>
                  <a:lnTo>
                    <a:pt x="6" y="30"/>
                  </a:lnTo>
                  <a:lnTo>
                    <a:pt x="0" y="30"/>
                  </a:lnTo>
                  <a:lnTo>
                    <a:pt x="24" y="0"/>
                  </a:lnTo>
                  <a:lnTo>
                    <a:pt x="30" y="6"/>
                  </a:lnTo>
                  <a:lnTo>
                    <a:pt x="30" y="12"/>
                  </a:lnTo>
                  <a:lnTo>
                    <a:pt x="36" y="12"/>
                  </a:lnTo>
                  <a:lnTo>
                    <a:pt x="36" y="18"/>
                  </a:lnTo>
                  <a:lnTo>
                    <a:pt x="42" y="24"/>
                  </a:lnTo>
                  <a:lnTo>
                    <a:pt x="42" y="30"/>
                  </a:lnTo>
                  <a:lnTo>
                    <a:pt x="36" y="30"/>
                  </a:lnTo>
                  <a:lnTo>
                    <a:pt x="36" y="36"/>
                  </a:lnTo>
                  <a:lnTo>
                    <a:pt x="30" y="36"/>
                  </a:lnTo>
                  <a:lnTo>
                    <a:pt x="24" y="36"/>
                  </a:lnTo>
                  <a:lnTo>
                    <a:pt x="24" y="30"/>
                  </a:lnTo>
                  <a:close/>
                </a:path>
              </a:pathLst>
            </a:custGeom>
            <a:solidFill>
              <a:srgbClr val="D1B270"/>
            </a:solidFill>
            <a:ln w="9525">
              <a:noFill/>
              <a:round/>
              <a:headEnd/>
              <a:tailEnd/>
            </a:ln>
          </p:spPr>
          <p:txBody>
            <a:bodyPr/>
            <a:lstStyle/>
            <a:p>
              <a:endParaRPr lang="en-US"/>
            </a:p>
          </p:txBody>
        </p:sp>
        <p:sp>
          <p:nvSpPr>
            <p:cNvPr id="119829" name="Freeform 35"/>
            <p:cNvSpPr>
              <a:spLocks/>
            </p:cNvSpPr>
            <p:nvPr/>
          </p:nvSpPr>
          <p:spPr bwMode="auto">
            <a:xfrm>
              <a:off x="3444" y="3426"/>
              <a:ext cx="36" cy="6"/>
            </a:xfrm>
            <a:custGeom>
              <a:avLst/>
              <a:gdLst>
                <a:gd name="T0" fmla="*/ 36 w 36"/>
                <a:gd name="T1" fmla="*/ 6 h 6"/>
                <a:gd name="T2" fmla="*/ 0 w 36"/>
                <a:gd name="T3" fmla="*/ 0 h 6"/>
                <a:gd name="T4" fmla="*/ 36 w 36"/>
                <a:gd name="T5" fmla="*/ 6 h 6"/>
                <a:gd name="T6" fmla="*/ 0 60000 65536"/>
                <a:gd name="T7" fmla="*/ 0 60000 65536"/>
                <a:gd name="T8" fmla="*/ 0 60000 65536"/>
              </a:gdLst>
              <a:ahLst/>
              <a:cxnLst>
                <a:cxn ang="T6">
                  <a:pos x="T0" y="T1"/>
                </a:cxn>
                <a:cxn ang="T7">
                  <a:pos x="T2" y="T3"/>
                </a:cxn>
                <a:cxn ang="T8">
                  <a:pos x="T4" y="T5"/>
                </a:cxn>
              </a:cxnLst>
              <a:rect l="0" t="0" r="r" b="b"/>
              <a:pathLst>
                <a:path w="36" h="6">
                  <a:moveTo>
                    <a:pt x="36" y="6"/>
                  </a:moveTo>
                  <a:lnTo>
                    <a:pt x="0" y="0"/>
                  </a:lnTo>
                  <a:lnTo>
                    <a:pt x="36" y="6"/>
                  </a:lnTo>
                  <a:close/>
                </a:path>
              </a:pathLst>
            </a:custGeom>
            <a:solidFill>
              <a:srgbClr val="FFFFFF"/>
            </a:solidFill>
            <a:ln w="38100">
              <a:solidFill>
                <a:srgbClr val="FFFFFF"/>
              </a:solidFill>
              <a:prstDash val="solid"/>
              <a:round/>
              <a:headEnd/>
              <a:tailEnd/>
            </a:ln>
          </p:spPr>
          <p:txBody>
            <a:bodyPr/>
            <a:lstStyle/>
            <a:p>
              <a:endParaRPr lang="en-US"/>
            </a:p>
          </p:txBody>
        </p:sp>
        <p:sp>
          <p:nvSpPr>
            <p:cNvPr id="119830" name="Freeform 36"/>
            <p:cNvSpPr>
              <a:spLocks/>
            </p:cNvSpPr>
            <p:nvPr/>
          </p:nvSpPr>
          <p:spPr bwMode="auto">
            <a:xfrm>
              <a:off x="2922" y="2634"/>
              <a:ext cx="852" cy="744"/>
            </a:xfrm>
            <a:custGeom>
              <a:avLst/>
              <a:gdLst>
                <a:gd name="T0" fmla="*/ 24 w 852"/>
                <a:gd name="T1" fmla="*/ 684 h 744"/>
                <a:gd name="T2" fmla="*/ 0 w 852"/>
                <a:gd name="T3" fmla="*/ 552 h 744"/>
                <a:gd name="T4" fmla="*/ 6 w 852"/>
                <a:gd name="T5" fmla="*/ 420 h 744"/>
                <a:gd name="T6" fmla="*/ 42 w 852"/>
                <a:gd name="T7" fmla="*/ 294 h 744"/>
                <a:gd name="T8" fmla="*/ 108 w 852"/>
                <a:gd name="T9" fmla="*/ 192 h 744"/>
                <a:gd name="T10" fmla="*/ 198 w 852"/>
                <a:gd name="T11" fmla="*/ 114 h 744"/>
                <a:gd name="T12" fmla="*/ 300 w 852"/>
                <a:gd name="T13" fmla="*/ 60 h 744"/>
                <a:gd name="T14" fmla="*/ 408 w 852"/>
                <a:gd name="T15" fmla="*/ 18 h 744"/>
                <a:gd name="T16" fmla="*/ 516 w 852"/>
                <a:gd name="T17" fmla="*/ 0 h 744"/>
                <a:gd name="T18" fmla="*/ 630 w 852"/>
                <a:gd name="T19" fmla="*/ 6 h 744"/>
                <a:gd name="T20" fmla="*/ 738 w 852"/>
                <a:gd name="T21" fmla="*/ 30 h 744"/>
                <a:gd name="T22" fmla="*/ 822 w 852"/>
                <a:gd name="T23" fmla="*/ 84 h 744"/>
                <a:gd name="T24" fmla="*/ 840 w 852"/>
                <a:gd name="T25" fmla="*/ 120 h 744"/>
                <a:gd name="T26" fmla="*/ 804 w 852"/>
                <a:gd name="T27" fmla="*/ 102 h 744"/>
                <a:gd name="T28" fmla="*/ 768 w 852"/>
                <a:gd name="T29" fmla="*/ 84 h 744"/>
                <a:gd name="T30" fmla="*/ 732 w 852"/>
                <a:gd name="T31" fmla="*/ 72 h 744"/>
                <a:gd name="T32" fmla="*/ 654 w 852"/>
                <a:gd name="T33" fmla="*/ 54 h 744"/>
                <a:gd name="T34" fmla="*/ 540 w 852"/>
                <a:gd name="T35" fmla="*/ 48 h 744"/>
                <a:gd name="T36" fmla="*/ 426 w 852"/>
                <a:gd name="T37" fmla="*/ 54 h 744"/>
                <a:gd name="T38" fmla="*/ 318 w 852"/>
                <a:gd name="T39" fmla="*/ 78 h 744"/>
                <a:gd name="T40" fmla="*/ 246 w 852"/>
                <a:gd name="T41" fmla="*/ 114 h 744"/>
                <a:gd name="T42" fmla="*/ 204 w 852"/>
                <a:gd name="T43" fmla="*/ 138 h 744"/>
                <a:gd name="T44" fmla="*/ 168 w 852"/>
                <a:gd name="T45" fmla="*/ 174 h 744"/>
                <a:gd name="T46" fmla="*/ 132 w 852"/>
                <a:gd name="T47" fmla="*/ 210 h 744"/>
                <a:gd name="T48" fmla="*/ 90 w 852"/>
                <a:gd name="T49" fmla="*/ 270 h 744"/>
                <a:gd name="T50" fmla="*/ 54 w 852"/>
                <a:gd name="T51" fmla="*/ 354 h 744"/>
                <a:gd name="T52" fmla="*/ 36 w 852"/>
                <a:gd name="T53" fmla="*/ 444 h 744"/>
                <a:gd name="T54" fmla="*/ 30 w 852"/>
                <a:gd name="T55" fmla="*/ 540 h 744"/>
                <a:gd name="T56" fmla="*/ 36 w 852"/>
                <a:gd name="T57" fmla="*/ 588 h 744"/>
                <a:gd name="T58" fmla="*/ 36 w 852"/>
                <a:gd name="T59" fmla="*/ 600 h 744"/>
                <a:gd name="T60" fmla="*/ 42 w 852"/>
                <a:gd name="T61" fmla="*/ 606 h 744"/>
                <a:gd name="T62" fmla="*/ 42 w 852"/>
                <a:gd name="T63" fmla="*/ 606 h 744"/>
                <a:gd name="T64" fmla="*/ 48 w 852"/>
                <a:gd name="T65" fmla="*/ 744 h 7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852" h="744">
                  <a:moveTo>
                    <a:pt x="48" y="744"/>
                  </a:moveTo>
                  <a:lnTo>
                    <a:pt x="24" y="684"/>
                  </a:lnTo>
                  <a:lnTo>
                    <a:pt x="6" y="618"/>
                  </a:lnTo>
                  <a:lnTo>
                    <a:pt x="0" y="552"/>
                  </a:lnTo>
                  <a:lnTo>
                    <a:pt x="0" y="486"/>
                  </a:lnTo>
                  <a:lnTo>
                    <a:pt x="6" y="420"/>
                  </a:lnTo>
                  <a:lnTo>
                    <a:pt x="18" y="360"/>
                  </a:lnTo>
                  <a:lnTo>
                    <a:pt x="42" y="294"/>
                  </a:lnTo>
                  <a:lnTo>
                    <a:pt x="72" y="234"/>
                  </a:lnTo>
                  <a:lnTo>
                    <a:pt x="108" y="192"/>
                  </a:lnTo>
                  <a:lnTo>
                    <a:pt x="150" y="150"/>
                  </a:lnTo>
                  <a:lnTo>
                    <a:pt x="198" y="114"/>
                  </a:lnTo>
                  <a:lnTo>
                    <a:pt x="246" y="84"/>
                  </a:lnTo>
                  <a:lnTo>
                    <a:pt x="300" y="60"/>
                  </a:lnTo>
                  <a:lnTo>
                    <a:pt x="354" y="36"/>
                  </a:lnTo>
                  <a:lnTo>
                    <a:pt x="408" y="18"/>
                  </a:lnTo>
                  <a:lnTo>
                    <a:pt x="462" y="6"/>
                  </a:lnTo>
                  <a:lnTo>
                    <a:pt x="516" y="0"/>
                  </a:lnTo>
                  <a:lnTo>
                    <a:pt x="576" y="0"/>
                  </a:lnTo>
                  <a:lnTo>
                    <a:pt x="630" y="6"/>
                  </a:lnTo>
                  <a:lnTo>
                    <a:pt x="684" y="12"/>
                  </a:lnTo>
                  <a:lnTo>
                    <a:pt x="738" y="30"/>
                  </a:lnTo>
                  <a:lnTo>
                    <a:pt x="780" y="54"/>
                  </a:lnTo>
                  <a:lnTo>
                    <a:pt x="822" y="84"/>
                  </a:lnTo>
                  <a:lnTo>
                    <a:pt x="852" y="126"/>
                  </a:lnTo>
                  <a:lnTo>
                    <a:pt x="840" y="120"/>
                  </a:lnTo>
                  <a:lnTo>
                    <a:pt x="822" y="108"/>
                  </a:lnTo>
                  <a:lnTo>
                    <a:pt x="804" y="102"/>
                  </a:lnTo>
                  <a:lnTo>
                    <a:pt x="786" y="96"/>
                  </a:lnTo>
                  <a:lnTo>
                    <a:pt x="768" y="84"/>
                  </a:lnTo>
                  <a:lnTo>
                    <a:pt x="750" y="78"/>
                  </a:lnTo>
                  <a:lnTo>
                    <a:pt x="732" y="72"/>
                  </a:lnTo>
                  <a:lnTo>
                    <a:pt x="714" y="60"/>
                  </a:lnTo>
                  <a:lnTo>
                    <a:pt x="654" y="54"/>
                  </a:lnTo>
                  <a:lnTo>
                    <a:pt x="594" y="48"/>
                  </a:lnTo>
                  <a:lnTo>
                    <a:pt x="540" y="48"/>
                  </a:lnTo>
                  <a:lnTo>
                    <a:pt x="480" y="48"/>
                  </a:lnTo>
                  <a:lnTo>
                    <a:pt x="426" y="54"/>
                  </a:lnTo>
                  <a:lnTo>
                    <a:pt x="372" y="66"/>
                  </a:lnTo>
                  <a:lnTo>
                    <a:pt x="318" y="78"/>
                  </a:lnTo>
                  <a:lnTo>
                    <a:pt x="270" y="102"/>
                  </a:lnTo>
                  <a:lnTo>
                    <a:pt x="246" y="114"/>
                  </a:lnTo>
                  <a:lnTo>
                    <a:pt x="222" y="126"/>
                  </a:lnTo>
                  <a:lnTo>
                    <a:pt x="204" y="138"/>
                  </a:lnTo>
                  <a:lnTo>
                    <a:pt x="186" y="156"/>
                  </a:lnTo>
                  <a:lnTo>
                    <a:pt x="168" y="174"/>
                  </a:lnTo>
                  <a:lnTo>
                    <a:pt x="150" y="192"/>
                  </a:lnTo>
                  <a:lnTo>
                    <a:pt x="132" y="210"/>
                  </a:lnTo>
                  <a:lnTo>
                    <a:pt x="114" y="228"/>
                  </a:lnTo>
                  <a:lnTo>
                    <a:pt x="90" y="270"/>
                  </a:lnTo>
                  <a:lnTo>
                    <a:pt x="66" y="306"/>
                  </a:lnTo>
                  <a:lnTo>
                    <a:pt x="54" y="354"/>
                  </a:lnTo>
                  <a:lnTo>
                    <a:pt x="42" y="402"/>
                  </a:lnTo>
                  <a:lnTo>
                    <a:pt x="36" y="444"/>
                  </a:lnTo>
                  <a:lnTo>
                    <a:pt x="30" y="492"/>
                  </a:lnTo>
                  <a:lnTo>
                    <a:pt x="30" y="540"/>
                  </a:lnTo>
                  <a:lnTo>
                    <a:pt x="36" y="582"/>
                  </a:lnTo>
                  <a:lnTo>
                    <a:pt x="36" y="588"/>
                  </a:lnTo>
                  <a:lnTo>
                    <a:pt x="36" y="594"/>
                  </a:lnTo>
                  <a:lnTo>
                    <a:pt x="36" y="600"/>
                  </a:lnTo>
                  <a:lnTo>
                    <a:pt x="42" y="600"/>
                  </a:lnTo>
                  <a:lnTo>
                    <a:pt x="42" y="606"/>
                  </a:lnTo>
                  <a:lnTo>
                    <a:pt x="48" y="606"/>
                  </a:lnTo>
                  <a:lnTo>
                    <a:pt x="48" y="744"/>
                  </a:lnTo>
                  <a:close/>
                </a:path>
              </a:pathLst>
            </a:custGeom>
            <a:solidFill>
              <a:srgbClr val="000000"/>
            </a:solidFill>
            <a:ln w="9525">
              <a:noFill/>
              <a:round/>
              <a:headEnd/>
              <a:tailEnd/>
            </a:ln>
          </p:spPr>
          <p:txBody>
            <a:bodyPr/>
            <a:lstStyle/>
            <a:p>
              <a:endParaRPr lang="en-US"/>
            </a:p>
          </p:txBody>
        </p:sp>
        <p:sp>
          <p:nvSpPr>
            <p:cNvPr id="119831" name="Freeform 37"/>
            <p:cNvSpPr>
              <a:spLocks/>
            </p:cNvSpPr>
            <p:nvPr/>
          </p:nvSpPr>
          <p:spPr bwMode="auto">
            <a:xfrm>
              <a:off x="3852" y="3180"/>
              <a:ext cx="258" cy="132"/>
            </a:xfrm>
            <a:custGeom>
              <a:avLst/>
              <a:gdLst>
                <a:gd name="T0" fmla="*/ 108 w 258"/>
                <a:gd name="T1" fmla="*/ 132 h 132"/>
                <a:gd name="T2" fmla="*/ 24 w 258"/>
                <a:gd name="T3" fmla="*/ 102 h 132"/>
                <a:gd name="T4" fmla="*/ 18 w 258"/>
                <a:gd name="T5" fmla="*/ 102 h 132"/>
                <a:gd name="T6" fmla="*/ 18 w 258"/>
                <a:gd name="T7" fmla="*/ 102 h 132"/>
                <a:gd name="T8" fmla="*/ 12 w 258"/>
                <a:gd name="T9" fmla="*/ 96 h 132"/>
                <a:gd name="T10" fmla="*/ 12 w 258"/>
                <a:gd name="T11" fmla="*/ 90 h 132"/>
                <a:gd name="T12" fmla="*/ 6 w 258"/>
                <a:gd name="T13" fmla="*/ 90 h 132"/>
                <a:gd name="T14" fmla="*/ 6 w 258"/>
                <a:gd name="T15" fmla="*/ 84 h 132"/>
                <a:gd name="T16" fmla="*/ 0 w 258"/>
                <a:gd name="T17" fmla="*/ 78 h 132"/>
                <a:gd name="T18" fmla="*/ 0 w 258"/>
                <a:gd name="T19" fmla="*/ 72 h 132"/>
                <a:gd name="T20" fmla="*/ 36 w 258"/>
                <a:gd name="T21" fmla="*/ 0 h 132"/>
                <a:gd name="T22" fmla="*/ 42 w 258"/>
                <a:gd name="T23" fmla="*/ 0 h 132"/>
                <a:gd name="T24" fmla="*/ 42 w 258"/>
                <a:gd name="T25" fmla="*/ 6 h 132"/>
                <a:gd name="T26" fmla="*/ 42 w 258"/>
                <a:gd name="T27" fmla="*/ 6 h 132"/>
                <a:gd name="T28" fmla="*/ 48 w 258"/>
                <a:gd name="T29" fmla="*/ 6 h 132"/>
                <a:gd name="T30" fmla="*/ 48 w 258"/>
                <a:gd name="T31" fmla="*/ 12 h 132"/>
                <a:gd name="T32" fmla="*/ 48 w 258"/>
                <a:gd name="T33" fmla="*/ 12 h 132"/>
                <a:gd name="T34" fmla="*/ 54 w 258"/>
                <a:gd name="T35" fmla="*/ 12 h 132"/>
                <a:gd name="T36" fmla="*/ 54 w 258"/>
                <a:gd name="T37" fmla="*/ 18 h 132"/>
                <a:gd name="T38" fmla="*/ 78 w 258"/>
                <a:gd name="T39" fmla="*/ 24 h 132"/>
                <a:gd name="T40" fmla="*/ 102 w 258"/>
                <a:gd name="T41" fmla="*/ 30 h 132"/>
                <a:gd name="T42" fmla="*/ 126 w 258"/>
                <a:gd name="T43" fmla="*/ 30 h 132"/>
                <a:gd name="T44" fmla="*/ 156 w 258"/>
                <a:gd name="T45" fmla="*/ 30 h 132"/>
                <a:gd name="T46" fmla="*/ 180 w 258"/>
                <a:gd name="T47" fmla="*/ 36 h 132"/>
                <a:gd name="T48" fmla="*/ 204 w 258"/>
                <a:gd name="T49" fmla="*/ 42 h 132"/>
                <a:gd name="T50" fmla="*/ 228 w 258"/>
                <a:gd name="T51" fmla="*/ 48 h 132"/>
                <a:gd name="T52" fmla="*/ 246 w 258"/>
                <a:gd name="T53" fmla="*/ 60 h 132"/>
                <a:gd name="T54" fmla="*/ 252 w 258"/>
                <a:gd name="T55" fmla="*/ 66 h 132"/>
                <a:gd name="T56" fmla="*/ 252 w 258"/>
                <a:gd name="T57" fmla="*/ 72 h 132"/>
                <a:gd name="T58" fmla="*/ 252 w 258"/>
                <a:gd name="T59" fmla="*/ 72 h 132"/>
                <a:gd name="T60" fmla="*/ 252 w 258"/>
                <a:gd name="T61" fmla="*/ 72 h 132"/>
                <a:gd name="T62" fmla="*/ 252 w 258"/>
                <a:gd name="T63" fmla="*/ 78 h 132"/>
                <a:gd name="T64" fmla="*/ 258 w 258"/>
                <a:gd name="T65" fmla="*/ 78 h 132"/>
                <a:gd name="T66" fmla="*/ 258 w 258"/>
                <a:gd name="T67" fmla="*/ 78 h 132"/>
                <a:gd name="T68" fmla="*/ 258 w 258"/>
                <a:gd name="T69" fmla="*/ 78 h 132"/>
                <a:gd name="T70" fmla="*/ 246 w 258"/>
                <a:gd name="T71" fmla="*/ 108 h 132"/>
                <a:gd name="T72" fmla="*/ 108 w 258"/>
                <a:gd name="T73" fmla="*/ 132 h 1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8" h="132">
                  <a:moveTo>
                    <a:pt x="108" y="132"/>
                  </a:moveTo>
                  <a:lnTo>
                    <a:pt x="24" y="102"/>
                  </a:lnTo>
                  <a:lnTo>
                    <a:pt x="18" y="102"/>
                  </a:lnTo>
                  <a:lnTo>
                    <a:pt x="12" y="96"/>
                  </a:lnTo>
                  <a:lnTo>
                    <a:pt x="12" y="90"/>
                  </a:lnTo>
                  <a:lnTo>
                    <a:pt x="6" y="90"/>
                  </a:lnTo>
                  <a:lnTo>
                    <a:pt x="6" y="84"/>
                  </a:lnTo>
                  <a:lnTo>
                    <a:pt x="0" y="78"/>
                  </a:lnTo>
                  <a:lnTo>
                    <a:pt x="0" y="72"/>
                  </a:lnTo>
                  <a:lnTo>
                    <a:pt x="36" y="0"/>
                  </a:lnTo>
                  <a:lnTo>
                    <a:pt x="42" y="0"/>
                  </a:lnTo>
                  <a:lnTo>
                    <a:pt x="42" y="6"/>
                  </a:lnTo>
                  <a:lnTo>
                    <a:pt x="48" y="6"/>
                  </a:lnTo>
                  <a:lnTo>
                    <a:pt x="48" y="12"/>
                  </a:lnTo>
                  <a:lnTo>
                    <a:pt x="54" y="12"/>
                  </a:lnTo>
                  <a:lnTo>
                    <a:pt x="54" y="18"/>
                  </a:lnTo>
                  <a:lnTo>
                    <a:pt x="78" y="24"/>
                  </a:lnTo>
                  <a:lnTo>
                    <a:pt x="102" y="30"/>
                  </a:lnTo>
                  <a:lnTo>
                    <a:pt x="126" y="30"/>
                  </a:lnTo>
                  <a:lnTo>
                    <a:pt x="156" y="30"/>
                  </a:lnTo>
                  <a:lnTo>
                    <a:pt x="180" y="36"/>
                  </a:lnTo>
                  <a:lnTo>
                    <a:pt x="204" y="42"/>
                  </a:lnTo>
                  <a:lnTo>
                    <a:pt x="228" y="48"/>
                  </a:lnTo>
                  <a:lnTo>
                    <a:pt x="246" y="60"/>
                  </a:lnTo>
                  <a:lnTo>
                    <a:pt x="252" y="66"/>
                  </a:lnTo>
                  <a:lnTo>
                    <a:pt x="252" y="72"/>
                  </a:lnTo>
                  <a:lnTo>
                    <a:pt x="252" y="78"/>
                  </a:lnTo>
                  <a:lnTo>
                    <a:pt x="258" y="78"/>
                  </a:lnTo>
                  <a:lnTo>
                    <a:pt x="246" y="108"/>
                  </a:lnTo>
                  <a:lnTo>
                    <a:pt x="108" y="132"/>
                  </a:lnTo>
                  <a:close/>
                </a:path>
              </a:pathLst>
            </a:custGeom>
            <a:solidFill>
              <a:srgbClr val="D1B270"/>
            </a:solidFill>
            <a:ln w="9525">
              <a:noFill/>
              <a:round/>
              <a:headEnd/>
              <a:tailEnd/>
            </a:ln>
          </p:spPr>
          <p:txBody>
            <a:bodyPr/>
            <a:lstStyle/>
            <a:p>
              <a:endParaRPr lang="en-US"/>
            </a:p>
          </p:txBody>
        </p:sp>
        <p:sp>
          <p:nvSpPr>
            <p:cNvPr id="119832" name="Freeform 38"/>
            <p:cNvSpPr>
              <a:spLocks/>
            </p:cNvSpPr>
            <p:nvPr/>
          </p:nvSpPr>
          <p:spPr bwMode="auto">
            <a:xfrm>
              <a:off x="3336" y="3234"/>
              <a:ext cx="18" cy="18"/>
            </a:xfrm>
            <a:custGeom>
              <a:avLst/>
              <a:gdLst>
                <a:gd name="T0" fmla="*/ 12 w 18"/>
                <a:gd name="T1" fmla="*/ 12 h 18"/>
                <a:gd name="T2" fmla="*/ 12 w 18"/>
                <a:gd name="T3" fmla="*/ 12 h 18"/>
                <a:gd name="T4" fmla="*/ 6 w 18"/>
                <a:gd name="T5" fmla="*/ 12 h 18"/>
                <a:gd name="T6" fmla="*/ 6 w 18"/>
                <a:gd name="T7" fmla="*/ 12 h 18"/>
                <a:gd name="T8" fmla="*/ 6 w 18"/>
                <a:gd name="T9" fmla="*/ 12 h 18"/>
                <a:gd name="T10" fmla="*/ 0 w 18"/>
                <a:gd name="T11" fmla="*/ 12 h 18"/>
                <a:gd name="T12" fmla="*/ 0 w 18"/>
                <a:gd name="T13" fmla="*/ 12 h 18"/>
                <a:gd name="T14" fmla="*/ 0 w 18"/>
                <a:gd name="T15" fmla="*/ 6 h 18"/>
                <a:gd name="T16" fmla="*/ 0 w 18"/>
                <a:gd name="T17" fmla="*/ 6 h 18"/>
                <a:gd name="T18" fmla="*/ 0 w 18"/>
                <a:gd name="T19" fmla="*/ 6 h 18"/>
                <a:gd name="T20" fmla="*/ 0 w 18"/>
                <a:gd name="T21" fmla="*/ 0 h 18"/>
                <a:gd name="T22" fmla="*/ 0 w 18"/>
                <a:gd name="T23" fmla="*/ 0 h 18"/>
                <a:gd name="T24" fmla="*/ 6 w 18"/>
                <a:gd name="T25" fmla="*/ 0 h 18"/>
                <a:gd name="T26" fmla="*/ 6 w 18"/>
                <a:gd name="T27" fmla="*/ 0 h 18"/>
                <a:gd name="T28" fmla="*/ 12 w 18"/>
                <a:gd name="T29" fmla="*/ 0 h 18"/>
                <a:gd name="T30" fmla="*/ 12 w 18"/>
                <a:gd name="T31" fmla="*/ 6 h 18"/>
                <a:gd name="T32" fmla="*/ 18 w 18"/>
                <a:gd name="T33" fmla="*/ 6 h 18"/>
                <a:gd name="T34" fmla="*/ 18 w 18"/>
                <a:gd name="T35" fmla="*/ 6 h 18"/>
                <a:gd name="T36" fmla="*/ 18 w 18"/>
                <a:gd name="T37" fmla="*/ 6 h 18"/>
                <a:gd name="T38" fmla="*/ 18 w 18"/>
                <a:gd name="T39" fmla="*/ 12 h 18"/>
                <a:gd name="T40" fmla="*/ 18 w 18"/>
                <a:gd name="T41" fmla="*/ 12 h 18"/>
                <a:gd name="T42" fmla="*/ 18 w 18"/>
                <a:gd name="T43" fmla="*/ 12 h 18"/>
                <a:gd name="T44" fmla="*/ 12 w 18"/>
                <a:gd name="T45" fmla="*/ 18 h 18"/>
                <a:gd name="T46" fmla="*/ 12 w 18"/>
                <a:gd name="T47" fmla="*/ 18 h 18"/>
                <a:gd name="T48" fmla="*/ 12 w 18"/>
                <a:gd name="T49" fmla="*/ 12 h 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 h="18">
                  <a:moveTo>
                    <a:pt x="12" y="12"/>
                  </a:moveTo>
                  <a:lnTo>
                    <a:pt x="12" y="12"/>
                  </a:lnTo>
                  <a:lnTo>
                    <a:pt x="6" y="12"/>
                  </a:lnTo>
                  <a:lnTo>
                    <a:pt x="0" y="12"/>
                  </a:lnTo>
                  <a:lnTo>
                    <a:pt x="0" y="6"/>
                  </a:lnTo>
                  <a:lnTo>
                    <a:pt x="0" y="0"/>
                  </a:lnTo>
                  <a:lnTo>
                    <a:pt x="6" y="0"/>
                  </a:lnTo>
                  <a:lnTo>
                    <a:pt x="12" y="0"/>
                  </a:lnTo>
                  <a:lnTo>
                    <a:pt x="12" y="6"/>
                  </a:lnTo>
                  <a:lnTo>
                    <a:pt x="18" y="6"/>
                  </a:lnTo>
                  <a:lnTo>
                    <a:pt x="18" y="12"/>
                  </a:lnTo>
                  <a:lnTo>
                    <a:pt x="12" y="18"/>
                  </a:lnTo>
                  <a:lnTo>
                    <a:pt x="12" y="12"/>
                  </a:lnTo>
                  <a:close/>
                </a:path>
              </a:pathLst>
            </a:custGeom>
            <a:solidFill>
              <a:srgbClr val="000000"/>
            </a:solidFill>
            <a:ln w="9525">
              <a:noFill/>
              <a:round/>
              <a:headEnd/>
              <a:tailEnd/>
            </a:ln>
          </p:spPr>
          <p:txBody>
            <a:bodyPr/>
            <a:lstStyle/>
            <a:p>
              <a:endParaRPr lang="en-US"/>
            </a:p>
          </p:txBody>
        </p:sp>
        <p:sp>
          <p:nvSpPr>
            <p:cNvPr id="119833" name="Freeform 39"/>
            <p:cNvSpPr>
              <a:spLocks/>
            </p:cNvSpPr>
            <p:nvPr/>
          </p:nvSpPr>
          <p:spPr bwMode="auto">
            <a:xfrm>
              <a:off x="3774" y="3126"/>
              <a:ext cx="60" cy="96"/>
            </a:xfrm>
            <a:custGeom>
              <a:avLst/>
              <a:gdLst>
                <a:gd name="T0" fmla="*/ 30 w 60"/>
                <a:gd name="T1" fmla="*/ 96 h 96"/>
                <a:gd name="T2" fmla="*/ 0 w 60"/>
                <a:gd name="T3" fmla="*/ 0 h 96"/>
                <a:gd name="T4" fmla="*/ 54 w 60"/>
                <a:gd name="T5" fmla="*/ 24 h 96"/>
                <a:gd name="T6" fmla="*/ 54 w 60"/>
                <a:gd name="T7" fmla="*/ 24 h 96"/>
                <a:gd name="T8" fmla="*/ 60 w 60"/>
                <a:gd name="T9" fmla="*/ 30 h 96"/>
                <a:gd name="T10" fmla="*/ 54 w 60"/>
                <a:gd name="T11" fmla="*/ 36 h 96"/>
                <a:gd name="T12" fmla="*/ 54 w 60"/>
                <a:gd name="T13" fmla="*/ 42 h 96"/>
                <a:gd name="T14" fmla="*/ 54 w 60"/>
                <a:gd name="T15" fmla="*/ 42 h 96"/>
                <a:gd name="T16" fmla="*/ 48 w 60"/>
                <a:gd name="T17" fmla="*/ 48 h 96"/>
                <a:gd name="T18" fmla="*/ 48 w 60"/>
                <a:gd name="T19" fmla="*/ 54 h 96"/>
                <a:gd name="T20" fmla="*/ 42 w 60"/>
                <a:gd name="T21" fmla="*/ 54 h 96"/>
                <a:gd name="T22" fmla="*/ 30 w 60"/>
                <a:gd name="T23" fmla="*/ 96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 h="96">
                  <a:moveTo>
                    <a:pt x="30" y="96"/>
                  </a:moveTo>
                  <a:lnTo>
                    <a:pt x="0" y="0"/>
                  </a:lnTo>
                  <a:lnTo>
                    <a:pt x="54" y="24"/>
                  </a:lnTo>
                  <a:lnTo>
                    <a:pt x="60" y="30"/>
                  </a:lnTo>
                  <a:lnTo>
                    <a:pt x="54" y="36"/>
                  </a:lnTo>
                  <a:lnTo>
                    <a:pt x="54" y="42"/>
                  </a:lnTo>
                  <a:lnTo>
                    <a:pt x="48" y="48"/>
                  </a:lnTo>
                  <a:lnTo>
                    <a:pt x="48" y="54"/>
                  </a:lnTo>
                  <a:lnTo>
                    <a:pt x="42" y="54"/>
                  </a:lnTo>
                  <a:lnTo>
                    <a:pt x="30" y="96"/>
                  </a:lnTo>
                  <a:close/>
                </a:path>
              </a:pathLst>
            </a:custGeom>
            <a:solidFill>
              <a:srgbClr val="D1B270"/>
            </a:solidFill>
            <a:ln w="9525">
              <a:noFill/>
              <a:round/>
              <a:headEnd/>
              <a:tailEnd/>
            </a:ln>
          </p:spPr>
          <p:txBody>
            <a:bodyPr/>
            <a:lstStyle/>
            <a:p>
              <a:endParaRPr lang="en-US"/>
            </a:p>
          </p:txBody>
        </p:sp>
        <p:sp>
          <p:nvSpPr>
            <p:cNvPr id="119834" name="Freeform 40"/>
            <p:cNvSpPr>
              <a:spLocks/>
            </p:cNvSpPr>
            <p:nvPr/>
          </p:nvSpPr>
          <p:spPr bwMode="auto">
            <a:xfrm>
              <a:off x="2988" y="2724"/>
              <a:ext cx="810" cy="480"/>
            </a:xfrm>
            <a:custGeom>
              <a:avLst/>
              <a:gdLst>
                <a:gd name="T0" fmla="*/ 0 w 810"/>
                <a:gd name="T1" fmla="*/ 432 h 480"/>
                <a:gd name="T2" fmla="*/ 12 w 810"/>
                <a:gd name="T3" fmla="*/ 336 h 480"/>
                <a:gd name="T4" fmla="*/ 36 w 810"/>
                <a:gd name="T5" fmla="*/ 246 h 480"/>
                <a:gd name="T6" fmla="*/ 84 w 810"/>
                <a:gd name="T7" fmla="*/ 162 h 480"/>
                <a:gd name="T8" fmla="*/ 126 w 810"/>
                <a:gd name="T9" fmla="*/ 132 h 480"/>
                <a:gd name="T10" fmla="*/ 132 w 810"/>
                <a:gd name="T11" fmla="*/ 120 h 480"/>
                <a:gd name="T12" fmla="*/ 138 w 810"/>
                <a:gd name="T13" fmla="*/ 114 h 480"/>
                <a:gd name="T14" fmla="*/ 144 w 810"/>
                <a:gd name="T15" fmla="*/ 102 h 480"/>
                <a:gd name="T16" fmla="*/ 210 w 810"/>
                <a:gd name="T17" fmla="*/ 60 h 480"/>
                <a:gd name="T18" fmla="*/ 354 w 810"/>
                <a:gd name="T19" fmla="*/ 12 h 480"/>
                <a:gd name="T20" fmla="*/ 516 w 810"/>
                <a:gd name="T21" fmla="*/ 0 h 480"/>
                <a:gd name="T22" fmla="*/ 672 w 810"/>
                <a:gd name="T23" fmla="*/ 30 h 480"/>
                <a:gd name="T24" fmla="*/ 750 w 810"/>
                <a:gd name="T25" fmla="*/ 72 h 480"/>
                <a:gd name="T26" fmla="*/ 768 w 810"/>
                <a:gd name="T27" fmla="*/ 84 h 480"/>
                <a:gd name="T28" fmla="*/ 786 w 810"/>
                <a:gd name="T29" fmla="*/ 102 h 480"/>
                <a:gd name="T30" fmla="*/ 804 w 810"/>
                <a:gd name="T31" fmla="*/ 114 h 480"/>
                <a:gd name="T32" fmla="*/ 780 w 810"/>
                <a:gd name="T33" fmla="*/ 102 h 480"/>
                <a:gd name="T34" fmla="*/ 714 w 810"/>
                <a:gd name="T35" fmla="*/ 60 h 480"/>
                <a:gd name="T36" fmla="*/ 642 w 810"/>
                <a:gd name="T37" fmla="*/ 36 h 480"/>
                <a:gd name="T38" fmla="*/ 564 w 810"/>
                <a:gd name="T39" fmla="*/ 18 h 480"/>
                <a:gd name="T40" fmla="*/ 468 w 810"/>
                <a:gd name="T41" fmla="*/ 12 h 480"/>
                <a:gd name="T42" fmla="*/ 360 w 810"/>
                <a:gd name="T43" fmla="*/ 30 h 480"/>
                <a:gd name="T44" fmla="*/ 264 w 810"/>
                <a:gd name="T45" fmla="*/ 72 h 480"/>
                <a:gd name="T46" fmla="*/ 180 w 810"/>
                <a:gd name="T47" fmla="*/ 132 h 480"/>
                <a:gd name="T48" fmla="*/ 126 w 810"/>
                <a:gd name="T49" fmla="*/ 198 h 480"/>
                <a:gd name="T50" fmla="*/ 90 w 810"/>
                <a:gd name="T51" fmla="*/ 258 h 480"/>
                <a:gd name="T52" fmla="*/ 60 w 810"/>
                <a:gd name="T53" fmla="*/ 324 h 480"/>
                <a:gd name="T54" fmla="*/ 42 w 810"/>
                <a:gd name="T55" fmla="*/ 396 h 480"/>
                <a:gd name="T56" fmla="*/ 30 w 810"/>
                <a:gd name="T57" fmla="*/ 438 h 480"/>
                <a:gd name="T58" fmla="*/ 24 w 810"/>
                <a:gd name="T59" fmla="*/ 450 h 480"/>
                <a:gd name="T60" fmla="*/ 12 w 810"/>
                <a:gd name="T61" fmla="*/ 462 h 480"/>
                <a:gd name="T62" fmla="*/ 6 w 810"/>
                <a:gd name="T63" fmla="*/ 474 h 48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10" h="480">
                  <a:moveTo>
                    <a:pt x="0" y="480"/>
                  </a:moveTo>
                  <a:lnTo>
                    <a:pt x="0" y="432"/>
                  </a:lnTo>
                  <a:lnTo>
                    <a:pt x="6" y="384"/>
                  </a:lnTo>
                  <a:lnTo>
                    <a:pt x="12" y="336"/>
                  </a:lnTo>
                  <a:lnTo>
                    <a:pt x="24" y="288"/>
                  </a:lnTo>
                  <a:lnTo>
                    <a:pt x="36" y="246"/>
                  </a:lnTo>
                  <a:lnTo>
                    <a:pt x="60" y="204"/>
                  </a:lnTo>
                  <a:lnTo>
                    <a:pt x="84" y="162"/>
                  </a:lnTo>
                  <a:lnTo>
                    <a:pt x="120" y="132"/>
                  </a:lnTo>
                  <a:lnTo>
                    <a:pt x="126" y="132"/>
                  </a:lnTo>
                  <a:lnTo>
                    <a:pt x="126" y="126"/>
                  </a:lnTo>
                  <a:lnTo>
                    <a:pt x="132" y="120"/>
                  </a:lnTo>
                  <a:lnTo>
                    <a:pt x="138" y="120"/>
                  </a:lnTo>
                  <a:lnTo>
                    <a:pt x="138" y="114"/>
                  </a:lnTo>
                  <a:lnTo>
                    <a:pt x="144" y="108"/>
                  </a:lnTo>
                  <a:lnTo>
                    <a:pt x="144" y="102"/>
                  </a:lnTo>
                  <a:lnTo>
                    <a:pt x="150" y="96"/>
                  </a:lnTo>
                  <a:lnTo>
                    <a:pt x="210" y="60"/>
                  </a:lnTo>
                  <a:lnTo>
                    <a:pt x="282" y="30"/>
                  </a:lnTo>
                  <a:lnTo>
                    <a:pt x="354" y="12"/>
                  </a:lnTo>
                  <a:lnTo>
                    <a:pt x="438" y="0"/>
                  </a:lnTo>
                  <a:lnTo>
                    <a:pt x="516" y="0"/>
                  </a:lnTo>
                  <a:lnTo>
                    <a:pt x="594" y="12"/>
                  </a:lnTo>
                  <a:lnTo>
                    <a:pt x="672" y="30"/>
                  </a:lnTo>
                  <a:lnTo>
                    <a:pt x="738" y="66"/>
                  </a:lnTo>
                  <a:lnTo>
                    <a:pt x="750" y="72"/>
                  </a:lnTo>
                  <a:lnTo>
                    <a:pt x="762" y="78"/>
                  </a:lnTo>
                  <a:lnTo>
                    <a:pt x="768" y="84"/>
                  </a:lnTo>
                  <a:lnTo>
                    <a:pt x="780" y="90"/>
                  </a:lnTo>
                  <a:lnTo>
                    <a:pt x="786" y="102"/>
                  </a:lnTo>
                  <a:lnTo>
                    <a:pt x="792" y="108"/>
                  </a:lnTo>
                  <a:lnTo>
                    <a:pt x="804" y="114"/>
                  </a:lnTo>
                  <a:lnTo>
                    <a:pt x="810" y="126"/>
                  </a:lnTo>
                  <a:lnTo>
                    <a:pt x="780" y="102"/>
                  </a:lnTo>
                  <a:lnTo>
                    <a:pt x="750" y="78"/>
                  </a:lnTo>
                  <a:lnTo>
                    <a:pt x="714" y="60"/>
                  </a:lnTo>
                  <a:lnTo>
                    <a:pt x="678" y="48"/>
                  </a:lnTo>
                  <a:lnTo>
                    <a:pt x="642" y="36"/>
                  </a:lnTo>
                  <a:lnTo>
                    <a:pt x="600" y="24"/>
                  </a:lnTo>
                  <a:lnTo>
                    <a:pt x="564" y="18"/>
                  </a:lnTo>
                  <a:lnTo>
                    <a:pt x="522" y="12"/>
                  </a:lnTo>
                  <a:lnTo>
                    <a:pt x="468" y="12"/>
                  </a:lnTo>
                  <a:lnTo>
                    <a:pt x="414" y="18"/>
                  </a:lnTo>
                  <a:lnTo>
                    <a:pt x="360" y="30"/>
                  </a:lnTo>
                  <a:lnTo>
                    <a:pt x="312" y="48"/>
                  </a:lnTo>
                  <a:lnTo>
                    <a:pt x="264" y="72"/>
                  </a:lnTo>
                  <a:lnTo>
                    <a:pt x="216" y="96"/>
                  </a:lnTo>
                  <a:lnTo>
                    <a:pt x="180" y="132"/>
                  </a:lnTo>
                  <a:lnTo>
                    <a:pt x="144" y="168"/>
                  </a:lnTo>
                  <a:lnTo>
                    <a:pt x="126" y="198"/>
                  </a:lnTo>
                  <a:lnTo>
                    <a:pt x="102" y="228"/>
                  </a:lnTo>
                  <a:lnTo>
                    <a:pt x="90" y="258"/>
                  </a:lnTo>
                  <a:lnTo>
                    <a:pt x="72" y="288"/>
                  </a:lnTo>
                  <a:lnTo>
                    <a:pt x="60" y="324"/>
                  </a:lnTo>
                  <a:lnTo>
                    <a:pt x="48" y="360"/>
                  </a:lnTo>
                  <a:lnTo>
                    <a:pt x="42" y="396"/>
                  </a:lnTo>
                  <a:lnTo>
                    <a:pt x="36" y="432"/>
                  </a:lnTo>
                  <a:lnTo>
                    <a:pt x="30" y="438"/>
                  </a:lnTo>
                  <a:lnTo>
                    <a:pt x="30" y="444"/>
                  </a:lnTo>
                  <a:lnTo>
                    <a:pt x="24" y="450"/>
                  </a:lnTo>
                  <a:lnTo>
                    <a:pt x="18" y="456"/>
                  </a:lnTo>
                  <a:lnTo>
                    <a:pt x="12" y="462"/>
                  </a:lnTo>
                  <a:lnTo>
                    <a:pt x="6" y="468"/>
                  </a:lnTo>
                  <a:lnTo>
                    <a:pt x="6" y="474"/>
                  </a:lnTo>
                  <a:lnTo>
                    <a:pt x="0" y="480"/>
                  </a:lnTo>
                  <a:close/>
                </a:path>
              </a:pathLst>
            </a:custGeom>
            <a:solidFill>
              <a:srgbClr val="000000"/>
            </a:solidFill>
            <a:ln w="9525">
              <a:noFill/>
              <a:round/>
              <a:headEnd/>
              <a:tailEnd/>
            </a:ln>
          </p:spPr>
          <p:txBody>
            <a:bodyPr/>
            <a:lstStyle/>
            <a:p>
              <a:endParaRPr lang="en-US"/>
            </a:p>
          </p:txBody>
        </p:sp>
        <p:sp>
          <p:nvSpPr>
            <p:cNvPr id="119835" name="Freeform 41"/>
            <p:cNvSpPr>
              <a:spLocks/>
            </p:cNvSpPr>
            <p:nvPr/>
          </p:nvSpPr>
          <p:spPr bwMode="auto">
            <a:xfrm>
              <a:off x="1140" y="2364"/>
              <a:ext cx="330" cy="726"/>
            </a:xfrm>
            <a:custGeom>
              <a:avLst/>
              <a:gdLst>
                <a:gd name="T0" fmla="*/ 150 w 330"/>
                <a:gd name="T1" fmla="*/ 690 h 726"/>
                <a:gd name="T2" fmla="*/ 132 w 330"/>
                <a:gd name="T3" fmla="*/ 672 h 726"/>
                <a:gd name="T4" fmla="*/ 126 w 330"/>
                <a:gd name="T5" fmla="*/ 654 h 726"/>
                <a:gd name="T6" fmla="*/ 114 w 330"/>
                <a:gd name="T7" fmla="*/ 636 h 726"/>
                <a:gd name="T8" fmla="*/ 102 w 330"/>
                <a:gd name="T9" fmla="*/ 618 h 726"/>
                <a:gd name="T10" fmla="*/ 54 w 330"/>
                <a:gd name="T11" fmla="*/ 516 h 726"/>
                <a:gd name="T12" fmla="*/ 12 w 330"/>
                <a:gd name="T13" fmla="*/ 414 h 726"/>
                <a:gd name="T14" fmla="*/ 0 w 330"/>
                <a:gd name="T15" fmla="*/ 312 h 726"/>
                <a:gd name="T16" fmla="*/ 42 w 330"/>
                <a:gd name="T17" fmla="*/ 204 h 726"/>
                <a:gd name="T18" fmla="*/ 60 w 330"/>
                <a:gd name="T19" fmla="*/ 162 h 726"/>
                <a:gd name="T20" fmla="*/ 72 w 330"/>
                <a:gd name="T21" fmla="*/ 120 h 726"/>
                <a:gd name="T22" fmla="*/ 78 w 330"/>
                <a:gd name="T23" fmla="*/ 78 h 726"/>
                <a:gd name="T24" fmla="*/ 96 w 330"/>
                <a:gd name="T25" fmla="*/ 36 h 726"/>
                <a:gd name="T26" fmla="*/ 96 w 330"/>
                <a:gd name="T27" fmla="*/ 24 h 726"/>
                <a:gd name="T28" fmla="*/ 96 w 330"/>
                <a:gd name="T29" fmla="*/ 18 h 726"/>
                <a:gd name="T30" fmla="*/ 96 w 330"/>
                <a:gd name="T31" fmla="*/ 12 h 726"/>
                <a:gd name="T32" fmla="*/ 96 w 330"/>
                <a:gd name="T33" fmla="*/ 12 h 726"/>
                <a:gd name="T34" fmla="*/ 102 w 330"/>
                <a:gd name="T35" fmla="*/ 6 h 726"/>
                <a:gd name="T36" fmla="*/ 108 w 330"/>
                <a:gd name="T37" fmla="*/ 0 h 726"/>
                <a:gd name="T38" fmla="*/ 114 w 330"/>
                <a:gd name="T39" fmla="*/ 0 h 726"/>
                <a:gd name="T40" fmla="*/ 120 w 330"/>
                <a:gd name="T41" fmla="*/ 6 h 726"/>
                <a:gd name="T42" fmla="*/ 156 w 330"/>
                <a:gd name="T43" fmla="*/ 114 h 726"/>
                <a:gd name="T44" fmla="*/ 156 w 330"/>
                <a:gd name="T45" fmla="*/ 228 h 726"/>
                <a:gd name="T46" fmla="*/ 162 w 330"/>
                <a:gd name="T47" fmla="*/ 342 h 726"/>
                <a:gd name="T48" fmla="*/ 210 w 330"/>
                <a:gd name="T49" fmla="*/ 444 h 726"/>
                <a:gd name="T50" fmla="*/ 270 w 330"/>
                <a:gd name="T51" fmla="*/ 486 h 726"/>
                <a:gd name="T52" fmla="*/ 300 w 330"/>
                <a:gd name="T53" fmla="*/ 534 h 726"/>
                <a:gd name="T54" fmla="*/ 318 w 330"/>
                <a:gd name="T55" fmla="*/ 600 h 726"/>
                <a:gd name="T56" fmla="*/ 330 w 330"/>
                <a:gd name="T57" fmla="*/ 660 h 726"/>
                <a:gd name="T58" fmla="*/ 324 w 330"/>
                <a:gd name="T59" fmla="*/ 696 h 726"/>
                <a:gd name="T60" fmla="*/ 324 w 330"/>
                <a:gd name="T61" fmla="*/ 708 h 726"/>
                <a:gd name="T62" fmla="*/ 312 w 330"/>
                <a:gd name="T63" fmla="*/ 714 h 726"/>
                <a:gd name="T64" fmla="*/ 306 w 330"/>
                <a:gd name="T65" fmla="*/ 720 h 726"/>
                <a:gd name="T66" fmla="*/ 300 w 330"/>
                <a:gd name="T67" fmla="*/ 726 h 726"/>
                <a:gd name="T68" fmla="*/ 300 w 330"/>
                <a:gd name="T69" fmla="*/ 726 h 726"/>
                <a:gd name="T70" fmla="*/ 294 w 330"/>
                <a:gd name="T71" fmla="*/ 726 h 726"/>
                <a:gd name="T72" fmla="*/ 294 w 330"/>
                <a:gd name="T73" fmla="*/ 726 h 72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30" h="726">
                  <a:moveTo>
                    <a:pt x="294" y="726"/>
                  </a:moveTo>
                  <a:lnTo>
                    <a:pt x="150" y="690"/>
                  </a:lnTo>
                  <a:lnTo>
                    <a:pt x="138" y="684"/>
                  </a:lnTo>
                  <a:lnTo>
                    <a:pt x="132" y="672"/>
                  </a:lnTo>
                  <a:lnTo>
                    <a:pt x="126" y="666"/>
                  </a:lnTo>
                  <a:lnTo>
                    <a:pt x="126" y="654"/>
                  </a:lnTo>
                  <a:lnTo>
                    <a:pt x="120" y="648"/>
                  </a:lnTo>
                  <a:lnTo>
                    <a:pt x="114" y="636"/>
                  </a:lnTo>
                  <a:lnTo>
                    <a:pt x="108" y="624"/>
                  </a:lnTo>
                  <a:lnTo>
                    <a:pt x="102" y="618"/>
                  </a:lnTo>
                  <a:lnTo>
                    <a:pt x="84" y="570"/>
                  </a:lnTo>
                  <a:lnTo>
                    <a:pt x="54" y="516"/>
                  </a:lnTo>
                  <a:lnTo>
                    <a:pt x="36" y="468"/>
                  </a:lnTo>
                  <a:lnTo>
                    <a:pt x="12" y="414"/>
                  </a:lnTo>
                  <a:lnTo>
                    <a:pt x="6" y="360"/>
                  </a:lnTo>
                  <a:lnTo>
                    <a:pt x="0" y="312"/>
                  </a:lnTo>
                  <a:lnTo>
                    <a:pt x="12" y="258"/>
                  </a:lnTo>
                  <a:lnTo>
                    <a:pt x="42" y="204"/>
                  </a:lnTo>
                  <a:lnTo>
                    <a:pt x="48" y="186"/>
                  </a:lnTo>
                  <a:lnTo>
                    <a:pt x="60" y="162"/>
                  </a:lnTo>
                  <a:lnTo>
                    <a:pt x="66" y="144"/>
                  </a:lnTo>
                  <a:lnTo>
                    <a:pt x="72" y="120"/>
                  </a:lnTo>
                  <a:lnTo>
                    <a:pt x="72" y="96"/>
                  </a:lnTo>
                  <a:lnTo>
                    <a:pt x="78" y="78"/>
                  </a:lnTo>
                  <a:lnTo>
                    <a:pt x="84" y="54"/>
                  </a:lnTo>
                  <a:lnTo>
                    <a:pt x="96" y="36"/>
                  </a:lnTo>
                  <a:lnTo>
                    <a:pt x="96" y="30"/>
                  </a:lnTo>
                  <a:lnTo>
                    <a:pt x="96" y="24"/>
                  </a:lnTo>
                  <a:lnTo>
                    <a:pt x="96" y="18"/>
                  </a:lnTo>
                  <a:lnTo>
                    <a:pt x="96" y="12"/>
                  </a:lnTo>
                  <a:lnTo>
                    <a:pt x="96" y="6"/>
                  </a:lnTo>
                  <a:lnTo>
                    <a:pt x="102" y="6"/>
                  </a:lnTo>
                  <a:lnTo>
                    <a:pt x="108" y="0"/>
                  </a:lnTo>
                  <a:lnTo>
                    <a:pt x="114" y="0"/>
                  </a:lnTo>
                  <a:lnTo>
                    <a:pt x="120" y="6"/>
                  </a:lnTo>
                  <a:lnTo>
                    <a:pt x="144" y="54"/>
                  </a:lnTo>
                  <a:lnTo>
                    <a:pt x="156" y="114"/>
                  </a:lnTo>
                  <a:lnTo>
                    <a:pt x="162" y="168"/>
                  </a:lnTo>
                  <a:lnTo>
                    <a:pt x="156" y="228"/>
                  </a:lnTo>
                  <a:lnTo>
                    <a:pt x="156" y="288"/>
                  </a:lnTo>
                  <a:lnTo>
                    <a:pt x="162" y="342"/>
                  </a:lnTo>
                  <a:lnTo>
                    <a:pt x="180" y="396"/>
                  </a:lnTo>
                  <a:lnTo>
                    <a:pt x="210" y="444"/>
                  </a:lnTo>
                  <a:lnTo>
                    <a:pt x="258" y="462"/>
                  </a:lnTo>
                  <a:lnTo>
                    <a:pt x="270" y="486"/>
                  </a:lnTo>
                  <a:lnTo>
                    <a:pt x="288" y="510"/>
                  </a:lnTo>
                  <a:lnTo>
                    <a:pt x="300" y="534"/>
                  </a:lnTo>
                  <a:lnTo>
                    <a:pt x="312" y="564"/>
                  </a:lnTo>
                  <a:lnTo>
                    <a:pt x="318" y="600"/>
                  </a:lnTo>
                  <a:lnTo>
                    <a:pt x="324" y="630"/>
                  </a:lnTo>
                  <a:lnTo>
                    <a:pt x="330" y="660"/>
                  </a:lnTo>
                  <a:lnTo>
                    <a:pt x="330" y="690"/>
                  </a:lnTo>
                  <a:lnTo>
                    <a:pt x="324" y="696"/>
                  </a:lnTo>
                  <a:lnTo>
                    <a:pt x="324" y="702"/>
                  </a:lnTo>
                  <a:lnTo>
                    <a:pt x="324" y="708"/>
                  </a:lnTo>
                  <a:lnTo>
                    <a:pt x="318" y="708"/>
                  </a:lnTo>
                  <a:lnTo>
                    <a:pt x="312" y="714"/>
                  </a:lnTo>
                  <a:lnTo>
                    <a:pt x="312" y="720"/>
                  </a:lnTo>
                  <a:lnTo>
                    <a:pt x="306" y="720"/>
                  </a:lnTo>
                  <a:lnTo>
                    <a:pt x="300" y="726"/>
                  </a:lnTo>
                  <a:lnTo>
                    <a:pt x="294" y="726"/>
                  </a:lnTo>
                  <a:close/>
                </a:path>
              </a:pathLst>
            </a:custGeom>
            <a:solidFill>
              <a:srgbClr val="D1B270"/>
            </a:solidFill>
            <a:ln w="9525">
              <a:noFill/>
              <a:round/>
              <a:headEnd/>
              <a:tailEnd/>
            </a:ln>
          </p:spPr>
          <p:txBody>
            <a:bodyPr/>
            <a:lstStyle/>
            <a:p>
              <a:endParaRPr lang="en-US"/>
            </a:p>
          </p:txBody>
        </p:sp>
        <p:sp>
          <p:nvSpPr>
            <p:cNvPr id="119836" name="Freeform 42"/>
            <p:cNvSpPr>
              <a:spLocks/>
            </p:cNvSpPr>
            <p:nvPr/>
          </p:nvSpPr>
          <p:spPr bwMode="auto">
            <a:xfrm>
              <a:off x="1482" y="2874"/>
              <a:ext cx="132" cy="204"/>
            </a:xfrm>
            <a:custGeom>
              <a:avLst/>
              <a:gdLst>
                <a:gd name="T0" fmla="*/ 54 w 132"/>
                <a:gd name="T1" fmla="*/ 198 h 204"/>
                <a:gd name="T2" fmla="*/ 54 w 132"/>
                <a:gd name="T3" fmla="*/ 198 h 204"/>
                <a:gd name="T4" fmla="*/ 48 w 132"/>
                <a:gd name="T5" fmla="*/ 198 h 204"/>
                <a:gd name="T6" fmla="*/ 48 w 132"/>
                <a:gd name="T7" fmla="*/ 198 h 204"/>
                <a:gd name="T8" fmla="*/ 48 w 132"/>
                <a:gd name="T9" fmla="*/ 198 h 204"/>
                <a:gd name="T10" fmla="*/ 42 w 132"/>
                <a:gd name="T11" fmla="*/ 198 h 204"/>
                <a:gd name="T12" fmla="*/ 42 w 132"/>
                <a:gd name="T13" fmla="*/ 198 h 204"/>
                <a:gd name="T14" fmla="*/ 36 w 132"/>
                <a:gd name="T15" fmla="*/ 198 h 204"/>
                <a:gd name="T16" fmla="*/ 36 w 132"/>
                <a:gd name="T17" fmla="*/ 198 h 204"/>
                <a:gd name="T18" fmla="*/ 0 w 132"/>
                <a:gd name="T19" fmla="*/ 0 h 204"/>
                <a:gd name="T20" fmla="*/ 18 w 132"/>
                <a:gd name="T21" fmla="*/ 0 h 204"/>
                <a:gd name="T22" fmla="*/ 30 w 132"/>
                <a:gd name="T23" fmla="*/ 6 h 204"/>
                <a:gd name="T24" fmla="*/ 48 w 132"/>
                <a:gd name="T25" fmla="*/ 12 h 204"/>
                <a:gd name="T26" fmla="*/ 60 w 132"/>
                <a:gd name="T27" fmla="*/ 24 h 204"/>
                <a:gd name="T28" fmla="*/ 72 w 132"/>
                <a:gd name="T29" fmla="*/ 30 h 204"/>
                <a:gd name="T30" fmla="*/ 84 w 132"/>
                <a:gd name="T31" fmla="*/ 42 h 204"/>
                <a:gd name="T32" fmla="*/ 96 w 132"/>
                <a:gd name="T33" fmla="*/ 54 h 204"/>
                <a:gd name="T34" fmla="*/ 102 w 132"/>
                <a:gd name="T35" fmla="*/ 66 h 204"/>
                <a:gd name="T36" fmla="*/ 108 w 132"/>
                <a:gd name="T37" fmla="*/ 78 h 204"/>
                <a:gd name="T38" fmla="*/ 114 w 132"/>
                <a:gd name="T39" fmla="*/ 90 h 204"/>
                <a:gd name="T40" fmla="*/ 120 w 132"/>
                <a:gd name="T41" fmla="*/ 102 h 204"/>
                <a:gd name="T42" fmla="*/ 126 w 132"/>
                <a:gd name="T43" fmla="*/ 114 h 204"/>
                <a:gd name="T44" fmla="*/ 126 w 132"/>
                <a:gd name="T45" fmla="*/ 126 h 204"/>
                <a:gd name="T46" fmla="*/ 132 w 132"/>
                <a:gd name="T47" fmla="*/ 138 h 204"/>
                <a:gd name="T48" fmla="*/ 132 w 132"/>
                <a:gd name="T49" fmla="*/ 150 h 204"/>
                <a:gd name="T50" fmla="*/ 132 w 132"/>
                <a:gd name="T51" fmla="*/ 162 h 204"/>
                <a:gd name="T52" fmla="*/ 126 w 132"/>
                <a:gd name="T53" fmla="*/ 168 h 204"/>
                <a:gd name="T54" fmla="*/ 126 w 132"/>
                <a:gd name="T55" fmla="*/ 174 h 204"/>
                <a:gd name="T56" fmla="*/ 120 w 132"/>
                <a:gd name="T57" fmla="*/ 180 h 204"/>
                <a:gd name="T58" fmla="*/ 114 w 132"/>
                <a:gd name="T59" fmla="*/ 186 h 204"/>
                <a:gd name="T60" fmla="*/ 102 w 132"/>
                <a:gd name="T61" fmla="*/ 186 h 204"/>
                <a:gd name="T62" fmla="*/ 96 w 132"/>
                <a:gd name="T63" fmla="*/ 192 h 204"/>
                <a:gd name="T64" fmla="*/ 90 w 132"/>
                <a:gd name="T65" fmla="*/ 192 h 204"/>
                <a:gd name="T66" fmla="*/ 78 w 132"/>
                <a:gd name="T67" fmla="*/ 198 h 204"/>
                <a:gd name="T68" fmla="*/ 78 w 132"/>
                <a:gd name="T69" fmla="*/ 198 h 204"/>
                <a:gd name="T70" fmla="*/ 72 w 132"/>
                <a:gd name="T71" fmla="*/ 192 h 204"/>
                <a:gd name="T72" fmla="*/ 72 w 132"/>
                <a:gd name="T73" fmla="*/ 192 h 204"/>
                <a:gd name="T74" fmla="*/ 72 w 132"/>
                <a:gd name="T75" fmla="*/ 192 h 204"/>
                <a:gd name="T76" fmla="*/ 66 w 132"/>
                <a:gd name="T77" fmla="*/ 192 h 204"/>
                <a:gd name="T78" fmla="*/ 66 w 132"/>
                <a:gd name="T79" fmla="*/ 192 h 204"/>
                <a:gd name="T80" fmla="*/ 60 w 132"/>
                <a:gd name="T81" fmla="*/ 192 h 204"/>
                <a:gd name="T82" fmla="*/ 60 w 132"/>
                <a:gd name="T83" fmla="*/ 192 h 204"/>
                <a:gd name="T84" fmla="*/ 54 w 132"/>
                <a:gd name="T85" fmla="*/ 192 h 204"/>
                <a:gd name="T86" fmla="*/ 54 w 132"/>
                <a:gd name="T87" fmla="*/ 192 h 204"/>
                <a:gd name="T88" fmla="*/ 54 w 132"/>
                <a:gd name="T89" fmla="*/ 198 h 204"/>
                <a:gd name="T90" fmla="*/ 60 w 132"/>
                <a:gd name="T91" fmla="*/ 198 h 204"/>
                <a:gd name="T92" fmla="*/ 60 w 132"/>
                <a:gd name="T93" fmla="*/ 204 h 204"/>
                <a:gd name="T94" fmla="*/ 60 w 132"/>
                <a:gd name="T95" fmla="*/ 204 h 204"/>
                <a:gd name="T96" fmla="*/ 54 w 132"/>
                <a:gd name="T97" fmla="*/ 204 h 204"/>
                <a:gd name="T98" fmla="*/ 54 w 132"/>
                <a:gd name="T99" fmla="*/ 198 h 2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32" h="204">
                  <a:moveTo>
                    <a:pt x="54" y="198"/>
                  </a:moveTo>
                  <a:lnTo>
                    <a:pt x="54" y="198"/>
                  </a:lnTo>
                  <a:lnTo>
                    <a:pt x="48" y="198"/>
                  </a:lnTo>
                  <a:lnTo>
                    <a:pt x="42" y="198"/>
                  </a:lnTo>
                  <a:lnTo>
                    <a:pt x="36" y="198"/>
                  </a:lnTo>
                  <a:lnTo>
                    <a:pt x="0" y="0"/>
                  </a:lnTo>
                  <a:lnTo>
                    <a:pt x="18" y="0"/>
                  </a:lnTo>
                  <a:lnTo>
                    <a:pt x="30" y="6"/>
                  </a:lnTo>
                  <a:lnTo>
                    <a:pt x="48" y="12"/>
                  </a:lnTo>
                  <a:lnTo>
                    <a:pt x="60" y="24"/>
                  </a:lnTo>
                  <a:lnTo>
                    <a:pt x="72" y="30"/>
                  </a:lnTo>
                  <a:lnTo>
                    <a:pt x="84" y="42"/>
                  </a:lnTo>
                  <a:lnTo>
                    <a:pt x="96" y="54"/>
                  </a:lnTo>
                  <a:lnTo>
                    <a:pt x="102" y="66"/>
                  </a:lnTo>
                  <a:lnTo>
                    <a:pt x="108" y="78"/>
                  </a:lnTo>
                  <a:lnTo>
                    <a:pt x="114" y="90"/>
                  </a:lnTo>
                  <a:lnTo>
                    <a:pt x="120" y="102"/>
                  </a:lnTo>
                  <a:lnTo>
                    <a:pt x="126" y="114"/>
                  </a:lnTo>
                  <a:lnTo>
                    <a:pt x="126" y="126"/>
                  </a:lnTo>
                  <a:lnTo>
                    <a:pt x="132" y="138"/>
                  </a:lnTo>
                  <a:lnTo>
                    <a:pt x="132" y="150"/>
                  </a:lnTo>
                  <a:lnTo>
                    <a:pt x="132" y="162"/>
                  </a:lnTo>
                  <a:lnTo>
                    <a:pt x="126" y="168"/>
                  </a:lnTo>
                  <a:lnTo>
                    <a:pt x="126" y="174"/>
                  </a:lnTo>
                  <a:lnTo>
                    <a:pt x="120" y="180"/>
                  </a:lnTo>
                  <a:lnTo>
                    <a:pt x="114" y="186"/>
                  </a:lnTo>
                  <a:lnTo>
                    <a:pt x="102" y="186"/>
                  </a:lnTo>
                  <a:lnTo>
                    <a:pt x="96" y="192"/>
                  </a:lnTo>
                  <a:lnTo>
                    <a:pt x="90" y="192"/>
                  </a:lnTo>
                  <a:lnTo>
                    <a:pt x="78" y="198"/>
                  </a:lnTo>
                  <a:lnTo>
                    <a:pt x="72" y="192"/>
                  </a:lnTo>
                  <a:lnTo>
                    <a:pt x="66" y="192"/>
                  </a:lnTo>
                  <a:lnTo>
                    <a:pt x="60" y="192"/>
                  </a:lnTo>
                  <a:lnTo>
                    <a:pt x="54" y="192"/>
                  </a:lnTo>
                  <a:lnTo>
                    <a:pt x="54" y="198"/>
                  </a:lnTo>
                  <a:lnTo>
                    <a:pt x="60" y="198"/>
                  </a:lnTo>
                  <a:lnTo>
                    <a:pt x="60" y="204"/>
                  </a:lnTo>
                  <a:lnTo>
                    <a:pt x="54" y="204"/>
                  </a:lnTo>
                  <a:lnTo>
                    <a:pt x="54" y="198"/>
                  </a:lnTo>
                  <a:close/>
                </a:path>
              </a:pathLst>
            </a:custGeom>
            <a:solidFill>
              <a:srgbClr val="D1B270"/>
            </a:solidFill>
            <a:ln w="9525">
              <a:noFill/>
              <a:round/>
              <a:headEnd/>
              <a:tailEnd/>
            </a:ln>
          </p:spPr>
          <p:txBody>
            <a:bodyPr/>
            <a:lstStyle/>
            <a:p>
              <a:endParaRPr lang="en-US"/>
            </a:p>
          </p:txBody>
        </p:sp>
        <p:sp>
          <p:nvSpPr>
            <p:cNvPr id="119837" name="Freeform 43"/>
            <p:cNvSpPr>
              <a:spLocks/>
            </p:cNvSpPr>
            <p:nvPr/>
          </p:nvSpPr>
          <p:spPr bwMode="auto">
            <a:xfrm>
              <a:off x="4008" y="2994"/>
              <a:ext cx="24" cy="24"/>
            </a:xfrm>
            <a:custGeom>
              <a:avLst/>
              <a:gdLst>
                <a:gd name="T0" fmla="*/ 18 w 24"/>
                <a:gd name="T1" fmla="*/ 18 h 24"/>
                <a:gd name="T2" fmla="*/ 12 w 24"/>
                <a:gd name="T3" fmla="*/ 18 h 24"/>
                <a:gd name="T4" fmla="*/ 12 w 24"/>
                <a:gd name="T5" fmla="*/ 12 h 24"/>
                <a:gd name="T6" fmla="*/ 6 w 24"/>
                <a:gd name="T7" fmla="*/ 12 h 24"/>
                <a:gd name="T8" fmla="*/ 6 w 24"/>
                <a:gd name="T9" fmla="*/ 12 h 24"/>
                <a:gd name="T10" fmla="*/ 6 w 24"/>
                <a:gd name="T11" fmla="*/ 12 h 24"/>
                <a:gd name="T12" fmla="*/ 0 w 24"/>
                <a:gd name="T13" fmla="*/ 12 h 24"/>
                <a:gd name="T14" fmla="*/ 0 w 24"/>
                <a:gd name="T15" fmla="*/ 6 h 24"/>
                <a:gd name="T16" fmla="*/ 0 w 24"/>
                <a:gd name="T17" fmla="*/ 0 h 24"/>
                <a:gd name="T18" fmla="*/ 0 w 24"/>
                <a:gd name="T19" fmla="*/ 0 h 24"/>
                <a:gd name="T20" fmla="*/ 6 w 24"/>
                <a:gd name="T21" fmla="*/ 0 h 24"/>
                <a:gd name="T22" fmla="*/ 6 w 24"/>
                <a:gd name="T23" fmla="*/ 0 h 24"/>
                <a:gd name="T24" fmla="*/ 12 w 24"/>
                <a:gd name="T25" fmla="*/ 0 h 24"/>
                <a:gd name="T26" fmla="*/ 12 w 24"/>
                <a:gd name="T27" fmla="*/ 0 h 24"/>
                <a:gd name="T28" fmla="*/ 18 w 24"/>
                <a:gd name="T29" fmla="*/ 6 h 24"/>
                <a:gd name="T30" fmla="*/ 18 w 24"/>
                <a:gd name="T31" fmla="*/ 6 h 24"/>
                <a:gd name="T32" fmla="*/ 24 w 24"/>
                <a:gd name="T33" fmla="*/ 6 h 24"/>
                <a:gd name="T34" fmla="*/ 24 w 24"/>
                <a:gd name="T35" fmla="*/ 6 h 24"/>
                <a:gd name="T36" fmla="*/ 24 w 24"/>
                <a:gd name="T37" fmla="*/ 12 h 24"/>
                <a:gd name="T38" fmla="*/ 24 w 24"/>
                <a:gd name="T39" fmla="*/ 12 h 24"/>
                <a:gd name="T40" fmla="*/ 24 w 24"/>
                <a:gd name="T41" fmla="*/ 18 h 24"/>
                <a:gd name="T42" fmla="*/ 24 w 24"/>
                <a:gd name="T43" fmla="*/ 18 h 24"/>
                <a:gd name="T44" fmla="*/ 18 w 24"/>
                <a:gd name="T45" fmla="*/ 24 h 24"/>
                <a:gd name="T46" fmla="*/ 18 w 24"/>
                <a:gd name="T47" fmla="*/ 24 h 24"/>
                <a:gd name="T48" fmla="*/ 18 w 24"/>
                <a:gd name="T49" fmla="*/ 18 h 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4" h="24">
                  <a:moveTo>
                    <a:pt x="18" y="18"/>
                  </a:moveTo>
                  <a:lnTo>
                    <a:pt x="12" y="18"/>
                  </a:lnTo>
                  <a:lnTo>
                    <a:pt x="12" y="12"/>
                  </a:lnTo>
                  <a:lnTo>
                    <a:pt x="6" y="12"/>
                  </a:lnTo>
                  <a:lnTo>
                    <a:pt x="0" y="12"/>
                  </a:lnTo>
                  <a:lnTo>
                    <a:pt x="0" y="6"/>
                  </a:lnTo>
                  <a:lnTo>
                    <a:pt x="0" y="0"/>
                  </a:lnTo>
                  <a:lnTo>
                    <a:pt x="6" y="0"/>
                  </a:lnTo>
                  <a:lnTo>
                    <a:pt x="12" y="0"/>
                  </a:lnTo>
                  <a:lnTo>
                    <a:pt x="18" y="6"/>
                  </a:lnTo>
                  <a:lnTo>
                    <a:pt x="24" y="6"/>
                  </a:lnTo>
                  <a:lnTo>
                    <a:pt x="24" y="12"/>
                  </a:lnTo>
                  <a:lnTo>
                    <a:pt x="24" y="18"/>
                  </a:lnTo>
                  <a:lnTo>
                    <a:pt x="18" y="24"/>
                  </a:lnTo>
                  <a:lnTo>
                    <a:pt x="18" y="18"/>
                  </a:lnTo>
                  <a:close/>
                </a:path>
              </a:pathLst>
            </a:custGeom>
            <a:solidFill>
              <a:srgbClr val="FFFFFF"/>
            </a:solidFill>
            <a:ln w="9525">
              <a:noFill/>
              <a:round/>
              <a:headEnd/>
              <a:tailEnd/>
            </a:ln>
          </p:spPr>
          <p:txBody>
            <a:bodyPr/>
            <a:lstStyle/>
            <a:p>
              <a:endParaRPr lang="en-US"/>
            </a:p>
          </p:txBody>
        </p:sp>
        <p:sp>
          <p:nvSpPr>
            <p:cNvPr id="119838" name="Freeform 44"/>
            <p:cNvSpPr>
              <a:spLocks/>
            </p:cNvSpPr>
            <p:nvPr/>
          </p:nvSpPr>
          <p:spPr bwMode="auto">
            <a:xfrm>
              <a:off x="3468" y="2856"/>
              <a:ext cx="24" cy="12"/>
            </a:xfrm>
            <a:custGeom>
              <a:avLst/>
              <a:gdLst>
                <a:gd name="T0" fmla="*/ 12 w 24"/>
                <a:gd name="T1" fmla="*/ 12 h 12"/>
                <a:gd name="T2" fmla="*/ 12 w 24"/>
                <a:gd name="T3" fmla="*/ 12 h 12"/>
                <a:gd name="T4" fmla="*/ 6 w 24"/>
                <a:gd name="T5" fmla="*/ 12 h 12"/>
                <a:gd name="T6" fmla="*/ 6 w 24"/>
                <a:gd name="T7" fmla="*/ 12 h 12"/>
                <a:gd name="T8" fmla="*/ 6 w 24"/>
                <a:gd name="T9" fmla="*/ 12 h 12"/>
                <a:gd name="T10" fmla="*/ 0 w 24"/>
                <a:gd name="T11" fmla="*/ 12 h 12"/>
                <a:gd name="T12" fmla="*/ 0 w 24"/>
                <a:gd name="T13" fmla="*/ 12 h 12"/>
                <a:gd name="T14" fmla="*/ 0 w 24"/>
                <a:gd name="T15" fmla="*/ 6 h 12"/>
                <a:gd name="T16" fmla="*/ 0 w 24"/>
                <a:gd name="T17" fmla="*/ 6 h 12"/>
                <a:gd name="T18" fmla="*/ 0 w 24"/>
                <a:gd name="T19" fmla="*/ 0 h 12"/>
                <a:gd name="T20" fmla="*/ 0 w 24"/>
                <a:gd name="T21" fmla="*/ 0 h 12"/>
                <a:gd name="T22" fmla="*/ 6 w 24"/>
                <a:gd name="T23" fmla="*/ 0 h 12"/>
                <a:gd name="T24" fmla="*/ 6 w 24"/>
                <a:gd name="T25" fmla="*/ 0 h 12"/>
                <a:gd name="T26" fmla="*/ 12 w 24"/>
                <a:gd name="T27" fmla="*/ 0 h 12"/>
                <a:gd name="T28" fmla="*/ 12 w 24"/>
                <a:gd name="T29" fmla="*/ 0 h 12"/>
                <a:gd name="T30" fmla="*/ 18 w 24"/>
                <a:gd name="T31" fmla="*/ 0 h 12"/>
                <a:gd name="T32" fmla="*/ 24 w 24"/>
                <a:gd name="T33" fmla="*/ 0 h 12"/>
                <a:gd name="T34" fmla="*/ 24 w 24"/>
                <a:gd name="T35" fmla="*/ 6 h 12"/>
                <a:gd name="T36" fmla="*/ 24 w 24"/>
                <a:gd name="T37" fmla="*/ 6 h 12"/>
                <a:gd name="T38" fmla="*/ 24 w 24"/>
                <a:gd name="T39" fmla="*/ 6 h 12"/>
                <a:gd name="T40" fmla="*/ 24 w 24"/>
                <a:gd name="T41" fmla="*/ 12 h 12"/>
                <a:gd name="T42" fmla="*/ 18 w 24"/>
                <a:gd name="T43" fmla="*/ 12 h 12"/>
                <a:gd name="T44" fmla="*/ 18 w 24"/>
                <a:gd name="T45" fmla="*/ 12 h 12"/>
                <a:gd name="T46" fmla="*/ 12 w 24"/>
                <a:gd name="T47" fmla="*/ 12 h 12"/>
                <a:gd name="T48" fmla="*/ 12 w 24"/>
                <a:gd name="T49" fmla="*/ 12 h 1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4" h="12">
                  <a:moveTo>
                    <a:pt x="12" y="12"/>
                  </a:moveTo>
                  <a:lnTo>
                    <a:pt x="12" y="12"/>
                  </a:lnTo>
                  <a:lnTo>
                    <a:pt x="6" y="12"/>
                  </a:lnTo>
                  <a:lnTo>
                    <a:pt x="0" y="12"/>
                  </a:lnTo>
                  <a:lnTo>
                    <a:pt x="0" y="6"/>
                  </a:lnTo>
                  <a:lnTo>
                    <a:pt x="0" y="0"/>
                  </a:lnTo>
                  <a:lnTo>
                    <a:pt x="6" y="0"/>
                  </a:lnTo>
                  <a:lnTo>
                    <a:pt x="12" y="0"/>
                  </a:lnTo>
                  <a:lnTo>
                    <a:pt x="18" y="0"/>
                  </a:lnTo>
                  <a:lnTo>
                    <a:pt x="24" y="0"/>
                  </a:lnTo>
                  <a:lnTo>
                    <a:pt x="24" y="6"/>
                  </a:lnTo>
                  <a:lnTo>
                    <a:pt x="24" y="12"/>
                  </a:lnTo>
                  <a:lnTo>
                    <a:pt x="18" y="12"/>
                  </a:lnTo>
                  <a:lnTo>
                    <a:pt x="12" y="12"/>
                  </a:lnTo>
                  <a:close/>
                </a:path>
              </a:pathLst>
            </a:custGeom>
            <a:solidFill>
              <a:srgbClr val="000000"/>
            </a:solidFill>
            <a:ln w="9525">
              <a:noFill/>
              <a:round/>
              <a:headEnd/>
              <a:tailEnd/>
            </a:ln>
          </p:spPr>
          <p:txBody>
            <a:bodyPr/>
            <a:lstStyle/>
            <a:p>
              <a:endParaRPr lang="en-US"/>
            </a:p>
          </p:txBody>
        </p:sp>
        <p:sp>
          <p:nvSpPr>
            <p:cNvPr id="119839" name="Freeform 45"/>
            <p:cNvSpPr>
              <a:spLocks/>
            </p:cNvSpPr>
            <p:nvPr/>
          </p:nvSpPr>
          <p:spPr bwMode="auto">
            <a:xfrm>
              <a:off x="3486" y="2184"/>
              <a:ext cx="1026" cy="630"/>
            </a:xfrm>
            <a:custGeom>
              <a:avLst/>
              <a:gdLst>
                <a:gd name="T0" fmla="*/ 816 w 1026"/>
                <a:gd name="T1" fmla="*/ 630 h 630"/>
                <a:gd name="T2" fmla="*/ 804 w 1026"/>
                <a:gd name="T3" fmla="*/ 624 h 630"/>
                <a:gd name="T4" fmla="*/ 774 w 1026"/>
                <a:gd name="T5" fmla="*/ 606 h 630"/>
                <a:gd name="T6" fmla="*/ 750 w 1026"/>
                <a:gd name="T7" fmla="*/ 564 h 630"/>
                <a:gd name="T8" fmla="*/ 822 w 1026"/>
                <a:gd name="T9" fmla="*/ 480 h 630"/>
                <a:gd name="T10" fmla="*/ 882 w 1026"/>
                <a:gd name="T11" fmla="*/ 354 h 630"/>
                <a:gd name="T12" fmla="*/ 864 w 1026"/>
                <a:gd name="T13" fmla="*/ 252 h 630"/>
                <a:gd name="T14" fmla="*/ 810 w 1026"/>
                <a:gd name="T15" fmla="*/ 198 h 630"/>
                <a:gd name="T16" fmla="*/ 792 w 1026"/>
                <a:gd name="T17" fmla="*/ 192 h 630"/>
                <a:gd name="T18" fmla="*/ 786 w 1026"/>
                <a:gd name="T19" fmla="*/ 204 h 630"/>
                <a:gd name="T20" fmla="*/ 816 w 1026"/>
                <a:gd name="T21" fmla="*/ 246 h 630"/>
                <a:gd name="T22" fmla="*/ 840 w 1026"/>
                <a:gd name="T23" fmla="*/ 306 h 630"/>
                <a:gd name="T24" fmla="*/ 816 w 1026"/>
                <a:gd name="T25" fmla="*/ 414 h 630"/>
                <a:gd name="T26" fmla="*/ 738 w 1026"/>
                <a:gd name="T27" fmla="*/ 504 h 630"/>
                <a:gd name="T28" fmla="*/ 666 w 1026"/>
                <a:gd name="T29" fmla="*/ 528 h 630"/>
                <a:gd name="T30" fmla="*/ 612 w 1026"/>
                <a:gd name="T31" fmla="*/ 510 h 630"/>
                <a:gd name="T32" fmla="*/ 558 w 1026"/>
                <a:gd name="T33" fmla="*/ 432 h 630"/>
                <a:gd name="T34" fmla="*/ 546 w 1026"/>
                <a:gd name="T35" fmla="*/ 312 h 630"/>
                <a:gd name="T36" fmla="*/ 558 w 1026"/>
                <a:gd name="T37" fmla="*/ 258 h 630"/>
                <a:gd name="T38" fmla="*/ 576 w 1026"/>
                <a:gd name="T39" fmla="*/ 228 h 630"/>
                <a:gd name="T40" fmla="*/ 576 w 1026"/>
                <a:gd name="T41" fmla="*/ 216 h 630"/>
                <a:gd name="T42" fmla="*/ 576 w 1026"/>
                <a:gd name="T43" fmla="*/ 210 h 630"/>
                <a:gd name="T44" fmla="*/ 570 w 1026"/>
                <a:gd name="T45" fmla="*/ 204 h 630"/>
                <a:gd name="T46" fmla="*/ 564 w 1026"/>
                <a:gd name="T47" fmla="*/ 198 h 630"/>
                <a:gd name="T48" fmla="*/ 552 w 1026"/>
                <a:gd name="T49" fmla="*/ 198 h 630"/>
                <a:gd name="T50" fmla="*/ 540 w 1026"/>
                <a:gd name="T51" fmla="*/ 204 h 630"/>
                <a:gd name="T52" fmla="*/ 498 w 1026"/>
                <a:gd name="T53" fmla="*/ 264 h 630"/>
                <a:gd name="T54" fmla="*/ 486 w 1026"/>
                <a:gd name="T55" fmla="*/ 234 h 630"/>
                <a:gd name="T56" fmla="*/ 492 w 1026"/>
                <a:gd name="T57" fmla="*/ 198 h 630"/>
                <a:gd name="T58" fmla="*/ 516 w 1026"/>
                <a:gd name="T59" fmla="*/ 162 h 630"/>
                <a:gd name="T60" fmla="*/ 516 w 1026"/>
                <a:gd name="T61" fmla="*/ 138 h 630"/>
                <a:gd name="T62" fmla="*/ 510 w 1026"/>
                <a:gd name="T63" fmla="*/ 132 h 630"/>
                <a:gd name="T64" fmla="*/ 486 w 1026"/>
                <a:gd name="T65" fmla="*/ 144 h 630"/>
                <a:gd name="T66" fmla="*/ 450 w 1026"/>
                <a:gd name="T67" fmla="*/ 186 h 630"/>
                <a:gd name="T68" fmla="*/ 450 w 1026"/>
                <a:gd name="T69" fmla="*/ 234 h 630"/>
                <a:gd name="T70" fmla="*/ 462 w 1026"/>
                <a:gd name="T71" fmla="*/ 270 h 630"/>
                <a:gd name="T72" fmla="*/ 150 w 1026"/>
                <a:gd name="T73" fmla="*/ 420 h 630"/>
                <a:gd name="T74" fmla="*/ 90 w 1026"/>
                <a:gd name="T75" fmla="*/ 234 h 630"/>
                <a:gd name="T76" fmla="*/ 90 w 1026"/>
                <a:gd name="T77" fmla="*/ 240 h 630"/>
                <a:gd name="T78" fmla="*/ 102 w 1026"/>
                <a:gd name="T79" fmla="*/ 240 h 630"/>
                <a:gd name="T80" fmla="*/ 324 w 1026"/>
                <a:gd name="T81" fmla="*/ 84 h 630"/>
                <a:gd name="T82" fmla="*/ 588 w 1026"/>
                <a:gd name="T83" fmla="*/ 0 h 630"/>
                <a:gd name="T84" fmla="*/ 756 w 1026"/>
                <a:gd name="T85" fmla="*/ 114 h 630"/>
                <a:gd name="T86" fmla="*/ 924 w 1026"/>
                <a:gd name="T87" fmla="*/ 210 h 630"/>
                <a:gd name="T88" fmla="*/ 996 w 1026"/>
                <a:gd name="T89" fmla="*/ 306 h 630"/>
                <a:gd name="T90" fmla="*/ 1026 w 1026"/>
                <a:gd name="T91" fmla="*/ 426 h 630"/>
                <a:gd name="T92" fmla="*/ 1008 w 1026"/>
                <a:gd name="T93" fmla="*/ 522 h 630"/>
                <a:gd name="T94" fmla="*/ 948 w 1026"/>
                <a:gd name="T95" fmla="*/ 582 h 630"/>
                <a:gd name="T96" fmla="*/ 888 w 1026"/>
                <a:gd name="T97" fmla="*/ 612 h 630"/>
                <a:gd name="T98" fmla="*/ 828 w 1026"/>
                <a:gd name="T99" fmla="*/ 630 h 630"/>
                <a:gd name="T100" fmla="*/ 822 w 1026"/>
                <a:gd name="T101" fmla="*/ 630 h 6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26" h="630">
                  <a:moveTo>
                    <a:pt x="822" y="630"/>
                  </a:moveTo>
                  <a:lnTo>
                    <a:pt x="822" y="630"/>
                  </a:lnTo>
                  <a:lnTo>
                    <a:pt x="816" y="630"/>
                  </a:lnTo>
                  <a:lnTo>
                    <a:pt x="810" y="630"/>
                  </a:lnTo>
                  <a:lnTo>
                    <a:pt x="804" y="624"/>
                  </a:lnTo>
                  <a:lnTo>
                    <a:pt x="798" y="624"/>
                  </a:lnTo>
                  <a:lnTo>
                    <a:pt x="792" y="624"/>
                  </a:lnTo>
                  <a:lnTo>
                    <a:pt x="780" y="612"/>
                  </a:lnTo>
                  <a:lnTo>
                    <a:pt x="774" y="606"/>
                  </a:lnTo>
                  <a:lnTo>
                    <a:pt x="768" y="600"/>
                  </a:lnTo>
                  <a:lnTo>
                    <a:pt x="762" y="588"/>
                  </a:lnTo>
                  <a:lnTo>
                    <a:pt x="756" y="576"/>
                  </a:lnTo>
                  <a:lnTo>
                    <a:pt x="750" y="564"/>
                  </a:lnTo>
                  <a:lnTo>
                    <a:pt x="744" y="552"/>
                  </a:lnTo>
                  <a:lnTo>
                    <a:pt x="774" y="534"/>
                  </a:lnTo>
                  <a:lnTo>
                    <a:pt x="798" y="510"/>
                  </a:lnTo>
                  <a:lnTo>
                    <a:pt x="822" y="480"/>
                  </a:lnTo>
                  <a:lnTo>
                    <a:pt x="840" y="456"/>
                  </a:lnTo>
                  <a:lnTo>
                    <a:pt x="858" y="426"/>
                  </a:lnTo>
                  <a:lnTo>
                    <a:pt x="870" y="390"/>
                  </a:lnTo>
                  <a:lnTo>
                    <a:pt x="882" y="354"/>
                  </a:lnTo>
                  <a:lnTo>
                    <a:pt x="888" y="312"/>
                  </a:lnTo>
                  <a:lnTo>
                    <a:pt x="882" y="294"/>
                  </a:lnTo>
                  <a:lnTo>
                    <a:pt x="870" y="270"/>
                  </a:lnTo>
                  <a:lnTo>
                    <a:pt x="864" y="252"/>
                  </a:lnTo>
                  <a:lnTo>
                    <a:pt x="852" y="234"/>
                  </a:lnTo>
                  <a:lnTo>
                    <a:pt x="840" y="222"/>
                  </a:lnTo>
                  <a:lnTo>
                    <a:pt x="828" y="210"/>
                  </a:lnTo>
                  <a:lnTo>
                    <a:pt x="810" y="198"/>
                  </a:lnTo>
                  <a:lnTo>
                    <a:pt x="792" y="192"/>
                  </a:lnTo>
                  <a:lnTo>
                    <a:pt x="792" y="198"/>
                  </a:lnTo>
                  <a:lnTo>
                    <a:pt x="786" y="198"/>
                  </a:lnTo>
                  <a:lnTo>
                    <a:pt x="786" y="204"/>
                  </a:lnTo>
                  <a:lnTo>
                    <a:pt x="798" y="216"/>
                  </a:lnTo>
                  <a:lnTo>
                    <a:pt x="810" y="228"/>
                  </a:lnTo>
                  <a:lnTo>
                    <a:pt x="816" y="246"/>
                  </a:lnTo>
                  <a:lnTo>
                    <a:pt x="828" y="258"/>
                  </a:lnTo>
                  <a:lnTo>
                    <a:pt x="834" y="270"/>
                  </a:lnTo>
                  <a:lnTo>
                    <a:pt x="840" y="288"/>
                  </a:lnTo>
                  <a:lnTo>
                    <a:pt x="840" y="306"/>
                  </a:lnTo>
                  <a:lnTo>
                    <a:pt x="846" y="324"/>
                  </a:lnTo>
                  <a:lnTo>
                    <a:pt x="840" y="354"/>
                  </a:lnTo>
                  <a:lnTo>
                    <a:pt x="828" y="384"/>
                  </a:lnTo>
                  <a:lnTo>
                    <a:pt x="816" y="414"/>
                  </a:lnTo>
                  <a:lnTo>
                    <a:pt x="804" y="444"/>
                  </a:lnTo>
                  <a:lnTo>
                    <a:pt x="786" y="462"/>
                  </a:lnTo>
                  <a:lnTo>
                    <a:pt x="762" y="486"/>
                  </a:lnTo>
                  <a:lnTo>
                    <a:pt x="738" y="504"/>
                  </a:lnTo>
                  <a:lnTo>
                    <a:pt x="714" y="516"/>
                  </a:lnTo>
                  <a:lnTo>
                    <a:pt x="702" y="522"/>
                  </a:lnTo>
                  <a:lnTo>
                    <a:pt x="684" y="528"/>
                  </a:lnTo>
                  <a:lnTo>
                    <a:pt x="666" y="528"/>
                  </a:lnTo>
                  <a:lnTo>
                    <a:pt x="654" y="528"/>
                  </a:lnTo>
                  <a:lnTo>
                    <a:pt x="636" y="522"/>
                  </a:lnTo>
                  <a:lnTo>
                    <a:pt x="624" y="516"/>
                  </a:lnTo>
                  <a:lnTo>
                    <a:pt x="612" y="510"/>
                  </a:lnTo>
                  <a:lnTo>
                    <a:pt x="600" y="504"/>
                  </a:lnTo>
                  <a:lnTo>
                    <a:pt x="582" y="480"/>
                  </a:lnTo>
                  <a:lnTo>
                    <a:pt x="564" y="456"/>
                  </a:lnTo>
                  <a:lnTo>
                    <a:pt x="558" y="432"/>
                  </a:lnTo>
                  <a:lnTo>
                    <a:pt x="552" y="402"/>
                  </a:lnTo>
                  <a:lnTo>
                    <a:pt x="546" y="372"/>
                  </a:lnTo>
                  <a:lnTo>
                    <a:pt x="546" y="342"/>
                  </a:lnTo>
                  <a:lnTo>
                    <a:pt x="546" y="312"/>
                  </a:lnTo>
                  <a:lnTo>
                    <a:pt x="546" y="282"/>
                  </a:lnTo>
                  <a:lnTo>
                    <a:pt x="552" y="270"/>
                  </a:lnTo>
                  <a:lnTo>
                    <a:pt x="558" y="264"/>
                  </a:lnTo>
                  <a:lnTo>
                    <a:pt x="558" y="258"/>
                  </a:lnTo>
                  <a:lnTo>
                    <a:pt x="564" y="246"/>
                  </a:lnTo>
                  <a:lnTo>
                    <a:pt x="564" y="240"/>
                  </a:lnTo>
                  <a:lnTo>
                    <a:pt x="570" y="234"/>
                  </a:lnTo>
                  <a:lnTo>
                    <a:pt x="576" y="228"/>
                  </a:lnTo>
                  <a:lnTo>
                    <a:pt x="576" y="222"/>
                  </a:lnTo>
                  <a:lnTo>
                    <a:pt x="576" y="216"/>
                  </a:lnTo>
                  <a:lnTo>
                    <a:pt x="576" y="210"/>
                  </a:lnTo>
                  <a:lnTo>
                    <a:pt x="576" y="204"/>
                  </a:lnTo>
                  <a:lnTo>
                    <a:pt x="570" y="204"/>
                  </a:lnTo>
                  <a:lnTo>
                    <a:pt x="570" y="198"/>
                  </a:lnTo>
                  <a:lnTo>
                    <a:pt x="564" y="198"/>
                  </a:lnTo>
                  <a:lnTo>
                    <a:pt x="558" y="198"/>
                  </a:lnTo>
                  <a:lnTo>
                    <a:pt x="552" y="198"/>
                  </a:lnTo>
                  <a:lnTo>
                    <a:pt x="546" y="198"/>
                  </a:lnTo>
                  <a:lnTo>
                    <a:pt x="546" y="204"/>
                  </a:lnTo>
                  <a:lnTo>
                    <a:pt x="540" y="204"/>
                  </a:lnTo>
                  <a:lnTo>
                    <a:pt x="510" y="264"/>
                  </a:lnTo>
                  <a:lnTo>
                    <a:pt x="504" y="264"/>
                  </a:lnTo>
                  <a:lnTo>
                    <a:pt x="498" y="264"/>
                  </a:lnTo>
                  <a:lnTo>
                    <a:pt x="492" y="258"/>
                  </a:lnTo>
                  <a:lnTo>
                    <a:pt x="492" y="252"/>
                  </a:lnTo>
                  <a:lnTo>
                    <a:pt x="486" y="246"/>
                  </a:lnTo>
                  <a:lnTo>
                    <a:pt x="486" y="234"/>
                  </a:lnTo>
                  <a:lnTo>
                    <a:pt x="486" y="228"/>
                  </a:lnTo>
                  <a:lnTo>
                    <a:pt x="486" y="222"/>
                  </a:lnTo>
                  <a:lnTo>
                    <a:pt x="486" y="210"/>
                  </a:lnTo>
                  <a:lnTo>
                    <a:pt x="492" y="198"/>
                  </a:lnTo>
                  <a:lnTo>
                    <a:pt x="498" y="192"/>
                  </a:lnTo>
                  <a:lnTo>
                    <a:pt x="504" y="180"/>
                  </a:lnTo>
                  <a:lnTo>
                    <a:pt x="510" y="174"/>
                  </a:lnTo>
                  <a:lnTo>
                    <a:pt x="516" y="162"/>
                  </a:lnTo>
                  <a:lnTo>
                    <a:pt x="522" y="156"/>
                  </a:lnTo>
                  <a:lnTo>
                    <a:pt x="522" y="144"/>
                  </a:lnTo>
                  <a:lnTo>
                    <a:pt x="516" y="144"/>
                  </a:lnTo>
                  <a:lnTo>
                    <a:pt x="516" y="138"/>
                  </a:lnTo>
                  <a:lnTo>
                    <a:pt x="510" y="138"/>
                  </a:lnTo>
                  <a:lnTo>
                    <a:pt x="510" y="132"/>
                  </a:lnTo>
                  <a:lnTo>
                    <a:pt x="498" y="138"/>
                  </a:lnTo>
                  <a:lnTo>
                    <a:pt x="486" y="144"/>
                  </a:lnTo>
                  <a:lnTo>
                    <a:pt x="474" y="150"/>
                  </a:lnTo>
                  <a:lnTo>
                    <a:pt x="468" y="162"/>
                  </a:lnTo>
                  <a:lnTo>
                    <a:pt x="456" y="174"/>
                  </a:lnTo>
                  <a:lnTo>
                    <a:pt x="450" y="186"/>
                  </a:lnTo>
                  <a:lnTo>
                    <a:pt x="450" y="198"/>
                  </a:lnTo>
                  <a:lnTo>
                    <a:pt x="444" y="216"/>
                  </a:lnTo>
                  <a:lnTo>
                    <a:pt x="450" y="222"/>
                  </a:lnTo>
                  <a:lnTo>
                    <a:pt x="450" y="234"/>
                  </a:lnTo>
                  <a:lnTo>
                    <a:pt x="456" y="246"/>
                  </a:lnTo>
                  <a:lnTo>
                    <a:pt x="456" y="252"/>
                  </a:lnTo>
                  <a:lnTo>
                    <a:pt x="456" y="264"/>
                  </a:lnTo>
                  <a:lnTo>
                    <a:pt x="462" y="270"/>
                  </a:lnTo>
                  <a:lnTo>
                    <a:pt x="462" y="282"/>
                  </a:lnTo>
                  <a:lnTo>
                    <a:pt x="456" y="288"/>
                  </a:lnTo>
                  <a:lnTo>
                    <a:pt x="204" y="444"/>
                  </a:lnTo>
                  <a:lnTo>
                    <a:pt x="150" y="420"/>
                  </a:lnTo>
                  <a:lnTo>
                    <a:pt x="0" y="234"/>
                  </a:lnTo>
                  <a:lnTo>
                    <a:pt x="18" y="204"/>
                  </a:lnTo>
                  <a:lnTo>
                    <a:pt x="108" y="186"/>
                  </a:lnTo>
                  <a:lnTo>
                    <a:pt x="90" y="234"/>
                  </a:lnTo>
                  <a:lnTo>
                    <a:pt x="90" y="240"/>
                  </a:lnTo>
                  <a:lnTo>
                    <a:pt x="96" y="240"/>
                  </a:lnTo>
                  <a:lnTo>
                    <a:pt x="102" y="240"/>
                  </a:lnTo>
                  <a:lnTo>
                    <a:pt x="150" y="198"/>
                  </a:lnTo>
                  <a:lnTo>
                    <a:pt x="204" y="162"/>
                  </a:lnTo>
                  <a:lnTo>
                    <a:pt x="264" y="120"/>
                  </a:lnTo>
                  <a:lnTo>
                    <a:pt x="324" y="84"/>
                  </a:lnTo>
                  <a:lnTo>
                    <a:pt x="384" y="54"/>
                  </a:lnTo>
                  <a:lnTo>
                    <a:pt x="450" y="30"/>
                  </a:lnTo>
                  <a:lnTo>
                    <a:pt x="522" y="12"/>
                  </a:lnTo>
                  <a:lnTo>
                    <a:pt x="588" y="0"/>
                  </a:lnTo>
                  <a:lnTo>
                    <a:pt x="636" y="30"/>
                  </a:lnTo>
                  <a:lnTo>
                    <a:pt x="678" y="54"/>
                  </a:lnTo>
                  <a:lnTo>
                    <a:pt x="720" y="84"/>
                  </a:lnTo>
                  <a:lnTo>
                    <a:pt x="756" y="114"/>
                  </a:lnTo>
                  <a:lnTo>
                    <a:pt x="798" y="138"/>
                  </a:lnTo>
                  <a:lnTo>
                    <a:pt x="840" y="162"/>
                  </a:lnTo>
                  <a:lnTo>
                    <a:pt x="882" y="186"/>
                  </a:lnTo>
                  <a:lnTo>
                    <a:pt x="924" y="210"/>
                  </a:lnTo>
                  <a:lnTo>
                    <a:pt x="948" y="234"/>
                  </a:lnTo>
                  <a:lnTo>
                    <a:pt x="966" y="258"/>
                  </a:lnTo>
                  <a:lnTo>
                    <a:pt x="978" y="282"/>
                  </a:lnTo>
                  <a:lnTo>
                    <a:pt x="996" y="306"/>
                  </a:lnTo>
                  <a:lnTo>
                    <a:pt x="1002" y="336"/>
                  </a:lnTo>
                  <a:lnTo>
                    <a:pt x="1014" y="366"/>
                  </a:lnTo>
                  <a:lnTo>
                    <a:pt x="1020" y="396"/>
                  </a:lnTo>
                  <a:lnTo>
                    <a:pt x="1026" y="426"/>
                  </a:lnTo>
                  <a:lnTo>
                    <a:pt x="1026" y="450"/>
                  </a:lnTo>
                  <a:lnTo>
                    <a:pt x="1020" y="474"/>
                  </a:lnTo>
                  <a:lnTo>
                    <a:pt x="1014" y="498"/>
                  </a:lnTo>
                  <a:lnTo>
                    <a:pt x="1008" y="522"/>
                  </a:lnTo>
                  <a:lnTo>
                    <a:pt x="996" y="540"/>
                  </a:lnTo>
                  <a:lnTo>
                    <a:pt x="984" y="558"/>
                  </a:lnTo>
                  <a:lnTo>
                    <a:pt x="966" y="570"/>
                  </a:lnTo>
                  <a:lnTo>
                    <a:pt x="948" y="582"/>
                  </a:lnTo>
                  <a:lnTo>
                    <a:pt x="930" y="594"/>
                  </a:lnTo>
                  <a:lnTo>
                    <a:pt x="918" y="600"/>
                  </a:lnTo>
                  <a:lnTo>
                    <a:pt x="906" y="606"/>
                  </a:lnTo>
                  <a:lnTo>
                    <a:pt x="888" y="612"/>
                  </a:lnTo>
                  <a:lnTo>
                    <a:pt x="876" y="618"/>
                  </a:lnTo>
                  <a:lnTo>
                    <a:pt x="858" y="624"/>
                  </a:lnTo>
                  <a:lnTo>
                    <a:pt x="846" y="624"/>
                  </a:lnTo>
                  <a:lnTo>
                    <a:pt x="828" y="630"/>
                  </a:lnTo>
                  <a:lnTo>
                    <a:pt x="822" y="630"/>
                  </a:lnTo>
                  <a:close/>
                </a:path>
              </a:pathLst>
            </a:custGeom>
            <a:solidFill>
              <a:srgbClr val="D1B270"/>
            </a:solidFill>
            <a:ln w="9525">
              <a:noFill/>
              <a:round/>
              <a:headEnd/>
              <a:tailEnd/>
            </a:ln>
          </p:spPr>
          <p:txBody>
            <a:bodyPr/>
            <a:lstStyle/>
            <a:p>
              <a:endParaRPr lang="en-US"/>
            </a:p>
          </p:txBody>
        </p:sp>
        <p:sp>
          <p:nvSpPr>
            <p:cNvPr id="119840" name="Freeform 46"/>
            <p:cNvSpPr>
              <a:spLocks/>
            </p:cNvSpPr>
            <p:nvPr/>
          </p:nvSpPr>
          <p:spPr bwMode="auto">
            <a:xfrm>
              <a:off x="1200" y="1998"/>
              <a:ext cx="390" cy="810"/>
            </a:xfrm>
            <a:custGeom>
              <a:avLst/>
              <a:gdLst>
                <a:gd name="T0" fmla="*/ 372 w 390"/>
                <a:gd name="T1" fmla="*/ 804 h 810"/>
                <a:gd name="T2" fmla="*/ 306 w 390"/>
                <a:gd name="T3" fmla="*/ 738 h 810"/>
                <a:gd name="T4" fmla="*/ 252 w 390"/>
                <a:gd name="T5" fmla="*/ 666 h 810"/>
                <a:gd name="T6" fmla="*/ 198 w 390"/>
                <a:gd name="T7" fmla="*/ 582 h 810"/>
                <a:gd name="T8" fmla="*/ 150 w 390"/>
                <a:gd name="T9" fmla="*/ 498 h 810"/>
                <a:gd name="T10" fmla="*/ 108 w 390"/>
                <a:gd name="T11" fmla="*/ 408 h 810"/>
                <a:gd name="T12" fmla="*/ 72 w 390"/>
                <a:gd name="T13" fmla="*/ 306 h 810"/>
                <a:gd name="T14" fmla="*/ 42 w 390"/>
                <a:gd name="T15" fmla="*/ 210 h 810"/>
                <a:gd name="T16" fmla="*/ 12 w 390"/>
                <a:gd name="T17" fmla="*/ 102 h 810"/>
                <a:gd name="T18" fmla="*/ 12 w 390"/>
                <a:gd name="T19" fmla="*/ 90 h 810"/>
                <a:gd name="T20" fmla="*/ 6 w 390"/>
                <a:gd name="T21" fmla="*/ 78 h 810"/>
                <a:gd name="T22" fmla="*/ 6 w 390"/>
                <a:gd name="T23" fmla="*/ 66 h 810"/>
                <a:gd name="T24" fmla="*/ 6 w 390"/>
                <a:gd name="T25" fmla="*/ 54 h 810"/>
                <a:gd name="T26" fmla="*/ 0 w 390"/>
                <a:gd name="T27" fmla="*/ 42 h 810"/>
                <a:gd name="T28" fmla="*/ 0 w 390"/>
                <a:gd name="T29" fmla="*/ 24 h 810"/>
                <a:gd name="T30" fmla="*/ 0 w 390"/>
                <a:gd name="T31" fmla="*/ 12 h 810"/>
                <a:gd name="T32" fmla="*/ 6 w 390"/>
                <a:gd name="T33" fmla="*/ 0 h 810"/>
                <a:gd name="T34" fmla="*/ 30 w 390"/>
                <a:gd name="T35" fmla="*/ 18 h 810"/>
                <a:gd name="T36" fmla="*/ 60 w 390"/>
                <a:gd name="T37" fmla="*/ 30 h 810"/>
                <a:gd name="T38" fmla="*/ 90 w 390"/>
                <a:gd name="T39" fmla="*/ 48 h 810"/>
                <a:gd name="T40" fmla="*/ 120 w 390"/>
                <a:gd name="T41" fmla="*/ 60 h 810"/>
                <a:gd name="T42" fmla="*/ 156 w 390"/>
                <a:gd name="T43" fmla="*/ 66 h 810"/>
                <a:gd name="T44" fmla="*/ 186 w 390"/>
                <a:gd name="T45" fmla="*/ 72 h 810"/>
                <a:gd name="T46" fmla="*/ 222 w 390"/>
                <a:gd name="T47" fmla="*/ 72 h 810"/>
                <a:gd name="T48" fmla="*/ 258 w 390"/>
                <a:gd name="T49" fmla="*/ 66 h 810"/>
                <a:gd name="T50" fmla="*/ 294 w 390"/>
                <a:gd name="T51" fmla="*/ 156 h 810"/>
                <a:gd name="T52" fmla="*/ 318 w 390"/>
                <a:gd name="T53" fmla="*/ 246 h 810"/>
                <a:gd name="T54" fmla="*/ 330 w 390"/>
                <a:gd name="T55" fmla="*/ 336 h 810"/>
                <a:gd name="T56" fmla="*/ 342 w 390"/>
                <a:gd name="T57" fmla="*/ 426 h 810"/>
                <a:gd name="T58" fmla="*/ 348 w 390"/>
                <a:gd name="T59" fmla="*/ 516 h 810"/>
                <a:gd name="T60" fmla="*/ 360 w 390"/>
                <a:gd name="T61" fmla="*/ 606 h 810"/>
                <a:gd name="T62" fmla="*/ 372 w 390"/>
                <a:gd name="T63" fmla="*/ 696 h 810"/>
                <a:gd name="T64" fmla="*/ 390 w 390"/>
                <a:gd name="T65" fmla="*/ 792 h 810"/>
                <a:gd name="T66" fmla="*/ 390 w 390"/>
                <a:gd name="T67" fmla="*/ 792 h 810"/>
                <a:gd name="T68" fmla="*/ 390 w 390"/>
                <a:gd name="T69" fmla="*/ 798 h 810"/>
                <a:gd name="T70" fmla="*/ 384 w 390"/>
                <a:gd name="T71" fmla="*/ 798 h 810"/>
                <a:gd name="T72" fmla="*/ 384 w 390"/>
                <a:gd name="T73" fmla="*/ 804 h 810"/>
                <a:gd name="T74" fmla="*/ 384 w 390"/>
                <a:gd name="T75" fmla="*/ 804 h 810"/>
                <a:gd name="T76" fmla="*/ 384 w 390"/>
                <a:gd name="T77" fmla="*/ 804 h 810"/>
                <a:gd name="T78" fmla="*/ 384 w 390"/>
                <a:gd name="T79" fmla="*/ 810 h 810"/>
                <a:gd name="T80" fmla="*/ 384 w 390"/>
                <a:gd name="T81" fmla="*/ 810 h 810"/>
                <a:gd name="T82" fmla="*/ 384 w 390"/>
                <a:gd name="T83" fmla="*/ 810 h 810"/>
                <a:gd name="T84" fmla="*/ 384 w 390"/>
                <a:gd name="T85" fmla="*/ 810 h 810"/>
                <a:gd name="T86" fmla="*/ 378 w 390"/>
                <a:gd name="T87" fmla="*/ 804 h 810"/>
                <a:gd name="T88" fmla="*/ 378 w 390"/>
                <a:gd name="T89" fmla="*/ 804 h 810"/>
                <a:gd name="T90" fmla="*/ 378 w 390"/>
                <a:gd name="T91" fmla="*/ 804 h 810"/>
                <a:gd name="T92" fmla="*/ 378 w 390"/>
                <a:gd name="T93" fmla="*/ 804 h 810"/>
                <a:gd name="T94" fmla="*/ 378 w 390"/>
                <a:gd name="T95" fmla="*/ 804 h 810"/>
                <a:gd name="T96" fmla="*/ 372 w 390"/>
                <a:gd name="T97" fmla="*/ 804 h 81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90" h="810">
                  <a:moveTo>
                    <a:pt x="372" y="804"/>
                  </a:moveTo>
                  <a:lnTo>
                    <a:pt x="306" y="738"/>
                  </a:lnTo>
                  <a:lnTo>
                    <a:pt x="252" y="666"/>
                  </a:lnTo>
                  <a:lnTo>
                    <a:pt x="198" y="582"/>
                  </a:lnTo>
                  <a:lnTo>
                    <a:pt x="150" y="498"/>
                  </a:lnTo>
                  <a:lnTo>
                    <a:pt x="108" y="408"/>
                  </a:lnTo>
                  <a:lnTo>
                    <a:pt x="72" y="306"/>
                  </a:lnTo>
                  <a:lnTo>
                    <a:pt x="42" y="210"/>
                  </a:lnTo>
                  <a:lnTo>
                    <a:pt x="12" y="102"/>
                  </a:lnTo>
                  <a:lnTo>
                    <a:pt x="12" y="90"/>
                  </a:lnTo>
                  <a:lnTo>
                    <a:pt x="6" y="78"/>
                  </a:lnTo>
                  <a:lnTo>
                    <a:pt x="6" y="66"/>
                  </a:lnTo>
                  <a:lnTo>
                    <a:pt x="6" y="54"/>
                  </a:lnTo>
                  <a:lnTo>
                    <a:pt x="0" y="42"/>
                  </a:lnTo>
                  <a:lnTo>
                    <a:pt x="0" y="24"/>
                  </a:lnTo>
                  <a:lnTo>
                    <a:pt x="0" y="12"/>
                  </a:lnTo>
                  <a:lnTo>
                    <a:pt x="6" y="0"/>
                  </a:lnTo>
                  <a:lnTo>
                    <a:pt x="30" y="18"/>
                  </a:lnTo>
                  <a:lnTo>
                    <a:pt x="60" y="30"/>
                  </a:lnTo>
                  <a:lnTo>
                    <a:pt x="90" y="48"/>
                  </a:lnTo>
                  <a:lnTo>
                    <a:pt x="120" y="60"/>
                  </a:lnTo>
                  <a:lnTo>
                    <a:pt x="156" y="66"/>
                  </a:lnTo>
                  <a:lnTo>
                    <a:pt x="186" y="72"/>
                  </a:lnTo>
                  <a:lnTo>
                    <a:pt x="222" y="72"/>
                  </a:lnTo>
                  <a:lnTo>
                    <a:pt x="258" y="66"/>
                  </a:lnTo>
                  <a:lnTo>
                    <a:pt x="294" y="156"/>
                  </a:lnTo>
                  <a:lnTo>
                    <a:pt x="318" y="246"/>
                  </a:lnTo>
                  <a:lnTo>
                    <a:pt x="330" y="336"/>
                  </a:lnTo>
                  <a:lnTo>
                    <a:pt x="342" y="426"/>
                  </a:lnTo>
                  <a:lnTo>
                    <a:pt x="348" y="516"/>
                  </a:lnTo>
                  <a:lnTo>
                    <a:pt x="360" y="606"/>
                  </a:lnTo>
                  <a:lnTo>
                    <a:pt x="372" y="696"/>
                  </a:lnTo>
                  <a:lnTo>
                    <a:pt x="390" y="792"/>
                  </a:lnTo>
                  <a:lnTo>
                    <a:pt x="390" y="798"/>
                  </a:lnTo>
                  <a:lnTo>
                    <a:pt x="384" y="798"/>
                  </a:lnTo>
                  <a:lnTo>
                    <a:pt x="384" y="804"/>
                  </a:lnTo>
                  <a:lnTo>
                    <a:pt x="384" y="810"/>
                  </a:lnTo>
                  <a:lnTo>
                    <a:pt x="378" y="804"/>
                  </a:lnTo>
                  <a:lnTo>
                    <a:pt x="372" y="804"/>
                  </a:lnTo>
                  <a:close/>
                </a:path>
              </a:pathLst>
            </a:custGeom>
            <a:solidFill>
              <a:srgbClr val="D1B270"/>
            </a:solidFill>
            <a:ln w="9525">
              <a:noFill/>
              <a:round/>
              <a:headEnd/>
              <a:tailEnd/>
            </a:ln>
          </p:spPr>
          <p:txBody>
            <a:bodyPr/>
            <a:lstStyle/>
            <a:p>
              <a:endParaRPr lang="en-US"/>
            </a:p>
          </p:txBody>
        </p:sp>
        <p:sp>
          <p:nvSpPr>
            <p:cNvPr id="119841" name="Freeform 47"/>
            <p:cNvSpPr>
              <a:spLocks/>
            </p:cNvSpPr>
            <p:nvPr/>
          </p:nvSpPr>
          <p:spPr bwMode="auto">
            <a:xfrm>
              <a:off x="4488" y="2520"/>
              <a:ext cx="120" cy="276"/>
            </a:xfrm>
            <a:custGeom>
              <a:avLst/>
              <a:gdLst>
                <a:gd name="T0" fmla="*/ 60 w 120"/>
                <a:gd name="T1" fmla="*/ 276 h 276"/>
                <a:gd name="T2" fmla="*/ 0 w 120"/>
                <a:gd name="T3" fmla="*/ 276 h 276"/>
                <a:gd name="T4" fmla="*/ 6 w 120"/>
                <a:gd name="T5" fmla="*/ 252 h 276"/>
                <a:gd name="T6" fmla="*/ 18 w 120"/>
                <a:gd name="T7" fmla="*/ 234 h 276"/>
                <a:gd name="T8" fmla="*/ 30 w 120"/>
                <a:gd name="T9" fmla="*/ 210 h 276"/>
                <a:gd name="T10" fmla="*/ 42 w 120"/>
                <a:gd name="T11" fmla="*/ 180 h 276"/>
                <a:gd name="T12" fmla="*/ 54 w 120"/>
                <a:gd name="T13" fmla="*/ 156 h 276"/>
                <a:gd name="T14" fmla="*/ 60 w 120"/>
                <a:gd name="T15" fmla="*/ 126 h 276"/>
                <a:gd name="T16" fmla="*/ 60 w 120"/>
                <a:gd name="T17" fmla="*/ 102 h 276"/>
                <a:gd name="T18" fmla="*/ 60 w 120"/>
                <a:gd name="T19" fmla="*/ 72 h 276"/>
                <a:gd name="T20" fmla="*/ 54 w 120"/>
                <a:gd name="T21" fmla="*/ 60 h 276"/>
                <a:gd name="T22" fmla="*/ 54 w 120"/>
                <a:gd name="T23" fmla="*/ 48 h 276"/>
                <a:gd name="T24" fmla="*/ 54 w 120"/>
                <a:gd name="T25" fmla="*/ 42 h 276"/>
                <a:gd name="T26" fmla="*/ 54 w 120"/>
                <a:gd name="T27" fmla="*/ 36 h 276"/>
                <a:gd name="T28" fmla="*/ 48 w 120"/>
                <a:gd name="T29" fmla="*/ 24 h 276"/>
                <a:gd name="T30" fmla="*/ 48 w 120"/>
                <a:gd name="T31" fmla="*/ 18 h 276"/>
                <a:gd name="T32" fmla="*/ 48 w 120"/>
                <a:gd name="T33" fmla="*/ 12 h 276"/>
                <a:gd name="T34" fmla="*/ 42 w 120"/>
                <a:gd name="T35" fmla="*/ 0 h 276"/>
                <a:gd name="T36" fmla="*/ 60 w 120"/>
                <a:gd name="T37" fmla="*/ 12 h 276"/>
                <a:gd name="T38" fmla="*/ 72 w 120"/>
                <a:gd name="T39" fmla="*/ 30 h 276"/>
                <a:gd name="T40" fmla="*/ 84 w 120"/>
                <a:gd name="T41" fmla="*/ 48 h 276"/>
                <a:gd name="T42" fmla="*/ 96 w 120"/>
                <a:gd name="T43" fmla="*/ 66 h 276"/>
                <a:gd name="T44" fmla="*/ 102 w 120"/>
                <a:gd name="T45" fmla="*/ 90 h 276"/>
                <a:gd name="T46" fmla="*/ 114 w 120"/>
                <a:gd name="T47" fmla="*/ 108 h 276"/>
                <a:gd name="T48" fmla="*/ 120 w 120"/>
                <a:gd name="T49" fmla="*/ 132 h 276"/>
                <a:gd name="T50" fmla="*/ 120 w 120"/>
                <a:gd name="T51" fmla="*/ 156 h 276"/>
                <a:gd name="T52" fmla="*/ 120 w 120"/>
                <a:gd name="T53" fmla="*/ 174 h 276"/>
                <a:gd name="T54" fmla="*/ 120 w 120"/>
                <a:gd name="T55" fmla="*/ 192 h 276"/>
                <a:gd name="T56" fmla="*/ 114 w 120"/>
                <a:gd name="T57" fmla="*/ 210 h 276"/>
                <a:gd name="T58" fmla="*/ 108 w 120"/>
                <a:gd name="T59" fmla="*/ 222 h 276"/>
                <a:gd name="T60" fmla="*/ 102 w 120"/>
                <a:gd name="T61" fmla="*/ 240 h 276"/>
                <a:gd name="T62" fmla="*/ 90 w 120"/>
                <a:gd name="T63" fmla="*/ 252 h 276"/>
                <a:gd name="T64" fmla="*/ 78 w 120"/>
                <a:gd name="T65" fmla="*/ 264 h 276"/>
                <a:gd name="T66" fmla="*/ 66 w 120"/>
                <a:gd name="T67" fmla="*/ 276 h 276"/>
                <a:gd name="T68" fmla="*/ 66 w 120"/>
                <a:gd name="T69" fmla="*/ 276 h 276"/>
                <a:gd name="T70" fmla="*/ 66 w 120"/>
                <a:gd name="T71" fmla="*/ 276 h 276"/>
                <a:gd name="T72" fmla="*/ 60 w 120"/>
                <a:gd name="T73" fmla="*/ 276 h 276"/>
                <a:gd name="T74" fmla="*/ 60 w 120"/>
                <a:gd name="T75" fmla="*/ 276 h 27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0" h="276">
                  <a:moveTo>
                    <a:pt x="60" y="276"/>
                  </a:moveTo>
                  <a:lnTo>
                    <a:pt x="0" y="276"/>
                  </a:lnTo>
                  <a:lnTo>
                    <a:pt x="6" y="252"/>
                  </a:lnTo>
                  <a:lnTo>
                    <a:pt x="18" y="234"/>
                  </a:lnTo>
                  <a:lnTo>
                    <a:pt x="30" y="210"/>
                  </a:lnTo>
                  <a:lnTo>
                    <a:pt x="42" y="180"/>
                  </a:lnTo>
                  <a:lnTo>
                    <a:pt x="54" y="156"/>
                  </a:lnTo>
                  <a:lnTo>
                    <a:pt x="60" y="126"/>
                  </a:lnTo>
                  <a:lnTo>
                    <a:pt x="60" y="102"/>
                  </a:lnTo>
                  <a:lnTo>
                    <a:pt x="60" y="72"/>
                  </a:lnTo>
                  <a:lnTo>
                    <a:pt x="54" y="60"/>
                  </a:lnTo>
                  <a:lnTo>
                    <a:pt x="54" y="48"/>
                  </a:lnTo>
                  <a:lnTo>
                    <a:pt x="54" y="42"/>
                  </a:lnTo>
                  <a:lnTo>
                    <a:pt x="54" y="36"/>
                  </a:lnTo>
                  <a:lnTo>
                    <a:pt x="48" y="24"/>
                  </a:lnTo>
                  <a:lnTo>
                    <a:pt x="48" y="18"/>
                  </a:lnTo>
                  <a:lnTo>
                    <a:pt x="48" y="12"/>
                  </a:lnTo>
                  <a:lnTo>
                    <a:pt x="42" y="0"/>
                  </a:lnTo>
                  <a:lnTo>
                    <a:pt x="60" y="12"/>
                  </a:lnTo>
                  <a:lnTo>
                    <a:pt x="72" y="30"/>
                  </a:lnTo>
                  <a:lnTo>
                    <a:pt x="84" y="48"/>
                  </a:lnTo>
                  <a:lnTo>
                    <a:pt x="96" y="66"/>
                  </a:lnTo>
                  <a:lnTo>
                    <a:pt x="102" y="90"/>
                  </a:lnTo>
                  <a:lnTo>
                    <a:pt x="114" y="108"/>
                  </a:lnTo>
                  <a:lnTo>
                    <a:pt x="120" y="132"/>
                  </a:lnTo>
                  <a:lnTo>
                    <a:pt x="120" y="156"/>
                  </a:lnTo>
                  <a:lnTo>
                    <a:pt x="120" y="174"/>
                  </a:lnTo>
                  <a:lnTo>
                    <a:pt x="120" y="192"/>
                  </a:lnTo>
                  <a:lnTo>
                    <a:pt x="114" y="210"/>
                  </a:lnTo>
                  <a:lnTo>
                    <a:pt x="108" y="222"/>
                  </a:lnTo>
                  <a:lnTo>
                    <a:pt x="102" y="240"/>
                  </a:lnTo>
                  <a:lnTo>
                    <a:pt x="90" y="252"/>
                  </a:lnTo>
                  <a:lnTo>
                    <a:pt x="78" y="264"/>
                  </a:lnTo>
                  <a:lnTo>
                    <a:pt x="66" y="276"/>
                  </a:lnTo>
                  <a:lnTo>
                    <a:pt x="60" y="276"/>
                  </a:lnTo>
                  <a:close/>
                </a:path>
              </a:pathLst>
            </a:custGeom>
            <a:solidFill>
              <a:srgbClr val="D1B270"/>
            </a:solidFill>
            <a:ln w="9525">
              <a:noFill/>
              <a:round/>
              <a:headEnd/>
              <a:tailEnd/>
            </a:ln>
          </p:spPr>
          <p:txBody>
            <a:bodyPr/>
            <a:lstStyle/>
            <a:p>
              <a:endParaRPr lang="en-US"/>
            </a:p>
          </p:txBody>
        </p:sp>
        <p:sp>
          <p:nvSpPr>
            <p:cNvPr id="119842" name="Freeform 48"/>
            <p:cNvSpPr>
              <a:spLocks/>
            </p:cNvSpPr>
            <p:nvPr/>
          </p:nvSpPr>
          <p:spPr bwMode="auto">
            <a:xfrm>
              <a:off x="1848" y="2124"/>
              <a:ext cx="108" cy="486"/>
            </a:xfrm>
            <a:custGeom>
              <a:avLst/>
              <a:gdLst>
                <a:gd name="T0" fmla="*/ 102 w 108"/>
                <a:gd name="T1" fmla="*/ 486 h 486"/>
                <a:gd name="T2" fmla="*/ 96 w 108"/>
                <a:gd name="T3" fmla="*/ 486 h 486"/>
                <a:gd name="T4" fmla="*/ 96 w 108"/>
                <a:gd name="T5" fmla="*/ 486 h 486"/>
                <a:gd name="T6" fmla="*/ 96 w 108"/>
                <a:gd name="T7" fmla="*/ 480 h 486"/>
                <a:gd name="T8" fmla="*/ 90 w 108"/>
                <a:gd name="T9" fmla="*/ 480 h 486"/>
                <a:gd name="T10" fmla="*/ 90 w 108"/>
                <a:gd name="T11" fmla="*/ 480 h 486"/>
                <a:gd name="T12" fmla="*/ 90 w 108"/>
                <a:gd name="T13" fmla="*/ 480 h 486"/>
                <a:gd name="T14" fmla="*/ 90 w 108"/>
                <a:gd name="T15" fmla="*/ 474 h 486"/>
                <a:gd name="T16" fmla="*/ 84 w 108"/>
                <a:gd name="T17" fmla="*/ 474 h 486"/>
                <a:gd name="T18" fmla="*/ 66 w 108"/>
                <a:gd name="T19" fmla="*/ 420 h 486"/>
                <a:gd name="T20" fmla="*/ 48 w 108"/>
                <a:gd name="T21" fmla="*/ 366 h 486"/>
                <a:gd name="T22" fmla="*/ 30 w 108"/>
                <a:gd name="T23" fmla="*/ 306 h 486"/>
                <a:gd name="T24" fmla="*/ 18 w 108"/>
                <a:gd name="T25" fmla="*/ 252 h 486"/>
                <a:gd name="T26" fmla="*/ 12 w 108"/>
                <a:gd name="T27" fmla="*/ 192 h 486"/>
                <a:gd name="T28" fmla="*/ 0 w 108"/>
                <a:gd name="T29" fmla="*/ 138 h 486"/>
                <a:gd name="T30" fmla="*/ 0 w 108"/>
                <a:gd name="T31" fmla="*/ 78 h 486"/>
                <a:gd name="T32" fmla="*/ 0 w 108"/>
                <a:gd name="T33" fmla="*/ 18 h 486"/>
                <a:gd name="T34" fmla="*/ 0 w 108"/>
                <a:gd name="T35" fmla="*/ 12 h 486"/>
                <a:gd name="T36" fmla="*/ 6 w 108"/>
                <a:gd name="T37" fmla="*/ 12 h 486"/>
                <a:gd name="T38" fmla="*/ 12 w 108"/>
                <a:gd name="T39" fmla="*/ 12 h 486"/>
                <a:gd name="T40" fmla="*/ 18 w 108"/>
                <a:gd name="T41" fmla="*/ 12 h 486"/>
                <a:gd name="T42" fmla="*/ 24 w 108"/>
                <a:gd name="T43" fmla="*/ 12 h 486"/>
                <a:gd name="T44" fmla="*/ 30 w 108"/>
                <a:gd name="T45" fmla="*/ 6 h 486"/>
                <a:gd name="T46" fmla="*/ 36 w 108"/>
                <a:gd name="T47" fmla="*/ 6 h 486"/>
                <a:gd name="T48" fmla="*/ 36 w 108"/>
                <a:gd name="T49" fmla="*/ 0 h 486"/>
                <a:gd name="T50" fmla="*/ 42 w 108"/>
                <a:gd name="T51" fmla="*/ 6 h 486"/>
                <a:gd name="T52" fmla="*/ 42 w 108"/>
                <a:gd name="T53" fmla="*/ 6 h 486"/>
                <a:gd name="T54" fmla="*/ 48 w 108"/>
                <a:gd name="T55" fmla="*/ 6 h 486"/>
                <a:gd name="T56" fmla="*/ 48 w 108"/>
                <a:gd name="T57" fmla="*/ 6 h 486"/>
                <a:gd name="T58" fmla="*/ 54 w 108"/>
                <a:gd name="T59" fmla="*/ 6 h 486"/>
                <a:gd name="T60" fmla="*/ 54 w 108"/>
                <a:gd name="T61" fmla="*/ 12 h 486"/>
                <a:gd name="T62" fmla="*/ 54 w 108"/>
                <a:gd name="T63" fmla="*/ 12 h 486"/>
                <a:gd name="T64" fmla="*/ 60 w 108"/>
                <a:gd name="T65" fmla="*/ 18 h 486"/>
                <a:gd name="T66" fmla="*/ 60 w 108"/>
                <a:gd name="T67" fmla="*/ 24 h 486"/>
                <a:gd name="T68" fmla="*/ 60 w 108"/>
                <a:gd name="T69" fmla="*/ 24 h 486"/>
                <a:gd name="T70" fmla="*/ 54 w 108"/>
                <a:gd name="T71" fmla="*/ 30 h 486"/>
                <a:gd name="T72" fmla="*/ 48 w 108"/>
                <a:gd name="T73" fmla="*/ 30 h 486"/>
                <a:gd name="T74" fmla="*/ 42 w 108"/>
                <a:gd name="T75" fmla="*/ 30 h 486"/>
                <a:gd name="T76" fmla="*/ 42 w 108"/>
                <a:gd name="T77" fmla="*/ 30 h 486"/>
                <a:gd name="T78" fmla="*/ 36 w 108"/>
                <a:gd name="T79" fmla="*/ 36 h 486"/>
                <a:gd name="T80" fmla="*/ 30 w 108"/>
                <a:gd name="T81" fmla="*/ 36 h 486"/>
                <a:gd name="T82" fmla="*/ 24 w 108"/>
                <a:gd name="T83" fmla="*/ 90 h 486"/>
                <a:gd name="T84" fmla="*/ 24 w 108"/>
                <a:gd name="T85" fmla="*/ 144 h 486"/>
                <a:gd name="T86" fmla="*/ 30 w 108"/>
                <a:gd name="T87" fmla="*/ 204 h 486"/>
                <a:gd name="T88" fmla="*/ 42 w 108"/>
                <a:gd name="T89" fmla="*/ 258 h 486"/>
                <a:gd name="T90" fmla="*/ 60 w 108"/>
                <a:gd name="T91" fmla="*/ 318 h 486"/>
                <a:gd name="T92" fmla="*/ 72 w 108"/>
                <a:gd name="T93" fmla="*/ 378 h 486"/>
                <a:gd name="T94" fmla="*/ 90 w 108"/>
                <a:gd name="T95" fmla="*/ 432 h 486"/>
                <a:gd name="T96" fmla="*/ 108 w 108"/>
                <a:gd name="T97" fmla="*/ 486 h 486"/>
                <a:gd name="T98" fmla="*/ 108 w 108"/>
                <a:gd name="T99" fmla="*/ 486 h 486"/>
                <a:gd name="T100" fmla="*/ 102 w 108"/>
                <a:gd name="T101" fmla="*/ 486 h 486"/>
                <a:gd name="T102" fmla="*/ 102 w 108"/>
                <a:gd name="T103" fmla="*/ 486 h 486"/>
                <a:gd name="T104" fmla="*/ 102 w 108"/>
                <a:gd name="T105" fmla="*/ 486 h 486"/>
                <a:gd name="T106" fmla="*/ 102 w 108"/>
                <a:gd name="T107" fmla="*/ 486 h 486"/>
                <a:gd name="T108" fmla="*/ 102 w 108"/>
                <a:gd name="T109" fmla="*/ 486 h 486"/>
                <a:gd name="T110" fmla="*/ 102 w 108"/>
                <a:gd name="T111" fmla="*/ 486 h 486"/>
                <a:gd name="T112" fmla="*/ 102 w 108"/>
                <a:gd name="T113" fmla="*/ 486 h 4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08" h="486">
                  <a:moveTo>
                    <a:pt x="102" y="486"/>
                  </a:moveTo>
                  <a:lnTo>
                    <a:pt x="96" y="486"/>
                  </a:lnTo>
                  <a:lnTo>
                    <a:pt x="96" y="480"/>
                  </a:lnTo>
                  <a:lnTo>
                    <a:pt x="90" y="480"/>
                  </a:lnTo>
                  <a:lnTo>
                    <a:pt x="90" y="474"/>
                  </a:lnTo>
                  <a:lnTo>
                    <a:pt x="84" y="474"/>
                  </a:lnTo>
                  <a:lnTo>
                    <a:pt x="66" y="420"/>
                  </a:lnTo>
                  <a:lnTo>
                    <a:pt x="48" y="366"/>
                  </a:lnTo>
                  <a:lnTo>
                    <a:pt x="30" y="306"/>
                  </a:lnTo>
                  <a:lnTo>
                    <a:pt x="18" y="252"/>
                  </a:lnTo>
                  <a:lnTo>
                    <a:pt x="12" y="192"/>
                  </a:lnTo>
                  <a:lnTo>
                    <a:pt x="0" y="138"/>
                  </a:lnTo>
                  <a:lnTo>
                    <a:pt x="0" y="78"/>
                  </a:lnTo>
                  <a:lnTo>
                    <a:pt x="0" y="18"/>
                  </a:lnTo>
                  <a:lnTo>
                    <a:pt x="0" y="12"/>
                  </a:lnTo>
                  <a:lnTo>
                    <a:pt x="6" y="12"/>
                  </a:lnTo>
                  <a:lnTo>
                    <a:pt x="12" y="12"/>
                  </a:lnTo>
                  <a:lnTo>
                    <a:pt x="18" y="12"/>
                  </a:lnTo>
                  <a:lnTo>
                    <a:pt x="24" y="12"/>
                  </a:lnTo>
                  <a:lnTo>
                    <a:pt x="30" y="6"/>
                  </a:lnTo>
                  <a:lnTo>
                    <a:pt x="36" y="6"/>
                  </a:lnTo>
                  <a:lnTo>
                    <a:pt x="36" y="0"/>
                  </a:lnTo>
                  <a:lnTo>
                    <a:pt x="42" y="6"/>
                  </a:lnTo>
                  <a:lnTo>
                    <a:pt x="48" y="6"/>
                  </a:lnTo>
                  <a:lnTo>
                    <a:pt x="54" y="6"/>
                  </a:lnTo>
                  <a:lnTo>
                    <a:pt x="54" y="12"/>
                  </a:lnTo>
                  <a:lnTo>
                    <a:pt x="60" y="18"/>
                  </a:lnTo>
                  <a:lnTo>
                    <a:pt x="60" y="24"/>
                  </a:lnTo>
                  <a:lnTo>
                    <a:pt x="54" y="30"/>
                  </a:lnTo>
                  <a:lnTo>
                    <a:pt x="48" y="30"/>
                  </a:lnTo>
                  <a:lnTo>
                    <a:pt x="42" y="30"/>
                  </a:lnTo>
                  <a:lnTo>
                    <a:pt x="36" y="36"/>
                  </a:lnTo>
                  <a:lnTo>
                    <a:pt x="30" y="36"/>
                  </a:lnTo>
                  <a:lnTo>
                    <a:pt x="24" y="90"/>
                  </a:lnTo>
                  <a:lnTo>
                    <a:pt x="24" y="144"/>
                  </a:lnTo>
                  <a:lnTo>
                    <a:pt x="30" y="204"/>
                  </a:lnTo>
                  <a:lnTo>
                    <a:pt x="42" y="258"/>
                  </a:lnTo>
                  <a:lnTo>
                    <a:pt x="60" y="318"/>
                  </a:lnTo>
                  <a:lnTo>
                    <a:pt x="72" y="378"/>
                  </a:lnTo>
                  <a:lnTo>
                    <a:pt x="90" y="432"/>
                  </a:lnTo>
                  <a:lnTo>
                    <a:pt x="108" y="486"/>
                  </a:lnTo>
                  <a:lnTo>
                    <a:pt x="102" y="486"/>
                  </a:lnTo>
                  <a:close/>
                </a:path>
              </a:pathLst>
            </a:custGeom>
            <a:solidFill>
              <a:srgbClr val="000000"/>
            </a:solidFill>
            <a:ln w="9525">
              <a:noFill/>
              <a:round/>
              <a:headEnd/>
              <a:tailEnd/>
            </a:ln>
          </p:spPr>
          <p:txBody>
            <a:bodyPr/>
            <a:lstStyle/>
            <a:p>
              <a:endParaRPr lang="en-US"/>
            </a:p>
          </p:txBody>
        </p:sp>
        <p:sp>
          <p:nvSpPr>
            <p:cNvPr id="119843" name="Freeform 49"/>
            <p:cNvSpPr>
              <a:spLocks/>
            </p:cNvSpPr>
            <p:nvPr/>
          </p:nvSpPr>
          <p:spPr bwMode="auto">
            <a:xfrm>
              <a:off x="1728" y="2130"/>
              <a:ext cx="90" cy="414"/>
            </a:xfrm>
            <a:custGeom>
              <a:avLst/>
              <a:gdLst>
                <a:gd name="T0" fmla="*/ 78 w 90"/>
                <a:gd name="T1" fmla="*/ 414 h 414"/>
                <a:gd name="T2" fmla="*/ 60 w 90"/>
                <a:gd name="T3" fmla="*/ 366 h 414"/>
                <a:gd name="T4" fmla="*/ 42 w 90"/>
                <a:gd name="T5" fmla="*/ 318 h 414"/>
                <a:gd name="T6" fmla="*/ 24 w 90"/>
                <a:gd name="T7" fmla="*/ 270 h 414"/>
                <a:gd name="T8" fmla="*/ 12 w 90"/>
                <a:gd name="T9" fmla="*/ 222 h 414"/>
                <a:gd name="T10" fmla="*/ 6 w 90"/>
                <a:gd name="T11" fmla="*/ 168 h 414"/>
                <a:gd name="T12" fmla="*/ 0 w 90"/>
                <a:gd name="T13" fmla="*/ 114 h 414"/>
                <a:gd name="T14" fmla="*/ 0 w 90"/>
                <a:gd name="T15" fmla="*/ 60 h 414"/>
                <a:gd name="T16" fmla="*/ 6 w 90"/>
                <a:gd name="T17" fmla="*/ 12 h 414"/>
                <a:gd name="T18" fmla="*/ 6 w 90"/>
                <a:gd name="T19" fmla="*/ 12 h 414"/>
                <a:gd name="T20" fmla="*/ 12 w 90"/>
                <a:gd name="T21" fmla="*/ 12 h 414"/>
                <a:gd name="T22" fmla="*/ 12 w 90"/>
                <a:gd name="T23" fmla="*/ 6 h 414"/>
                <a:gd name="T24" fmla="*/ 12 w 90"/>
                <a:gd name="T25" fmla="*/ 6 h 414"/>
                <a:gd name="T26" fmla="*/ 12 w 90"/>
                <a:gd name="T27" fmla="*/ 6 h 414"/>
                <a:gd name="T28" fmla="*/ 18 w 90"/>
                <a:gd name="T29" fmla="*/ 6 h 414"/>
                <a:gd name="T30" fmla="*/ 18 w 90"/>
                <a:gd name="T31" fmla="*/ 0 h 414"/>
                <a:gd name="T32" fmla="*/ 18 w 90"/>
                <a:gd name="T33" fmla="*/ 0 h 414"/>
                <a:gd name="T34" fmla="*/ 18 w 90"/>
                <a:gd name="T35" fmla="*/ 0 h 414"/>
                <a:gd name="T36" fmla="*/ 24 w 90"/>
                <a:gd name="T37" fmla="*/ 0 h 414"/>
                <a:gd name="T38" fmla="*/ 24 w 90"/>
                <a:gd name="T39" fmla="*/ 0 h 414"/>
                <a:gd name="T40" fmla="*/ 24 w 90"/>
                <a:gd name="T41" fmla="*/ 0 h 414"/>
                <a:gd name="T42" fmla="*/ 24 w 90"/>
                <a:gd name="T43" fmla="*/ 0 h 414"/>
                <a:gd name="T44" fmla="*/ 30 w 90"/>
                <a:gd name="T45" fmla="*/ 0 h 414"/>
                <a:gd name="T46" fmla="*/ 30 w 90"/>
                <a:gd name="T47" fmla="*/ 0 h 414"/>
                <a:gd name="T48" fmla="*/ 30 w 90"/>
                <a:gd name="T49" fmla="*/ 0 h 414"/>
                <a:gd name="T50" fmla="*/ 36 w 90"/>
                <a:gd name="T51" fmla="*/ 0 h 414"/>
                <a:gd name="T52" fmla="*/ 36 w 90"/>
                <a:gd name="T53" fmla="*/ 0 h 414"/>
                <a:gd name="T54" fmla="*/ 42 w 90"/>
                <a:gd name="T55" fmla="*/ 0 h 414"/>
                <a:gd name="T56" fmla="*/ 42 w 90"/>
                <a:gd name="T57" fmla="*/ 0 h 414"/>
                <a:gd name="T58" fmla="*/ 48 w 90"/>
                <a:gd name="T59" fmla="*/ 6 h 414"/>
                <a:gd name="T60" fmla="*/ 48 w 90"/>
                <a:gd name="T61" fmla="*/ 6 h 414"/>
                <a:gd name="T62" fmla="*/ 48 w 90"/>
                <a:gd name="T63" fmla="*/ 6 h 414"/>
                <a:gd name="T64" fmla="*/ 54 w 90"/>
                <a:gd name="T65" fmla="*/ 12 h 414"/>
                <a:gd name="T66" fmla="*/ 54 w 90"/>
                <a:gd name="T67" fmla="*/ 18 h 414"/>
                <a:gd name="T68" fmla="*/ 54 w 90"/>
                <a:gd name="T69" fmla="*/ 18 h 414"/>
                <a:gd name="T70" fmla="*/ 54 w 90"/>
                <a:gd name="T71" fmla="*/ 24 h 414"/>
                <a:gd name="T72" fmla="*/ 48 w 90"/>
                <a:gd name="T73" fmla="*/ 24 h 414"/>
                <a:gd name="T74" fmla="*/ 48 w 90"/>
                <a:gd name="T75" fmla="*/ 24 h 414"/>
                <a:gd name="T76" fmla="*/ 42 w 90"/>
                <a:gd name="T77" fmla="*/ 24 h 414"/>
                <a:gd name="T78" fmla="*/ 36 w 90"/>
                <a:gd name="T79" fmla="*/ 30 h 414"/>
                <a:gd name="T80" fmla="*/ 30 w 90"/>
                <a:gd name="T81" fmla="*/ 30 h 414"/>
                <a:gd name="T82" fmla="*/ 24 w 90"/>
                <a:gd name="T83" fmla="*/ 78 h 414"/>
                <a:gd name="T84" fmla="*/ 24 w 90"/>
                <a:gd name="T85" fmla="*/ 126 h 414"/>
                <a:gd name="T86" fmla="*/ 30 w 90"/>
                <a:gd name="T87" fmla="*/ 174 h 414"/>
                <a:gd name="T88" fmla="*/ 36 w 90"/>
                <a:gd name="T89" fmla="*/ 222 h 414"/>
                <a:gd name="T90" fmla="*/ 48 w 90"/>
                <a:gd name="T91" fmla="*/ 270 h 414"/>
                <a:gd name="T92" fmla="*/ 66 w 90"/>
                <a:gd name="T93" fmla="*/ 318 h 414"/>
                <a:gd name="T94" fmla="*/ 78 w 90"/>
                <a:gd name="T95" fmla="*/ 366 h 414"/>
                <a:gd name="T96" fmla="*/ 90 w 90"/>
                <a:gd name="T97" fmla="*/ 414 h 414"/>
                <a:gd name="T98" fmla="*/ 90 w 90"/>
                <a:gd name="T99" fmla="*/ 414 h 414"/>
                <a:gd name="T100" fmla="*/ 90 w 90"/>
                <a:gd name="T101" fmla="*/ 414 h 414"/>
                <a:gd name="T102" fmla="*/ 84 w 90"/>
                <a:gd name="T103" fmla="*/ 414 h 414"/>
                <a:gd name="T104" fmla="*/ 84 w 90"/>
                <a:gd name="T105" fmla="*/ 414 h 414"/>
                <a:gd name="T106" fmla="*/ 84 w 90"/>
                <a:gd name="T107" fmla="*/ 414 h 414"/>
                <a:gd name="T108" fmla="*/ 84 w 90"/>
                <a:gd name="T109" fmla="*/ 414 h 414"/>
                <a:gd name="T110" fmla="*/ 78 w 90"/>
                <a:gd name="T111" fmla="*/ 414 h 414"/>
                <a:gd name="T112" fmla="*/ 78 w 90"/>
                <a:gd name="T113" fmla="*/ 414 h 41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0" h="414">
                  <a:moveTo>
                    <a:pt x="78" y="414"/>
                  </a:moveTo>
                  <a:lnTo>
                    <a:pt x="60" y="366"/>
                  </a:lnTo>
                  <a:lnTo>
                    <a:pt x="42" y="318"/>
                  </a:lnTo>
                  <a:lnTo>
                    <a:pt x="24" y="270"/>
                  </a:lnTo>
                  <a:lnTo>
                    <a:pt x="12" y="222"/>
                  </a:lnTo>
                  <a:lnTo>
                    <a:pt x="6" y="168"/>
                  </a:lnTo>
                  <a:lnTo>
                    <a:pt x="0" y="114"/>
                  </a:lnTo>
                  <a:lnTo>
                    <a:pt x="0" y="60"/>
                  </a:lnTo>
                  <a:lnTo>
                    <a:pt x="6" y="12"/>
                  </a:lnTo>
                  <a:lnTo>
                    <a:pt x="12" y="12"/>
                  </a:lnTo>
                  <a:lnTo>
                    <a:pt x="12" y="6"/>
                  </a:lnTo>
                  <a:lnTo>
                    <a:pt x="18" y="6"/>
                  </a:lnTo>
                  <a:lnTo>
                    <a:pt x="18" y="0"/>
                  </a:lnTo>
                  <a:lnTo>
                    <a:pt x="24" y="0"/>
                  </a:lnTo>
                  <a:lnTo>
                    <a:pt x="30" y="0"/>
                  </a:lnTo>
                  <a:lnTo>
                    <a:pt x="36" y="0"/>
                  </a:lnTo>
                  <a:lnTo>
                    <a:pt x="42" y="0"/>
                  </a:lnTo>
                  <a:lnTo>
                    <a:pt x="48" y="6"/>
                  </a:lnTo>
                  <a:lnTo>
                    <a:pt x="54" y="12"/>
                  </a:lnTo>
                  <a:lnTo>
                    <a:pt x="54" y="18"/>
                  </a:lnTo>
                  <a:lnTo>
                    <a:pt x="54" y="24"/>
                  </a:lnTo>
                  <a:lnTo>
                    <a:pt x="48" y="24"/>
                  </a:lnTo>
                  <a:lnTo>
                    <a:pt x="42" y="24"/>
                  </a:lnTo>
                  <a:lnTo>
                    <a:pt x="36" y="30"/>
                  </a:lnTo>
                  <a:lnTo>
                    <a:pt x="30" y="30"/>
                  </a:lnTo>
                  <a:lnTo>
                    <a:pt x="24" y="78"/>
                  </a:lnTo>
                  <a:lnTo>
                    <a:pt x="24" y="126"/>
                  </a:lnTo>
                  <a:lnTo>
                    <a:pt x="30" y="174"/>
                  </a:lnTo>
                  <a:lnTo>
                    <a:pt x="36" y="222"/>
                  </a:lnTo>
                  <a:lnTo>
                    <a:pt x="48" y="270"/>
                  </a:lnTo>
                  <a:lnTo>
                    <a:pt x="66" y="318"/>
                  </a:lnTo>
                  <a:lnTo>
                    <a:pt x="78" y="366"/>
                  </a:lnTo>
                  <a:lnTo>
                    <a:pt x="90" y="414"/>
                  </a:lnTo>
                  <a:lnTo>
                    <a:pt x="84" y="414"/>
                  </a:lnTo>
                  <a:lnTo>
                    <a:pt x="78" y="414"/>
                  </a:lnTo>
                  <a:close/>
                </a:path>
              </a:pathLst>
            </a:custGeom>
            <a:solidFill>
              <a:srgbClr val="000000"/>
            </a:solidFill>
            <a:ln w="9525">
              <a:noFill/>
              <a:round/>
              <a:headEnd/>
              <a:tailEnd/>
            </a:ln>
          </p:spPr>
          <p:txBody>
            <a:bodyPr/>
            <a:lstStyle/>
            <a:p>
              <a:endParaRPr lang="en-US"/>
            </a:p>
          </p:txBody>
        </p:sp>
        <p:sp>
          <p:nvSpPr>
            <p:cNvPr id="119844" name="Freeform 50"/>
            <p:cNvSpPr>
              <a:spLocks/>
            </p:cNvSpPr>
            <p:nvPr/>
          </p:nvSpPr>
          <p:spPr bwMode="auto">
            <a:xfrm>
              <a:off x="924" y="2070"/>
              <a:ext cx="1" cy="24"/>
            </a:xfrm>
            <a:custGeom>
              <a:avLst/>
              <a:gdLst>
                <a:gd name="T0" fmla="*/ 0 w 1"/>
                <a:gd name="T1" fmla="*/ 24 h 24"/>
                <a:gd name="T2" fmla="*/ 0 w 1"/>
                <a:gd name="T3" fmla="*/ 24 h 24"/>
                <a:gd name="T4" fmla="*/ 0 w 1"/>
                <a:gd name="T5" fmla="*/ 18 h 24"/>
                <a:gd name="T6" fmla="*/ 0 w 1"/>
                <a:gd name="T7" fmla="*/ 18 h 24"/>
                <a:gd name="T8" fmla="*/ 0 w 1"/>
                <a:gd name="T9" fmla="*/ 12 h 24"/>
                <a:gd name="T10" fmla="*/ 0 w 1"/>
                <a:gd name="T11" fmla="*/ 12 h 24"/>
                <a:gd name="T12" fmla="*/ 0 w 1"/>
                <a:gd name="T13" fmla="*/ 6 h 24"/>
                <a:gd name="T14" fmla="*/ 0 w 1"/>
                <a:gd name="T15" fmla="*/ 6 h 24"/>
                <a:gd name="T16" fmla="*/ 0 w 1"/>
                <a:gd name="T17" fmla="*/ 0 h 24"/>
                <a:gd name="T18" fmla="*/ 0 w 1"/>
                <a:gd name="T19" fmla="*/ 6 h 24"/>
                <a:gd name="T20" fmla="*/ 0 w 1"/>
                <a:gd name="T21" fmla="*/ 6 h 24"/>
                <a:gd name="T22" fmla="*/ 0 w 1"/>
                <a:gd name="T23" fmla="*/ 12 h 24"/>
                <a:gd name="T24" fmla="*/ 0 w 1"/>
                <a:gd name="T25" fmla="*/ 12 h 24"/>
                <a:gd name="T26" fmla="*/ 0 w 1"/>
                <a:gd name="T27" fmla="*/ 18 h 24"/>
                <a:gd name="T28" fmla="*/ 0 w 1"/>
                <a:gd name="T29" fmla="*/ 18 h 24"/>
                <a:gd name="T30" fmla="*/ 0 w 1"/>
                <a:gd name="T31" fmla="*/ 24 h 24"/>
                <a:gd name="T32" fmla="*/ 0 w 1"/>
                <a:gd name="T33" fmla="*/ 24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 h="24">
                  <a:moveTo>
                    <a:pt x="0" y="24"/>
                  </a:moveTo>
                  <a:lnTo>
                    <a:pt x="0" y="24"/>
                  </a:lnTo>
                  <a:lnTo>
                    <a:pt x="0" y="18"/>
                  </a:lnTo>
                  <a:lnTo>
                    <a:pt x="0" y="12"/>
                  </a:lnTo>
                  <a:lnTo>
                    <a:pt x="0" y="6"/>
                  </a:lnTo>
                  <a:lnTo>
                    <a:pt x="0" y="0"/>
                  </a:lnTo>
                  <a:lnTo>
                    <a:pt x="0" y="6"/>
                  </a:lnTo>
                  <a:lnTo>
                    <a:pt x="0" y="12"/>
                  </a:lnTo>
                  <a:lnTo>
                    <a:pt x="0" y="18"/>
                  </a:lnTo>
                  <a:lnTo>
                    <a:pt x="0" y="24"/>
                  </a:lnTo>
                  <a:close/>
                </a:path>
              </a:pathLst>
            </a:custGeom>
            <a:solidFill>
              <a:srgbClr val="000000"/>
            </a:solidFill>
            <a:ln w="9525">
              <a:noFill/>
              <a:round/>
              <a:headEnd/>
              <a:tailEnd/>
            </a:ln>
          </p:spPr>
          <p:txBody>
            <a:bodyPr/>
            <a:lstStyle/>
            <a:p>
              <a:endParaRPr lang="en-US"/>
            </a:p>
          </p:txBody>
        </p:sp>
        <p:sp>
          <p:nvSpPr>
            <p:cNvPr id="119845" name="Freeform 51"/>
            <p:cNvSpPr>
              <a:spLocks/>
            </p:cNvSpPr>
            <p:nvPr/>
          </p:nvSpPr>
          <p:spPr bwMode="auto">
            <a:xfrm>
              <a:off x="1416" y="1644"/>
              <a:ext cx="270" cy="390"/>
            </a:xfrm>
            <a:custGeom>
              <a:avLst/>
              <a:gdLst>
                <a:gd name="T0" fmla="*/ 192 w 270"/>
                <a:gd name="T1" fmla="*/ 390 h 390"/>
                <a:gd name="T2" fmla="*/ 186 w 270"/>
                <a:gd name="T3" fmla="*/ 390 h 390"/>
                <a:gd name="T4" fmla="*/ 180 w 270"/>
                <a:gd name="T5" fmla="*/ 390 h 390"/>
                <a:gd name="T6" fmla="*/ 174 w 270"/>
                <a:gd name="T7" fmla="*/ 390 h 390"/>
                <a:gd name="T8" fmla="*/ 174 w 270"/>
                <a:gd name="T9" fmla="*/ 384 h 390"/>
                <a:gd name="T10" fmla="*/ 168 w 270"/>
                <a:gd name="T11" fmla="*/ 384 h 390"/>
                <a:gd name="T12" fmla="*/ 162 w 270"/>
                <a:gd name="T13" fmla="*/ 384 h 390"/>
                <a:gd name="T14" fmla="*/ 156 w 270"/>
                <a:gd name="T15" fmla="*/ 378 h 390"/>
                <a:gd name="T16" fmla="*/ 150 w 270"/>
                <a:gd name="T17" fmla="*/ 372 h 390"/>
                <a:gd name="T18" fmla="*/ 96 w 270"/>
                <a:gd name="T19" fmla="*/ 372 h 390"/>
                <a:gd name="T20" fmla="*/ 102 w 270"/>
                <a:gd name="T21" fmla="*/ 342 h 390"/>
                <a:gd name="T22" fmla="*/ 108 w 270"/>
                <a:gd name="T23" fmla="*/ 306 h 390"/>
                <a:gd name="T24" fmla="*/ 102 w 270"/>
                <a:gd name="T25" fmla="*/ 276 h 390"/>
                <a:gd name="T26" fmla="*/ 96 w 270"/>
                <a:gd name="T27" fmla="*/ 240 h 390"/>
                <a:gd name="T28" fmla="*/ 84 w 270"/>
                <a:gd name="T29" fmla="*/ 210 h 390"/>
                <a:gd name="T30" fmla="*/ 72 w 270"/>
                <a:gd name="T31" fmla="*/ 174 h 390"/>
                <a:gd name="T32" fmla="*/ 54 w 270"/>
                <a:gd name="T33" fmla="*/ 144 h 390"/>
                <a:gd name="T34" fmla="*/ 42 w 270"/>
                <a:gd name="T35" fmla="*/ 114 h 390"/>
                <a:gd name="T36" fmla="*/ 30 w 270"/>
                <a:gd name="T37" fmla="*/ 108 h 390"/>
                <a:gd name="T38" fmla="*/ 24 w 270"/>
                <a:gd name="T39" fmla="*/ 102 h 390"/>
                <a:gd name="T40" fmla="*/ 18 w 270"/>
                <a:gd name="T41" fmla="*/ 96 h 390"/>
                <a:gd name="T42" fmla="*/ 12 w 270"/>
                <a:gd name="T43" fmla="*/ 90 h 390"/>
                <a:gd name="T44" fmla="*/ 6 w 270"/>
                <a:gd name="T45" fmla="*/ 84 h 390"/>
                <a:gd name="T46" fmla="*/ 6 w 270"/>
                <a:gd name="T47" fmla="*/ 78 h 390"/>
                <a:gd name="T48" fmla="*/ 0 w 270"/>
                <a:gd name="T49" fmla="*/ 72 h 390"/>
                <a:gd name="T50" fmla="*/ 0 w 270"/>
                <a:gd name="T51" fmla="*/ 66 h 390"/>
                <a:gd name="T52" fmla="*/ 12 w 270"/>
                <a:gd name="T53" fmla="*/ 18 h 390"/>
                <a:gd name="T54" fmla="*/ 24 w 270"/>
                <a:gd name="T55" fmla="*/ 12 h 390"/>
                <a:gd name="T56" fmla="*/ 36 w 270"/>
                <a:gd name="T57" fmla="*/ 6 h 390"/>
                <a:gd name="T58" fmla="*/ 54 w 270"/>
                <a:gd name="T59" fmla="*/ 0 h 390"/>
                <a:gd name="T60" fmla="*/ 72 w 270"/>
                <a:gd name="T61" fmla="*/ 0 h 390"/>
                <a:gd name="T62" fmla="*/ 84 w 270"/>
                <a:gd name="T63" fmla="*/ 6 h 390"/>
                <a:gd name="T64" fmla="*/ 102 w 270"/>
                <a:gd name="T65" fmla="*/ 6 h 390"/>
                <a:gd name="T66" fmla="*/ 114 w 270"/>
                <a:gd name="T67" fmla="*/ 12 h 390"/>
                <a:gd name="T68" fmla="*/ 132 w 270"/>
                <a:gd name="T69" fmla="*/ 18 h 390"/>
                <a:gd name="T70" fmla="*/ 162 w 270"/>
                <a:gd name="T71" fmla="*/ 36 h 390"/>
                <a:gd name="T72" fmla="*/ 186 w 270"/>
                <a:gd name="T73" fmla="*/ 60 h 390"/>
                <a:gd name="T74" fmla="*/ 210 w 270"/>
                <a:gd name="T75" fmla="*/ 84 h 390"/>
                <a:gd name="T76" fmla="*/ 228 w 270"/>
                <a:gd name="T77" fmla="*/ 114 h 390"/>
                <a:gd name="T78" fmla="*/ 240 w 270"/>
                <a:gd name="T79" fmla="*/ 144 h 390"/>
                <a:gd name="T80" fmla="*/ 252 w 270"/>
                <a:gd name="T81" fmla="*/ 180 h 390"/>
                <a:gd name="T82" fmla="*/ 264 w 270"/>
                <a:gd name="T83" fmla="*/ 216 h 390"/>
                <a:gd name="T84" fmla="*/ 270 w 270"/>
                <a:gd name="T85" fmla="*/ 252 h 390"/>
                <a:gd name="T86" fmla="*/ 264 w 270"/>
                <a:gd name="T87" fmla="*/ 264 h 390"/>
                <a:gd name="T88" fmla="*/ 264 w 270"/>
                <a:gd name="T89" fmla="*/ 282 h 390"/>
                <a:gd name="T90" fmla="*/ 258 w 270"/>
                <a:gd name="T91" fmla="*/ 300 h 390"/>
                <a:gd name="T92" fmla="*/ 258 w 270"/>
                <a:gd name="T93" fmla="*/ 318 h 390"/>
                <a:gd name="T94" fmla="*/ 252 w 270"/>
                <a:gd name="T95" fmla="*/ 330 h 390"/>
                <a:gd name="T96" fmla="*/ 246 w 270"/>
                <a:gd name="T97" fmla="*/ 348 h 390"/>
                <a:gd name="T98" fmla="*/ 234 w 270"/>
                <a:gd name="T99" fmla="*/ 360 h 390"/>
                <a:gd name="T100" fmla="*/ 228 w 270"/>
                <a:gd name="T101" fmla="*/ 372 h 390"/>
                <a:gd name="T102" fmla="*/ 192 w 270"/>
                <a:gd name="T103" fmla="*/ 390 h 39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70" h="390">
                  <a:moveTo>
                    <a:pt x="192" y="390"/>
                  </a:moveTo>
                  <a:lnTo>
                    <a:pt x="186" y="390"/>
                  </a:lnTo>
                  <a:lnTo>
                    <a:pt x="180" y="390"/>
                  </a:lnTo>
                  <a:lnTo>
                    <a:pt x="174" y="390"/>
                  </a:lnTo>
                  <a:lnTo>
                    <a:pt x="174" y="384"/>
                  </a:lnTo>
                  <a:lnTo>
                    <a:pt x="168" y="384"/>
                  </a:lnTo>
                  <a:lnTo>
                    <a:pt x="162" y="384"/>
                  </a:lnTo>
                  <a:lnTo>
                    <a:pt x="156" y="378"/>
                  </a:lnTo>
                  <a:lnTo>
                    <a:pt x="150" y="372"/>
                  </a:lnTo>
                  <a:lnTo>
                    <a:pt x="96" y="372"/>
                  </a:lnTo>
                  <a:lnTo>
                    <a:pt x="102" y="342"/>
                  </a:lnTo>
                  <a:lnTo>
                    <a:pt x="108" y="306"/>
                  </a:lnTo>
                  <a:lnTo>
                    <a:pt x="102" y="276"/>
                  </a:lnTo>
                  <a:lnTo>
                    <a:pt x="96" y="240"/>
                  </a:lnTo>
                  <a:lnTo>
                    <a:pt x="84" y="210"/>
                  </a:lnTo>
                  <a:lnTo>
                    <a:pt x="72" y="174"/>
                  </a:lnTo>
                  <a:lnTo>
                    <a:pt x="54" y="144"/>
                  </a:lnTo>
                  <a:lnTo>
                    <a:pt x="42" y="114"/>
                  </a:lnTo>
                  <a:lnTo>
                    <a:pt x="30" y="108"/>
                  </a:lnTo>
                  <a:lnTo>
                    <a:pt x="24" y="102"/>
                  </a:lnTo>
                  <a:lnTo>
                    <a:pt x="18" y="96"/>
                  </a:lnTo>
                  <a:lnTo>
                    <a:pt x="12" y="90"/>
                  </a:lnTo>
                  <a:lnTo>
                    <a:pt x="6" y="84"/>
                  </a:lnTo>
                  <a:lnTo>
                    <a:pt x="6" y="78"/>
                  </a:lnTo>
                  <a:lnTo>
                    <a:pt x="0" y="72"/>
                  </a:lnTo>
                  <a:lnTo>
                    <a:pt x="0" y="66"/>
                  </a:lnTo>
                  <a:lnTo>
                    <a:pt x="12" y="18"/>
                  </a:lnTo>
                  <a:lnTo>
                    <a:pt x="24" y="12"/>
                  </a:lnTo>
                  <a:lnTo>
                    <a:pt x="36" y="6"/>
                  </a:lnTo>
                  <a:lnTo>
                    <a:pt x="54" y="0"/>
                  </a:lnTo>
                  <a:lnTo>
                    <a:pt x="72" y="0"/>
                  </a:lnTo>
                  <a:lnTo>
                    <a:pt x="84" y="6"/>
                  </a:lnTo>
                  <a:lnTo>
                    <a:pt x="102" y="6"/>
                  </a:lnTo>
                  <a:lnTo>
                    <a:pt x="114" y="12"/>
                  </a:lnTo>
                  <a:lnTo>
                    <a:pt x="132" y="18"/>
                  </a:lnTo>
                  <a:lnTo>
                    <a:pt x="162" y="36"/>
                  </a:lnTo>
                  <a:lnTo>
                    <a:pt x="186" y="60"/>
                  </a:lnTo>
                  <a:lnTo>
                    <a:pt x="210" y="84"/>
                  </a:lnTo>
                  <a:lnTo>
                    <a:pt x="228" y="114"/>
                  </a:lnTo>
                  <a:lnTo>
                    <a:pt x="240" y="144"/>
                  </a:lnTo>
                  <a:lnTo>
                    <a:pt x="252" y="180"/>
                  </a:lnTo>
                  <a:lnTo>
                    <a:pt x="264" y="216"/>
                  </a:lnTo>
                  <a:lnTo>
                    <a:pt x="270" y="252"/>
                  </a:lnTo>
                  <a:lnTo>
                    <a:pt x="264" y="264"/>
                  </a:lnTo>
                  <a:lnTo>
                    <a:pt x="264" y="282"/>
                  </a:lnTo>
                  <a:lnTo>
                    <a:pt x="258" y="300"/>
                  </a:lnTo>
                  <a:lnTo>
                    <a:pt x="258" y="318"/>
                  </a:lnTo>
                  <a:lnTo>
                    <a:pt x="252" y="330"/>
                  </a:lnTo>
                  <a:lnTo>
                    <a:pt x="246" y="348"/>
                  </a:lnTo>
                  <a:lnTo>
                    <a:pt x="234" y="360"/>
                  </a:lnTo>
                  <a:lnTo>
                    <a:pt x="228" y="372"/>
                  </a:lnTo>
                  <a:lnTo>
                    <a:pt x="192" y="390"/>
                  </a:lnTo>
                  <a:close/>
                </a:path>
              </a:pathLst>
            </a:custGeom>
            <a:solidFill>
              <a:srgbClr val="D1B270"/>
            </a:solidFill>
            <a:ln w="9525">
              <a:noFill/>
              <a:round/>
              <a:headEnd/>
              <a:tailEnd/>
            </a:ln>
          </p:spPr>
          <p:txBody>
            <a:bodyPr/>
            <a:lstStyle/>
            <a:p>
              <a:endParaRPr lang="en-US"/>
            </a:p>
          </p:txBody>
        </p:sp>
        <p:sp>
          <p:nvSpPr>
            <p:cNvPr id="119846" name="Freeform 52"/>
            <p:cNvSpPr>
              <a:spLocks/>
            </p:cNvSpPr>
            <p:nvPr/>
          </p:nvSpPr>
          <p:spPr bwMode="auto">
            <a:xfrm>
              <a:off x="1206" y="1656"/>
              <a:ext cx="276" cy="378"/>
            </a:xfrm>
            <a:custGeom>
              <a:avLst/>
              <a:gdLst>
                <a:gd name="T0" fmla="*/ 210 w 276"/>
                <a:gd name="T1" fmla="*/ 378 h 378"/>
                <a:gd name="T2" fmla="*/ 180 w 276"/>
                <a:gd name="T3" fmla="*/ 378 h 378"/>
                <a:gd name="T4" fmla="*/ 156 w 276"/>
                <a:gd name="T5" fmla="*/ 372 h 378"/>
                <a:gd name="T6" fmla="*/ 132 w 276"/>
                <a:gd name="T7" fmla="*/ 366 h 378"/>
                <a:gd name="T8" fmla="*/ 108 w 276"/>
                <a:gd name="T9" fmla="*/ 360 h 378"/>
                <a:gd name="T10" fmla="*/ 84 w 276"/>
                <a:gd name="T11" fmla="*/ 348 h 378"/>
                <a:gd name="T12" fmla="*/ 60 w 276"/>
                <a:gd name="T13" fmla="*/ 336 h 378"/>
                <a:gd name="T14" fmla="*/ 42 w 276"/>
                <a:gd name="T15" fmla="*/ 324 h 378"/>
                <a:gd name="T16" fmla="*/ 24 w 276"/>
                <a:gd name="T17" fmla="*/ 306 h 378"/>
                <a:gd name="T18" fmla="*/ 24 w 276"/>
                <a:gd name="T19" fmla="*/ 270 h 378"/>
                <a:gd name="T20" fmla="*/ 18 w 276"/>
                <a:gd name="T21" fmla="*/ 234 h 378"/>
                <a:gd name="T22" fmla="*/ 12 w 276"/>
                <a:gd name="T23" fmla="*/ 192 h 378"/>
                <a:gd name="T24" fmla="*/ 6 w 276"/>
                <a:gd name="T25" fmla="*/ 156 h 378"/>
                <a:gd name="T26" fmla="*/ 0 w 276"/>
                <a:gd name="T27" fmla="*/ 120 h 378"/>
                <a:gd name="T28" fmla="*/ 0 w 276"/>
                <a:gd name="T29" fmla="*/ 78 h 378"/>
                <a:gd name="T30" fmla="*/ 0 w 276"/>
                <a:gd name="T31" fmla="*/ 42 h 378"/>
                <a:gd name="T32" fmla="*/ 6 w 276"/>
                <a:gd name="T33" fmla="*/ 6 h 378"/>
                <a:gd name="T34" fmla="*/ 24 w 276"/>
                <a:gd name="T35" fmla="*/ 0 h 378"/>
                <a:gd name="T36" fmla="*/ 42 w 276"/>
                <a:gd name="T37" fmla="*/ 0 h 378"/>
                <a:gd name="T38" fmla="*/ 60 w 276"/>
                <a:gd name="T39" fmla="*/ 6 h 378"/>
                <a:gd name="T40" fmla="*/ 78 w 276"/>
                <a:gd name="T41" fmla="*/ 12 h 378"/>
                <a:gd name="T42" fmla="*/ 96 w 276"/>
                <a:gd name="T43" fmla="*/ 24 h 378"/>
                <a:gd name="T44" fmla="*/ 114 w 276"/>
                <a:gd name="T45" fmla="*/ 36 h 378"/>
                <a:gd name="T46" fmla="*/ 132 w 276"/>
                <a:gd name="T47" fmla="*/ 42 h 378"/>
                <a:gd name="T48" fmla="*/ 144 w 276"/>
                <a:gd name="T49" fmla="*/ 54 h 378"/>
                <a:gd name="T50" fmla="*/ 174 w 276"/>
                <a:gd name="T51" fmla="*/ 78 h 378"/>
                <a:gd name="T52" fmla="*/ 198 w 276"/>
                <a:gd name="T53" fmla="*/ 108 h 378"/>
                <a:gd name="T54" fmla="*/ 216 w 276"/>
                <a:gd name="T55" fmla="*/ 132 h 378"/>
                <a:gd name="T56" fmla="*/ 234 w 276"/>
                <a:gd name="T57" fmla="*/ 162 h 378"/>
                <a:gd name="T58" fmla="*/ 252 w 276"/>
                <a:gd name="T59" fmla="*/ 192 h 378"/>
                <a:gd name="T60" fmla="*/ 264 w 276"/>
                <a:gd name="T61" fmla="*/ 216 h 378"/>
                <a:gd name="T62" fmla="*/ 270 w 276"/>
                <a:gd name="T63" fmla="*/ 252 h 378"/>
                <a:gd name="T64" fmla="*/ 276 w 276"/>
                <a:gd name="T65" fmla="*/ 282 h 378"/>
                <a:gd name="T66" fmla="*/ 276 w 276"/>
                <a:gd name="T67" fmla="*/ 288 h 378"/>
                <a:gd name="T68" fmla="*/ 270 w 276"/>
                <a:gd name="T69" fmla="*/ 300 h 378"/>
                <a:gd name="T70" fmla="*/ 270 w 276"/>
                <a:gd name="T71" fmla="*/ 306 h 378"/>
                <a:gd name="T72" fmla="*/ 270 w 276"/>
                <a:gd name="T73" fmla="*/ 312 h 378"/>
                <a:gd name="T74" fmla="*/ 270 w 276"/>
                <a:gd name="T75" fmla="*/ 318 h 378"/>
                <a:gd name="T76" fmla="*/ 270 w 276"/>
                <a:gd name="T77" fmla="*/ 324 h 378"/>
                <a:gd name="T78" fmla="*/ 264 w 276"/>
                <a:gd name="T79" fmla="*/ 330 h 378"/>
                <a:gd name="T80" fmla="*/ 264 w 276"/>
                <a:gd name="T81" fmla="*/ 336 h 378"/>
                <a:gd name="T82" fmla="*/ 258 w 276"/>
                <a:gd name="T83" fmla="*/ 342 h 378"/>
                <a:gd name="T84" fmla="*/ 252 w 276"/>
                <a:gd name="T85" fmla="*/ 342 h 378"/>
                <a:gd name="T86" fmla="*/ 246 w 276"/>
                <a:gd name="T87" fmla="*/ 342 h 378"/>
                <a:gd name="T88" fmla="*/ 234 w 276"/>
                <a:gd name="T89" fmla="*/ 342 h 378"/>
                <a:gd name="T90" fmla="*/ 228 w 276"/>
                <a:gd name="T91" fmla="*/ 342 h 378"/>
                <a:gd name="T92" fmla="*/ 222 w 276"/>
                <a:gd name="T93" fmla="*/ 336 h 378"/>
                <a:gd name="T94" fmla="*/ 216 w 276"/>
                <a:gd name="T95" fmla="*/ 336 h 378"/>
                <a:gd name="T96" fmla="*/ 210 w 276"/>
                <a:gd name="T97" fmla="*/ 342 h 378"/>
                <a:gd name="T98" fmla="*/ 216 w 276"/>
                <a:gd name="T99" fmla="*/ 366 h 378"/>
                <a:gd name="T100" fmla="*/ 216 w 276"/>
                <a:gd name="T101" fmla="*/ 372 h 378"/>
                <a:gd name="T102" fmla="*/ 216 w 276"/>
                <a:gd name="T103" fmla="*/ 372 h 378"/>
                <a:gd name="T104" fmla="*/ 216 w 276"/>
                <a:gd name="T105" fmla="*/ 378 h 378"/>
                <a:gd name="T106" fmla="*/ 216 w 276"/>
                <a:gd name="T107" fmla="*/ 378 h 378"/>
                <a:gd name="T108" fmla="*/ 216 w 276"/>
                <a:gd name="T109" fmla="*/ 378 h 378"/>
                <a:gd name="T110" fmla="*/ 210 w 276"/>
                <a:gd name="T111" fmla="*/ 372 h 378"/>
                <a:gd name="T112" fmla="*/ 210 w 276"/>
                <a:gd name="T113" fmla="*/ 378 h 378"/>
                <a:gd name="T114" fmla="*/ 210 w 276"/>
                <a:gd name="T115" fmla="*/ 378 h 37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6" h="378">
                  <a:moveTo>
                    <a:pt x="210" y="378"/>
                  </a:moveTo>
                  <a:lnTo>
                    <a:pt x="180" y="378"/>
                  </a:lnTo>
                  <a:lnTo>
                    <a:pt x="156" y="372"/>
                  </a:lnTo>
                  <a:lnTo>
                    <a:pt x="132" y="366"/>
                  </a:lnTo>
                  <a:lnTo>
                    <a:pt x="108" y="360"/>
                  </a:lnTo>
                  <a:lnTo>
                    <a:pt x="84" y="348"/>
                  </a:lnTo>
                  <a:lnTo>
                    <a:pt x="60" y="336"/>
                  </a:lnTo>
                  <a:lnTo>
                    <a:pt x="42" y="324"/>
                  </a:lnTo>
                  <a:lnTo>
                    <a:pt x="24" y="306"/>
                  </a:lnTo>
                  <a:lnTo>
                    <a:pt x="24" y="270"/>
                  </a:lnTo>
                  <a:lnTo>
                    <a:pt x="18" y="234"/>
                  </a:lnTo>
                  <a:lnTo>
                    <a:pt x="12" y="192"/>
                  </a:lnTo>
                  <a:lnTo>
                    <a:pt x="6" y="156"/>
                  </a:lnTo>
                  <a:lnTo>
                    <a:pt x="0" y="120"/>
                  </a:lnTo>
                  <a:lnTo>
                    <a:pt x="0" y="78"/>
                  </a:lnTo>
                  <a:lnTo>
                    <a:pt x="0" y="42"/>
                  </a:lnTo>
                  <a:lnTo>
                    <a:pt x="6" y="6"/>
                  </a:lnTo>
                  <a:lnTo>
                    <a:pt x="24" y="0"/>
                  </a:lnTo>
                  <a:lnTo>
                    <a:pt x="42" y="0"/>
                  </a:lnTo>
                  <a:lnTo>
                    <a:pt x="60" y="6"/>
                  </a:lnTo>
                  <a:lnTo>
                    <a:pt x="78" y="12"/>
                  </a:lnTo>
                  <a:lnTo>
                    <a:pt x="96" y="24"/>
                  </a:lnTo>
                  <a:lnTo>
                    <a:pt x="114" y="36"/>
                  </a:lnTo>
                  <a:lnTo>
                    <a:pt x="132" y="42"/>
                  </a:lnTo>
                  <a:lnTo>
                    <a:pt x="144" y="54"/>
                  </a:lnTo>
                  <a:lnTo>
                    <a:pt x="174" y="78"/>
                  </a:lnTo>
                  <a:lnTo>
                    <a:pt x="198" y="108"/>
                  </a:lnTo>
                  <a:lnTo>
                    <a:pt x="216" y="132"/>
                  </a:lnTo>
                  <a:lnTo>
                    <a:pt x="234" y="162"/>
                  </a:lnTo>
                  <a:lnTo>
                    <a:pt x="252" y="192"/>
                  </a:lnTo>
                  <a:lnTo>
                    <a:pt x="264" y="216"/>
                  </a:lnTo>
                  <a:lnTo>
                    <a:pt x="270" y="252"/>
                  </a:lnTo>
                  <a:lnTo>
                    <a:pt x="276" y="282"/>
                  </a:lnTo>
                  <a:lnTo>
                    <a:pt x="276" y="288"/>
                  </a:lnTo>
                  <a:lnTo>
                    <a:pt x="270" y="300"/>
                  </a:lnTo>
                  <a:lnTo>
                    <a:pt x="270" y="306"/>
                  </a:lnTo>
                  <a:lnTo>
                    <a:pt x="270" y="312"/>
                  </a:lnTo>
                  <a:lnTo>
                    <a:pt x="270" y="318"/>
                  </a:lnTo>
                  <a:lnTo>
                    <a:pt x="270" y="324"/>
                  </a:lnTo>
                  <a:lnTo>
                    <a:pt x="264" y="330"/>
                  </a:lnTo>
                  <a:lnTo>
                    <a:pt x="264" y="336"/>
                  </a:lnTo>
                  <a:lnTo>
                    <a:pt x="258" y="342"/>
                  </a:lnTo>
                  <a:lnTo>
                    <a:pt x="252" y="342"/>
                  </a:lnTo>
                  <a:lnTo>
                    <a:pt x="246" y="342"/>
                  </a:lnTo>
                  <a:lnTo>
                    <a:pt x="234" y="342"/>
                  </a:lnTo>
                  <a:lnTo>
                    <a:pt x="228" y="342"/>
                  </a:lnTo>
                  <a:lnTo>
                    <a:pt x="222" y="336"/>
                  </a:lnTo>
                  <a:lnTo>
                    <a:pt x="216" y="336"/>
                  </a:lnTo>
                  <a:lnTo>
                    <a:pt x="210" y="342"/>
                  </a:lnTo>
                  <a:lnTo>
                    <a:pt x="216" y="366"/>
                  </a:lnTo>
                  <a:lnTo>
                    <a:pt x="216" y="372"/>
                  </a:lnTo>
                  <a:lnTo>
                    <a:pt x="216" y="378"/>
                  </a:lnTo>
                  <a:lnTo>
                    <a:pt x="210" y="372"/>
                  </a:lnTo>
                  <a:lnTo>
                    <a:pt x="210" y="378"/>
                  </a:lnTo>
                  <a:close/>
                </a:path>
              </a:pathLst>
            </a:custGeom>
            <a:solidFill>
              <a:srgbClr val="D1B270"/>
            </a:solidFill>
            <a:ln w="9525">
              <a:noFill/>
              <a:round/>
              <a:headEnd/>
              <a:tailEnd/>
            </a:ln>
          </p:spPr>
          <p:txBody>
            <a:bodyPr/>
            <a:lstStyle/>
            <a:p>
              <a:endParaRPr lang="en-US"/>
            </a:p>
          </p:txBody>
        </p:sp>
        <p:sp>
          <p:nvSpPr>
            <p:cNvPr id="119847" name="Freeform 53"/>
            <p:cNvSpPr>
              <a:spLocks/>
            </p:cNvSpPr>
            <p:nvPr/>
          </p:nvSpPr>
          <p:spPr bwMode="auto">
            <a:xfrm>
              <a:off x="1020" y="1656"/>
              <a:ext cx="168" cy="348"/>
            </a:xfrm>
            <a:custGeom>
              <a:avLst/>
              <a:gdLst>
                <a:gd name="T0" fmla="*/ 120 w 168"/>
                <a:gd name="T1" fmla="*/ 342 h 348"/>
                <a:gd name="T2" fmla="*/ 108 w 168"/>
                <a:gd name="T3" fmla="*/ 348 h 348"/>
                <a:gd name="T4" fmla="*/ 90 w 168"/>
                <a:gd name="T5" fmla="*/ 348 h 348"/>
                <a:gd name="T6" fmla="*/ 78 w 168"/>
                <a:gd name="T7" fmla="*/ 342 h 348"/>
                <a:gd name="T8" fmla="*/ 66 w 168"/>
                <a:gd name="T9" fmla="*/ 336 h 348"/>
                <a:gd name="T10" fmla="*/ 54 w 168"/>
                <a:gd name="T11" fmla="*/ 330 h 348"/>
                <a:gd name="T12" fmla="*/ 42 w 168"/>
                <a:gd name="T13" fmla="*/ 324 h 348"/>
                <a:gd name="T14" fmla="*/ 30 w 168"/>
                <a:gd name="T15" fmla="*/ 312 h 348"/>
                <a:gd name="T16" fmla="*/ 24 w 168"/>
                <a:gd name="T17" fmla="*/ 300 h 348"/>
                <a:gd name="T18" fmla="*/ 12 w 168"/>
                <a:gd name="T19" fmla="*/ 270 h 348"/>
                <a:gd name="T20" fmla="*/ 6 w 168"/>
                <a:gd name="T21" fmla="*/ 240 h 348"/>
                <a:gd name="T22" fmla="*/ 0 w 168"/>
                <a:gd name="T23" fmla="*/ 210 h 348"/>
                <a:gd name="T24" fmla="*/ 0 w 168"/>
                <a:gd name="T25" fmla="*/ 174 h 348"/>
                <a:gd name="T26" fmla="*/ 0 w 168"/>
                <a:gd name="T27" fmla="*/ 144 h 348"/>
                <a:gd name="T28" fmla="*/ 0 w 168"/>
                <a:gd name="T29" fmla="*/ 114 h 348"/>
                <a:gd name="T30" fmla="*/ 6 w 168"/>
                <a:gd name="T31" fmla="*/ 84 h 348"/>
                <a:gd name="T32" fmla="*/ 12 w 168"/>
                <a:gd name="T33" fmla="*/ 60 h 348"/>
                <a:gd name="T34" fmla="*/ 18 w 168"/>
                <a:gd name="T35" fmla="*/ 48 h 348"/>
                <a:gd name="T36" fmla="*/ 24 w 168"/>
                <a:gd name="T37" fmla="*/ 42 h 348"/>
                <a:gd name="T38" fmla="*/ 30 w 168"/>
                <a:gd name="T39" fmla="*/ 36 h 348"/>
                <a:gd name="T40" fmla="*/ 36 w 168"/>
                <a:gd name="T41" fmla="*/ 30 h 348"/>
                <a:gd name="T42" fmla="*/ 42 w 168"/>
                <a:gd name="T43" fmla="*/ 24 h 348"/>
                <a:gd name="T44" fmla="*/ 48 w 168"/>
                <a:gd name="T45" fmla="*/ 18 h 348"/>
                <a:gd name="T46" fmla="*/ 54 w 168"/>
                <a:gd name="T47" fmla="*/ 12 h 348"/>
                <a:gd name="T48" fmla="*/ 60 w 168"/>
                <a:gd name="T49" fmla="*/ 0 h 348"/>
                <a:gd name="T50" fmla="*/ 60 w 168"/>
                <a:gd name="T51" fmla="*/ 0 h 348"/>
                <a:gd name="T52" fmla="*/ 66 w 168"/>
                <a:gd name="T53" fmla="*/ 0 h 348"/>
                <a:gd name="T54" fmla="*/ 72 w 168"/>
                <a:gd name="T55" fmla="*/ 0 h 348"/>
                <a:gd name="T56" fmla="*/ 78 w 168"/>
                <a:gd name="T57" fmla="*/ 0 h 348"/>
                <a:gd name="T58" fmla="*/ 84 w 168"/>
                <a:gd name="T59" fmla="*/ 6 h 348"/>
                <a:gd name="T60" fmla="*/ 90 w 168"/>
                <a:gd name="T61" fmla="*/ 6 h 348"/>
                <a:gd name="T62" fmla="*/ 96 w 168"/>
                <a:gd name="T63" fmla="*/ 6 h 348"/>
                <a:gd name="T64" fmla="*/ 102 w 168"/>
                <a:gd name="T65" fmla="*/ 12 h 348"/>
                <a:gd name="T66" fmla="*/ 120 w 168"/>
                <a:gd name="T67" fmla="*/ 42 h 348"/>
                <a:gd name="T68" fmla="*/ 138 w 168"/>
                <a:gd name="T69" fmla="*/ 72 h 348"/>
                <a:gd name="T70" fmla="*/ 150 w 168"/>
                <a:gd name="T71" fmla="*/ 108 h 348"/>
                <a:gd name="T72" fmla="*/ 156 w 168"/>
                <a:gd name="T73" fmla="*/ 150 h 348"/>
                <a:gd name="T74" fmla="*/ 162 w 168"/>
                <a:gd name="T75" fmla="*/ 186 h 348"/>
                <a:gd name="T76" fmla="*/ 168 w 168"/>
                <a:gd name="T77" fmla="*/ 222 h 348"/>
                <a:gd name="T78" fmla="*/ 162 w 168"/>
                <a:gd name="T79" fmla="*/ 264 h 348"/>
                <a:gd name="T80" fmla="*/ 156 w 168"/>
                <a:gd name="T81" fmla="*/ 300 h 348"/>
                <a:gd name="T82" fmla="*/ 156 w 168"/>
                <a:gd name="T83" fmla="*/ 306 h 348"/>
                <a:gd name="T84" fmla="*/ 150 w 168"/>
                <a:gd name="T85" fmla="*/ 312 h 348"/>
                <a:gd name="T86" fmla="*/ 150 w 168"/>
                <a:gd name="T87" fmla="*/ 318 h 348"/>
                <a:gd name="T88" fmla="*/ 144 w 168"/>
                <a:gd name="T89" fmla="*/ 324 h 348"/>
                <a:gd name="T90" fmla="*/ 144 w 168"/>
                <a:gd name="T91" fmla="*/ 330 h 348"/>
                <a:gd name="T92" fmla="*/ 138 w 168"/>
                <a:gd name="T93" fmla="*/ 336 h 348"/>
                <a:gd name="T94" fmla="*/ 132 w 168"/>
                <a:gd name="T95" fmla="*/ 342 h 348"/>
                <a:gd name="T96" fmla="*/ 126 w 168"/>
                <a:gd name="T97" fmla="*/ 342 h 348"/>
                <a:gd name="T98" fmla="*/ 126 w 168"/>
                <a:gd name="T99" fmla="*/ 342 h 348"/>
                <a:gd name="T100" fmla="*/ 120 w 168"/>
                <a:gd name="T101" fmla="*/ 342 h 348"/>
                <a:gd name="T102" fmla="*/ 120 w 168"/>
                <a:gd name="T103" fmla="*/ 342 h 348"/>
                <a:gd name="T104" fmla="*/ 120 w 168"/>
                <a:gd name="T105" fmla="*/ 342 h 34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8" h="348">
                  <a:moveTo>
                    <a:pt x="120" y="342"/>
                  </a:moveTo>
                  <a:lnTo>
                    <a:pt x="108" y="348"/>
                  </a:lnTo>
                  <a:lnTo>
                    <a:pt x="90" y="348"/>
                  </a:lnTo>
                  <a:lnTo>
                    <a:pt x="78" y="342"/>
                  </a:lnTo>
                  <a:lnTo>
                    <a:pt x="66" y="336"/>
                  </a:lnTo>
                  <a:lnTo>
                    <a:pt x="54" y="330"/>
                  </a:lnTo>
                  <a:lnTo>
                    <a:pt x="42" y="324"/>
                  </a:lnTo>
                  <a:lnTo>
                    <a:pt x="30" y="312"/>
                  </a:lnTo>
                  <a:lnTo>
                    <a:pt x="24" y="300"/>
                  </a:lnTo>
                  <a:lnTo>
                    <a:pt x="12" y="270"/>
                  </a:lnTo>
                  <a:lnTo>
                    <a:pt x="6" y="240"/>
                  </a:lnTo>
                  <a:lnTo>
                    <a:pt x="0" y="210"/>
                  </a:lnTo>
                  <a:lnTo>
                    <a:pt x="0" y="174"/>
                  </a:lnTo>
                  <a:lnTo>
                    <a:pt x="0" y="144"/>
                  </a:lnTo>
                  <a:lnTo>
                    <a:pt x="0" y="114"/>
                  </a:lnTo>
                  <a:lnTo>
                    <a:pt x="6" y="84"/>
                  </a:lnTo>
                  <a:lnTo>
                    <a:pt x="12" y="60"/>
                  </a:lnTo>
                  <a:lnTo>
                    <a:pt x="18" y="48"/>
                  </a:lnTo>
                  <a:lnTo>
                    <a:pt x="24" y="42"/>
                  </a:lnTo>
                  <a:lnTo>
                    <a:pt x="30" y="36"/>
                  </a:lnTo>
                  <a:lnTo>
                    <a:pt x="36" y="30"/>
                  </a:lnTo>
                  <a:lnTo>
                    <a:pt x="42" y="24"/>
                  </a:lnTo>
                  <a:lnTo>
                    <a:pt x="48" y="18"/>
                  </a:lnTo>
                  <a:lnTo>
                    <a:pt x="54" y="12"/>
                  </a:lnTo>
                  <a:lnTo>
                    <a:pt x="60" y="0"/>
                  </a:lnTo>
                  <a:lnTo>
                    <a:pt x="66" y="0"/>
                  </a:lnTo>
                  <a:lnTo>
                    <a:pt x="72" y="0"/>
                  </a:lnTo>
                  <a:lnTo>
                    <a:pt x="78" y="0"/>
                  </a:lnTo>
                  <a:lnTo>
                    <a:pt x="84" y="6"/>
                  </a:lnTo>
                  <a:lnTo>
                    <a:pt x="90" y="6"/>
                  </a:lnTo>
                  <a:lnTo>
                    <a:pt x="96" y="6"/>
                  </a:lnTo>
                  <a:lnTo>
                    <a:pt x="102" y="12"/>
                  </a:lnTo>
                  <a:lnTo>
                    <a:pt x="120" y="42"/>
                  </a:lnTo>
                  <a:lnTo>
                    <a:pt x="138" y="72"/>
                  </a:lnTo>
                  <a:lnTo>
                    <a:pt x="150" y="108"/>
                  </a:lnTo>
                  <a:lnTo>
                    <a:pt x="156" y="150"/>
                  </a:lnTo>
                  <a:lnTo>
                    <a:pt x="162" y="186"/>
                  </a:lnTo>
                  <a:lnTo>
                    <a:pt x="168" y="222"/>
                  </a:lnTo>
                  <a:lnTo>
                    <a:pt x="162" y="264"/>
                  </a:lnTo>
                  <a:lnTo>
                    <a:pt x="156" y="300"/>
                  </a:lnTo>
                  <a:lnTo>
                    <a:pt x="156" y="306"/>
                  </a:lnTo>
                  <a:lnTo>
                    <a:pt x="150" y="312"/>
                  </a:lnTo>
                  <a:lnTo>
                    <a:pt x="150" y="318"/>
                  </a:lnTo>
                  <a:lnTo>
                    <a:pt x="144" y="324"/>
                  </a:lnTo>
                  <a:lnTo>
                    <a:pt x="144" y="330"/>
                  </a:lnTo>
                  <a:lnTo>
                    <a:pt x="138" y="336"/>
                  </a:lnTo>
                  <a:lnTo>
                    <a:pt x="132" y="342"/>
                  </a:lnTo>
                  <a:lnTo>
                    <a:pt x="126" y="342"/>
                  </a:lnTo>
                  <a:lnTo>
                    <a:pt x="120" y="342"/>
                  </a:lnTo>
                  <a:close/>
                </a:path>
              </a:pathLst>
            </a:custGeom>
            <a:solidFill>
              <a:srgbClr val="D1B270"/>
            </a:solidFill>
            <a:ln w="9525">
              <a:noFill/>
              <a:round/>
              <a:headEnd/>
              <a:tailEnd/>
            </a:ln>
          </p:spPr>
          <p:txBody>
            <a:bodyPr/>
            <a:lstStyle/>
            <a:p>
              <a:endParaRPr lang="en-US"/>
            </a:p>
          </p:txBody>
        </p:sp>
      </p:gr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18"/>
          <p:cNvSpPr>
            <a:spLocks noGrp="1" noChangeArrowheads="1"/>
          </p:cNvSpPr>
          <p:nvPr>
            <p:ph type="title"/>
          </p:nvPr>
        </p:nvSpPr>
        <p:spPr>
          <a:xfrm>
            <a:off x="706438" y="469900"/>
            <a:ext cx="7818437" cy="1143000"/>
          </a:xfrm>
        </p:spPr>
        <p:txBody>
          <a:bodyPr>
            <a:noAutofit/>
          </a:bodyPr>
          <a:lstStyle/>
          <a:p>
            <a:pPr algn="ctr" fontAlgn="auto">
              <a:lnSpc>
                <a:spcPct val="90000"/>
              </a:lnSpc>
              <a:spcAft>
                <a:spcPts val="0"/>
              </a:spcAft>
              <a:defRPr/>
            </a:pPr>
            <a:r>
              <a:rPr lang="en-US" sz="4000" dirty="0">
                <a:effectLst/>
              </a:rPr>
              <a:t>Types of Analyzers Used for Fugitive Inspections</a:t>
            </a:r>
          </a:p>
        </p:txBody>
      </p:sp>
      <p:sp>
        <p:nvSpPr>
          <p:cNvPr id="120835" name="Rectangle 19"/>
          <p:cNvSpPr>
            <a:spLocks noGrp="1" noChangeArrowheads="1"/>
          </p:cNvSpPr>
          <p:nvPr>
            <p:ph idx="1"/>
          </p:nvPr>
        </p:nvSpPr>
        <p:spPr>
          <a:xfrm>
            <a:off x="774700" y="1966304"/>
            <a:ext cx="7805738" cy="4321784"/>
          </a:xfrm>
          <a:effectLst>
            <a:outerShdw dist="45791" dir="2021404" algn="ctr" rotWithShape="0">
              <a:schemeClr val="bg2"/>
            </a:outerShdw>
          </a:effectLst>
        </p:spPr>
        <p:txBody>
          <a:bodyPr>
            <a:normAutofit/>
          </a:bodyPr>
          <a:lstStyle/>
          <a:p>
            <a:pPr algn="ctr">
              <a:buFontTx/>
              <a:buNone/>
            </a:pPr>
            <a:r>
              <a:rPr lang="en-US" sz="3200" dirty="0"/>
              <a:t>Flame Ionization Detector </a:t>
            </a:r>
            <a:br>
              <a:rPr lang="en-US" sz="3200" dirty="0"/>
            </a:br>
            <a:r>
              <a:rPr lang="en-US" sz="3200" dirty="0"/>
              <a:t>(FID, OVA)</a:t>
            </a:r>
          </a:p>
          <a:p>
            <a:pPr algn="ctr">
              <a:buFontTx/>
              <a:buNone/>
            </a:pPr>
            <a:r>
              <a:rPr lang="en-US" sz="3200" dirty="0"/>
              <a:t>Catalytic Combustion Analyzer </a:t>
            </a:r>
            <a:br>
              <a:rPr lang="en-US" sz="3200" dirty="0"/>
            </a:br>
            <a:r>
              <a:rPr lang="en-US" sz="3200" dirty="0"/>
              <a:t>(CCA, TLV) </a:t>
            </a:r>
          </a:p>
          <a:p>
            <a:pPr algn="ctr">
              <a:buFontTx/>
              <a:buNone/>
            </a:pPr>
            <a:r>
              <a:rPr lang="en-US" sz="3200" dirty="0"/>
              <a:t>Photo Ionization Detector </a:t>
            </a:r>
          </a:p>
          <a:p>
            <a:pPr algn="ctr">
              <a:buFontTx/>
              <a:buNone/>
            </a:pPr>
            <a:r>
              <a:rPr lang="en-US" sz="3200" dirty="0"/>
              <a:t>(PID) </a:t>
            </a:r>
          </a:p>
        </p:txBody>
      </p:sp>
      <p:sp>
        <p:nvSpPr>
          <p:cNvPr id="118798" name="Rectangle 14"/>
          <p:cNvSpPr>
            <a:spLocks noChangeArrowheads="1"/>
          </p:cNvSpPr>
          <p:nvPr/>
        </p:nvSpPr>
        <p:spPr bwMode="auto">
          <a:xfrm>
            <a:off x="1020763" y="696913"/>
            <a:ext cx="7000875" cy="938212"/>
          </a:xfrm>
          <a:prstGeom prst="rect">
            <a:avLst/>
          </a:prstGeom>
          <a:noFill/>
          <a:ln>
            <a:noFill/>
          </a:ln>
          <a:effectLst>
            <a:outerShdw dist="45791" dir="2021404"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19050" tIns="26988" rIns="19050" bIns="26988"/>
          <a:lstStyle/>
          <a:p>
            <a:pPr algn="ctr" eaLnBrk="0" hangingPunct="0">
              <a:lnSpc>
                <a:spcPts val="6000"/>
              </a:lnSpc>
              <a:tabLst>
                <a:tab pos="914400" algn="l"/>
                <a:tab pos="1828800" algn="l"/>
                <a:tab pos="2743200" algn="l"/>
                <a:tab pos="3657600" algn="l"/>
                <a:tab pos="4572000" algn="l"/>
                <a:tab pos="5486400" algn="l"/>
                <a:tab pos="6400800" algn="l"/>
              </a:tabLst>
              <a:defRPr/>
            </a:pPr>
            <a:endParaRPr lang="en-US" sz="5000" b="1">
              <a:solidFill>
                <a:srgbClr val="00FFFF"/>
              </a:solidFill>
              <a:effectLst>
                <a:outerShdw blurRad="38100" dist="38100" dir="2700000" algn="tl">
                  <a:srgbClr val="FFFFFF"/>
                </a:outerShdw>
              </a:effectLst>
              <a:latin typeface="Arial" charset="0"/>
            </a:endParaRPr>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itle 1"/>
          <p:cNvSpPr>
            <a:spLocks noGrp="1"/>
          </p:cNvSpPr>
          <p:nvPr>
            <p:ph type="title"/>
          </p:nvPr>
        </p:nvSpPr>
        <p:spPr>
          <a:xfrm>
            <a:off x="1059873" y="804520"/>
            <a:ext cx="6954961" cy="1049235"/>
          </a:xfrm>
        </p:spPr>
        <p:txBody>
          <a:bodyPr>
            <a:noAutofit/>
          </a:bodyPr>
          <a:lstStyle/>
          <a:p>
            <a:pPr>
              <a:defRPr/>
            </a:pPr>
            <a:r>
              <a:rPr lang="en-US" altLang="en-US" sz="4000" dirty="0"/>
              <a:t>LDAR Equipment/Methods</a:t>
            </a:r>
          </a:p>
        </p:txBody>
      </p:sp>
      <p:sp>
        <p:nvSpPr>
          <p:cNvPr id="285699" name="Content Placeholder 2"/>
          <p:cNvSpPr>
            <a:spLocks noGrp="1"/>
          </p:cNvSpPr>
          <p:nvPr>
            <p:ph idx="1"/>
          </p:nvPr>
        </p:nvSpPr>
        <p:spPr>
          <a:xfrm>
            <a:off x="1168400" y="1853755"/>
            <a:ext cx="6908800" cy="4013645"/>
          </a:xfrm>
        </p:spPr>
        <p:txBody>
          <a:bodyPr>
            <a:noAutofit/>
          </a:bodyPr>
          <a:lstStyle/>
          <a:p>
            <a:r>
              <a:rPr lang="en-US" altLang="en-US" sz="2200" dirty="0"/>
              <a:t>Organic Vapor Analyzer (OVA)</a:t>
            </a:r>
          </a:p>
          <a:p>
            <a:r>
              <a:rPr lang="en-US" altLang="en-US" sz="2200" dirty="0"/>
              <a:t>Threshold Limit Value Meter (TLV)</a:t>
            </a:r>
          </a:p>
          <a:p>
            <a:r>
              <a:rPr lang="en-US" altLang="en-US" sz="2200" dirty="0"/>
              <a:t>Flame Ionization Detector (FID)</a:t>
            </a:r>
          </a:p>
          <a:p>
            <a:r>
              <a:rPr lang="en-US" altLang="en-US" sz="2200" dirty="0"/>
              <a:t>Photoionization Detector (PID)</a:t>
            </a:r>
          </a:p>
          <a:p>
            <a:r>
              <a:rPr lang="en-US" altLang="en-US" sz="2200" dirty="0"/>
              <a:t>Infrared Detector (FLIR)</a:t>
            </a:r>
          </a:p>
          <a:p>
            <a:r>
              <a:rPr lang="en-US" altLang="en-US" sz="2200" dirty="0"/>
              <a:t>Look and Listen</a:t>
            </a:r>
          </a:p>
          <a:p>
            <a:pPr lvl="1"/>
            <a:r>
              <a:rPr lang="en-US" altLang="en-US" sz="1800" dirty="0"/>
              <a:t>Soap Solution</a:t>
            </a:r>
          </a:p>
          <a:p>
            <a:pPr lvl="1"/>
            <a:r>
              <a:rPr lang="en-US" altLang="en-US" sz="1800" dirty="0"/>
              <a:t>Visual Distortion</a:t>
            </a:r>
          </a:p>
          <a:p>
            <a:pPr lvl="1"/>
            <a:r>
              <a:rPr lang="en-US" altLang="en-US" sz="1800" dirty="0"/>
              <a:t>Odor</a:t>
            </a:r>
          </a:p>
        </p:txBody>
      </p:sp>
    </p:spTree>
    <p:extLst>
      <p:ext uri="{BB962C8B-B14F-4D97-AF65-F5344CB8AC3E}">
        <p14:creationId xmlns:p14="http://schemas.microsoft.com/office/powerpoint/2010/main" val="288386231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82" name="Rectangle 8"/>
          <p:cNvSpPr>
            <a:spLocks noChangeArrowheads="1"/>
          </p:cNvSpPr>
          <p:nvPr/>
        </p:nvSpPr>
        <p:spPr bwMode="auto">
          <a:xfrm>
            <a:off x="117475" y="2447925"/>
            <a:ext cx="3381375" cy="1285875"/>
          </a:xfrm>
          <a:prstGeom prst="rect">
            <a:avLst/>
          </a:prstGeom>
          <a:noFill/>
          <a:ln w="12700">
            <a:noFill/>
            <a:miter lim="800000"/>
            <a:headEnd/>
            <a:tailEnd/>
          </a:ln>
          <a:effectLst/>
        </p:spPr>
        <p:txBody>
          <a:bodyPr wrap="none" lIns="19050" tIns="26988" rIns="19050" bIns="26988"/>
          <a:lstStyle/>
          <a:p>
            <a:pPr algn="ctr" eaLnBrk="0" hangingPunct="0">
              <a:tabLst>
                <a:tab pos="914400" algn="l"/>
                <a:tab pos="1828800" algn="l"/>
                <a:tab pos="2743200" algn="l"/>
                <a:tab pos="3657600" algn="l"/>
                <a:tab pos="4572000" algn="l"/>
                <a:tab pos="5486400" algn="l"/>
                <a:tab pos="6400800" algn="l"/>
              </a:tabLst>
            </a:pPr>
            <a:r>
              <a:rPr lang="en-US" sz="4400" b="1" dirty="0">
                <a:solidFill>
                  <a:schemeClr val="accent5"/>
                </a:solidFill>
                <a:latin typeface="Arial" pitchFamily="34" charset="0"/>
              </a:rPr>
              <a:t>Century </a:t>
            </a:r>
          </a:p>
          <a:p>
            <a:pPr algn="ctr" eaLnBrk="0" hangingPunct="0">
              <a:tabLst>
                <a:tab pos="914400" algn="l"/>
                <a:tab pos="1828800" algn="l"/>
                <a:tab pos="2743200" algn="l"/>
                <a:tab pos="3657600" algn="l"/>
                <a:tab pos="4572000" algn="l"/>
                <a:tab pos="5486400" algn="l"/>
                <a:tab pos="6400800" algn="l"/>
              </a:tabLst>
            </a:pPr>
            <a:r>
              <a:rPr lang="en-US" sz="4400" b="1" dirty="0">
                <a:solidFill>
                  <a:schemeClr val="accent5"/>
                </a:solidFill>
                <a:latin typeface="Arial" pitchFamily="34" charset="0"/>
              </a:rPr>
              <a:t>OVA 108 </a:t>
            </a:r>
          </a:p>
        </p:txBody>
      </p:sp>
      <p:pic>
        <p:nvPicPr>
          <p:cNvPr id="122883" name="Picture 9" descr="Century108"/>
          <p:cNvPicPr>
            <a:picLocks noChangeAspect="1" noChangeArrowheads="1"/>
          </p:cNvPicPr>
          <p:nvPr/>
        </p:nvPicPr>
        <p:blipFill>
          <a:blip r:embed="rId3" cstate="print"/>
          <a:srcRect t="2502" b="17717"/>
          <a:stretch>
            <a:fillRect/>
          </a:stretch>
        </p:blipFill>
        <p:spPr bwMode="auto">
          <a:xfrm>
            <a:off x="3133725" y="-6350"/>
            <a:ext cx="6045200" cy="6881813"/>
          </a:xfrm>
          <a:prstGeom prst="rect">
            <a:avLst/>
          </a:prstGeom>
          <a:noFill/>
          <a:ln w="9525">
            <a:noFill/>
            <a:miter lim="800000"/>
            <a:headEnd/>
            <a:tailEnd/>
          </a:ln>
        </p:spPr>
      </p:pic>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3906" name="Rectangle 5"/>
          <p:cNvSpPr>
            <a:spLocks noChangeArrowheads="1"/>
          </p:cNvSpPr>
          <p:nvPr/>
        </p:nvSpPr>
        <p:spPr bwMode="auto">
          <a:xfrm>
            <a:off x="6080125" y="2441575"/>
            <a:ext cx="3381375" cy="1285875"/>
          </a:xfrm>
          <a:prstGeom prst="rect">
            <a:avLst/>
          </a:prstGeom>
          <a:noFill/>
          <a:ln w="12700">
            <a:noFill/>
            <a:miter lim="800000"/>
            <a:headEnd/>
            <a:tailEnd/>
          </a:ln>
          <a:effectLst/>
        </p:spPr>
        <p:txBody>
          <a:bodyPr wrap="none" lIns="19050" tIns="26988" rIns="19050" bIns="26988"/>
          <a:lstStyle/>
          <a:p>
            <a:pPr algn="ctr" eaLnBrk="0" hangingPunct="0">
              <a:lnSpc>
                <a:spcPts val="4300"/>
              </a:lnSpc>
              <a:tabLst>
                <a:tab pos="914400" algn="l"/>
                <a:tab pos="1828800" algn="l"/>
                <a:tab pos="2743200" algn="l"/>
                <a:tab pos="3657600" algn="l"/>
                <a:tab pos="4572000" algn="l"/>
                <a:tab pos="5486400" algn="l"/>
                <a:tab pos="6400800" algn="l"/>
              </a:tabLst>
            </a:pPr>
            <a:r>
              <a:rPr lang="en-US" sz="4000" b="1" dirty="0">
                <a:solidFill>
                  <a:schemeClr val="accent5"/>
                </a:solidFill>
                <a:latin typeface="Arial" pitchFamily="34" charset="0"/>
              </a:rPr>
              <a:t>OVA 108 </a:t>
            </a:r>
          </a:p>
          <a:p>
            <a:pPr algn="ctr" eaLnBrk="0" hangingPunct="0">
              <a:lnSpc>
                <a:spcPts val="4300"/>
              </a:lnSpc>
              <a:tabLst>
                <a:tab pos="914400" algn="l"/>
                <a:tab pos="1828800" algn="l"/>
                <a:tab pos="2743200" algn="l"/>
                <a:tab pos="3657600" algn="l"/>
                <a:tab pos="4572000" algn="l"/>
                <a:tab pos="5486400" algn="l"/>
                <a:tab pos="6400800" algn="l"/>
              </a:tabLst>
            </a:pPr>
            <a:r>
              <a:rPr lang="en-US" sz="4000" b="1" dirty="0">
                <a:solidFill>
                  <a:schemeClr val="accent5"/>
                </a:solidFill>
                <a:latin typeface="Arial" pitchFamily="34" charset="0"/>
              </a:rPr>
              <a:t>Readout</a:t>
            </a:r>
          </a:p>
        </p:txBody>
      </p:sp>
      <p:pic>
        <p:nvPicPr>
          <p:cNvPr id="123907" name="Picture 6" descr="OVAreadout"/>
          <p:cNvPicPr>
            <a:picLocks noChangeAspect="1" noChangeArrowheads="1"/>
          </p:cNvPicPr>
          <p:nvPr/>
        </p:nvPicPr>
        <p:blipFill>
          <a:blip r:embed="rId3" cstate="print"/>
          <a:srcRect l="13159" t="1979" r="15079" b="5676"/>
          <a:stretch>
            <a:fillRect/>
          </a:stretch>
        </p:blipFill>
        <p:spPr bwMode="auto">
          <a:xfrm>
            <a:off x="0" y="0"/>
            <a:ext cx="6240463" cy="6889750"/>
          </a:xfrm>
          <a:prstGeom prst="rect">
            <a:avLst/>
          </a:prstGeom>
          <a:noFill/>
          <a:ln w="9525">
            <a:noFill/>
            <a:miter lim="800000"/>
            <a:headEnd/>
            <a:tailEnd/>
          </a:ln>
        </p:spPr>
      </p:pic>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4930" name="Rectangle 2"/>
          <p:cNvSpPr>
            <a:spLocks noChangeArrowheads="1"/>
          </p:cNvSpPr>
          <p:nvPr/>
        </p:nvSpPr>
        <p:spPr bwMode="auto">
          <a:xfrm>
            <a:off x="1857375" y="201613"/>
            <a:ext cx="5214938" cy="709612"/>
          </a:xfrm>
          <a:prstGeom prst="rect">
            <a:avLst/>
          </a:prstGeom>
          <a:noFill/>
          <a:ln w="12700">
            <a:noFill/>
            <a:miter lim="800000"/>
            <a:headEnd/>
            <a:tailEnd/>
          </a:ln>
          <a:effectLst/>
        </p:spPr>
        <p:txBody>
          <a:bodyPr wrap="none" lIns="19050" tIns="26988" rIns="19050" bIns="26988"/>
          <a:lstStyle/>
          <a:p>
            <a:pPr algn="ctr" eaLnBrk="0" hangingPunct="0">
              <a:lnSpc>
                <a:spcPts val="4300"/>
              </a:lnSpc>
              <a:tabLst>
                <a:tab pos="914400" algn="l"/>
                <a:tab pos="1828800" algn="l"/>
                <a:tab pos="2743200" algn="l"/>
                <a:tab pos="3657600" algn="l"/>
                <a:tab pos="4572000" algn="l"/>
                <a:tab pos="5486400" algn="l"/>
                <a:tab pos="6400800" algn="l"/>
              </a:tabLst>
            </a:pPr>
            <a:r>
              <a:rPr lang="en-US" sz="3600" b="1" dirty="0">
                <a:solidFill>
                  <a:schemeClr val="accent5"/>
                </a:solidFill>
                <a:latin typeface="Arial" pitchFamily="34" charset="0"/>
              </a:rPr>
              <a:t>VOC Analyzer Using PID </a:t>
            </a:r>
          </a:p>
        </p:txBody>
      </p:sp>
      <p:grpSp>
        <p:nvGrpSpPr>
          <p:cNvPr id="124931" name="Group 3"/>
          <p:cNvGrpSpPr>
            <a:grpSpLocks/>
          </p:cNvGrpSpPr>
          <p:nvPr/>
        </p:nvGrpSpPr>
        <p:grpSpPr bwMode="auto">
          <a:xfrm>
            <a:off x="609600" y="1073150"/>
            <a:ext cx="7985125" cy="5705785"/>
            <a:chOff x="304" y="552"/>
            <a:chExt cx="5424" cy="3456"/>
          </a:xfrm>
        </p:grpSpPr>
        <p:pic>
          <p:nvPicPr>
            <p:cNvPr id="124932" name="Picture 4"/>
            <p:cNvPicPr>
              <a:picLocks noChangeArrowheads="1"/>
            </p:cNvPicPr>
            <p:nvPr/>
          </p:nvPicPr>
          <p:blipFill>
            <a:blip r:embed="rId3" cstate="print"/>
            <a:srcRect/>
            <a:stretch>
              <a:fillRect/>
            </a:stretch>
          </p:blipFill>
          <p:spPr bwMode="auto">
            <a:xfrm>
              <a:off x="304" y="552"/>
              <a:ext cx="5424" cy="3248"/>
            </a:xfrm>
            <a:prstGeom prst="rect">
              <a:avLst/>
            </a:prstGeom>
            <a:noFill/>
            <a:ln w="12700">
              <a:noFill/>
              <a:miter lim="800000"/>
              <a:headEnd/>
              <a:tailEnd/>
            </a:ln>
            <a:effectLst/>
          </p:spPr>
        </p:pic>
        <p:sp>
          <p:nvSpPr>
            <p:cNvPr id="124933" name="Rectangle 5"/>
            <p:cNvSpPr>
              <a:spLocks noChangeArrowheads="1"/>
            </p:cNvSpPr>
            <p:nvPr/>
          </p:nvSpPr>
          <p:spPr bwMode="auto">
            <a:xfrm>
              <a:off x="2648" y="3792"/>
              <a:ext cx="1520" cy="216"/>
            </a:xfrm>
            <a:prstGeom prst="rect">
              <a:avLst/>
            </a:prstGeom>
            <a:noFill/>
            <a:ln w="12700">
              <a:noFill/>
              <a:miter lim="800000"/>
              <a:headEnd/>
              <a:tailEnd/>
            </a:ln>
            <a:effectLst/>
          </p:spPr>
          <p:txBody>
            <a:bodyPr wrap="none" lIns="19050" tIns="26988" rIns="19050" bIns="26988"/>
            <a:lstStyle/>
            <a:p>
              <a:pPr algn="ctr" eaLnBrk="0" hangingPunct="0">
                <a:lnSpc>
                  <a:spcPts val="1500"/>
                </a:lnSpc>
                <a:tabLst>
                  <a:tab pos="457200" algn="l"/>
                  <a:tab pos="914400" algn="l"/>
                  <a:tab pos="1371600" algn="l"/>
                </a:tabLst>
              </a:pPr>
              <a:r>
                <a:rPr lang="en-US" sz="1300" b="1" dirty="0">
                  <a:solidFill>
                    <a:srgbClr val="00B0F0"/>
                  </a:solidFill>
                  <a:latin typeface="Arial" pitchFamily="34" charset="0"/>
                </a:rPr>
                <a:t>Dilution Air Intake</a:t>
              </a:r>
            </a:p>
          </p:txBody>
        </p:sp>
      </p:grpSp>
    </p:spTree>
  </p:cSld>
  <p:clrMapOvr>
    <a:masterClrMapping/>
  </p:clrMapOvr>
  <p:transition>
    <p:random/>
  </p:transition>
</p:sld>
</file>

<file path=ppt/slides/slide98.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125954" name="TVA Output.avi">
            <a:hlinkClick r:id="" action="ppaction://media"/>
          </p:cNvPr>
          <p:cNvPicPr>
            <a:picLocks noRot="1" noChangeAspect="1" noChangeArrowheads="1"/>
          </p:cNvPicPr>
          <p:nvPr>
            <a:videoFile r:link="rId1"/>
          </p:nvPr>
        </p:nvPicPr>
        <p:blipFill>
          <a:blip r:embed="rId4" cstate="print"/>
          <a:srcRect/>
          <a:stretch>
            <a:fillRect/>
          </a:stretch>
        </p:blipFill>
        <p:spPr bwMode="auto">
          <a:xfrm>
            <a:off x="1354138" y="1057275"/>
            <a:ext cx="6537325" cy="4903788"/>
          </a:xfrm>
          <a:prstGeom prst="rect">
            <a:avLst/>
          </a:prstGeom>
          <a:noFill/>
          <a:ln w="9525">
            <a:noFill/>
            <a:miter lim="800000"/>
            <a:headEnd/>
            <a:tailEnd/>
          </a:ln>
        </p:spPr>
      </p:pic>
      <p:sp>
        <p:nvSpPr>
          <p:cNvPr id="122883" name="Rectangle 3"/>
          <p:cNvSpPr>
            <a:spLocks noGrp="1" noChangeArrowheads="1"/>
          </p:cNvSpPr>
          <p:nvPr>
            <p:ph type="title"/>
          </p:nvPr>
        </p:nvSpPr>
        <p:spPr>
          <a:xfrm>
            <a:off x="1" y="254381"/>
            <a:ext cx="9047746" cy="1065821"/>
          </a:xfrm>
        </p:spPr>
        <p:txBody>
          <a:bodyPr>
            <a:normAutofit/>
          </a:bodyPr>
          <a:lstStyle/>
          <a:p>
            <a:pPr algn="ctr" fontAlgn="auto">
              <a:spcAft>
                <a:spcPts val="0"/>
              </a:spcAft>
              <a:defRPr/>
            </a:pPr>
            <a:r>
              <a:rPr lang="en-US" sz="4000" dirty="0">
                <a:solidFill>
                  <a:srgbClr val="0070C0"/>
                </a:solidFill>
                <a:effectLst/>
              </a:rPr>
              <a:t>Analyzer with PID and FID</a:t>
            </a:r>
          </a:p>
        </p:txBody>
      </p:sp>
    </p:spTree>
  </p:cSld>
  <p:clrMapOvr>
    <a:masterClrMapping/>
  </p:clrMapOvr>
  <p:transition>
    <p:random/>
  </p:transition>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6978" name="Picture 2" descr="TVA1000"/>
          <p:cNvPicPr>
            <a:picLocks noChangeAspect="1" noChangeArrowheads="1"/>
          </p:cNvPicPr>
          <p:nvPr/>
        </p:nvPicPr>
        <p:blipFill>
          <a:blip r:embed="rId3" cstate="print"/>
          <a:srcRect l="11884" b="2342"/>
          <a:stretch>
            <a:fillRect/>
          </a:stretch>
        </p:blipFill>
        <p:spPr bwMode="auto">
          <a:xfrm>
            <a:off x="539750" y="685799"/>
            <a:ext cx="7927975" cy="6216651"/>
          </a:xfrm>
          <a:prstGeom prst="rect">
            <a:avLst/>
          </a:prstGeom>
          <a:noFill/>
          <a:ln w="9525">
            <a:noFill/>
            <a:miter lim="800000"/>
            <a:headEnd/>
            <a:tailEnd/>
          </a:ln>
        </p:spPr>
      </p:pic>
      <p:sp>
        <p:nvSpPr>
          <p:cNvPr id="2" name="TextBox 1"/>
          <p:cNvSpPr txBox="1"/>
          <p:nvPr/>
        </p:nvSpPr>
        <p:spPr>
          <a:xfrm>
            <a:off x="539751" y="166255"/>
            <a:ext cx="7849176" cy="523220"/>
          </a:xfrm>
          <a:prstGeom prst="rect">
            <a:avLst/>
          </a:prstGeom>
          <a:noFill/>
        </p:spPr>
        <p:txBody>
          <a:bodyPr wrap="square" rtlCol="0">
            <a:spAutoFit/>
          </a:bodyPr>
          <a:lstStyle/>
          <a:p>
            <a:pPr algn="ctr"/>
            <a:r>
              <a:rPr lang="en-US" sz="2800" dirty="0">
                <a:solidFill>
                  <a:srgbClr val="0070C0"/>
                </a:solidFill>
              </a:rPr>
              <a:t>FOXBORO TVA – 1000  (Toxic Vapor Analyzer)</a:t>
            </a:r>
          </a:p>
        </p:txBody>
      </p:sp>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3.xml><?xml version="1.0" encoding="utf-8"?>
<a:theme xmlns:a="http://schemas.openxmlformats.org/drawingml/2006/main" name="1_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8D1AE864022FC4AB1940C9ACBC18425" ma:contentTypeVersion="20" ma:contentTypeDescription="Create a new document." ma:contentTypeScope="" ma:versionID="377225f7034700b217181d6e92ed803f">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7ca2beb3-1377-461b-b2b4-dd4dfd030764" xmlns:ns6="22d004a6-2f8d-4a75-9f1d-859e2ae55add" targetNamespace="http://schemas.microsoft.com/office/2006/metadata/properties" ma:root="true" ma:fieldsID="aa9f835e67911b5fc6c25a88e1fe0b35" ns1:_="" ns2:_="" ns3:_="" ns4:_="" ns5:_="" ns6:_="">
    <xsd:import namespace="http://schemas.microsoft.com/sharepoint/v3"/>
    <xsd:import namespace="4ffa91fb-a0ff-4ac5-b2db-65c790d184a4"/>
    <xsd:import namespace="http://schemas.microsoft.com/sharepoint.v3"/>
    <xsd:import namespace="http://schemas.microsoft.com/sharepoint/v3/fields"/>
    <xsd:import namespace="7ca2beb3-1377-461b-b2b4-dd4dfd030764"/>
    <xsd:import namespace="22d004a6-2f8d-4a75-9f1d-859e2ae55add"/>
    <xsd:element name="properties">
      <xsd:complexType>
        <xsd:sequence>
          <xsd:element name="documentManagement">
            <xsd:complexType>
              <xsd:all>
                <xsd:element ref="ns2:Document_x0020_Creation_x0020_Date" minOccurs="0"/>
                <xsd:element ref="ns2:Creator" minOccurs="0"/>
                <xsd:element ref="ns2:EPA_x0020_Office" minOccurs="0"/>
                <xsd:element ref="ns2:Record"/>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5:MediaLengthInSeconds" minOccurs="0"/>
                <xsd:element ref="ns5:MediaServiceDateTaken" minOccurs="0"/>
                <xsd:element ref="ns6:SharedWithUsers" minOccurs="0"/>
                <xsd:element ref="ns6:SharedWithDetails" minOccurs="0"/>
                <xsd:element ref="ns5:MediaServiceObjectDetectorVersions" minOccurs="0"/>
                <xsd:element ref="ns5:MediaServiceGenerationTime" minOccurs="0"/>
                <xsd:element ref="ns5:MediaServiceEventHashCode" minOccurs="0"/>
                <xsd:element ref="ns6:e3f09c3df709400db2417a7161762d62"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description="" ma:hidden="true" ma:list="{54f485cd-92c0-4abe-a378-745fe4335b12}" ma:internalName="TaxCatchAllLabel" ma:readOnly="true" ma:showField="CatchAllDataLabel" ma:web="22d004a6-2f8d-4a75-9f1d-859e2ae55add">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description="" ma:hidden="true" ma:list="{54f485cd-92c0-4abe-a378-745fe4335b12}" ma:internalName="TaxCatchAll" ma:showField="CatchAllData" ma:web="22d004a6-2f8d-4a75-9f1d-859e2ae55ad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ca2beb3-1377-461b-b2b4-dd4dfd030764"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LengthInSeconds" ma:index="30" nillable="true" ma:displayName="MediaLengthInSeconds" ma:hidden="true" ma:internalName="MediaLengthInSeconds" ma:readOnly="true">
      <xsd:simpleType>
        <xsd:restriction base="dms:Unknown"/>
      </xsd:simpleType>
    </xsd:element>
    <xsd:element name="MediaServiceDateTaken" ma:index="31" nillable="true" ma:displayName="MediaServiceDateTaken" ma:hidden="true" ma:internalName="MediaServiceDateTaken" ma:readOnly="true">
      <xsd:simpleType>
        <xsd:restriction base="dms:Text"/>
      </xsd:simpleType>
    </xsd:element>
    <xsd:element name="MediaServiceObjectDetectorVersions" ma:index="34" nillable="true" ma:displayName="MediaServiceObjectDetectorVersions" ma:hidden="true" ma:indexed="true" ma:internalName="MediaServiceObjectDetectorVersions" ma:readOnly="true">
      <xsd:simpleType>
        <xsd:restriction base="dms:Text"/>
      </xsd:simpleType>
    </xsd:element>
    <xsd:element name="MediaServiceGenerationTime" ma:index="35" nillable="true" ma:displayName="MediaServiceGenerationTime" ma:hidden="true" ma:internalName="MediaServiceGenerationTime" ma:readOnly="true">
      <xsd:simpleType>
        <xsd:restriction base="dms:Text"/>
      </xsd:simpleType>
    </xsd:element>
    <xsd:element name="MediaServiceEventHashCode" ma:index="36" nillable="true" ma:displayName="MediaServiceEventHashCode" ma:hidden="true" ma:internalName="MediaServiceEventHashCode" ma:readOnly="true">
      <xsd:simpleType>
        <xsd:restriction base="dms:Text"/>
      </xsd:simpleType>
    </xsd:element>
    <xsd:element name="MediaServiceSearchProperties" ma:index="3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2d004a6-2f8d-4a75-9f1d-859e2ae55add" elementFormDefault="qualified">
    <xsd:import namespace="http://schemas.microsoft.com/office/2006/documentManagement/types"/>
    <xsd:import namespace="http://schemas.microsoft.com/office/infopath/2007/PartnerControls"/>
    <xsd:element name="SharedWithUsers" ma:index="3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3" nillable="true" ma:displayName="Shared With Details" ma:internalName="SharedWithDetails" ma:readOnly="true">
      <xsd:simpleType>
        <xsd:restriction base="dms:Note">
          <xsd:maxLength value="255"/>
        </xsd:restriction>
      </xsd:simpleType>
    </xsd:element>
    <xsd:element name="e3f09c3df709400db2417a7161762d62" ma:index="37" nillable="true" ma:taxonomy="true" ma:internalName="e3f09c3df709400db2417a7161762d62" ma:taxonomyFieldName="EPA_x0020_Subject" ma:displayName="EPA Subject" ma:readOnly="false" ma:default="" ma:fieldId="{e3f09c3d-f709-400d-b241-7a7161762d62}" ma:taxonomyMulti="true" ma:sspId="29f62856-1543-49d4-a736-4569d363f533" ma:termSetId="7a3d4ae0-7e62-45a2-a406-c6a8a6a8eee3"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Source xmlns="http://schemas.microsoft.com/sharepoint/v3/fields" xsi:nil="true"/>
    <Language xmlns="http://schemas.microsoft.com/sharepoint/v3">English</Language>
    <j747ac98061d40f0aa7bd47e1db5675d xmlns="4ffa91fb-a0ff-4ac5-b2db-65c790d184a4">
      <Terms xmlns="http://schemas.microsoft.com/office/infopath/2007/PartnerControls"/>
    </j747ac98061d40f0aa7bd47e1db5675d>
    <External_x0020_Contributor xmlns="4ffa91fb-a0ff-4ac5-b2db-65c790d184a4" xsi:nil="true"/>
    <TaxKeywordTaxHTField xmlns="4ffa91fb-a0ff-4ac5-b2db-65c790d184a4">
      <Terms xmlns="http://schemas.microsoft.com/office/infopath/2007/PartnerControls"/>
    </TaxKeywordTaxHTField>
    <Record xmlns="4ffa91fb-a0ff-4ac5-b2db-65c790d184a4">Shared</Record>
    <Rights xmlns="4ffa91fb-a0ff-4ac5-b2db-65c790d184a4" xsi:nil="true"/>
    <e3f09c3df709400db2417a7161762d62 xmlns="22d004a6-2f8d-4a75-9f1d-859e2ae55add">
      <Terms xmlns="http://schemas.microsoft.com/office/infopath/2007/PartnerControls"/>
    </e3f09c3df709400db2417a7161762d62>
    <Document_x0020_Creation_x0020_Date xmlns="4ffa91fb-a0ff-4ac5-b2db-65c790d184a4">2020-04-04T16:58:51+00:00</Document_x0020_Creation_x0020_Date>
    <EPA_x0020_Office xmlns="4ffa91fb-a0ff-4ac5-b2db-65c790d184a4" xsi:nil="true"/>
    <CategoryDescription xmlns="http://schemas.microsoft.com/sharepoint.v3" xsi:nil="true"/>
    <Identifier xmlns="4ffa91fb-a0ff-4ac5-b2db-65c790d184a4" xsi:nil="true"/>
    <_Coverage xmlns="http://schemas.microsoft.com/sharepoint/v3/fields" xsi:nil="true"/>
    <Creator xmlns="4ffa91fb-a0ff-4ac5-b2db-65c790d184a4">
      <UserInfo>
        <DisplayName/>
        <AccountId xsi:nil="true"/>
        <AccountType/>
      </UserInfo>
    </Creator>
    <EPA_x0020_Related_x0020_Documents xmlns="4ffa91fb-a0ff-4ac5-b2db-65c790d184a4" xsi:nil="true"/>
    <EPA_x0020_Contributor xmlns="4ffa91fb-a0ff-4ac5-b2db-65c790d184a4">
      <UserInfo>
        <DisplayName/>
        <AccountId xsi:nil="true"/>
        <AccountType/>
      </UserInfo>
    </EPA_x0020_Contributor>
    <TaxCatchAll xmlns="4ffa91fb-a0ff-4ac5-b2db-65c790d184a4" xsi:nil="true"/>
  </documentManagement>
</p:properties>
</file>

<file path=customXml/item3.xml><?xml version="1.0" encoding="utf-8"?>
<?mso-contentType ?>
<SharedContentType xmlns="Microsoft.SharePoint.Taxonomy.ContentTypeSync" SourceId="29f62856-1543-49d4-a736-4569d363f533" ContentTypeId="0x0101" PreviousValue="false"/>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888612E-E91E-493A-B657-38817A61E76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7ca2beb3-1377-461b-b2b4-dd4dfd030764"/>
    <ds:schemaRef ds:uri="22d004a6-2f8d-4a75-9f1d-859e2ae55ad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934E0C8-18B0-4B77-81ED-269AA70E668E}">
  <ds:schemaRefs>
    <ds:schemaRef ds:uri="http://schemas.openxmlformats.org/package/2006/metadata/core-properties"/>
    <ds:schemaRef ds:uri="http://purl.org/dc/dcmitype/"/>
    <ds:schemaRef ds:uri="http://schemas.microsoft.com/sharepoint.v3"/>
    <ds:schemaRef ds:uri="http://purl.org/dc/elements/1.1/"/>
    <ds:schemaRef ds:uri="http://purl.org/dc/terms/"/>
    <ds:schemaRef ds:uri="http://www.w3.org/XML/1998/namespace"/>
    <ds:schemaRef ds:uri="http://schemas.microsoft.com/office/infopath/2007/PartnerControls"/>
    <ds:schemaRef ds:uri="17622ab0-b98f-4e8e-afef-2c80c1a276fc"/>
    <ds:schemaRef ds:uri="22d004a6-2f8d-4a75-9f1d-859e2ae55add"/>
    <ds:schemaRef ds:uri="4ffa91fb-a0ff-4ac5-b2db-65c790d184a4"/>
    <ds:schemaRef ds:uri="http://schemas.microsoft.com/office/2006/documentManagement/types"/>
    <ds:schemaRef ds:uri="http://schemas.microsoft.com/sharepoint/v3/fields"/>
    <ds:schemaRef ds:uri="http://schemas.microsoft.com/sharepoint/v3"/>
    <ds:schemaRef ds:uri="http://schemas.microsoft.com/office/2006/metadata/properties"/>
  </ds:schemaRefs>
</ds:datastoreItem>
</file>

<file path=customXml/itemProps3.xml><?xml version="1.0" encoding="utf-8"?>
<ds:datastoreItem xmlns:ds="http://schemas.openxmlformats.org/officeDocument/2006/customXml" ds:itemID="{51CC78EC-EF56-4918-9477-425D224F3A74}">
  <ds:schemaRefs>
    <ds:schemaRef ds:uri="Microsoft.SharePoint.Taxonomy.ContentTypeSync"/>
  </ds:schemaRefs>
</ds:datastoreItem>
</file>

<file path=customXml/itemProps4.xml><?xml version="1.0" encoding="utf-8"?>
<ds:datastoreItem xmlns:ds="http://schemas.openxmlformats.org/officeDocument/2006/customXml" ds:itemID="{BB3DF19D-AE7F-44A6-A2A8-E6468E2CBE2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11292</TotalTime>
  <Pages>97</Pages>
  <Words>16046</Words>
  <Application>Microsoft Office PowerPoint</Application>
  <PresentationFormat>On-screen Show (4:3)</PresentationFormat>
  <Paragraphs>1920</Paragraphs>
  <Slides>152</Slides>
  <Notes>148</Notes>
  <HiddenSlides>1</HiddenSlides>
  <MMClips>8</MMClips>
  <ScaleCrop>false</ScaleCrop>
  <HeadingPairs>
    <vt:vector size="8" baseType="variant">
      <vt:variant>
        <vt:lpstr>Fonts Used</vt:lpstr>
      </vt:variant>
      <vt:variant>
        <vt:i4>9</vt:i4>
      </vt:variant>
      <vt:variant>
        <vt:lpstr>Theme</vt:lpstr>
      </vt:variant>
      <vt:variant>
        <vt:i4>3</vt:i4>
      </vt:variant>
      <vt:variant>
        <vt:lpstr>Embedded OLE Servers</vt:lpstr>
      </vt:variant>
      <vt:variant>
        <vt:i4>2</vt:i4>
      </vt:variant>
      <vt:variant>
        <vt:lpstr>Slide Titles</vt:lpstr>
      </vt:variant>
      <vt:variant>
        <vt:i4>152</vt:i4>
      </vt:variant>
    </vt:vector>
  </HeadingPairs>
  <TitlesOfParts>
    <vt:vector size="166" baseType="lpstr">
      <vt:lpstr>Wingdings 2</vt:lpstr>
      <vt:lpstr>Times New Roman</vt:lpstr>
      <vt:lpstr>BNEIA A+ Trade Gothic LT Std</vt:lpstr>
      <vt:lpstr>Arial Rounded MT Bold</vt:lpstr>
      <vt:lpstr>Calibri</vt:lpstr>
      <vt:lpstr>Arial</vt:lpstr>
      <vt:lpstr>Gill Sans MT</vt:lpstr>
      <vt:lpstr>BNEIE P+ Trade Gothic LT Std</vt:lpstr>
      <vt:lpstr>Arial Black</vt:lpstr>
      <vt:lpstr>Office Theme</vt:lpstr>
      <vt:lpstr>Gallery</vt:lpstr>
      <vt:lpstr>1_Gallery</vt:lpstr>
      <vt:lpstr>Chart</vt:lpstr>
      <vt:lpstr>Image</vt:lpstr>
      <vt:lpstr>TOXC 240 Fugitive VOC Emissions</vt:lpstr>
      <vt:lpstr>Course Overview</vt:lpstr>
      <vt:lpstr>Definition of LDAR</vt:lpstr>
      <vt:lpstr>Elements of an LDAR Program</vt:lpstr>
      <vt:lpstr>Why Check for Leaks?</vt:lpstr>
      <vt:lpstr>The Bad Guys</vt:lpstr>
      <vt:lpstr>Hazardous Air Pollutants (HAPs)</vt:lpstr>
      <vt:lpstr>Industrial  Source  Categories</vt:lpstr>
      <vt:lpstr>PowerPoint Presentation</vt:lpstr>
      <vt:lpstr>PowerPoint Presentation</vt:lpstr>
      <vt:lpstr>PowerPoint Presentation</vt:lpstr>
      <vt:lpstr>PowerPoint Presentation</vt:lpstr>
      <vt:lpstr>PowerPoint Presentation</vt:lpstr>
      <vt:lpstr>EPA Source Categories</vt:lpstr>
      <vt:lpstr>PowerPoint Presentation</vt:lpstr>
      <vt:lpstr>PowerPoint Presentation</vt:lpstr>
      <vt:lpstr>Sources of equipment leaks</vt:lpstr>
      <vt:lpstr>Equipment component counts at a typical refinery or chemical plant(1995) </vt:lpstr>
      <vt:lpstr>Uncontrolled VOC emissions at a typical facility (1995)</vt:lpstr>
      <vt:lpstr>Component Population and  Fugitive Emissions Profiles</vt:lpstr>
      <vt:lpstr>Leaks happen</vt:lpstr>
      <vt:lpstr>PowerPoint Presentation</vt:lpstr>
      <vt:lpstr>PowerPoint Presentation</vt:lpstr>
      <vt:lpstr>PowerPoint Presentation</vt:lpstr>
      <vt:lpstr>PowerPoint Presentation</vt:lpstr>
      <vt:lpstr>PowerPoint Presentation</vt:lpstr>
      <vt:lpstr>Types of Valve Seals</vt:lpstr>
      <vt:lpstr>Bellows Valve/Seal</vt:lpstr>
      <vt:lpstr>PowerPoint Presentation</vt:lpstr>
      <vt:lpstr>First Attempt at Repair  for Valves</vt:lpstr>
      <vt:lpstr>Types of Pumps</vt:lpstr>
      <vt:lpstr>Centrifugal Pump</vt:lpstr>
      <vt:lpstr>PowerPoint Presentation</vt:lpstr>
      <vt:lpstr>Centrifugal Pump</vt:lpstr>
      <vt:lpstr>Rotary Pump</vt:lpstr>
      <vt:lpstr>Types of Pump Seals</vt:lpstr>
      <vt:lpstr>PowerPoint Presentation</vt:lpstr>
      <vt:lpstr>PowerPoint Presentation</vt:lpstr>
      <vt:lpstr>PowerPoint Presentation</vt:lpstr>
      <vt:lpstr>PowerPoint Presentation</vt:lpstr>
      <vt:lpstr>Centrifugal Pump with  Double Mechanical Seal</vt:lpstr>
      <vt:lpstr>PowerPoint Presentation</vt:lpstr>
      <vt:lpstr>PowerPoint Presentation</vt:lpstr>
      <vt:lpstr>PowerPoint Presentation</vt:lpstr>
      <vt:lpstr>PowerPoint Presentation</vt:lpstr>
      <vt:lpstr>Types of Compressors</vt:lpstr>
      <vt:lpstr>Types of Compressor Seals</vt:lpstr>
      <vt:lpstr>PowerPoint Presentation</vt:lpstr>
      <vt:lpstr>PowerPoint Presentation</vt:lpstr>
      <vt:lpstr>Screening a Compressor</vt:lpstr>
      <vt:lpstr>Closed Vent Systems</vt:lpstr>
      <vt:lpstr>Control Devices</vt:lpstr>
      <vt:lpstr>Pressure Relief Devices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Connectors </vt:lpstr>
      <vt:lpstr>Flanges</vt:lpstr>
      <vt:lpstr>Threaded</vt:lpstr>
      <vt:lpstr>Welded</vt:lpstr>
      <vt:lpstr>AND NOW TO PUT IT ALL TOGETHER</vt:lpstr>
      <vt:lpstr>PowerPoint Presentation</vt:lpstr>
      <vt:lpstr>PowerPoint Presentation</vt:lpstr>
      <vt:lpstr>PowerPoint Presentation</vt:lpstr>
      <vt:lpstr>PowerPoint Presentation</vt:lpstr>
      <vt:lpstr>Estimating Component Emissions</vt:lpstr>
      <vt:lpstr>Types of service</vt:lpstr>
      <vt:lpstr>In VOC or HAP service</vt:lpstr>
      <vt:lpstr>Gas/Vapor service</vt:lpstr>
      <vt:lpstr>Liquid service</vt:lpstr>
      <vt:lpstr>Light liquid service</vt:lpstr>
      <vt:lpstr>Heavy liquid service</vt:lpstr>
      <vt:lpstr>PowerPoint Presentation</vt:lpstr>
      <vt:lpstr>PowerPoint Presentation</vt:lpstr>
      <vt:lpstr>PowerPoint Presentation</vt:lpstr>
      <vt:lpstr>Generic Fugitive VOC Emissions Regulations</vt:lpstr>
      <vt:lpstr>Applicability</vt:lpstr>
      <vt:lpstr>Types of Standards</vt:lpstr>
      <vt:lpstr>Leak Detection and Repair  Standards</vt:lpstr>
      <vt:lpstr>PowerPoint Presentation</vt:lpstr>
      <vt:lpstr>Definition of Leak</vt:lpstr>
      <vt:lpstr>HON LDAR Standards for Valves </vt:lpstr>
      <vt:lpstr>Repair Interval</vt:lpstr>
      <vt:lpstr>Component Identification</vt:lpstr>
      <vt:lpstr>Recordkeeping Requirements</vt:lpstr>
      <vt:lpstr>Reporting Requirements  (NSPS, NESHAP)</vt:lpstr>
      <vt:lpstr>Test Methods</vt:lpstr>
      <vt:lpstr>Portable Hydrocarbon Analyzers</vt:lpstr>
      <vt:lpstr>Types of Analyzers Used for Fugitive Inspections</vt:lpstr>
      <vt:lpstr>LDAR Equipment/Methods</vt:lpstr>
      <vt:lpstr>PowerPoint Presentation</vt:lpstr>
      <vt:lpstr>PowerPoint Presentation</vt:lpstr>
      <vt:lpstr>PowerPoint Presentation</vt:lpstr>
      <vt:lpstr>Analyzer with PID and FID</vt:lpstr>
      <vt:lpstr>PowerPoint Presentation</vt:lpstr>
      <vt:lpstr>PowerPoint Presentation</vt:lpstr>
      <vt:lpstr>IR Camera Development</vt:lpstr>
      <vt:lpstr>IR Camera Used for LDAR</vt:lpstr>
      <vt:lpstr>IR Camera Used for LDAR</vt:lpstr>
      <vt:lpstr>Examples From Real Inspections</vt:lpstr>
      <vt:lpstr>Examples From Real Inspections</vt:lpstr>
      <vt:lpstr>Examples From Real Inspections</vt:lpstr>
      <vt:lpstr>Temperature Readings</vt:lpstr>
      <vt:lpstr>PowerPoint Presentation</vt:lpstr>
      <vt:lpstr>FLIR Video of Vent from Centrifugal Pump</vt:lpstr>
      <vt:lpstr>US EPA Method 21 (40 CFR 60 Appendix A)</vt:lpstr>
      <vt:lpstr>Performance Specifications  (Method 21 - 3.1.1)</vt:lpstr>
      <vt:lpstr>Performance Specs  (continued)</vt:lpstr>
      <vt:lpstr>Response Factor</vt:lpstr>
      <vt:lpstr>PowerPoint Presentation</vt:lpstr>
      <vt:lpstr>PowerPoint Presentation</vt:lpstr>
      <vt:lpstr>Response time</vt:lpstr>
      <vt:lpstr>Calibration precision </vt:lpstr>
      <vt:lpstr>Calibration</vt:lpstr>
      <vt:lpstr>Calibration Gases (Method 21 - 3.2)</vt:lpstr>
      <vt:lpstr>Preparing FIDs for Field Use</vt:lpstr>
      <vt:lpstr>Preparing PIDs for Field Use</vt:lpstr>
      <vt:lpstr>Performance Criteria  (Method 21 - 3.1.2)</vt:lpstr>
      <vt:lpstr>Determining Flow Rate</vt:lpstr>
      <vt:lpstr>Effect of Flow Rate</vt:lpstr>
      <vt:lpstr>Effect of Flow Rate</vt:lpstr>
      <vt:lpstr>Conducting an Inspection</vt:lpstr>
      <vt:lpstr>Leak Detection Monitoring</vt:lpstr>
      <vt:lpstr>EPA list of common problems leading to enforcement </vt:lpstr>
      <vt:lpstr>Oil &amp; Natural Gas Source Category </vt:lpstr>
      <vt:lpstr>Protocol for Use of OGI (40 CFR Part 60 - Appendix K)</vt:lpstr>
      <vt:lpstr>Protocol for Use of OGI (40 CFR Part 60 - Appendix K - Section 1) </vt:lpstr>
      <vt:lpstr>Protocol for Use of OGI (40 CFR Part 60 - Appendix K - Section 6) </vt:lpstr>
      <vt:lpstr>Protocol for Use of OGI (40 CFR Part 60 - Appendix K - Section 7)</vt:lpstr>
      <vt:lpstr>Protocol for Use of OGI (40 CFR Part 60 - Appendix K - Section 8)</vt:lpstr>
      <vt:lpstr>Protocol for Use of OGI (40 CFR Part 60 - Appendix K - Section 9)</vt:lpstr>
      <vt:lpstr>Protocol for Use of OGI (40CFR Part 60 - Appendix K- Section 10)</vt:lpstr>
      <vt:lpstr>Pre-Inspection</vt:lpstr>
      <vt:lpstr>On-Site Inspection</vt:lpstr>
      <vt:lpstr>Records Review</vt:lpstr>
      <vt:lpstr>Plant LDAR Program Evaluation</vt:lpstr>
      <vt:lpstr>Focusing on the Inspection</vt:lpstr>
      <vt:lpstr>Locating Potential Leaks</vt:lpstr>
      <vt:lpstr>Monitoring Individual Components (Method 21 - 4.3.1)</vt:lpstr>
      <vt:lpstr>PowerPoint Presentation</vt:lpstr>
      <vt:lpstr>Limitations and Problems Using Portable Instruments</vt:lpstr>
      <vt:lpstr>PowerPoint Presentation</vt:lpstr>
      <vt:lpstr>Effects of Excessive VOC Intake</vt:lpstr>
      <vt:lpstr>Post-Inspection</vt:lpstr>
      <vt:lpstr>PowerPoint Presentation</vt:lpstr>
      <vt:lpstr>Pre-Field Safety</vt:lpstr>
      <vt:lpstr>FIELD Safety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FUGITIVE VOC EMISSIONS INSPECTIONS   COURSE #262</dc:title>
  <dc:creator>Compliance</dc:creator>
  <cp:lastModifiedBy>Jeffrey Gabler</cp:lastModifiedBy>
  <cp:revision>294</cp:revision>
  <cp:lastPrinted>2025-01-15T20:56:13Z</cp:lastPrinted>
  <dcterms:created xsi:type="dcterms:W3CDTF">1997-08-21T16:56:50Z</dcterms:created>
  <dcterms:modified xsi:type="dcterms:W3CDTF">2026-04-20T16:37:59Z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0x010100B8D1AE864022FC4AB1940C9ACBC18425</vt:lpwstr>
  </property>
  <property fmtid="{D5CDD505-2E9C-101B-9397-08002B2CF9AE}" pid="3" name="TaxKeyword">
    <vt:lpwstr/>
  </property>
  <property fmtid="{D5CDD505-2E9C-101B-9397-08002B2CF9AE}" pid="4" name="EPA Subject">
    <vt:lpwstr/>
  </property>
  <property fmtid="{D5CDD505-2E9C-101B-9397-08002B2CF9AE}" pid="5" name="Document Type">
    <vt:lpwstr/>
  </property>
  <property fmtid="{D5CDD505-2E9C-101B-9397-08002B2CF9AE}" pid="6" name="Document_x0020_Type">
    <vt:lpwstr/>
  </property>
  <property fmtid="{D5CDD505-2E9C-101B-9397-08002B2CF9AE}" pid="7" name="EPA_x0020_Subject">
    <vt:lpwstr/>
  </property>
</Properties>
</file>